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1111" r:id="rId2"/>
    <p:sldId id="1112" r:id="rId3"/>
    <p:sldId id="1113" r:id="rId4"/>
    <p:sldId id="1172" r:id="rId5"/>
    <p:sldId id="1114" r:id="rId6"/>
    <p:sldId id="1115" r:id="rId7"/>
    <p:sldId id="1117" r:id="rId8"/>
    <p:sldId id="1118" r:id="rId9"/>
    <p:sldId id="1119" r:id="rId10"/>
    <p:sldId id="1120" r:id="rId11"/>
    <p:sldId id="1121" r:id="rId12"/>
    <p:sldId id="1122" r:id="rId13"/>
    <p:sldId id="1169" r:id="rId14"/>
    <p:sldId id="1170" r:id="rId15"/>
    <p:sldId id="1123" r:id="rId16"/>
    <p:sldId id="1171" r:id="rId17"/>
    <p:sldId id="1124" r:id="rId18"/>
    <p:sldId id="1125" r:id="rId19"/>
    <p:sldId id="1126" r:id="rId20"/>
    <p:sldId id="1127" r:id="rId21"/>
    <p:sldId id="1128" r:id="rId22"/>
    <p:sldId id="1130" r:id="rId23"/>
    <p:sldId id="1131" r:id="rId24"/>
    <p:sldId id="1132" r:id="rId25"/>
    <p:sldId id="1133" r:id="rId26"/>
    <p:sldId id="1134" r:id="rId27"/>
    <p:sldId id="1135" r:id="rId28"/>
    <p:sldId id="1136" r:id="rId29"/>
    <p:sldId id="1164" r:id="rId30"/>
    <p:sldId id="1165" r:id="rId31"/>
    <p:sldId id="1142" r:id="rId32"/>
    <p:sldId id="1144" r:id="rId33"/>
    <p:sldId id="1145" r:id="rId34"/>
    <p:sldId id="1146" r:id="rId35"/>
    <p:sldId id="1166" r:id="rId36"/>
    <p:sldId id="1167" r:id="rId37"/>
    <p:sldId id="1168" r:id="rId38"/>
    <p:sldId id="1151" r:id="rId39"/>
    <p:sldId id="1152" r:id="rId40"/>
    <p:sldId id="1153" r:id="rId41"/>
    <p:sldId id="1154" r:id="rId42"/>
    <p:sldId id="1155" r:id="rId43"/>
    <p:sldId id="1156" r:id="rId44"/>
    <p:sldId id="1162" r:id="rId45"/>
    <p:sldId id="1163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75" autoAdjust="0"/>
    <p:restoredTop sz="86460" autoAdjust="0"/>
  </p:normalViewPr>
  <p:slideViewPr>
    <p:cSldViewPr>
      <p:cViewPr varScale="1">
        <p:scale>
          <a:sx n="65" d="100"/>
          <a:sy n="65" d="100"/>
        </p:scale>
        <p:origin x="208" y="1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26" Type="http://schemas.openxmlformats.org/officeDocument/2006/relationships/slide" Target="slides/slide34.xml"/><Relationship Id="rId3" Type="http://schemas.openxmlformats.org/officeDocument/2006/relationships/slide" Target="slides/slide6.xml"/><Relationship Id="rId21" Type="http://schemas.openxmlformats.org/officeDocument/2006/relationships/slide" Target="slides/slide27.xml"/><Relationship Id="rId34" Type="http://schemas.openxmlformats.org/officeDocument/2006/relationships/slide" Target="slides/slide42.xml"/><Relationship Id="rId7" Type="http://schemas.openxmlformats.org/officeDocument/2006/relationships/slide" Target="slides/slide10.xml"/><Relationship Id="rId12" Type="http://schemas.openxmlformats.org/officeDocument/2006/relationships/slide" Target="slides/slide18.xml"/><Relationship Id="rId17" Type="http://schemas.openxmlformats.org/officeDocument/2006/relationships/slide" Target="slides/slide23.xml"/><Relationship Id="rId25" Type="http://schemas.openxmlformats.org/officeDocument/2006/relationships/slide" Target="slides/slide33.xml"/><Relationship Id="rId33" Type="http://schemas.openxmlformats.org/officeDocument/2006/relationships/slide" Target="slides/slide41.xml"/><Relationship Id="rId2" Type="http://schemas.openxmlformats.org/officeDocument/2006/relationships/slide" Target="slides/slide5.xml"/><Relationship Id="rId16" Type="http://schemas.openxmlformats.org/officeDocument/2006/relationships/slide" Target="slides/slide22.xml"/><Relationship Id="rId20" Type="http://schemas.openxmlformats.org/officeDocument/2006/relationships/slide" Target="slides/slide26.xml"/><Relationship Id="rId29" Type="http://schemas.openxmlformats.org/officeDocument/2006/relationships/slide" Target="slides/slide37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24" Type="http://schemas.openxmlformats.org/officeDocument/2006/relationships/slide" Target="slides/slide32.xml"/><Relationship Id="rId32" Type="http://schemas.openxmlformats.org/officeDocument/2006/relationships/slide" Target="slides/slide40.xml"/><Relationship Id="rId5" Type="http://schemas.openxmlformats.org/officeDocument/2006/relationships/slide" Target="slides/slide8.xml"/><Relationship Id="rId15" Type="http://schemas.openxmlformats.org/officeDocument/2006/relationships/slide" Target="slides/slide21.xml"/><Relationship Id="rId23" Type="http://schemas.openxmlformats.org/officeDocument/2006/relationships/slide" Target="slides/slide31.xml"/><Relationship Id="rId28" Type="http://schemas.openxmlformats.org/officeDocument/2006/relationships/slide" Target="slides/slide36.xml"/><Relationship Id="rId10" Type="http://schemas.openxmlformats.org/officeDocument/2006/relationships/slide" Target="slides/slide15.xml"/><Relationship Id="rId19" Type="http://schemas.openxmlformats.org/officeDocument/2006/relationships/slide" Target="slides/slide25.xml"/><Relationship Id="rId31" Type="http://schemas.openxmlformats.org/officeDocument/2006/relationships/slide" Target="slides/slide39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20.xml"/><Relationship Id="rId22" Type="http://schemas.openxmlformats.org/officeDocument/2006/relationships/slide" Target="slides/slide28.xml"/><Relationship Id="rId27" Type="http://schemas.openxmlformats.org/officeDocument/2006/relationships/slide" Target="slides/slide35.xml"/><Relationship Id="rId30" Type="http://schemas.openxmlformats.org/officeDocument/2006/relationships/slide" Target="slides/slide38.xml"/><Relationship Id="rId35" Type="http://schemas.openxmlformats.org/officeDocument/2006/relationships/slide" Target="slides/slide43.xml"/><Relationship Id="rId8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3D1E6-D2ED-CD46-AD14-8A26DDC62D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72CF6-D06E-BB4C-A738-A88159C15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973DB6-7C85-DC47-AF8F-B2477A76FDBE}" type="datetimeFigureOut">
              <a:rPr lang="en-US" altLang="zh-CN" b="0">
                <a:latin typeface="FandolSong" pitchFamily="2" charset="-128"/>
              </a:rPr>
              <a:pPr>
                <a:defRPr/>
              </a:pPr>
              <a:t>12/4/20</a:t>
            </a:fld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1E5E-4608-954B-899E-62F1C88B99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2AB06-C074-9C4C-AA2F-BF21D630AC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D87E59D-FDEB-2948-A509-FBB8C1F9D373}" type="slidenum">
              <a:rPr lang="en-US" altLang="zh-CN" b="0">
                <a:latin typeface="FandolSong" pitchFamily="2" charset="-128"/>
              </a:rPr>
              <a:pPr/>
              <a:t>‹#›</a:t>
            </a:fld>
            <a:endParaRPr lang="en-US" altLang="zh-CN" b="0" dirty="0">
              <a:latin typeface="FandolSong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801670-741C-1240-B8F6-DD63755306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220C55-4DFD-FE4D-A0D7-3BB7AEF77B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9FC86D0-2B53-1440-8CBD-A055B1E10A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AA455FC-7081-B647-9A63-1DB16398E7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F8CBCA2-4F17-B74B-94EA-ABB9B986A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ABFFE38-FC42-1940-906D-0112C8E0B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E9B45EB-280A-3C4D-B3B7-9F5F597F1DE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224F6E7-BAEF-9649-9C43-278CB8D28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5417F11-FBFF-0147-B153-1833598BACF8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4DEF73-47F3-6342-9B46-985D16423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B67ED1B-3B78-FC41-9C3D-F3028E791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6DC10C7-AFF3-DC44-93AD-685BE4D17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15E434C-E266-E742-A66B-8B54819961FD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795A58E-3BDC-084D-B8E3-C425914F8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292993E-5358-BA41-960F-0ED7E9143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CEA9C09-61E9-6548-8391-5E11085D5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B572499-60B6-7D40-8406-F9234BD5E3CF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72BCA62-A90A-8346-8C15-85015C6D2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501548-55AE-464F-ABEB-F764F33B7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7D84D97-92DF-244F-92AD-EC5C349E0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A728229-0977-704D-9132-32C2BD036BA7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B96CF9A-9683-1A41-953B-E291965D9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0D4CB3F-DB40-2D40-8D9E-D32009BBA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4DB826E-5C62-2947-8153-B5B60F4B97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ABCF263-5913-D344-994B-C9CB96777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A05A12A-AC39-594C-9B0A-1BBC44451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7E1B4FF-EBEF-E645-9640-1EA0C944A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1753621-64C0-B842-8B28-45FBE5965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EFFDAE7-DA9B-DA4E-8426-E87E8425E4BE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4C99667-111E-8E49-93E0-3823CA720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9D26A35-FCF2-B94C-9F07-777EAEE03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78A0564-D72C-9745-8516-791C921FB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ED6B5D3-7ACD-284E-B455-0FFD2690F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65729BD-3FDB-9E42-B61D-8F3776103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1D7CC9F-CD72-4B4D-B776-CD3380BB7221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72E8C16-75DE-5F4D-9365-C25B2F807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4C92465-44AD-2944-AB08-DFF21CD4C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5D5C082-B610-9D41-855B-C6F47925E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88AE3F6-0F2D-9348-8AF2-34BBE8EEF02A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F8E92FB-ECDC-E347-82A4-2D5D3BF58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5D5A0E3-C6F8-364B-AE37-01B3CD7A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BE26C80-C28B-1A46-93E7-8212CA2A2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AD0AA2C-F425-CD47-8943-2BC06DA8169B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C57B58E-C065-3E4E-ABB2-96B76BEB9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CF6DE90-0289-1040-A9C5-6A3E04892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25F2ED9-C3CB-D14F-BE0C-A7D55F9E47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FD9F095-E950-3C4B-B599-068AFC239E49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9A6F7CD-F7D9-A54F-AD3F-38E673ECB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FFEDF3D-7EF3-3944-AFEE-204B1E8CE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DF50FB6-FBE5-594A-8A44-1785F3030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BE826FA-4853-7741-8360-48E3EE14E66E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AEE449E-8E2F-E048-B604-3316E06A5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1DE95F8-4B72-8D42-9850-76B0F0DF8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CA05C2B-4E8A-5B42-90CE-8225981E7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B43F5BB-8F81-8349-BBAA-CFD46136BF34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11B21E6-5BED-E94B-8F28-E53830508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6CCA96F-4841-2F49-836C-2684BDBF0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E3A9234-549B-C848-9701-35167AFF5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3543249-F230-3A4D-81C6-52DB1459F2C7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F6974A7-85D1-0143-BF0A-EFE8A7881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812BBE9-4E06-CC43-B478-84BE01091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0EE7760-1B68-144B-9D10-77886C508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7EFF3F9-AD72-784D-B350-3DDB45A35A28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B2D47C2-179B-C248-AF23-A2FCC3F78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3DDCD42-751C-1549-8846-302FF500C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3141E12-F739-304A-AAE4-EBC5D6E9B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7BA559B-557B-6C46-872E-90EBF4DBDAE1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067460A-B588-9A42-AC04-09EB13F1A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09382E7-1B90-7649-B045-F50E14B33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AF1A450-4F9B-5445-9231-FF35CD2F3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964AB0A-023C-094D-8DD9-FF4599D54BD1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6E94A91-B089-2F49-A2A1-F4EED63CE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F819DEA-ECF6-A349-99C3-751856D49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AF1D299-E60C-9742-B875-0FE0C3101A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4C49935-AF27-CC40-BE0D-F1AF0A3BB963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8AA0E72-11B8-A149-ADEA-5B8113DB3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6FEA8E5-9462-BB46-A898-C1467176E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1279A4D-AED3-7A48-A913-DA4B7ACD30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C3D6860-9E54-184F-B010-A9DDC3A03730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3C8864C-8A38-A345-A324-80B8830B3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702B5F4-C0A7-6146-AF2C-9EB989ED0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E53C9C8-87E2-5342-BED9-BB07F494B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8FF3296-DB91-6748-BBD5-22782E9E5AD8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7CC3B7F-D7F1-054E-81C3-2A7154EF4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25B10DF-0C97-1F49-A53B-AC3344BE5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56DFE10-4C9E-8B45-BAEA-6ED8A0A01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64CAA5-B933-4940-8E40-4DA1F9F25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C3103B1-0E17-8B44-88BA-E3E819A65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8902435-8E6C-DE4F-A153-9B0AAC4F00B0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4D5843F-BF37-744E-80C5-F113B72F3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A2FAC1B-4730-0542-B1F9-923141E12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9A24CB9-193F-5D4C-824F-BE7975B90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6D9E9B7-C307-B44C-8D03-03C1B60B267E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4EB6504-E73D-EA48-900F-BC6A77F7A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653489A-E4DA-D844-962D-9533E7867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7451704-1DF2-DA48-9546-F24131787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711EBFE-B6A7-F14F-B189-26CCDC8E3DA6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4AB1367-C6B6-E54C-AEA2-83D398C81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7389277-6FDD-014D-8D2C-42558634C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DCA1F26-9957-6C4B-8599-37FF47D07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9CBB03F-244F-4E48-A65D-278E4E2FC659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E8F51E2-533F-F840-BC7E-1ED9DF851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A5CE46F-6403-3F49-BF82-E307BB789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15D8A9F-CA72-E14D-BACF-DFEB8C6797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912CC65-CF17-9A4D-8ED2-E6826512E497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502504C-6833-3E4F-ABF0-DA007C6C4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6403614-C2E9-B347-BC07-3B9B9E0B3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24BEFE16-27FD-FF4F-8C8E-0D8B5E89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3FF3DD2-9545-194C-A564-0CE69B2CA1BD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605AB7D-E169-C349-BCFC-BAC5074EB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2E0FAB8-EDEC-E24B-97C4-1F3BD9427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0286F4F-A546-D148-BFE9-301783614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33B2CB9-A9E5-4041-888C-07666D44D443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E24F0DC-7DDF-0447-A40F-E26ACE39E6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B4CEDD3-7908-C44C-B997-D04DEA9CC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74B59D3-941E-2B44-A01A-82091303A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BD05539-CF79-CF46-9897-FFD35134FF52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F01A0B1-B6F5-7245-9759-D50C33247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BE0FDA2-17DC-E44C-9D82-1B12F33B7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5203F20-40CD-A64B-9451-D0DE24975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2E82B13-9F89-9745-9A04-15C5AD5666D1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BA22325-7C5A-274C-AF79-152CCEDCF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8D6EF72-6B35-E64C-BE1B-892E80E26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6E38A4C3-B1DB-D74F-A647-6389AACDF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497D90-4449-FF43-BFC8-534164F5694E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C5988FA-D53B-9940-AC54-9CFBA5BF9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0A3DCB9-C311-414B-8883-C13868F05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2E13A849-889A-574C-B746-4ED6618ADA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961EDC2-D77F-E440-BAD0-EA3A41262B8D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5464F79-A491-8848-8884-E19B2B4AC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6774611-82A1-ED4C-9056-B198A6BF4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8901DC0-0A8E-FD42-9B2F-04639E7A6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662C1EE-7D75-A846-9DC7-ECF495B4F74E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8E24036-AC81-5C49-B6F1-233AF4D30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7881853-78CA-7142-A0BD-6F4DAB793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98816A2-68A7-E24D-8025-9DE2DCCE6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06796C1-761D-C94C-AB69-066C957E35B4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36054B5-E193-0441-B2A8-FC8AEC1D8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4677B9E-ECAE-EC48-AFCE-0DA1206D1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5506BCD-BE96-AC4B-9BF8-13C08E877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C15B54F-D803-7844-BBBC-0D580805A068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8A9BBF1-F8C6-EC45-9C2C-EB8667862F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182A57F-DF13-F24B-8251-97D4F9B17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629FC7C-628A-2941-9E2F-1377CC52D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A26F533-C200-DE49-ACA7-B2FE43B69816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419E31D-5F05-4B49-9537-F65CC2F0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B93F187-44EB-E345-A9C3-F744B8BD6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752D833-3440-094E-9621-B86F0BCAE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D7C1CEB-3751-6C45-8671-2E76B3FC6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2BAB9E4-81EB-6540-8B83-932437724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A48BEDA-97A4-EB43-9C7D-B9999F395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4CD8926-693D-3F46-A221-C1CCDAC6C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44D81E4-0FD8-6E42-BB72-368965469A37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7AE0393-3EF6-1946-9475-6B5A92C4D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A218E3F-AA35-1649-AB8F-8B2361F11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713C55B-6811-AB4C-A910-81DEFC962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44F233A-A6B8-E84A-A41B-9ADBCDA5B7A2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31D409B-F409-C64B-B02F-00315804F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82BE6C9-7F7F-A341-9271-4D205FAFE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78EB7CD-5C43-DA4C-9B91-ADE04AE92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50979E9-AC58-844F-BDE2-F7ECD9F68F30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3074215-9694-124E-A55E-7CFF43D75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29DCC62-686C-AE45-98E3-0DEB523FD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CCE0709-21BB-6D43-BF00-FBD0361A4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E6B157-2C12-B74B-A307-55815DC386A8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5F028C8-2A1E-5847-9A33-905487E39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4936830-B4D1-3C4C-A826-EFC79E1A6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6599C1A-0CEF-DB4E-8A2D-C4110A37A4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A719FEC-EFC7-4C4F-B4F7-3E045E9C0E43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989864D-27C5-804A-A08A-C60976989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C97916E-EC62-8441-87A1-6EB4E967F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F6A67CF-0B2C-EE41-8A3F-0E5D6C536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6E1A-DA4D-6840-98EE-B8ADB5D1B02A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34F084E-9A44-3B4C-A3F4-7BF7CDCF53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B21DE3B-ED25-744D-B5EA-6AD63C54A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7C31CC-B548-434D-8EC0-F2031BB4A9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99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BEB009-1C87-D349-9667-6CA963175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BD775-D259-364F-87DD-04628F05ACCF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3F587-C0C9-4941-9BCB-0E8611662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B529DA-B866-4E41-BFA6-937FED36E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C0CA-4813-4C4E-A6F1-DEE15B6491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01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84E03B-ECF9-F743-9977-5D8F5B6E5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FD3C3-27CA-CB46-B8F6-C86B750498B1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25CF36-FEA4-B64F-89F4-667589B07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3AB249-B75F-1E44-97B2-BCEB86437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3B253-C947-F84C-BBE0-4C71B7316B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7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9720FD-03C9-D849-AADC-1A28FCBA8A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5B2CA-128F-704F-A273-27975AB87888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D53E2-9D48-6B4E-80B3-8FB2A81C4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D71D65-D1BC-454A-A1A8-1D24A56F3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92371-EC56-384F-9920-6001DAA045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80152E-CC6E-4A40-BDED-295E06D38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2D3BE-A18B-A34D-98C3-39C45619511B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1ABC82-7903-5C42-AF2F-CD83F77AE7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56DF0-206F-2C40-BA2D-992F41F3B5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47AEA-0B44-0049-8491-8826B95A98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98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1320B-7C2C-AB41-882D-5A3F560EE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15A9E-F9BC-F443-854F-FE94C5005FB9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4EED1B-CDBA-A741-8EAE-CBB258E54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68C2-4FA2-B54F-A551-ACCD77A66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7067A-7876-3146-80D5-06229936A7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79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11F08B-29D1-474F-BA65-E31BE72DC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80603-70B9-384A-9861-984ED71A6EA4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401B75-3F34-E141-885D-04AAD5922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C85A37-3B78-3B48-9621-3C56E7B7DB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A2041-DA67-CB48-AFF3-C62E8F114A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07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97B529-1592-C848-A7C5-0A6331D84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0CF1A-8E51-B04F-82D6-46F949FF2577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AF6C04-2414-8441-A328-455E60788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A3F6CB-3EEF-6E4E-AF0F-EE76BBAEC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DF202-B164-1149-A07D-2DA40CCAC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10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99A886-EFA8-C24E-A77F-BBA4569B4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718C-1808-064F-A4D5-BFFC78571177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AA8284-4A34-A248-B066-BBCDA50EB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85977F-19DB-2B47-BBED-013EB5612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8DDFC-7798-0949-BD4F-537A4DA5BD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6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FC381-8A45-E943-B228-D3ED4C0D81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F6BF-1F87-0C4F-9A29-69800E20EDC1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DD42B-07E8-704E-B440-1E52615C93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4F27E-DACF-524A-A7E8-CD3A4F358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C3700-9892-2143-B9A2-8455AE4BCC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22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F84E7-0BC7-1746-9A0A-BDF342E4D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DD7AD-67D0-4D4A-8D06-E597B2FA8017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3520F-D2D4-7640-B7C4-D60BB7092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9D6F8-B7FD-AC43-8A95-889F8C045C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C3DED-A405-5B4D-9814-C5F68C9E90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0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7C2E6A-490B-864B-8F1D-9B507D49F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D5638C-C6A2-7C45-99E4-3341CBC8F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6F3A66E-F0B8-224E-8966-8E0CDAA468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074BDE8-0118-824C-98C2-A1EF3B3CB64F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15F4C57-A2C6-3C47-8993-A825F00EEE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72D3E03-265E-9F45-A415-8C635A6F67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D08522FB-73A7-0344-82AE-24E1A936EDD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8E0441C-CDEE-3548-9CC3-6539E9EAB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513E09B1-8D84-9F41-A05D-F0AC1AF8D3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DE3F6E-0EA7-B64D-95B8-419AFCAF00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D13763C-6C82-A045-9287-E02F6FD486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Web Servers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F01FA211-96FC-914E-BB37-BBC9BE7E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41760-4465-9E4B-B93E-8FCEB27215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F1C020B-507E-C745-885E-F8F0E4A34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Example URL: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http://www.aol.com:80/index.html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Clients use prefix (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http://</a:t>
            </a:r>
            <a:r>
              <a:rPr lang="en-US" altLang="zh-CN" sz="2400" b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www.aol.com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:80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infer: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What kind of server to contact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Web server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Where the server is (</a:t>
            </a:r>
            <a:r>
              <a:rPr lang="en-US" altLang="zh-CN">
                <a:solidFill>
                  <a:srgbClr val="9900CC"/>
                </a:solidFill>
                <a:ea typeface="宋体" panose="02010600030101010101" pitchFamily="2" charset="-122"/>
              </a:rPr>
              <a:t>www.aol.com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What port it is listening on (</a:t>
            </a:r>
            <a:r>
              <a:rPr lang="en-US" altLang="zh-CN">
                <a:solidFill>
                  <a:srgbClr val="00CC66"/>
                </a:solidFill>
                <a:ea typeface="宋体" panose="02010600030101010101" pitchFamily="2" charset="-122"/>
              </a:rPr>
              <a:t>80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4838C2B-D9EE-8F4C-88CC-47F5EA22A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clients and servers use URLs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851FCEED-1DC5-AD46-9738-92BF3C5A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445E16-F20E-894C-9371-082F2FD7A53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A5D4F81-84A4-8A45-8F1A-EA21026F3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Servers use suffix (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index.html</a:t>
            </a:r>
            <a:r>
              <a:rPr lang="en-US" altLang="zh-CN" dirty="0">
                <a:ea typeface="宋体" panose="02010600030101010101" pitchFamily="2" charset="-122"/>
              </a:rPr>
              <a:t>) to: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Determine if request is for static or dynamic content.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 hard and fast rules for this.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Convention: executables reside in </a:t>
            </a:r>
            <a:r>
              <a:rPr lang="en-US" altLang="zh-CN" dirty="0" err="1">
                <a:ea typeface="宋体" panose="02010600030101010101" pitchFamily="2" charset="-122"/>
              </a:rPr>
              <a:t>cgi</a:t>
            </a:r>
            <a:r>
              <a:rPr lang="en-US" altLang="zh-CN" dirty="0">
                <a:ea typeface="宋体" panose="02010600030101010101" pitchFamily="2" charset="-122"/>
              </a:rPr>
              <a:t>-bin directory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Find file on filesystem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Initial “/” in suffix denotes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home directory </a:t>
            </a:r>
            <a:r>
              <a:rPr lang="en-US" altLang="zh-CN" dirty="0">
                <a:ea typeface="宋体" panose="02010600030101010101" pitchFamily="2" charset="-122"/>
              </a:rPr>
              <a:t>for requested content.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Minimal suffix is “/”, which all servers expand to some default home page (e.g., </a:t>
            </a:r>
            <a:r>
              <a:rPr lang="en-US" altLang="zh-CN" dirty="0" err="1">
                <a:ea typeface="宋体" panose="02010600030101010101" pitchFamily="2" charset="-122"/>
              </a:rPr>
              <a:t>index.html</a:t>
            </a:r>
            <a:r>
              <a:rPr lang="en-US" altLang="zh-CN" dirty="0">
                <a:ea typeface="宋体" panose="02010600030101010101" pitchFamily="2" charset="-122"/>
              </a:rPr>
              <a:t>).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E82CCC7-5067-AE47-AE5D-9C259936D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clients and servers use URLs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CB695035-3137-614E-9885-705C9EC0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AAEEE3-9559-ED4F-ADD1-A46CFB9C42F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8D6045A-77FA-0A47-90CC-E0CD718EA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//Client: open connection to server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unix&gt;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telnet ipads.se.sjtu.edu.cn 80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//Telnet prints 3 lines to the terminal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Trying 202.120.40.88...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Connected to ipads.se.sjtu.edu.cn.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//Client: request line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 /courses/ics/index.shtml HTTP/1.1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//Client: required HTTP/1.1 HOST header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host: ipads.se.sjtu.edu.cn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//Client: empty line terminates headers</a:t>
            </a:r>
            <a:endParaRPr lang="en-US" altLang="zh-CN" sz="2400" i="1">
              <a:latin typeface="Helvetica" pitchFamily="2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400" i="1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2871F5D-6A5F-604D-A54B-256A11560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Anatomy of an HTTP transaction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8447B3E-DCCB-A042-B69F-B60AD6250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563" y="685800"/>
            <a:ext cx="5888037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HTTP Requests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C5073DB-49DD-9D4C-84A0-C8EFA8A5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HTTP request is 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request line</a:t>
            </a:r>
            <a:r>
              <a:rPr lang="en-US" altLang="zh-CN" sz="2400">
                <a:ea typeface="宋体" panose="02010600030101010101" pitchFamily="2" charset="-122"/>
              </a:rPr>
              <a:t>, followed by zero or more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request headers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Request line: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&lt;method&gt; &lt;uri&gt; &lt;version&gt;</a:t>
            </a: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&lt;version&gt;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is HTTP version of request (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HTTP/1.0</a:t>
            </a:r>
            <a:r>
              <a:rPr lang="en-US" altLang="zh-CN" sz="2000">
                <a:ea typeface="宋体" panose="02010600030101010101" pitchFamily="2" charset="-122"/>
              </a:rPr>
              <a:t> or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HTTP/1.1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&lt;uri&gt;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is typically URL for proxies, URL suffix for servers.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A URL is a type of URI (Uniform Resource Identifier)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See http://www.ietf.org/rfc/rfc2396.txt</a:t>
            </a: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&lt;method&gt; </a:t>
            </a:r>
            <a:r>
              <a:rPr lang="en-US" altLang="zh-CN" sz="2000">
                <a:ea typeface="宋体" panose="02010600030101010101" pitchFamily="2" charset="-122"/>
              </a:rPr>
              <a:t>is either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GET, POST, OPTIONS, HEAD, PUT, DELETE, </a:t>
            </a:r>
            <a:r>
              <a:rPr lang="en-US" altLang="zh-CN" sz="2000">
                <a:ea typeface="宋体" panose="02010600030101010101" pitchFamily="2" charset="-122"/>
              </a:rPr>
              <a:t>or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TRACE.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AC4D499-92CF-C141-9587-8D74F234F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6586538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HTTP Requests (cont)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F5E7CA6-9BB7-A148-9737-88F63A197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524000"/>
            <a:ext cx="8307387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HTTP methods: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</a:t>
            </a:r>
            <a:r>
              <a:rPr lang="en-US" altLang="zh-CN" sz="2000">
                <a:ea typeface="宋体" panose="02010600030101010101" pitchFamily="2" charset="-122"/>
              </a:rPr>
              <a:t>: Retrieves static or dynamic content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Arguments for dynamic content are in URI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Workhorse method (99% of requests)</a:t>
            </a: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POST</a:t>
            </a:r>
            <a:r>
              <a:rPr lang="en-US" altLang="zh-CN" sz="2000">
                <a:ea typeface="宋体" panose="02010600030101010101" pitchFamily="2" charset="-122"/>
              </a:rPr>
              <a:t>:  Requests server to accept the data enclosed in the body of the request message. For example,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Retrieve dynamic content 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Arguments for dynamic content are in the request body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OPTIONS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PUT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DELETE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TRACE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Request headers: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&lt;header name&gt;: &lt;header data&gt;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Provide additional information to the server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e.g.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host: ipads.se.sjtu.edu.cn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004DEE49-FEFD-CB41-906E-DB292DD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CD894D-3DB7-5B40-9EF8-E74F4D1ED60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D3E3F21-B3EB-1A44-BD28-26370D1E1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//Server: response line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HTTP/1.1 200 OK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//Server: followed by five response headers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Server: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nginx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/1.0.4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Date: Thu, 29 Nov 2012 10:15:38 GMT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//Server: expect HTML in the response body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Content-Type: text/html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//Server: expect 11,560 bytes in the resp body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Content-Length: 11560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//Server: empty line (“\r\n”) terminates </a:t>
            </a:r>
            <a:r>
              <a:rPr lang="en-US" altLang="zh-CN" sz="2400" dirty="0" err="1">
                <a:ea typeface="宋体" panose="02010600030101010101" pitchFamily="2" charset="-122"/>
              </a:rPr>
              <a:t>hdrs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52E8D80-3C37-A148-97EA-16EFD8C3B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Anatomy of an HTTP transaction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1D5B6A9-3BBC-BD45-9BD3-DED6A1B29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6154738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HTTP Responses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9E03FE8-FE42-B94E-85E5-30F4E3C95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516063"/>
            <a:ext cx="8394700" cy="51133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HTTP response is 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response line</a:t>
            </a:r>
            <a:r>
              <a:rPr lang="en-US" altLang="zh-CN" sz="2400">
                <a:ea typeface="宋体" panose="02010600030101010101" pitchFamily="2" charset="-122"/>
              </a:rPr>
              <a:t> followed by zero or more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response headers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  <a:endParaRPr lang="en-US" altLang="zh-CN" sz="12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Response line: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&lt;version&gt; &lt;status code&gt; &lt;status msg&gt;</a:t>
            </a: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&lt;version&gt; </a:t>
            </a:r>
            <a:r>
              <a:rPr lang="en-US" altLang="zh-CN" sz="2000">
                <a:ea typeface="宋体" panose="02010600030101010101" pitchFamily="2" charset="-122"/>
              </a:rPr>
              <a:t>is HTTP version of the response.</a:t>
            </a: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&lt;status code&gt; </a:t>
            </a:r>
            <a:r>
              <a:rPr lang="en-US" altLang="zh-CN" sz="2000">
                <a:ea typeface="宋体" panose="02010600030101010101" pitchFamily="2" charset="-122"/>
              </a:rPr>
              <a:t>is numeric status.</a:t>
            </a: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&lt;status msg&gt; </a:t>
            </a:r>
            <a:r>
              <a:rPr lang="en-US" altLang="zh-CN" sz="2000">
                <a:ea typeface="宋体" panose="02010600030101010101" pitchFamily="2" charset="-122"/>
              </a:rPr>
              <a:t>is corresponding English text.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200 OK        		        Request was handled without error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301 Moved     		        Provide alternate URL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403 Forbidden 		        Server lacks permission to access file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404 Not found 		        Server couldn’t find the file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501 Not Implemented 	        Server does not support the request method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505 HTTP version not supported    Server does not support version in request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Response headers: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&lt;header name&gt;: &lt;header data&gt;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Provide additional information about response</a:t>
            </a: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Content-Type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2000">
                <a:ea typeface="宋体" panose="02010600030101010101" pitchFamily="2" charset="-122"/>
              </a:rPr>
              <a:t>MIME type of content in response body</a:t>
            </a: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Content-Length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2000">
                <a:ea typeface="宋体" panose="02010600030101010101" pitchFamily="2" charset="-122"/>
              </a:rPr>
              <a:t>Length of content in response body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CADAB6CD-95FE-2943-B8E4-91BC2898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D6D26-E46F-874F-8215-AAECCF60BC1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A770DE3-EDB4-FC4E-BA22-91D5A4CF1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//Server: first HTML line in response body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&lt;!DOCTYPE html PUBLIC "-//W3C//DTD HTML 4.01 Transitional//EN"&gt;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&lt;html&gt;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...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>
                <a:ea typeface="宋体" panose="02010600030101010101" pitchFamily="2" charset="-122"/>
              </a:rPr>
              <a:t>//Server: 292 lines of HTML not shown.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&lt;/html&gt;   </a:t>
            </a:r>
            <a:r>
              <a:rPr lang="en-US" altLang="zh-CN" sz="2400">
                <a:ea typeface="宋体" panose="02010600030101010101" pitchFamily="2" charset="-122"/>
              </a:rPr>
              <a:t>//Server: last HTML line in response body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//Server: closes connection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Connection closed by foreign host.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Helvetica" pitchFamily="2" charset="0"/>
                <a:ea typeface="宋体" panose="02010600030101010101" pitchFamily="2" charset="-122"/>
              </a:rPr>
              <a:t>Client: closes connection and terminates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unix&gt;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zh-CN" altLang="en-US" sz="2400" i="1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C196920-55A4-6A4E-8573-520FC0E4E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Anatomy of an HTTP transaction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2BC60069-1F1E-584D-9D47-C62290CA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1302F2-E99C-BC4C-85BB-E6DC52034C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D39B008-92C9-D746-8362-160158559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590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 sends request to server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If request URI contains the string “/cgi-bin”, then the server assumes that the request is for dynamic content.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67AA94C-2D51-2047-9F42-6CB0833C7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9941" name="Group 4">
            <a:extLst>
              <a:ext uri="{FF2B5EF4-FFF2-40B4-BE49-F238E27FC236}">
                <a16:creationId xmlns:a16="http://schemas.microsoft.com/office/drawing/2014/main" id="{2DE42A1B-D63F-DA44-8B3B-492666F2530A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119563"/>
            <a:ext cx="4006850" cy="1595437"/>
            <a:chOff x="3150" y="1295"/>
            <a:chExt cx="2524" cy="1005"/>
          </a:xfrm>
        </p:grpSpPr>
        <p:sp>
          <p:nvSpPr>
            <p:cNvPr id="16390" name="Oval 5">
              <a:extLst>
                <a:ext uri="{FF2B5EF4-FFF2-40B4-BE49-F238E27FC236}">
                  <a16:creationId xmlns:a16="http://schemas.microsoft.com/office/drawing/2014/main" id="{84692753-F7AA-2742-A8A4-2AC5FC93F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677"/>
              <a:ext cx="671" cy="6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algn="ctr" defTabSz="912813">
                <a:defRPr/>
              </a:pPr>
              <a:r>
                <a:rPr lang="en-US" altLang="zh-CN" sz="1800">
                  <a:latin typeface="Helvetica" pitchFamily="34" charset="0"/>
                  <a:ea typeface="宋体" pitchFamily="2" charset="-122"/>
                </a:rPr>
                <a:t>client</a:t>
              </a:r>
              <a:endParaRPr lang="en-US" altLang="zh-CN" sz="1800"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16391" name="Oval 6">
              <a:extLst>
                <a:ext uri="{FF2B5EF4-FFF2-40B4-BE49-F238E27FC236}">
                  <a16:creationId xmlns:a16="http://schemas.microsoft.com/office/drawing/2014/main" id="{ABDA4050-A771-B847-A196-1CDB78D82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1677"/>
              <a:ext cx="671" cy="6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algn="ctr" defTabSz="912813">
                <a:defRPr/>
              </a:pPr>
              <a:r>
                <a:rPr lang="en-US" altLang="zh-CN" sz="1800">
                  <a:latin typeface="Helvetica" pitchFamily="34" charset="0"/>
                  <a:ea typeface="宋体" pitchFamily="2" charset="-122"/>
                </a:rPr>
                <a:t>server</a:t>
              </a:r>
              <a:endParaRPr lang="en-US" altLang="zh-CN" sz="1800"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9944" name="Line 7">
              <a:extLst>
                <a:ext uri="{FF2B5EF4-FFF2-40B4-BE49-F238E27FC236}">
                  <a16:creationId xmlns:a16="http://schemas.microsoft.com/office/drawing/2014/main" id="{654B8CFC-169F-0C43-8C84-9CC53C66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1964"/>
              <a:ext cx="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45" name="Text Box 8">
              <a:extLst>
                <a:ext uri="{FF2B5EF4-FFF2-40B4-BE49-F238E27FC236}">
                  <a16:creationId xmlns:a16="http://schemas.microsoft.com/office/drawing/2014/main" id="{F264D61A-7FC4-9544-9B07-63CAB62C8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295"/>
              <a:ext cx="2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GET /cgi-bin/env.pl HTTP/1.1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1D9C2FC1-CA9A-8D43-937D-3D094D6F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5E5D7A-DE23-6E4F-93D8-0B909084BA9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69BDB86-5B67-744B-8663-56FF3F086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343400" cy="4495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The server creates a child process and runs the program identified by the URI in that process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E9132CD9-FF19-2142-A834-B577EB8A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>
              <a:defRPr/>
            </a:pPr>
            <a:r>
              <a:rPr lang="en-US" altLang="zh-CN" sz="1800" dirty="0">
                <a:latin typeface="Helvetica" pitchFamily="34" charset="0"/>
                <a:ea typeface="宋体" pitchFamily="2" charset="-122"/>
              </a:rPr>
              <a:t>client</a:t>
            </a:r>
            <a:endParaRPr lang="en-US" altLang="zh-CN" sz="1800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2D3CDFA0-7FA3-7D4C-A61E-0DC3FCB75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>
              <a:defRPr/>
            </a:pPr>
            <a:r>
              <a:rPr lang="en-US" altLang="zh-CN" sz="1800">
                <a:latin typeface="Helvetica" pitchFamily="34" charset="0"/>
                <a:ea typeface="宋体" pitchFamily="2" charset="-122"/>
              </a:rPr>
              <a:t>server</a:t>
            </a:r>
            <a:endParaRPr lang="en-US" altLang="zh-CN" sz="18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F39E2430-3625-4B46-A76A-B57F4F009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>
              <a:defRPr/>
            </a:pPr>
            <a:r>
              <a:rPr lang="en-US" altLang="zh-CN" sz="1800">
                <a:latin typeface="Helvetica" pitchFamily="34" charset="0"/>
                <a:ea typeface="宋体" pitchFamily="2" charset="-122"/>
              </a:rPr>
              <a:t>env.pl</a:t>
            </a:r>
            <a:endParaRPr lang="en-US" altLang="zh-CN" sz="18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1991" name="Line 7">
            <a:extLst>
              <a:ext uri="{FF2B5EF4-FFF2-40B4-BE49-F238E27FC236}">
                <a16:creationId xmlns:a16="http://schemas.microsoft.com/office/drawing/2014/main" id="{2EDCC89B-C758-1747-933F-C198E2831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577" tIns="45789" rIns="91577" bIns="45789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0BDE33A9-A3FB-C04C-8E40-C2985D03D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>
            <a:spAutoFit/>
          </a:bodyPr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fork/exec</a:t>
            </a:r>
            <a:endParaRPr lang="en-US" altLang="zh-CN" sz="18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8C975FB9-440B-1C46-B3F5-192C17665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BE79FF2A-60E1-7C48-BAE8-1E037DC5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02F64-6EF1-7E40-A860-5EF2C32B4AD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9FE238A-5279-7548-A1BA-08493F4FF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DA97155-7B73-5040-A61B-36930E83C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Web servers</a:t>
            </a: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HTTP Protocol</a:t>
            </a: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Web Content</a:t>
            </a: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CGI</a:t>
            </a:r>
          </a:p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The Tiny Web Server</a:t>
            </a:r>
          </a:p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11.5~11.6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F9B46354-B660-004F-AA83-1B67ECD6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511914-6A73-644E-8963-4B48D5C0290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F2EB049-5DC4-0642-80FB-1FE039F84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42672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child runs and generates the dynamic content.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server captures the content of the child and forwards it without modification to the client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CD1DF8DC-ECB6-4947-82C2-117B230C1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>
              <a:defRPr/>
            </a:pPr>
            <a:r>
              <a:rPr lang="en-US" altLang="zh-CN" sz="1800">
                <a:latin typeface="Helvetica" pitchFamily="34" charset="0"/>
                <a:ea typeface="宋体" pitchFamily="2" charset="-122"/>
              </a:rPr>
              <a:t>client</a:t>
            </a:r>
            <a:endParaRPr lang="en-US" altLang="zh-CN" sz="18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2AE94D8A-8910-2146-A6E8-BDB912D1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>
              <a:defRPr/>
            </a:pPr>
            <a:r>
              <a:rPr lang="en-US" altLang="zh-CN" sz="1800">
                <a:latin typeface="Helvetica" pitchFamily="34" charset="0"/>
                <a:ea typeface="宋体" pitchFamily="2" charset="-122"/>
              </a:rPr>
              <a:t>server</a:t>
            </a:r>
            <a:endParaRPr lang="en-US" altLang="zh-CN" sz="18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DF0CF2F6-1855-954B-A209-F4CAC168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>
              <a:defRPr/>
            </a:pPr>
            <a:r>
              <a:rPr lang="en-US" altLang="zh-CN" sz="1800">
                <a:latin typeface="Helvetica" pitchFamily="34" charset="0"/>
                <a:ea typeface="宋体" pitchFamily="2" charset="-122"/>
              </a:rPr>
              <a:t>env.pl</a:t>
            </a:r>
            <a:endParaRPr lang="en-US" altLang="zh-CN" sz="18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4039" name="Line 7">
            <a:extLst>
              <a:ext uri="{FF2B5EF4-FFF2-40B4-BE49-F238E27FC236}">
                <a16:creationId xmlns:a16="http://schemas.microsoft.com/office/drawing/2014/main" id="{62DCC1DE-9C75-1444-8578-A71217F88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577" tIns="45789" rIns="91577" bIns="45789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71D04400-8E23-6D49-837E-399800824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75" y="2967038"/>
            <a:ext cx="1008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>
            <a:spAutoFit/>
          </a:bodyPr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893014DA-236A-1D4D-BA1E-CB49FEF3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2266950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>
            <a:spAutoFit/>
          </a:bodyPr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AD093EFB-F1C4-3D4F-8E88-428BC1D2C3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577" tIns="45789" rIns="91577" bIns="45789"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BEE57EED-95AA-0643-9BDA-973565CBE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4D9B7E73-268B-F14B-AB15-F3843DE8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B9817-59C7-334E-B124-D36F3A4D7F7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5678480-93B6-1847-B53F-955F71202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How does the client pass program arguments to the server?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How does the server pass these arguments to the child?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How does the server pass other info relevant to the request to the child?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How does the server capture the content produced by the child?</a:t>
            </a:r>
          </a:p>
          <a:p>
            <a:pPr>
              <a:spcBef>
                <a:spcPts val="0"/>
              </a:spcBef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These issues are addressed by the Common Gateway Interface (CGI) specification.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189447F-89C4-3A4D-A265-91CE6F172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390B7853-F72B-0641-970D-972778CA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CA1A6-EAE3-594F-9036-A59D7A00177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D744A34-F7EB-5B45-808E-E3ED714F5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8132" name="Group 5">
            <a:extLst>
              <a:ext uri="{FF2B5EF4-FFF2-40B4-BE49-F238E27FC236}">
                <a16:creationId xmlns:a16="http://schemas.microsoft.com/office/drawing/2014/main" id="{14276A5C-CDD0-D140-8B1A-48C767E4983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133600"/>
            <a:ext cx="3595688" cy="2738438"/>
            <a:chOff x="2590" y="2498"/>
            <a:chExt cx="2265" cy="1725"/>
          </a:xfrm>
        </p:grpSpPr>
        <p:sp>
          <p:nvSpPr>
            <p:cNvPr id="48133" name="Oval 6">
              <a:extLst>
                <a:ext uri="{FF2B5EF4-FFF2-40B4-BE49-F238E27FC236}">
                  <a16:creationId xmlns:a16="http://schemas.microsoft.com/office/drawing/2014/main" id="{2868887A-E658-E744-912E-A4E27D67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594"/>
              <a:ext cx="671" cy="62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  <a:endParaRPr lang="en-US" altLang="zh-CN" sz="18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34" name="Oval 7">
              <a:extLst>
                <a:ext uri="{FF2B5EF4-FFF2-40B4-BE49-F238E27FC236}">
                  <a16:creationId xmlns:a16="http://schemas.microsoft.com/office/drawing/2014/main" id="{FF6E2058-B2D1-624D-9808-4AEF852E2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2594"/>
              <a:ext cx="672" cy="62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  <a:endParaRPr lang="en-US" altLang="zh-CN" sz="18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35" name="Line 8">
              <a:extLst>
                <a:ext uri="{FF2B5EF4-FFF2-40B4-BE49-F238E27FC236}">
                  <a16:creationId xmlns:a16="http://schemas.microsoft.com/office/drawing/2014/main" id="{5B34FC4F-4FA7-A04E-85A9-066EC9960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0" y="3217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36" name="Text Box 9">
              <a:extLst>
                <a:ext uri="{FF2B5EF4-FFF2-40B4-BE49-F238E27FC236}">
                  <a16:creationId xmlns:a16="http://schemas.microsoft.com/office/drawing/2014/main" id="{3206AE21-CFD3-DF45-9214-884AC8D19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3313"/>
              <a:ext cx="6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content</a:t>
              </a:r>
            </a:p>
          </p:txBody>
        </p:sp>
        <p:sp>
          <p:nvSpPr>
            <p:cNvPr id="48137" name="Text Box 10">
              <a:extLst>
                <a:ext uri="{FF2B5EF4-FFF2-40B4-BE49-F238E27FC236}">
                  <a16:creationId xmlns:a16="http://schemas.microsoft.com/office/drawing/2014/main" id="{2C846BFA-81B1-4046-A151-07E9977F6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2786"/>
              <a:ext cx="6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content</a:t>
              </a:r>
            </a:p>
          </p:txBody>
        </p:sp>
        <p:sp>
          <p:nvSpPr>
            <p:cNvPr id="48138" name="Line 11">
              <a:extLst>
                <a:ext uri="{FF2B5EF4-FFF2-40B4-BE49-F238E27FC236}">
                  <a16:creationId xmlns:a16="http://schemas.microsoft.com/office/drawing/2014/main" id="{172D6E69-3CBE-1E42-ACAD-9B54BD7A3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2995"/>
              <a:ext cx="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39" name="Text Box 12">
              <a:extLst>
                <a:ext uri="{FF2B5EF4-FFF2-40B4-BE49-F238E27FC236}">
                  <a16:creationId xmlns:a16="http://schemas.microsoft.com/office/drawing/2014/main" id="{5E354865-BE9A-804C-A8E9-F77035178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2498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request</a:t>
              </a:r>
            </a:p>
          </p:txBody>
        </p:sp>
        <p:sp>
          <p:nvSpPr>
            <p:cNvPr id="48140" name="Line 13">
              <a:extLst>
                <a:ext uri="{FF2B5EF4-FFF2-40B4-BE49-F238E27FC236}">
                  <a16:creationId xmlns:a16="http://schemas.microsoft.com/office/drawing/2014/main" id="{C44A336E-7E1D-144C-A1C3-5A5CBEBED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3" y="2738"/>
              <a:ext cx="6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1" name="Line 14">
              <a:extLst>
                <a:ext uri="{FF2B5EF4-FFF2-40B4-BE49-F238E27FC236}">
                  <a16:creationId xmlns:a16="http://schemas.microsoft.com/office/drawing/2014/main" id="{97EEEBA6-B421-8E4E-B2CD-5BBD82A79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8" y="3169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2" name="Text Box 15">
              <a:extLst>
                <a:ext uri="{FF2B5EF4-FFF2-40B4-BE49-F238E27FC236}">
                  <a16:creationId xmlns:a16="http://schemas.microsoft.com/office/drawing/2014/main" id="{19E44095-EBAA-8B4F-878B-C96E94404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3313"/>
              <a:ext cx="5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create</a:t>
              </a:r>
            </a:p>
          </p:txBody>
        </p:sp>
        <p:sp>
          <p:nvSpPr>
            <p:cNvPr id="48143" name="Oval 16">
              <a:extLst>
                <a:ext uri="{FF2B5EF4-FFF2-40B4-BE49-F238E27FC236}">
                  <a16:creationId xmlns:a16="http://schemas.microsoft.com/office/drawing/2014/main" id="{EE728F23-1EFE-E042-AA81-D63268D82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00"/>
              <a:ext cx="672" cy="62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env.pl</a:t>
              </a:r>
              <a:endParaRPr lang="en-US" altLang="zh-CN" sz="18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C5537F53-B2FF-B748-B9AE-D10E49D9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830733-91E8-644F-A2DE-8E66934FB0A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1FC2CDA-E39C-3148-B029-2A5627806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u="sng">
                <a:ea typeface="宋体" panose="02010600030101010101" pitchFamily="2" charset="-122"/>
              </a:rPr>
              <a:t>Question: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does the client pass arguments to the server?</a:t>
            </a:r>
          </a:p>
          <a:p>
            <a:r>
              <a:rPr lang="en-US" altLang="zh-CN" u="sng">
                <a:ea typeface="宋体" panose="02010600030101010101" pitchFamily="2" charset="-122"/>
              </a:rPr>
              <a:t>Answer: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arguments are appended to the URI</a:t>
            </a:r>
          </a:p>
          <a:p>
            <a:pPr lvl="2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http://add.com/cgi-bin/adder?1&amp;2</a:t>
            </a:r>
          </a:p>
          <a:p>
            <a:pPr lvl="2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adder</a:t>
            </a:r>
            <a:r>
              <a:rPr lang="en-US" altLang="zh-CN">
                <a:ea typeface="宋体" panose="02010600030101010101" pitchFamily="2" charset="-122"/>
              </a:rPr>
              <a:t> is the CGI program on the server that will do the addition.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argument list starts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“?”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arguments separated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“&amp;”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spaces represented by 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“%20”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76A70F1-CFB8-4349-BFE8-86A599ACA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0FA8508F-63C2-9640-961E-9D438C54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F5000D-774E-BB46-9609-6066C9F2555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B87DD53-4085-1640-B9CB-F1E144A78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u="sng">
                <a:ea typeface="宋体" panose="02010600030101010101" pitchFamily="2" charset="-122"/>
              </a:rPr>
              <a:t>Question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How does the server pass these arguments to the child?</a:t>
            </a:r>
          </a:p>
          <a:p>
            <a:pPr>
              <a:lnSpc>
                <a:spcPct val="130000"/>
              </a:lnSpc>
            </a:pPr>
            <a:r>
              <a:rPr lang="en-US" altLang="zh-CN" u="sng">
                <a:ea typeface="宋体" panose="02010600030101010101" pitchFamily="2" charset="-122"/>
              </a:rPr>
              <a:t>Answer: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In environment variable QUERY_STRING</a:t>
            </a:r>
          </a:p>
          <a:p>
            <a:pPr lvl="2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 single string containing everything after the “?”</a:t>
            </a:r>
          </a:p>
          <a:p>
            <a:pPr lvl="2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for add.com: QUERY_STRING = “1&amp;2”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2437C7D-8BBA-594C-A7C9-0840DCB25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60DFD193-4AB8-E849-B07B-A77B3319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614F24-F5F2-3C4C-B739-F4DB65AFE2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CB3CCD1-A563-5B4C-9B87-514FDAB31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6" name="Text Box 5">
            <a:extLst>
              <a:ext uri="{FF2B5EF4-FFF2-40B4-BE49-F238E27FC236}">
                <a16:creationId xmlns:a16="http://schemas.microsoft.com/office/drawing/2014/main" id="{36188779-F81F-044C-BFC6-E78390BF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8001000" cy="39608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((buf = getenv("QUERY_STRING")) != NULL) {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strchr(buf, ’&amp;’);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*p = ’\0’;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strcpy(arg1, buf);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strcpy(arg2, p+1);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n1 = atoi(arg1);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n2 = atoi(arg2);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4AC4E965-CD7F-AA40-83FB-10377C01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ED6730-7ADD-A845-9DD2-75786263191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89838F3-98B3-FA4D-8F82-ACE5AC928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u="sng">
                <a:ea typeface="宋体" panose="02010600030101010101" pitchFamily="2" charset="-122"/>
              </a:rPr>
              <a:t>Question: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does the server pass other info relevant to the request to the child?</a:t>
            </a:r>
          </a:p>
          <a:p>
            <a:pPr>
              <a:lnSpc>
                <a:spcPct val="140000"/>
              </a:lnSpc>
            </a:pPr>
            <a:r>
              <a:rPr lang="en-US" altLang="zh-CN" u="sng">
                <a:ea typeface="宋体" panose="02010600030101010101" pitchFamily="2" charset="-122"/>
              </a:rPr>
              <a:t>Answer: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a collection of environment variables defined by the CGI spec.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2D4DE83-C803-A447-8FD0-AFAA6A751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B566E013-02AE-6940-8012-9EED54D7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91013C-3AB8-3C4B-B892-32B5CD82A02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EC51BA3-FA97-FE43-9673-018550C65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Request-specific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QUERY_STRING</a:t>
            </a:r>
            <a:r>
              <a:rPr lang="en-US" altLang="zh-CN" dirty="0">
                <a:ea typeface="宋体" panose="02010600030101010101" pitchFamily="2" charset="-122"/>
              </a:rPr>
              <a:t> (contains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GET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args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SERVER_PORT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REQUEST_METHOD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GET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POST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etc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REMOTE_HOST</a:t>
            </a:r>
            <a:r>
              <a:rPr lang="en-US" altLang="zh-CN" dirty="0">
                <a:ea typeface="宋体" panose="02010600030101010101" pitchFamily="2" charset="-122"/>
              </a:rPr>
              <a:t> (domain name of client)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REMOTE_ADDR</a:t>
            </a:r>
            <a:r>
              <a:rPr lang="en-US" altLang="zh-CN" dirty="0">
                <a:ea typeface="宋体" panose="02010600030101010101" pitchFamily="2" charset="-122"/>
              </a:rPr>
              <a:t> (IP address of client)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CONTENT_TYPE</a:t>
            </a:r>
            <a:r>
              <a:rPr lang="en-US" altLang="zh-CN" dirty="0">
                <a:ea typeface="宋体" panose="02010600030101010101" pitchFamily="2" charset="-122"/>
              </a:rPr>
              <a:t> (for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POST</a:t>
            </a:r>
            <a:r>
              <a:rPr lang="en-US" altLang="zh-CN" dirty="0">
                <a:ea typeface="宋体" panose="02010600030101010101" pitchFamily="2" charset="-122"/>
              </a:rPr>
              <a:t>, MIME type of the request body 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CONTENT_LENGTH</a:t>
            </a:r>
            <a:r>
              <a:rPr lang="en-US" altLang="zh-CN" dirty="0">
                <a:ea typeface="宋体" panose="02010600030101010101" pitchFamily="2" charset="-122"/>
              </a:rPr>
              <a:t> (for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POST</a:t>
            </a:r>
            <a:r>
              <a:rPr lang="en-US" altLang="zh-CN" dirty="0">
                <a:ea typeface="宋体" panose="02010600030101010101" pitchFamily="2" charset="-122"/>
              </a:rPr>
              <a:t>, length in bytes)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38E6BD-261F-7448-ADC4-59AD854E1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CGI environment variables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2EAE61D6-3502-534C-8225-A2768FB6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76A5D-6BEA-7C42-B861-35E4476D519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74FED62-4664-8946-85E2-A856E8275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u="sng" dirty="0">
                <a:ea typeface="宋体" panose="02010600030101010101" pitchFamily="2" charset="-122"/>
              </a:rPr>
              <a:t>Question: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does the server capture the content produced by the child?</a:t>
            </a: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panose="02010600030101010101" pitchFamily="2" charset="-122"/>
              </a:rPr>
              <a:t>Answer: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child generates its output on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stdout</a:t>
            </a:r>
            <a:r>
              <a:rPr lang="en-US" altLang="zh-CN" dirty="0">
                <a:ea typeface="宋体" panose="02010600030101010101" pitchFamily="2" charset="-122"/>
              </a:rPr>
              <a:t>. Server uses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dup2 </a:t>
            </a:r>
            <a:r>
              <a:rPr lang="en-US" altLang="zh-CN" dirty="0">
                <a:ea typeface="宋体" panose="02010600030101010101" pitchFamily="2" charset="-122"/>
              </a:rPr>
              <a:t>to redirect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stdout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to its connected socket.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Notice that only the child knows the type and size of the content.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Thus, the child (not the server) must generate the corresponding headers.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92C5694-95D3-0B43-A4C4-4200CF2C7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F310A01A-88AF-C343-96E1-904E1967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Tiny Web Server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60DE5A0-2EFC-754B-8C06-060B227E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Tiny Web server described in text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Tiny is 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sequential</a:t>
            </a:r>
            <a:r>
              <a:rPr lang="en-US" altLang="zh-CN" dirty="0">
                <a:ea typeface="宋体" pitchFamily="2" charset="-122"/>
              </a:rPr>
              <a:t> Web server.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Serves static and dynamic content to real browsers.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text files, HTML files, GIF, PNG and JPEG images.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250 lines of commented C code.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Not as complete or robust as a real web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77CB0F17-DA0D-7E44-844D-3CBA55C8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F02EE6-40FA-AF47-BC50-5DCDA1CC0D1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D204472-A91A-8E48-B66A-E1713EDD9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Clients and servers communicate using  the HyperText Transfer Protocol (HTTP)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Client and server establish TCP connection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Client requests content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Server responds with requested content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Client and server close connection (usually)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Current version is HTTP/1.1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RFC 2616, June, 1999.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8B190B1-6A89-144A-895C-532EDC9D7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Web servers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1" name="Text Box 1028">
            <a:extLst>
              <a:ext uri="{FF2B5EF4-FFF2-40B4-BE49-F238E27FC236}">
                <a16:creationId xmlns:a16="http://schemas.microsoft.com/office/drawing/2014/main" id="{8DAA9C36-6AB3-FC4A-BC1A-7B970812A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381750"/>
            <a:ext cx="7570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http://www.w3.org/Protocols/rfc2616/rfc2616.html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98D90-E73E-7241-8073-1CF46236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1646238"/>
            <a:ext cx="3652837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Tim Berners Lee 1989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Turing Award 2016 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64E8F4-0D2B-EC47-B2B6-89B40B09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566863"/>
            <a:ext cx="17716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F1827F-0264-8149-B0A0-D64DC5F4E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4895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CFF988-F407-824E-A53B-870EF1251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3657600"/>
            <a:ext cx="2951162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Marc Andreesen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 1993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388A70-A467-B74D-BE0B-56AACA868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466850"/>
            <a:ext cx="1752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86543A5-681B-D948-B646-5B8D108D4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77200" cy="609600"/>
          </a:xfrm>
        </p:spPr>
        <p:txBody>
          <a:bodyPr lIns="91294" tIns="45647" rIns="91294" bIns="45647" anchor="t"/>
          <a:lstStyle/>
          <a:p>
            <a:r>
              <a:rPr lang="en-US" altLang="zh-CN">
                <a:ea typeface="宋体" panose="02010600030101010101" pitchFamily="2" charset="-122"/>
              </a:rPr>
              <a:t>Tiny Operation</a:t>
            </a:r>
          </a:p>
        </p:txBody>
      </p:sp>
      <p:sp>
        <p:nvSpPr>
          <p:cNvPr id="32771" name="Content Placeholder 5">
            <a:extLst>
              <a:ext uri="{FF2B5EF4-FFF2-40B4-BE49-F238E27FC236}">
                <a16:creationId xmlns:a16="http://schemas.microsoft.com/office/drawing/2014/main" id="{F41AE1B0-5732-D546-B7BE-12F9F747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Read request from client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Split into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method / 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uri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 / version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not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GET</a:t>
            </a:r>
            <a:r>
              <a:rPr lang="en-US" altLang="zh-CN" dirty="0">
                <a:ea typeface="宋体" pitchFamily="2" charset="-122"/>
              </a:rPr>
              <a:t>, then return error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If URI contains “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cgi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-bin</a:t>
            </a:r>
            <a:r>
              <a:rPr lang="en-US" altLang="zh-CN" dirty="0">
                <a:ea typeface="宋体" pitchFamily="2" charset="-122"/>
              </a:rPr>
              <a:t>” then serve dynamic content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(Would do wrong thing if had file “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abcgi.html</a:t>
            </a:r>
            <a:r>
              <a:rPr lang="en-US" altLang="zh-CN" dirty="0">
                <a:ea typeface="宋体" pitchFamily="2" charset="-122"/>
              </a:rPr>
              <a:t>”)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Fork process to execute program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Otherwise serve static content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Copy file to output</a:t>
            </a:r>
          </a:p>
          <a:p>
            <a:pPr lvl="1"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57E839F3-0A69-8749-8C58-CBA3027D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8E91E-F7F0-654E-8C15-9D89A86F380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28E9F23-85B5-B74F-A5F9-7AEC51292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/*</a:t>
            </a:r>
          </a:p>
          <a:p>
            <a:pPr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*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tiny.c - A simple HTTP/1.0 Web server that uses the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* GET method to serve static and dynamic content.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  */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 #include "csapp.h"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   void doit(int fd);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   void read_requesthdrs(int fd);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   int parse_uri(char *uri, char *fname, char *cgiargs);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 void serve_static(rio_t *rio, char *fname, int fsize);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 void get_filetype(char *fname, char *ftype);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 void serve_dynamic(rio_t *rio,char *fname,char*cgiargs);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void clienterror(rio_t *rio, char *cause, char *errnum,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		  char *shortmsg, char *longmsg);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144297E-8B50-6646-86DB-51FB998A0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9BD96913-BEA8-D14C-A83D-F9C96BBD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DA3358-0CAF-894B-910F-327F80A0DA2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AC73CD0-2F61-AF4D-A350-2027013D0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main(int argc, char **argv)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  	int listenfd, connfd;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  	char hostname[MAXLINE], port[MAXLINE];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  	socklen_t clientlen;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  	struct sockaddr_storage clientaddr;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  	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check command line args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  	if (argc != 2)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    	      fprintf(stderr,"usage: %s &lt;port&gt;\n", argv [0]);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    	      exit(1);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  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  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CDFEAB3-3C79-BB42-B6E1-23E13A099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E0EC8C2C-6573-544A-ADDF-7D5C0AB3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807FF2-9F97-1F43-8F94-608A3BDAD8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2E3231E-FAB8-AE47-A5DC-F790392AD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  	listenfd = open_listenfd(argv[1]);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  	while (1) {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    	      clientlen = sizeof(clientaddr);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    	      connfd = Accept(listenfd, (SA *)&amp;clientaddr, &amp;clientlen);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		      Getnameinfo((SA*)&amp;clientaddr, clientlen, hostname, MAXLINE,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				 port, MAXLINE, 0)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		      printf(“Accepted Connection from (%s, %s)\n”, hostname, port); 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     	  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doit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(connfd);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     	      Close(connfd);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   	}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  }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D9721CC-ACC9-3A44-9BCD-26D936562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3A2384F2-73B5-0A41-8A34-5646D92D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D9176E-3457-3246-ACF6-703E6FBC410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BDA68B0-1C0F-C148-85FA-1DCB00F40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763000" cy="4419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void 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doit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{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	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is_static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  	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stat 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sbuf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 	char 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[MAXLINE], method[MAXLINE], 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[MAXLINE], version[MAXLINE];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	char filename[MAXLINE], 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   	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rio_t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spc="-1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</a:t>
            </a: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spc="-1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6ED3B5C-AAB7-814E-9036-8BD81E47E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36A80BF7-9B21-B24D-B256-A74338F2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065CC-D2D9-D647-B9CE-DF167FB071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05ED2AD-02B2-7641-9B22-0A5E0C439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	/* Read request line and headers */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Rio_readinitb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	Rio_readlineb(&amp;rio, buf, MAXLINE);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("Request headers:\n");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 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 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sscanf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"%s %s %s",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 	if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strcasecmp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(method, "GET"))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		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clienterror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method, "501", "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implemented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		   	"Tiny does not implement this method");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		return;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}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read_requesthdrs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8EDB89F-173A-134B-9127-97D753B7E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73733" name="组合 4">
            <a:extLst>
              <a:ext uri="{FF2B5EF4-FFF2-40B4-BE49-F238E27FC236}">
                <a16:creationId xmlns:a16="http://schemas.microsoft.com/office/drawing/2014/main" id="{6711F10E-11E8-2A49-8849-0A43C896EF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81000"/>
            <a:ext cx="4178300" cy="725488"/>
            <a:chOff x="4648200" y="381000"/>
            <a:chExt cx="4178300" cy="725488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C251B76-B444-D445-956F-7C4C27DAFC54}"/>
                </a:ext>
              </a:extLst>
            </p:cNvPr>
            <p:cNvSpPr/>
            <p:nvPr/>
          </p:nvSpPr>
          <p:spPr>
            <a:xfrm>
              <a:off x="4787900" y="381000"/>
              <a:ext cx="4038600" cy="37623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381000" indent="-381000"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2000" kern="0" dirty="0">
                  <a:latin typeface="Courier New" pitchFamily="49" charset="0"/>
                  <a:ea typeface="宋体" pitchFamily="2" charset="-122"/>
                </a:rPr>
                <a:t>GET /courses/</a:t>
              </a:r>
              <a:r>
                <a:rPr lang="en-US" altLang="zh-CN" sz="2000" kern="0" dirty="0" err="1">
                  <a:latin typeface="Courier New" pitchFamily="49" charset="0"/>
                  <a:ea typeface="宋体" pitchFamily="2" charset="-122"/>
                </a:rPr>
                <a:t>ics</a:t>
              </a:r>
              <a:r>
                <a:rPr lang="en-US" altLang="zh-CN" sz="2000" kern="0" dirty="0">
                  <a:latin typeface="Courier New" pitchFamily="49" charset="0"/>
                  <a:ea typeface="宋体" pitchFamily="2" charset="-122"/>
                </a:rPr>
                <a:t> HTTP/1.1</a:t>
              </a:r>
            </a:p>
          </p:txBody>
        </p:sp>
        <p:sp>
          <p:nvSpPr>
            <p:cNvPr id="73735" name="Rectangle 3">
              <a:extLst>
                <a:ext uri="{FF2B5EF4-FFF2-40B4-BE49-F238E27FC236}">
                  <a16:creationId xmlns:a16="http://schemas.microsoft.com/office/drawing/2014/main" id="{30DE6FC2-9824-A445-AFD7-6CDC4136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81000"/>
              <a:ext cx="685800" cy="376238"/>
            </a:xfrm>
            <a:prstGeom prst="rect">
              <a:avLst/>
            </a:prstGeom>
            <a:solidFill>
              <a:srgbClr val="C2FFF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73736" name="Rectangle 7">
              <a:extLst>
                <a:ext uri="{FF2B5EF4-FFF2-40B4-BE49-F238E27FC236}">
                  <a16:creationId xmlns:a16="http://schemas.microsoft.com/office/drawing/2014/main" id="{9FED3FA4-3B40-3949-95C3-6293C5D21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700" y="381000"/>
              <a:ext cx="1905000" cy="376238"/>
            </a:xfrm>
            <a:prstGeom prst="rect">
              <a:avLst/>
            </a:prstGeom>
            <a:solidFill>
              <a:srgbClr val="009999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C431D2-132B-BE4F-9DE0-8A2670BDED52}"/>
                </a:ext>
              </a:extLst>
            </p:cNvPr>
            <p:cNvSpPr/>
            <p:nvPr/>
          </p:nvSpPr>
          <p:spPr>
            <a:xfrm>
              <a:off x="4648200" y="757238"/>
              <a:ext cx="4038600" cy="349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800" kern="0" dirty="0">
                  <a:latin typeface="Courier New" pitchFamily="49" charset="0"/>
                  <a:ea typeface="宋体" pitchFamily="2" charset="-122"/>
                </a:rPr>
                <a:t>method     </a:t>
              </a:r>
              <a:r>
                <a:rPr lang="en-US" altLang="zh-CN" sz="1800" kern="0" dirty="0" err="1">
                  <a:latin typeface="Courier New" pitchFamily="49" charset="0"/>
                  <a:ea typeface="宋体" pitchFamily="2" charset="-122"/>
                </a:rPr>
                <a:t>uri</a:t>
              </a:r>
              <a:r>
                <a:rPr lang="en-US" altLang="zh-CN" sz="1800" kern="0" dirty="0">
                  <a:latin typeface="Courier New" pitchFamily="49" charset="0"/>
                  <a:ea typeface="宋体" pitchFamily="2" charset="-122"/>
                </a:rPr>
                <a:t>       version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8D55016C-B7E3-0448-A885-FF5DF0B9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06472-49F4-E646-A796-3BE125EC41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C075D83-4F17-9F43-90EF-9259B416B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91600" cy="502920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  	</a:t>
            </a:r>
            <a:r>
              <a:rPr lang="en-US" altLang="zh-CN" sz="2000" b="1" dirty="0">
                <a:solidFill>
                  <a:srgbClr val="26A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Parse URI from GET request */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it-IT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  	is_static = </a:t>
            </a:r>
            <a:r>
              <a:rPr lang="it-IT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parse_uri</a:t>
            </a:r>
            <a:r>
              <a:rPr lang="it-IT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(uri, filename, cgiargs);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   	if (stat(filename, &amp;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sbuf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0)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	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clienterror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filename, "404",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			"Tiny couldn’t find this file");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		return;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  	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  	if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is_static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Serve static content */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		if (!(S_ISREG(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sbuf.st_mode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|| !(S_I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USR &amp;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sbuf.st_mode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	      	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clienterror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filename, "403",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Forbidden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		      		"Tiny couldn’t read the file");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	      		return;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		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		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serve_static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filename,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sbuf.st_size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   	}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191DE2C-6484-AC4C-BBA9-35928E6D2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92163A34-04E3-A14E-B9F7-22BDF897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6BBC88-6545-3C4A-BF31-66C00B7F59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A43AD43-617A-2443-832B-59595E3EC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91600" cy="4419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    	else { /* Serve dynamic content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 		if (!(S_ISREG(sbuf.st_mode)) || !(S_I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USR &amp; sbuf.st_mode))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 	      		clienterror(fd, filename, "403",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Forbidden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 	      	      		"Tiny couldn’t run the CGI program");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 	      		return;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 		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 	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serve_dynamic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(fd, filename, cgiargs);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    	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   }</a:t>
            </a:r>
            <a:endParaRPr lang="zh-CN" altLang="en-US" sz="16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C0B5640-C758-BA4A-B549-F9F75AD0F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1D8B8403-4D5A-E848-B45A-548FB38B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15BF26-0E7D-9949-A2E6-442CB07A849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58019BD-C57A-4F4C-9E2F-6F71D57C8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"/>
            <a:ext cx="8534400" cy="65532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clienterror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*cause, char *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errnum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     	    char *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shortmsg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longmsg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  	char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[MAXLINE], body[MAXBUF];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	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build the HTTP response body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sprintf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(body,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&lt;html&gt;&lt;title&gt;Tiny Error&lt;/title&gt;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sprintf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(body,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%s&lt;body </a:t>
            </a:r>
            <a:r>
              <a:rPr lang="en-US" altLang="zh-CN" sz="2000" b="1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bgcolor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=""</a:t>
            </a:r>
            <a:r>
              <a:rPr lang="en-US" altLang="zh-CN" sz="2000" b="1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ffffff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""&gt;\r\n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body);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sprintf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(body,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000" b="1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s%s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%s\r\n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body,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errnum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shortmsg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sprintf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(body,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%s&lt;p&gt;%s: %s\r\n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body,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longmsg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cause);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sprintf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(body,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%s&lt;</a:t>
            </a:r>
            <a:r>
              <a:rPr lang="en-US" altLang="zh-CN" sz="2000" b="1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&gt;&lt;</a:t>
            </a:r>
            <a:r>
              <a:rPr lang="en-US" altLang="zh-CN" sz="2000" b="1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&gt;Tiny Web server&lt;/</a:t>
            </a:r>
            <a:r>
              <a:rPr lang="en-US" altLang="zh-CN" sz="2000" b="1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&gt;\r\</a:t>
            </a:r>
            <a:r>
              <a:rPr lang="en-US" altLang="zh-CN" sz="2000" b="1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",body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 	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print the HTTP response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sprintf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HTTP/1.0 %s %s\r\n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errnum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shortmsg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Rio_writen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sprintf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Content-type: text/html\r\n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Rio_writen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sprintf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Content-length: %d\r\n\r\n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(body));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Rio_writen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  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Rio_writen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body,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(body));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 }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71AFA17C-A619-CE41-94A7-5A29F2BE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2608E-B85E-504D-9EFF-EF481DB2A5B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82886BF-F9DE-F34D-98B4-71A188009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void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read_requesthdrs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char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Rio_readline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MAXLINE);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while(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strcmp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lang="en-US" altLang="zh-CN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\r\n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")){</a:t>
            </a:r>
          </a:p>
          <a:p>
            <a:pPr marL="457200" indent="-457200">
              <a:lnSpc>
                <a:spcPct val="90000"/>
              </a:lnSpc>
              <a:buFontTx/>
              <a:buAutoNum type="arabicPlain" startAt="7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Rio_readlineb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MAXLINE);</a:t>
            </a:r>
          </a:p>
          <a:p>
            <a:pPr marL="457200" indent="-457200">
              <a:lnSpc>
                <a:spcPct val="90000"/>
              </a:lnSpc>
              <a:buFontTx/>
              <a:buAutoNum type="arabicPlain" startAt="7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(“%s”,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457200" indent="-457200">
              <a:lnSpc>
                <a:spcPct val="90000"/>
              </a:lnSpc>
              <a:buFontTx/>
              <a:buAutoNum type="arabicPlain" startAt="7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	</a:t>
            </a:r>
          </a:p>
          <a:p>
            <a:pPr marL="457200" indent="-457200">
              <a:lnSpc>
                <a:spcPct val="90000"/>
              </a:lnSpc>
              <a:buFontTx/>
              <a:buAutoNum type="arabicPlain" startAt="7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}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C57A6A8-8A74-7A49-AE6D-956D27E18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6177AA54-F0FA-484E-8CB6-F8926AF1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C0E2F3-978D-DE43-97B0-5B94179720B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DE2626A-4FA0-8447-96F3-1BA634507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Founder of the TCP/IP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CD45611-2061-9C4A-85F0-33353C783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TCP/IP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Internet's basic communications protocols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Turing Award 2004</a:t>
            </a:r>
          </a:p>
          <a:p>
            <a:pPr lvl="2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Vinton G. Cerf, Robert E. Kahn</a:t>
            </a:r>
          </a:p>
        </p:txBody>
      </p:sp>
      <p:pic>
        <p:nvPicPr>
          <p:cNvPr id="11269" name="Picture 2" descr="Vinton Gray Cerf">
            <a:extLst>
              <a:ext uri="{FF2B5EF4-FFF2-40B4-BE49-F238E27FC236}">
                <a16:creationId xmlns:a16="http://schemas.microsoft.com/office/drawing/2014/main" id="{41B432B7-6C0E-4D44-8FCB-04508DE1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6225"/>
            <a:ext cx="15240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 descr="Robert Elliot Kahn">
            <a:extLst>
              <a:ext uri="{FF2B5EF4-FFF2-40B4-BE49-F238E27FC236}">
                <a16:creationId xmlns:a16="http://schemas.microsoft.com/office/drawing/2014/main" id="{4C776B87-9CE3-5C47-8597-C2FD2498A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114800"/>
            <a:ext cx="17145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C2DC8EF6-8E1C-3849-A4D6-479AABEA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F55950-2C09-AE4E-A713-B98B120E726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964952-62AB-F747-B4D9-182B80BB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"/>
            <a:ext cx="8686800" cy="6553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parse_uri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*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*filename, char *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{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	char *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 	if (!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strstr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-bin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")) {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static content */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"");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"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strcat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      		if 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)-1] == ’/’)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        		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strcat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"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home.html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     		return 1;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  	}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 	else {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dynamic content */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index(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’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     		if 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        		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ptr+1);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        		     *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’\0’;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     		} else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        		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"");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".");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strcat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    		return 0;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  	}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  }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38F70A4D-0F19-684E-B1C4-80D4AC5F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6F8B4-9C45-9D4F-8B8A-0DA705B7A63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5A3A278-DB5A-6B49-9EB6-D768A6EA5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10600" cy="6324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serve_static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 fd, char *filename, int filesize)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int srcfd;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	char *srcp, ftype[MAXLINE], buf[MAXBUF];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send response headers to client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get_filetype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ftype);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HTTP/1.0 200 OK\r\n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%sServer: Tiny Web Server\r\n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buf);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%sConnection: close\r\n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buf);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%sContent-length: %d\n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buf, filesize);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%sContent-type: %s\r\n\r\n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buf, ftype);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	Rio_writen(fd, buf, strlen(buf));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	printf(“Response headers:\n”);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	printf(“%s”, buf);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	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send response body to client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	srcfd = Open(filename, O_RDONLY,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	srcp = Mmap(0,filesize,PROT_READ,MAP_PRIVATE,srcfd,0);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	Close(srcfd);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	Rio_writen(fd, srcp, filesize);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		Munmap(srcp, filesize);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 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7448ACF7-9FA9-064F-AE28-90EE9176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1BD917-46CA-3E46-AA8C-0FD029FE7A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FDAC4CF-E830-FB4B-A56D-7C709089D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get_filetype - derive file type from file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 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  void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get_filetype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*filename, char *filetype)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  	if (strstr(filename, ".html"))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	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text/html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  	else if (strstr(filename, ".gif"))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 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image/gif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   	else if (strstr(filename, ".png"))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     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image/png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   	else if (strstr(filename, ".jpg"))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     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image/jpg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   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     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text/plain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   }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0078EF6B-1DAB-C64E-8B6C-B4B6392DE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76359602-1BC5-AB43-80C7-96D222A8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9385A-39BB-6941-BA7D-75C0BD75E59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04C72B1-CB64-8E4A-A265-06850750C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DCB87FA7-2C86-824B-AFB3-14A3427BA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6172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serve_dynamic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 fd, char *filename, char *cgiargs)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	char buf[MAXLINE];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 	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return first part of HTTP response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HTTP/1.0 200 OK\r\n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   	Rio_writen(fd, buf, strlen(buf));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   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Server: Tiny Web Server\r\n\r\n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   	Rio_writen(fd, buf, strlen(buf));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  	if (Fork() == 0) {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child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     		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real server would set all CGI vars here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    		setenv("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QUERY_STRING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cgiargs, 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    		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Dup2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(fd, STDOUT_FILENO);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redirect output to client*/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     		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NULL, environ);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run CGI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  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  	Wait(NULL);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parent reaps child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  }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DC05592-5C85-7C4C-8122-6E1AD2BB7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Proxies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EBA3E8B-C4B8-0E44-8801-BC5C32E59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7388" cy="39608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proxy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is an intermediary between a client and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origin server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To the client, the proxy acts like a server.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To the server, the proxy acts like a client.</a:t>
            </a:r>
          </a:p>
        </p:txBody>
      </p:sp>
      <p:sp>
        <p:nvSpPr>
          <p:cNvPr id="92164" name="Oval 4">
            <a:extLst>
              <a:ext uri="{FF2B5EF4-FFF2-40B4-BE49-F238E27FC236}">
                <a16:creationId xmlns:a16="http://schemas.microsoft.com/office/drawing/2014/main" id="{AB0659B5-6197-6A44-9818-5BC3C70C3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27500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92165" name="Oval 5">
            <a:extLst>
              <a:ext uri="{FF2B5EF4-FFF2-40B4-BE49-F238E27FC236}">
                <a16:creationId xmlns:a16="http://schemas.microsoft.com/office/drawing/2014/main" id="{6B2DC609-D567-B646-9607-E3BAD191E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27500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Proxy</a:t>
            </a:r>
          </a:p>
        </p:txBody>
      </p:sp>
      <p:sp>
        <p:nvSpPr>
          <p:cNvPr id="92166" name="Oval 7">
            <a:extLst>
              <a:ext uri="{FF2B5EF4-FFF2-40B4-BE49-F238E27FC236}">
                <a16:creationId xmlns:a16="http://schemas.microsoft.com/office/drawing/2014/main" id="{130C9A31-C0C1-274F-8018-7A5E36401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4125913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Origin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92167" name="Line 6">
            <a:extLst>
              <a:ext uri="{FF2B5EF4-FFF2-40B4-BE49-F238E27FC236}">
                <a16:creationId xmlns:a16="http://schemas.microsoft.com/office/drawing/2014/main" id="{7CA10ECD-87D0-C14B-9755-55FF350F1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54513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577" tIns="45789" rIns="91577" bIns="45789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168" name="Text Box 16">
            <a:extLst>
              <a:ext uri="{FF2B5EF4-FFF2-40B4-BE49-F238E27FC236}">
                <a16:creationId xmlns:a16="http://schemas.microsoft.com/office/drawing/2014/main" id="{8F351F58-CB1A-A14F-AC26-CAB1D17DC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3927475"/>
            <a:ext cx="1973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rbel" panose="020B0503020204020204" pitchFamily="34" charset="0"/>
                <a:ea typeface="宋体" panose="02010600030101010101" pitchFamily="2" charset="-122"/>
              </a:rPr>
              <a:t>1. Client request</a:t>
            </a:r>
          </a:p>
        </p:txBody>
      </p:sp>
      <p:sp>
        <p:nvSpPr>
          <p:cNvPr id="92169" name="Line 13">
            <a:extLst>
              <a:ext uri="{FF2B5EF4-FFF2-40B4-BE49-F238E27FC236}">
                <a16:creationId xmlns:a16="http://schemas.microsoft.com/office/drawing/2014/main" id="{181C4F63-DDC4-0747-ABE2-29918B82B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354513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577" tIns="45789" rIns="91577" bIns="45789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170" name="Text Box 17">
            <a:extLst>
              <a:ext uri="{FF2B5EF4-FFF2-40B4-BE49-F238E27FC236}">
                <a16:creationId xmlns:a16="http://schemas.microsoft.com/office/drawing/2014/main" id="{C3958A7B-0767-744E-AAFE-A893D81B1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038" y="3941763"/>
            <a:ext cx="196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rbel" panose="020B0503020204020204" pitchFamily="34" charset="0"/>
                <a:ea typeface="宋体" panose="02010600030101010101" pitchFamily="2" charset="-122"/>
              </a:rPr>
              <a:t>2. Proxy request</a:t>
            </a:r>
          </a:p>
        </p:txBody>
      </p:sp>
      <p:sp>
        <p:nvSpPr>
          <p:cNvPr id="92171" name="Line 14">
            <a:extLst>
              <a:ext uri="{FF2B5EF4-FFF2-40B4-BE49-F238E27FC236}">
                <a16:creationId xmlns:a16="http://schemas.microsoft.com/office/drawing/2014/main" id="{D3563041-02F2-B349-962D-D298B2333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11713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577" tIns="45789" rIns="91577" bIns="45789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172" name="Text Box 18">
            <a:extLst>
              <a:ext uri="{FF2B5EF4-FFF2-40B4-BE49-F238E27FC236}">
                <a16:creationId xmlns:a16="http://schemas.microsoft.com/office/drawing/2014/main" id="{E54D4699-77A8-8344-836B-B0327DD1D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887913"/>
            <a:ext cx="2208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rbel" panose="020B0503020204020204" pitchFamily="34" charset="0"/>
                <a:ea typeface="宋体" panose="02010600030101010101" pitchFamily="2" charset="-122"/>
              </a:rPr>
              <a:t>3. Server response</a:t>
            </a:r>
          </a:p>
        </p:txBody>
      </p:sp>
      <p:sp>
        <p:nvSpPr>
          <p:cNvPr id="92173" name="Line 15">
            <a:extLst>
              <a:ext uri="{FF2B5EF4-FFF2-40B4-BE49-F238E27FC236}">
                <a16:creationId xmlns:a16="http://schemas.microsoft.com/office/drawing/2014/main" id="{DABA3755-00F1-3942-96BB-04012514B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811713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577" tIns="45789" rIns="91577" bIns="45789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174" name="Text Box 19">
            <a:extLst>
              <a:ext uri="{FF2B5EF4-FFF2-40B4-BE49-F238E27FC236}">
                <a16:creationId xmlns:a16="http://schemas.microsoft.com/office/drawing/2014/main" id="{8AAB14E9-6FCD-A342-88B1-FB247C68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4887913"/>
            <a:ext cx="2144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rbel" panose="020B0503020204020204" pitchFamily="34" charset="0"/>
                <a:ea typeface="宋体" panose="02010600030101010101" pitchFamily="2" charset="-122"/>
              </a:rPr>
              <a:t>4. Proxy response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>
            <a:extLst>
              <a:ext uri="{FF2B5EF4-FFF2-40B4-BE49-F238E27FC236}">
                <a16:creationId xmlns:a16="http://schemas.microsoft.com/office/drawing/2014/main" id="{2CF1EF7F-5B94-5C4C-B902-1F3A75A75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Proxies?</a:t>
            </a:r>
          </a:p>
        </p:txBody>
      </p:sp>
      <p:sp>
        <p:nvSpPr>
          <p:cNvPr id="94211" name="Rectangle 1027">
            <a:extLst>
              <a:ext uri="{FF2B5EF4-FFF2-40B4-BE49-F238E27FC236}">
                <a16:creationId xmlns:a16="http://schemas.microsoft.com/office/drawing/2014/main" id="{672B7138-56B3-5F43-B967-98B9EE2BC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7388" cy="16525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Can perform useful functions as requests and responses pass by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Examples: Caching, logging, anonymization, filtering, transcoding</a:t>
            </a:r>
          </a:p>
        </p:txBody>
      </p:sp>
      <p:sp>
        <p:nvSpPr>
          <p:cNvPr id="94212" name="Oval 1028">
            <a:extLst>
              <a:ext uri="{FF2B5EF4-FFF2-40B4-BE49-F238E27FC236}">
                <a16:creationId xmlns:a16="http://schemas.microsoft.com/office/drawing/2014/main" id="{16B1C8C1-2EBB-6F41-A161-645B1A29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333750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Client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4213" name="Oval 1029">
            <a:extLst>
              <a:ext uri="{FF2B5EF4-FFF2-40B4-BE49-F238E27FC236}">
                <a16:creationId xmlns:a16="http://schemas.microsoft.com/office/drawing/2014/main" id="{C5073B9A-EFEC-5640-86A9-4451B43C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4141788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Proxy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94214" name="Oval 1030">
            <a:extLst>
              <a:ext uri="{FF2B5EF4-FFF2-40B4-BE49-F238E27FC236}">
                <a16:creationId xmlns:a16="http://schemas.microsoft.com/office/drawing/2014/main" id="{6604E9A4-1715-3E46-8814-FA7AFC22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5" y="404971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Origin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Server</a:t>
            </a:r>
          </a:p>
        </p:txBody>
      </p:sp>
      <p:grpSp>
        <p:nvGrpSpPr>
          <p:cNvPr id="2" name="Group 1066">
            <a:extLst>
              <a:ext uri="{FF2B5EF4-FFF2-40B4-BE49-F238E27FC236}">
                <a16:creationId xmlns:a16="http://schemas.microsoft.com/office/drawing/2014/main" id="{D5D1BFEF-87B4-C74D-896B-A30BE6B544A3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3503613"/>
            <a:ext cx="2157413" cy="738187"/>
            <a:chOff x="1086" y="1997"/>
            <a:chExt cx="1359" cy="465"/>
          </a:xfrm>
        </p:grpSpPr>
        <p:sp>
          <p:nvSpPr>
            <p:cNvPr id="94234" name="Line 1032">
              <a:extLst>
                <a:ext uri="{FF2B5EF4-FFF2-40B4-BE49-F238E27FC236}">
                  <a16:creationId xmlns:a16="http://schemas.microsoft.com/office/drawing/2014/main" id="{F71ADF75-6C4B-AE45-AD10-6A5918A7F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154"/>
              <a:ext cx="1359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235" name="Text Box 1033">
              <a:extLst>
                <a:ext uri="{FF2B5EF4-FFF2-40B4-BE49-F238E27FC236}">
                  <a16:creationId xmlns:a16="http://schemas.microsoft.com/office/drawing/2014/main" id="{4D6448BB-1AB3-794C-930C-3102F5860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1997"/>
              <a:ext cx="120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800">
                  <a:latin typeface="Corbel" panose="020B0503020204020204" pitchFamily="34" charset="0"/>
                  <a:ea typeface="宋体" panose="02010600030101010101" pitchFamily="2" charset="-122"/>
                </a:rPr>
                <a:t>Request foo.html</a:t>
              </a:r>
            </a:p>
          </p:txBody>
        </p:sp>
      </p:grpSp>
      <p:grpSp>
        <p:nvGrpSpPr>
          <p:cNvPr id="3" name="Group 1070">
            <a:extLst>
              <a:ext uri="{FF2B5EF4-FFF2-40B4-BE49-F238E27FC236}">
                <a16:creationId xmlns:a16="http://schemas.microsoft.com/office/drawing/2014/main" id="{AD466A60-EA08-5348-8A10-BCF283BB4062}"/>
              </a:ext>
            </a:extLst>
          </p:cNvPr>
          <p:cNvGrpSpPr>
            <a:grpSpLocks/>
          </p:cNvGrpSpPr>
          <p:nvPr/>
        </p:nvGrpSpPr>
        <p:grpSpPr bwMode="auto">
          <a:xfrm>
            <a:off x="4706938" y="4052888"/>
            <a:ext cx="3187700" cy="341312"/>
            <a:chOff x="2965" y="2343"/>
            <a:chExt cx="2008" cy="215"/>
          </a:xfrm>
        </p:grpSpPr>
        <p:sp>
          <p:nvSpPr>
            <p:cNvPr id="94232" name="Line 1035">
              <a:extLst>
                <a:ext uri="{FF2B5EF4-FFF2-40B4-BE49-F238E27FC236}">
                  <a16:creationId xmlns:a16="http://schemas.microsoft.com/office/drawing/2014/main" id="{05B6FFD9-418C-404D-BF3F-41BBF5C6E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542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233" name="Text Box 1036">
              <a:extLst>
                <a:ext uri="{FF2B5EF4-FFF2-40B4-BE49-F238E27FC236}">
                  <a16:creationId xmlns:a16="http://schemas.microsoft.com/office/drawing/2014/main" id="{7BC41BD2-9721-0242-A5A8-DCFDC1DAE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2343"/>
              <a:ext cx="120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800">
                  <a:latin typeface="Corbel" panose="020B0503020204020204" pitchFamily="34" charset="0"/>
                  <a:ea typeface="宋体" panose="02010600030101010101" pitchFamily="2" charset="-122"/>
                </a:rPr>
                <a:t>Request foo.html</a:t>
              </a:r>
            </a:p>
          </p:txBody>
        </p:sp>
      </p:grpSp>
      <p:grpSp>
        <p:nvGrpSpPr>
          <p:cNvPr id="4" name="Group 1071">
            <a:extLst>
              <a:ext uri="{FF2B5EF4-FFF2-40B4-BE49-F238E27FC236}">
                <a16:creationId xmlns:a16="http://schemas.microsoft.com/office/drawing/2014/main" id="{59F5C9E0-3B2F-0747-B05F-5B213A4CCDC4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4546600"/>
            <a:ext cx="3221038" cy="341313"/>
            <a:chOff x="2940" y="2654"/>
            <a:chExt cx="2029" cy="215"/>
          </a:xfrm>
        </p:grpSpPr>
        <p:sp>
          <p:nvSpPr>
            <p:cNvPr id="94230" name="Line 1038">
              <a:extLst>
                <a:ext uri="{FF2B5EF4-FFF2-40B4-BE49-F238E27FC236}">
                  <a16:creationId xmlns:a16="http://schemas.microsoft.com/office/drawing/2014/main" id="{3B4A6C22-D499-E94B-AE3F-9CA2C6730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0" y="2830"/>
              <a:ext cx="2029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231" name="Text Box 1039">
              <a:extLst>
                <a:ext uri="{FF2B5EF4-FFF2-40B4-BE49-F238E27FC236}">
                  <a16:creationId xmlns:a16="http://schemas.microsoft.com/office/drawing/2014/main" id="{976CC7CF-3F3E-0440-876A-7455E8436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2654"/>
              <a:ext cx="66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800">
                  <a:latin typeface="Corbel" panose="020B0503020204020204" pitchFamily="34" charset="0"/>
                  <a:ea typeface="宋体" panose="02010600030101010101" pitchFamily="2" charset="-122"/>
                </a:rPr>
                <a:t>foo.html</a:t>
              </a:r>
            </a:p>
          </p:txBody>
        </p:sp>
      </p:grpSp>
      <p:grpSp>
        <p:nvGrpSpPr>
          <p:cNvPr id="5" name="Group 1067">
            <a:extLst>
              <a:ext uri="{FF2B5EF4-FFF2-40B4-BE49-F238E27FC236}">
                <a16:creationId xmlns:a16="http://schemas.microsoft.com/office/drawing/2014/main" id="{B3A33F76-6342-CE46-BB81-65C264511363}"/>
              </a:ext>
            </a:extLst>
          </p:cNvPr>
          <p:cNvGrpSpPr>
            <a:grpSpLocks/>
          </p:cNvGrpSpPr>
          <p:nvPr/>
        </p:nvGrpSpPr>
        <p:grpSpPr bwMode="auto">
          <a:xfrm>
            <a:off x="1579563" y="4000500"/>
            <a:ext cx="2097087" cy="615950"/>
            <a:chOff x="995" y="2310"/>
            <a:chExt cx="1321" cy="388"/>
          </a:xfrm>
        </p:grpSpPr>
        <p:sp>
          <p:nvSpPr>
            <p:cNvPr id="94228" name="Line 1041">
              <a:extLst>
                <a:ext uri="{FF2B5EF4-FFF2-40B4-BE49-F238E27FC236}">
                  <a16:creationId xmlns:a16="http://schemas.microsoft.com/office/drawing/2014/main" id="{32BA01BF-F93F-0443-A52D-3C990C0B2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5" y="2405"/>
              <a:ext cx="1321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229" name="Text Box 1042">
              <a:extLst>
                <a:ext uri="{FF2B5EF4-FFF2-40B4-BE49-F238E27FC236}">
                  <a16:creationId xmlns:a16="http://schemas.microsoft.com/office/drawing/2014/main" id="{71FF4301-8C3B-BD42-958F-BBF7B8F6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2310"/>
              <a:ext cx="66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800">
                  <a:latin typeface="Corbel" panose="020B0503020204020204" pitchFamily="34" charset="0"/>
                  <a:ea typeface="宋体" panose="02010600030101010101" pitchFamily="2" charset="-122"/>
                </a:rPr>
                <a:t>foo.html</a:t>
              </a:r>
            </a:p>
          </p:txBody>
        </p:sp>
      </p:grpSp>
      <p:sp>
        <p:nvSpPr>
          <p:cNvPr id="94219" name="Oval 1043">
            <a:extLst>
              <a:ext uri="{FF2B5EF4-FFF2-40B4-BE49-F238E27FC236}">
                <a16:creationId xmlns:a16="http://schemas.microsoft.com/office/drawing/2014/main" id="{7DEE1D86-CA38-494A-BFD6-1A9AF3113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3165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Client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6" name="Group 1068">
            <a:extLst>
              <a:ext uri="{FF2B5EF4-FFF2-40B4-BE49-F238E27FC236}">
                <a16:creationId xmlns:a16="http://schemas.microsoft.com/office/drawing/2014/main" id="{5E3E3272-4EBA-7E43-8CDD-E9E97579628F}"/>
              </a:ext>
            </a:extLst>
          </p:cNvPr>
          <p:cNvGrpSpPr>
            <a:grpSpLocks/>
          </p:cNvGrpSpPr>
          <p:nvPr/>
        </p:nvGrpSpPr>
        <p:grpSpPr bwMode="auto">
          <a:xfrm>
            <a:off x="866775" y="4776788"/>
            <a:ext cx="2797175" cy="685800"/>
            <a:chOff x="546" y="2799"/>
            <a:chExt cx="1762" cy="432"/>
          </a:xfrm>
        </p:grpSpPr>
        <p:sp>
          <p:nvSpPr>
            <p:cNvPr id="94226" name="Line 1055">
              <a:extLst>
                <a:ext uri="{FF2B5EF4-FFF2-40B4-BE49-F238E27FC236}">
                  <a16:creationId xmlns:a16="http://schemas.microsoft.com/office/drawing/2014/main" id="{2074B43C-4CC9-7D40-8C4F-4F2CAC097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8" y="2799"/>
              <a:ext cx="133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227" name="Text Box 1056">
              <a:extLst>
                <a:ext uri="{FF2B5EF4-FFF2-40B4-BE49-F238E27FC236}">
                  <a16:creationId xmlns:a16="http://schemas.microsoft.com/office/drawing/2014/main" id="{9F592314-EB93-7F49-A246-A910E94FC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" y="2828"/>
              <a:ext cx="120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800">
                  <a:latin typeface="Corbel" panose="020B0503020204020204" pitchFamily="34" charset="0"/>
                  <a:ea typeface="宋体" panose="02010600030101010101" pitchFamily="2" charset="-122"/>
                </a:rPr>
                <a:t>Request foo.html</a:t>
              </a:r>
            </a:p>
          </p:txBody>
        </p:sp>
      </p:grpSp>
      <p:grpSp>
        <p:nvGrpSpPr>
          <p:cNvPr id="7" name="Group 1069">
            <a:extLst>
              <a:ext uri="{FF2B5EF4-FFF2-40B4-BE49-F238E27FC236}">
                <a16:creationId xmlns:a16="http://schemas.microsoft.com/office/drawing/2014/main" id="{160D9A36-D20B-FE48-AABD-E8CACCDE971E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5135563"/>
            <a:ext cx="2362200" cy="796925"/>
            <a:chOff x="1073" y="3025"/>
            <a:chExt cx="1488" cy="502"/>
          </a:xfrm>
        </p:grpSpPr>
        <p:sp>
          <p:nvSpPr>
            <p:cNvPr id="94224" name="Line 1057">
              <a:extLst>
                <a:ext uri="{FF2B5EF4-FFF2-40B4-BE49-F238E27FC236}">
                  <a16:creationId xmlns:a16="http://schemas.microsoft.com/office/drawing/2014/main" id="{D05D2D5B-0C8C-A041-AFD7-381F273FC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3" y="3025"/>
              <a:ext cx="1488" cy="4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225" name="Text Box 1058">
              <a:extLst>
                <a:ext uri="{FF2B5EF4-FFF2-40B4-BE49-F238E27FC236}">
                  <a16:creationId xmlns:a16="http://schemas.microsoft.com/office/drawing/2014/main" id="{2796C0F0-B774-CE43-B6F5-47ED3082A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3312"/>
              <a:ext cx="66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800">
                  <a:latin typeface="Corbel" panose="020B0503020204020204" pitchFamily="34" charset="0"/>
                  <a:ea typeface="宋体" panose="02010600030101010101" pitchFamily="2" charset="-122"/>
                </a:rPr>
                <a:t>foo.html</a:t>
              </a:r>
            </a:p>
          </p:txBody>
        </p:sp>
      </p:grpSp>
      <p:sp>
        <p:nvSpPr>
          <p:cNvPr id="94222" name="Text Box 1061">
            <a:extLst>
              <a:ext uri="{FF2B5EF4-FFF2-40B4-BE49-F238E27FC236}">
                <a16:creationId xmlns:a16="http://schemas.microsoft.com/office/drawing/2014/main" id="{EEB18372-8632-FB4A-9115-18C7DD2F6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6324600"/>
            <a:ext cx="32385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Fast inexpensive local network</a:t>
            </a:r>
          </a:p>
        </p:txBody>
      </p:sp>
      <p:sp>
        <p:nvSpPr>
          <p:cNvPr id="94223" name="Text Box 1063">
            <a:extLst>
              <a:ext uri="{FF2B5EF4-FFF2-40B4-BE49-F238E27FC236}">
                <a16:creationId xmlns:a16="http://schemas.microsoft.com/office/drawing/2014/main" id="{D0681549-CDAB-824F-8A95-D5F78A62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126038"/>
            <a:ext cx="169227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Slower more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expensive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rbel" panose="020B0503020204020204" pitchFamily="34" charset="0"/>
                <a:ea typeface="宋体" panose="02010600030101010101" pitchFamily="2" charset="-122"/>
              </a:rPr>
              <a:t>global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58E8A850-8AB2-3140-9E2C-4195A3DC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D6BF46-BD8D-F145-A1AF-377BC87844A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F09E628-D237-154E-8A5A-DBA79B758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Web servers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3316" name="Group 5">
            <a:extLst>
              <a:ext uri="{FF2B5EF4-FFF2-40B4-BE49-F238E27FC236}">
                <a16:creationId xmlns:a16="http://schemas.microsoft.com/office/drawing/2014/main" id="{FC667307-6862-BE4E-A5B8-A6D7654C95C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606550"/>
            <a:ext cx="6705600" cy="2257425"/>
            <a:chOff x="2828" y="1680"/>
            <a:chExt cx="2692" cy="811"/>
          </a:xfrm>
        </p:grpSpPr>
        <p:sp>
          <p:nvSpPr>
            <p:cNvPr id="2" name="Oval 6">
              <a:extLst>
                <a:ext uri="{FF2B5EF4-FFF2-40B4-BE49-F238E27FC236}">
                  <a16:creationId xmlns:a16="http://schemas.microsoft.com/office/drawing/2014/main" id="{DCD0D2F9-48D5-A24B-AA5F-219444F11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1680"/>
              <a:ext cx="862" cy="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algn="ctr" defTabSz="912813">
                <a:defRPr/>
              </a:pPr>
              <a:r>
                <a:rPr lang="en-US" altLang="zh-CN" sz="1800">
                  <a:latin typeface="Helvetica" pitchFamily="34" charset="0"/>
                  <a:ea typeface="宋体" pitchFamily="2" charset="-122"/>
                </a:rPr>
                <a:t>web</a:t>
              </a:r>
            </a:p>
            <a:p>
              <a:pPr algn="ctr" defTabSz="912813">
                <a:defRPr/>
              </a:pPr>
              <a:r>
                <a:rPr lang="en-US" altLang="zh-CN" sz="1800">
                  <a:latin typeface="Helvetica" pitchFamily="34" charset="0"/>
                  <a:ea typeface="宋体" pitchFamily="2" charset="-122"/>
                </a:rPr>
                <a:t>server</a:t>
              </a:r>
            </a:p>
          </p:txBody>
        </p:sp>
        <p:sp>
          <p:nvSpPr>
            <p:cNvPr id="13324" name="Line 7">
              <a:extLst>
                <a:ext uri="{FF2B5EF4-FFF2-40B4-BE49-F238E27FC236}">
                  <a16:creationId xmlns:a16="http://schemas.microsoft.com/office/drawing/2014/main" id="{1DA310D9-691A-4349-9BDF-D9F5C863E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" y="1869"/>
              <a:ext cx="11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25" name="Text Box 8">
              <a:extLst>
                <a:ext uri="{FF2B5EF4-FFF2-40B4-BE49-F238E27FC236}">
                  <a16:creationId xmlns:a16="http://schemas.microsoft.com/office/drawing/2014/main" id="{D2ED6609-D6D0-0C4C-B2A8-0B3581FCD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705"/>
              <a:ext cx="73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HTTP request</a:t>
              </a:r>
            </a:p>
          </p:txBody>
        </p:sp>
        <p:sp>
          <p:nvSpPr>
            <p:cNvPr id="13326" name="Line 9">
              <a:extLst>
                <a:ext uri="{FF2B5EF4-FFF2-40B4-BE49-F238E27FC236}">
                  <a16:creationId xmlns:a16="http://schemas.microsoft.com/office/drawing/2014/main" id="{FC612128-B9D3-8547-A41D-A12B80975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2252"/>
              <a:ext cx="9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27" name="Text Box 10">
              <a:extLst>
                <a:ext uri="{FF2B5EF4-FFF2-40B4-BE49-F238E27FC236}">
                  <a16:creationId xmlns:a16="http://schemas.microsoft.com/office/drawing/2014/main" id="{EA5EEDA4-C62C-7047-A4FA-80701A047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2253"/>
              <a:ext cx="7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HTTP response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(content)</a:t>
              </a:r>
            </a:p>
          </p:txBody>
        </p:sp>
        <p:sp>
          <p:nvSpPr>
            <p:cNvPr id="3" name="Oval 11">
              <a:extLst>
                <a:ext uri="{FF2B5EF4-FFF2-40B4-BE49-F238E27FC236}">
                  <a16:creationId xmlns:a16="http://schemas.microsoft.com/office/drawing/2014/main" id="{86592074-E07B-C448-8484-36FC37E1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680"/>
              <a:ext cx="863" cy="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algn="ctr" defTabSz="912813">
                <a:defRPr/>
              </a:pPr>
              <a:r>
                <a:rPr lang="en-US" altLang="zh-CN" sz="1800">
                  <a:latin typeface="Helvetica" pitchFamily="34" charset="0"/>
                  <a:ea typeface="宋体" pitchFamily="2" charset="-122"/>
                </a:rPr>
                <a:t>web</a:t>
              </a:r>
            </a:p>
            <a:p>
              <a:pPr algn="ctr" defTabSz="912813">
                <a:defRPr/>
              </a:pPr>
              <a:r>
                <a:rPr lang="en-US" altLang="zh-CN" sz="1800">
                  <a:latin typeface="Helvetica" pitchFamily="34" charset="0"/>
                  <a:ea typeface="宋体" pitchFamily="2" charset="-122"/>
                </a:rPr>
                <a:t>client</a:t>
              </a:r>
            </a:p>
            <a:p>
              <a:pPr algn="ctr" defTabSz="912813">
                <a:defRPr/>
              </a:pPr>
              <a:r>
                <a:rPr lang="en-US" altLang="zh-CN" sz="1800">
                  <a:latin typeface="Helvetica" pitchFamily="34" charset="0"/>
                  <a:ea typeface="宋体" pitchFamily="2" charset="-122"/>
                </a:rPr>
                <a:t>(browser) </a:t>
              </a:r>
            </a:p>
          </p:txBody>
        </p:sp>
      </p:grp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7595D78D-2291-B24C-BFFC-03F5D55E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3318" name="Rectangle 11">
            <a:extLst>
              <a:ext uri="{FF2B5EF4-FFF2-40B4-BE49-F238E27FC236}">
                <a16:creationId xmlns:a16="http://schemas.microsoft.com/office/drawing/2014/main" id="{344CF5D9-5B8E-E948-A636-C6E00963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TCP</a:t>
            </a:r>
          </a:p>
        </p:txBody>
      </p:sp>
      <p:sp>
        <p:nvSpPr>
          <p:cNvPr id="13319" name="Rectangle 12">
            <a:extLst>
              <a:ext uri="{FF2B5EF4-FFF2-40B4-BE49-F238E27FC236}">
                <a16:creationId xmlns:a16="http://schemas.microsoft.com/office/drawing/2014/main" id="{E65824E1-29EE-8C45-99FC-FC508BAE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HTTP</a:t>
            </a:r>
          </a:p>
        </p:txBody>
      </p:sp>
      <p:sp>
        <p:nvSpPr>
          <p:cNvPr id="13320" name="TextBox 13">
            <a:extLst>
              <a:ext uri="{FF2B5EF4-FFF2-40B4-BE49-F238E27FC236}">
                <a16:creationId xmlns:a16="http://schemas.microsoft.com/office/drawing/2014/main" id="{93CB06AE-0295-374D-B9C2-CCF1D2AE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32500"/>
            <a:ext cx="15224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latin typeface="Calibri" panose="020F0502020204030204" pitchFamily="34" charset="0"/>
                <a:ea typeface="宋体" panose="02010600030101010101" pitchFamily="2" charset="-122"/>
              </a:rPr>
              <a:t>Datagrams</a:t>
            </a:r>
          </a:p>
        </p:txBody>
      </p:sp>
      <p:sp>
        <p:nvSpPr>
          <p:cNvPr id="13321" name="TextBox 14">
            <a:extLst>
              <a:ext uri="{FF2B5EF4-FFF2-40B4-BE49-F238E27FC236}">
                <a16:creationId xmlns:a16="http://schemas.microsoft.com/office/drawing/2014/main" id="{55C1CC75-3BFE-8644-8E18-C4EBCF2B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22900"/>
            <a:ext cx="11985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latin typeface="Calibri" panose="020F0502020204030204" pitchFamily="34" charset="0"/>
                <a:ea typeface="宋体" panose="02010600030101010101" pitchFamily="2" charset="-122"/>
              </a:rPr>
              <a:t>Streams</a:t>
            </a:r>
          </a:p>
        </p:txBody>
      </p:sp>
      <p:sp>
        <p:nvSpPr>
          <p:cNvPr id="13322" name="TextBox 15">
            <a:extLst>
              <a:ext uri="{FF2B5EF4-FFF2-40B4-BE49-F238E27FC236}">
                <a16:creationId xmlns:a16="http://schemas.microsoft.com/office/drawing/2014/main" id="{E891218B-5B15-B24B-9D74-CCFBD731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13300"/>
            <a:ext cx="17954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latin typeface="Calibri" panose="020F0502020204030204" pitchFamily="34" charset="0"/>
                <a:ea typeface="宋体" panose="02010600030101010101" pitchFamily="2" charset="-122"/>
              </a:rPr>
              <a:t>Web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35F5D7B3-1FE7-6F43-8294-0EE6BF46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A0E310-6DA7-1F4C-82E6-98205DB4AAE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BD9D312-EAE8-364B-A688-3D69FA868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Web servers return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content</a:t>
            </a:r>
            <a:r>
              <a:rPr kumimoji="1" lang="en-US" altLang="zh-CN">
                <a:ea typeface="宋体" panose="02010600030101010101" pitchFamily="2" charset="-122"/>
              </a:rPr>
              <a:t> to clients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content: a sequence of bytes with an associated MIME (Multipurpose Internet Mail Extensions) type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Example MIME types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text/html				        HTML page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text/plain			        Unformatted text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application/postscript 	      Postcript document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image/gif	Binary image encoded in GIF format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image/jpg	Binary image encoded in JPG format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4062BC2-4E9D-AE4E-8DEE-0EB462BAB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Web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C18FF520-3E1A-2543-BC8E-C63B2350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9C630-AF3A-024C-94E8-EB171D94508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71E536E-9B30-1543-89B3-0C1D9A75D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content returned in HTTP responses can be either static or dynamic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Static content: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Content stored in files and retrieved in response to an HTTP request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Examples: HTML files, images, audio clips.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Dynamic content: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Content produced on-the-fly in response to an HTTP request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Example: content produced by a program executed by the server on behalf of the client.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5F79498-2DB6-2D41-8DB0-70B1ABB37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Static and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894755BF-04EA-7C47-8CE5-D08D4EDE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89425C-3303-4642-B490-E82BDC15E22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9C8E9F6-C705-F147-B5A2-C2E7B1C37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file managed by a server has a unique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name called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URL</a:t>
            </a:r>
            <a:r>
              <a:rPr lang="en-US" altLang="zh-CN">
                <a:ea typeface="宋体" panose="02010600030101010101" pitchFamily="2" charset="-122"/>
              </a:rPr>
              <a:t> (Universal Resource Locator)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URLs for static content: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identifies a file called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index.html,</a:t>
            </a:r>
            <a:r>
              <a:rPr lang="en-US" altLang="zh-CN">
                <a:ea typeface="宋体" panose="02010600030101010101" pitchFamily="2" charset="-122"/>
              </a:rPr>
              <a:t> managed by a Web server 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ipads.se.sjtu.edu.cn</a:t>
            </a:r>
            <a:r>
              <a:rPr lang="en-US" altLang="zh-CN">
                <a:ea typeface="宋体" panose="02010600030101010101" pitchFamily="2" charset="-122"/>
              </a:rPr>
              <a:t> that is listening on port 80.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E546EC2-D58C-E549-9F90-064B3F954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URLs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2FA29-E849-0C48-8EB1-2ED094C8E541}"/>
              </a:ext>
            </a:extLst>
          </p:cNvPr>
          <p:cNvSpPr/>
          <p:nvPr/>
        </p:nvSpPr>
        <p:spPr>
          <a:xfrm>
            <a:off x="609600" y="4876800"/>
            <a:ext cx="8382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http://ipads.se.sjtu.edu.cn:80/courses/ics/index.html</a:t>
            </a:r>
            <a:endParaRPr lang="en-US" altLang="zh-CN" sz="2000" b="0" kern="0" dirty="0">
              <a:solidFill>
                <a:srgbClr val="FF0000"/>
              </a:solidFill>
              <a:latin typeface="FandolSong" pitchFamily="2" charset="-128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http://ipads.se.sjtu.edu.cn:/courses/ics/index.html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http://ipads.se.sjtu.edu.cn/courses/ics/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4E39CBB7-233E-2F4C-BB79-6BD687DC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F689F-1B3E-7A4A-9562-D8933CD4CE7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CEA01CA-7FC6-5D4F-9E67-93E555EDA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895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URLs for dynamic content: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Identifies an executable file called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adder</a:t>
            </a:r>
            <a:r>
              <a:rPr lang="en-US" altLang="zh-CN" dirty="0">
                <a:ea typeface="宋体" panose="02010600030101010101" pitchFamily="2" charset="-122"/>
              </a:rPr>
              <a:t>,  managed by a Web server at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www.cs.cmu.edu</a:t>
            </a:r>
            <a:r>
              <a:rPr lang="en-US" altLang="zh-CN" dirty="0">
                <a:ea typeface="宋体" panose="02010600030101010101" pitchFamily="2" charset="-122"/>
              </a:rPr>
              <a:t> that is listening on port 8000, that should be called with two argument strings: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15000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213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83DA776-839E-FF42-8DE6-CB4EDA077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URLs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A15D16-8617-244D-A1E1-DCE6A5838FE9}"/>
              </a:ext>
            </a:extLst>
          </p:cNvPr>
          <p:cNvSpPr/>
          <p:nvPr/>
        </p:nvSpPr>
        <p:spPr>
          <a:xfrm>
            <a:off x="685800" y="4565650"/>
            <a:ext cx="8001000" cy="4937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http://www.cs.cmu.edu:8000/cgi-bin/adder?15000&amp;213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15849</TotalTime>
  <Words>4118</Words>
  <Application>Microsoft Macintosh PowerPoint</Application>
  <PresentationFormat>如螢幕大小 (4:3)</PresentationFormat>
  <Paragraphs>574</Paragraphs>
  <Slides>45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FandolSong</vt:lpstr>
      <vt:lpstr>宋体</vt:lpstr>
      <vt:lpstr>Calibri</vt:lpstr>
      <vt:lpstr>Comic Sans MS</vt:lpstr>
      <vt:lpstr>Corbel</vt:lpstr>
      <vt:lpstr>Courier New</vt:lpstr>
      <vt:lpstr>Helvetica</vt:lpstr>
      <vt:lpstr>Times New Roman</vt:lpstr>
      <vt:lpstr>icfp99</vt:lpstr>
      <vt:lpstr>Web Servers</vt:lpstr>
      <vt:lpstr>Outline</vt:lpstr>
      <vt:lpstr>Web servers</vt:lpstr>
      <vt:lpstr>Founder of the TCP/IP</vt:lpstr>
      <vt:lpstr>Web servers</vt:lpstr>
      <vt:lpstr>Web content</vt:lpstr>
      <vt:lpstr>Static and dynamic content</vt:lpstr>
      <vt:lpstr>URLs</vt:lpstr>
      <vt:lpstr>URLs</vt:lpstr>
      <vt:lpstr>How clients and servers use URLs</vt:lpstr>
      <vt:lpstr>How clients and servers use URLs</vt:lpstr>
      <vt:lpstr>Anatomy of an HTTP transaction</vt:lpstr>
      <vt:lpstr>HTTP Requests</vt:lpstr>
      <vt:lpstr>HTTP Requests (cont)</vt:lpstr>
      <vt:lpstr>Anatomy of an HTTP transaction</vt:lpstr>
      <vt:lpstr>HTTP Responses</vt:lpstr>
      <vt:lpstr>Anatomy of an HTTP transaction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Some CGI environment variables</vt:lpstr>
      <vt:lpstr>Serving dynamic content</vt:lpstr>
      <vt:lpstr>Tiny Web Server</vt:lpstr>
      <vt:lpstr>Tiny Operation</vt:lpstr>
      <vt:lpstr>The Tiny Web Server</vt:lpstr>
      <vt:lpstr>The Tiny Web Server</vt:lpstr>
      <vt:lpstr>The Tiny Web Server</vt:lpstr>
      <vt:lpstr>The Tiny Web Server</vt:lpstr>
      <vt:lpstr>The Tiny Web Server</vt:lpstr>
      <vt:lpstr>The Tiny Web Server</vt:lpstr>
      <vt:lpstr>The Tiny Web Server</vt:lpstr>
      <vt:lpstr>PowerPoint 簡報</vt:lpstr>
      <vt:lpstr>The Tiny Web Server</vt:lpstr>
      <vt:lpstr>PowerPoint 簡報</vt:lpstr>
      <vt:lpstr>PowerPoint 簡報</vt:lpstr>
      <vt:lpstr>The Tiny Web Server</vt:lpstr>
      <vt:lpstr>The Tiny Web Server</vt:lpstr>
      <vt:lpstr>Proxies</vt:lpstr>
      <vt:lpstr>Why Proxies?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468</cp:revision>
  <dcterms:created xsi:type="dcterms:W3CDTF">2000-01-15T07:54:11Z</dcterms:created>
  <dcterms:modified xsi:type="dcterms:W3CDTF">2020-12-04T05:17:12Z</dcterms:modified>
</cp:coreProperties>
</file>