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1166" r:id="rId2"/>
    <p:sldId id="1167" r:id="rId3"/>
    <p:sldId id="1198" r:id="rId4"/>
    <p:sldId id="1200" r:id="rId5"/>
    <p:sldId id="1201" r:id="rId6"/>
    <p:sldId id="1202" r:id="rId7"/>
    <p:sldId id="1169" r:id="rId8"/>
    <p:sldId id="1170" r:id="rId9"/>
    <p:sldId id="1203" r:id="rId10"/>
    <p:sldId id="1205" r:id="rId11"/>
    <p:sldId id="1207" r:id="rId12"/>
    <p:sldId id="1209" r:id="rId13"/>
    <p:sldId id="1210" r:id="rId14"/>
    <p:sldId id="1211" r:id="rId15"/>
    <p:sldId id="1206" r:id="rId16"/>
    <p:sldId id="1196" r:id="rId17"/>
    <p:sldId id="1220" r:id="rId18"/>
    <p:sldId id="1214" r:id="rId19"/>
    <p:sldId id="1212" r:id="rId20"/>
    <p:sldId id="1174" r:id="rId21"/>
    <p:sldId id="1176" r:id="rId22"/>
    <p:sldId id="1215" r:id="rId23"/>
    <p:sldId id="1178" r:id="rId24"/>
    <p:sldId id="1213" r:id="rId25"/>
    <p:sldId id="1216" r:id="rId26"/>
    <p:sldId id="1180" r:id="rId27"/>
    <p:sldId id="1217" r:id="rId28"/>
    <p:sldId id="1197" r:id="rId29"/>
    <p:sldId id="1182" r:id="rId30"/>
    <p:sldId id="1218" r:id="rId31"/>
    <p:sldId id="1221" r:id="rId32"/>
    <p:sldId id="1188" r:id="rId33"/>
    <p:sldId id="1219" r:id="rId34"/>
    <p:sldId id="1189" r:id="rId35"/>
    <p:sldId id="1222" r:id="rId36"/>
    <p:sldId id="1190" r:id="rId37"/>
    <p:sldId id="1191" r:id="rId38"/>
    <p:sldId id="1192" r:id="rId39"/>
    <p:sldId id="1193" r:id="rId40"/>
    <p:sldId id="1194" r:id="rId41"/>
    <p:sldId id="119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91" autoAdjust="0"/>
    <p:restoredTop sz="86460" autoAdjust="0"/>
  </p:normalViewPr>
  <p:slideViewPr>
    <p:cSldViewPr>
      <p:cViewPr varScale="1">
        <p:scale>
          <a:sx n="64" d="100"/>
          <a:sy n="64" d="100"/>
        </p:scale>
        <p:origin x="184" y="1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507A78A-E57D-9B43-9563-9E882F2353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4B3E41E-CE17-B24D-AE99-22426461B4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C07D3E9-5DB3-9F46-8BFB-0A3D56C5B3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994811E-692D-2343-8DEA-CF7141471A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F065636-DAEC-EE49-A412-E6968AA8F2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F827347-2746-DC41-A670-0D4D10E59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6A1C36-9263-8244-98C7-A91F94DD17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DE5E3885-B06D-7B4D-9900-AC5A4BBE0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B9ABA88-A54B-034B-847E-3127A7B2E8EB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834C9F9-B546-6449-B645-03841262A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9106C0C-642F-1E4E-967E-A86C186B4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5F0F1A48-4AF6-8845-B1CC-EE6AD0DE37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C5C6CEA-3373-754C-8E67-8E872AE44AFD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5975A07-5500-514F-96FF-71118184AE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A519301-484C-7A4C-97D9-AABEC0193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98A8F72-5161-784C-BD25-80887EA72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A02D043-6226-7C4E-94A7-35D0B57166BD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8A9625-AEAF-CD4B-95EE-302088950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171601A-3CF0-604B-8743-7BECD49EA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95FA1DD6-2350-6049-9361-B9B0A1E0F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E5E36B9-7543-AB46-8CCE-F3E244CB7D11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9E7C245-F443-E041-B9ED-BB8A883BD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A870887-9C36-8645-B031-7B46FE8EA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916E6A0-28BC-804B-AC50-95337A245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CF9EFA5-6ABA-1C44-8BA8-0728BFC74E40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EC6A769-0F41-6E47-8CF5-E7BFCF8AE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2944C18-FE37-C74E-B468-02669BA69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0D836F40-8342-9941-962B-EB301DB58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FEFC071-C220-D944-A5E4-636D20E2ECB2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DB1BB75-44FE-7046-A6A2-CE2FCBCC17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3E11F70-CF66-9B47-992F-D53D5F7D7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45C224AF-C258-3A4F-8314-3EAAD1503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1B70532-1917-9141-8829-2E3578E31819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9AC5171-82AE-7140-8B82-F323FF419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2BEA35F-3351-FA4C-AB01-374E7EB5A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D7FDF74E-DF6D-0147-98DC-20D295F24E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EE190A8-A346-E446-87C0-6ADB33208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AFA47977-A226-8748-9ADA-39D981F20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E848CA0-7725-9B47-A27E-616E5F986E79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010DF3B-FC93-E049-9CD8-E906E52646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5E0CF73-54B1-294F-8733-E6F49018F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F29F02B1-1368-F84B-B3D4-D0DC10749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0D2AAC-8A83-6744-A826-D8D8A95555CD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F90E6BC5-2931-0446-B34B-E26BB1CF4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BF61F37-31EF-9C48-BB20-F4C95A4E0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67E24043-34B6-FA45-A4DB-18E959DE3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F1B76D4-C123-5C44-9286-C36EB8FCDDE6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AC92140-F271-A546-A1F1-A3B17D8B9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36CFB77-FEF6-1E41-95EF-2AE454754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9AD50945-2ED7-0C4E-B70E-443F37D59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A8EB234-1E2E-924E-963C-03FEA96608E2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B6B5DF1-9C29-FA4B-8902-F09F4A311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3F8A0AC-9E45-FB45-A629-89F90883D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CF9EB4CF-B827-8B49-9584-5E25E52EA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7662AD1-F1E8-F64D-BC7D-3195D7A5FCD9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FA6A03EE-465E-2C4F-8227-AEE89F653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00DBAFD-1751-8B45-A504-6CA2765FA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98F50F73-B4D0-BA4F-8575-957DD35EF5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EEC5265-5549-6E47-AFB4-E5665AEC65F8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FD90FA1-6DC1-3943-BAC2-7352E250C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2F22FC2-6D86-BF4D-A857-F80800B6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A2B296A0-3ECD-4D49-BFA9-1F8F1790F9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080C435-4B3C-6A45-BEAB-5CEC7D47D512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15C01B96-E833-BF49-83D8-5FCBC663D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9C9DB8F-AE21-A74F-B9DD-8B464A2DD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C135DD89-535D-6741-9545-F3B4EA988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BD87D58-361E-8D46-9264-0F63134955A2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B2F7300-8CAE-0E4A-94FB-F34F76BFF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0DD9461-1C02-D34B-BEE4-D10F120E7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B3ECA789-7423-4E41-95C9-21A88706F5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A9FC836-C4A5-FE41-A632-9C7ECD8FA65E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545B27C-0CF6-DA41-B223-B491142D1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CC172B3-2AB8-C440-9359-18A517E14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2858F3C5-4FFF-A34D-BD52-990C212B0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018FDB1-9D14-224D-BD87-6D449CB2C718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C36EBE7-3C26-7E4E-8DD4-9C9773CD5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0E6CD37-FBD7-F745-8AC7-4E9649052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FBC147BB-C6D5-C648-916B-574F3775F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4BACE40-67E2-D24E-8723-BA5B3EB659CB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45DD29E-EC01-5349-8EA7-E694D27F3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22FAA44-6B4F-9043-A49F-9F532F173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67EAC7F2-14A6-6241-A8E0-A53ACE344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4D6E4E6-EC3F-C545-8420-DD21314E09C3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7DCAFA1-D629-7F4F-8EA5-2D20006B8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C3AB203-D038-4046-B3F7-7A5E00DC6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C7C658A4-B95D-D644-87B6-B995E97EA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D959EE5-E9A2-4344-B805-946422C3B288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D6B1BF4-76AF-254A-99E6-20EC7D5A5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44F4882-99A5-FE49-9321-CC5BA9CC4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41108564-55ED-7D40-92B6-5C7D89954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962FAE6-5BFA-AC43-82A4-99DF227EA50B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BDE45CE-5606-9646-997C-5EE4AA314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DFB1E40-E083-DE4D-A2EA-4BE71F0CE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217FD656-A748-1840-8C70-8172425D6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84C3755-346A-4145-A3E6-A13DB82C3400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902625D-56ED-8A4B-886B-0A92B1FA8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CFB06CA-5825-374C-B83A-3C9517B81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A502FFB0-8E5E-924F-8FCC-BD7B1649E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3857A9B-98CB-CA45-8CDC-92DD7146A497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BEC97F2-4273-3445-B3DD-A696E91F3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0A24F97-DCCB-B448-988A-63D0F0F52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8008F5A5-3B8D-2448-A630-4CF5817A8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F31F0CB-9E83-E34F-8B16-59098ED23749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3C0F7C45-E538-D74D-B9F7-C8BD63F02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7A6BE10-8AAF-3243-A42A-06B217A32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2243F498-C2A7-7547-9111-ECC14D016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648276A-C377-E34B-919B-4A709FC302DF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53CAA1C-4CE7-EB48-A6F5-2DE0B8900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C128EDD-610E-BF48-84DC-D7705FB98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2AA76F06-A786-954E-B56B-9A1A023EA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852ECFB-987C-6144-9464-EBFEE27305D4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C5C9759-12EE-D54F-80B4-E207BCC32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ABC5D1C-F28E-3546-9D22-0D475B7A8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483E0D20-9E8E-214C-84B6-E0EE16B73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56EF6BB-C030-B343-A1F4-02990277157F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F4F1BC0-7084-9040-A144-46C975318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9114789-2D4F-2E49-BEF6-CA39C257F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15973164-ABB7-4647-B022-5F34328DDA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AC921D0-766E-7347-ACDB-701045AF4CF8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8F645C1A-39F7-D644-A40B-C375982FE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077CFD0-6DE1-4344-B2E0-48D0932AF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F6BA7D3D-4D89-3846-8ADE-170872BA9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04C96DE-CD14-EB44-9D22-393888CA05A8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81F2BBF-39B9-A746-B647-9584110E7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F212084-EE2D-1E44-AD66-478779AE3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AFFB3AD8-B11D-1843-A819-D398CF3D4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FCF1494-6830-7D4F-80ED-8E2CF042B138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89CCC21-F24F-F648-BE6F-CBF760466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84816DB-BABF-7B4B-A953-53FB36E3F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D9A2B5B9-9CC0-8F41-98CE-6EA5B63F2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CB306F3-FF4A-2B48-BC02-F92799097D75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AE920FEA-FC65-174B-A7CF-0E09ABBDF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1114989-384D-704C-8469-0C074D4F4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0142A185-EBB2-0A47-88E0-1B9A567DD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184280F-A739-C541-8014-47A6AC1A2183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BCF30C9-7522-C74F-A53D-408BA257B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C801247-B095-E446-A5D8-5D939B108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80B0A6CB-A90F-5946-8C08-67788AC26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64683FD-01EA-884D-ACF0-0DF25CA59114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6C7CD87-4FBF-2440-B0B7-99BC840DC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350D037-08D3-8746-A232-F388CD261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EBA8D5AB-AF58-8445-9DB0-922FEDF337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8FFE0BB-52EA-3046-A08A-CD1380BFAB0D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A5E9FEA1-BDBD-6047-9F86-5AA0E777A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FCF52E0-2795-C543-991E-259D5BB47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B7295230-9C98-604E-AB52-7AC8802BC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DADCEE-4A91-EB46-80B7-911C08D8AA38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B466A989-4B63-264E-993F-D619AC7C0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7C87297-74CF-9545-A814-8148DF12A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E793567-F8D7-BE45-B5D8-F8858C839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4090EF8-71D3-4A47-9F90-14D28A261821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223ED5C-1068-944A-A6E9-6CB833704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11587F-5E6D-504E-892F-94233DF2B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B48896F-A957-254B-8A12-E5400FB6D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FA47A59-5DAD-7F49-9A0C-549661ADD262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FBB289-4E26-354B-B5DB-8A9868ADA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657AADA-AAB6-F74A-AEA2-01E5A1C1D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7361EBDC-97A7-E545-8C9D-A255FF6C6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00BA76F-C799-2C4D-965E-97DF58F351C8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F5E18B4-5138-1242-8485-FFC5B71C4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BC1BC71-1755-E444-86C3-6E4823F2C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070C8FFC-5FAE-7A48-85AD-26022F311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F12AA89-BA3C-AB47-9F0A-2476E5DB3442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116296A-D92E-274E-A56E-17811D170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A2AD988-B455-524D-8F4D-5C1219536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6427F415-A7CD-0243-86B1-6DA747D47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45383C9-6D04-CE4F-9F89-D02DCD19EA06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C1F9C72-E8BD-194F-80ED-24FAA036B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C61C734-8434-AC49-867E-D6332864D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D640DC36-5ADA-FB4D-9313-6ED20DFA1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29DE0-9CAA-2648-B246-DD1407053A02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FE15F99-A770-A542-8AD7-1953E26C28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D0559D2-33AC-434C-AC2E-646CAAB81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274D1F-FCEC-BC41-9EFB-A51076BF65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30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F6DE88-090B-9F47-9F89-3E61EDF30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3818D-29DA-8B4D-9D9C-1CF642792005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7D3B62-73A3-F744-B0E6-67AB39114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4E7C55-43EC-844B-B8B9-C12239D47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3A2B1-D520-A947-86C3-DDC52A12E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40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82DE39-118D-8345-91C0-8EDDC758E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703F9-8476-B54B-9A5D-208CEA025166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8FDBAA-4991-3243-ACF7-30A7B751E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58B26F-D90F-F24C-A567-67EC6385CA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CCF08-3755-F347-9F89-28D7B1C1D8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29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87B7C1-1D80-EB4F-BE79-FAC63CDC5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485CD-0C9D-7D49-A9FB-70A2A262FA17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0FF198-9368-D141-A9EF-A88216E6F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42187-8180-8848-8A55-EF5AC4070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3407F-035E-C143-B9C4-D217EDCF7A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27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82AD06-34EB-2347-A46D-A402067F6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8039C-1997-964D-80A3-88CF54D8F514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81510B-91FE-BD42-A17A-940C94169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41D0B0-D506-4445-AE6A-BF3DDA063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B877A-B168-4A45-B586-D8E1C9DFC7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4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F85E5-39C9-DE47-9F3F-577937F12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854A0-970C-6741-94D2-25AB9A785007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ABF94-1FF3-DF45-AB95-0B6989C42A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DD409-16E5-4448-A5C3-C609C19FDA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C47B9-FA7E-804D-B36F-539D423B98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00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A19F75-1D7C-194B-8ED3-ADEAD5411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057A4-9EDD-F94D-851E-E4EBBC3A1294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7A4161-E4B5-F64F-A0CD-66233DA2C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14608D-CE8B-BB46-AD2D-36736A5BC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470C-7193-DB43-A2C1-FE0A79C44C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4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C12C501-EC12-794E-BF55-0E136935D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800AA-1DEF-7F47-BE9A-CDF2F8A9DCB6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E98ABB-ED33-5E48-8FE2-B5DBD42288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0E6572-F0EC-5B4B-9E7D-7CED4C5A1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6F00C-6A39-B046-9271-2D08FE0EF9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2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CACF6E-BE80-AB44-A2E5-7C1AE21DA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ED7A9-2D4E-1F40-B405-AC97356257CC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829615-A24E-2147-A847-58DFED7F7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CD6A525-2198-6947-B919-582773C03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81E63-358E-CA43-910A-00BDD0F945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2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5C373-05F9-9B46-973C-A1B9296F7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E9D1-7B72-FC4E-B20A-4754E4C38D56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06509-79AF-F348-840E-EB8222F6A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84421-77E0-AD41-9875-5B093AC39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BA082-A64E-8941-8E59-34BE03CA99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66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DD9C2-69C4-9840-B29B-AC70DCBDC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9B444-0EE0-124E-B2EF-74ABDC02406A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D8BC0-6804-ED48-9A6C-38E58092E6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60A89-2597-A34F-9AFD-10D33D548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CB6E-33F5-EA44-B1B8-9AFB2E9AC3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7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CD171A-1514-3A48-A1DC-E21B831F2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23EE034-766D-B145-9B6A-8C10C47B8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6B555ED-8A22-444E-98CF-2207C91608D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1C08A94-D62D-594C-A28C-D88427BA85D9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898CA41-B65B-8B4C-A1A2-0FD5BE2E46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3E9CF3-6533-D546-BB09-9DB80C999B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6CC097-74DE-CA4A-B603-1098B45BA1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8EA12D38-0FB1-564D-A15A-C83A8A571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0">
            <a:extLst>
              <a:ext uri="{FF2B5EF4-FFF2-40B4-BE49-F238E27FC236}">
                <a16:creationId xmlns:a16="http://schemas.microsoft.com/office/drawing/2014/main" id="{BCDBFFA4-D72B-7746-83FB-50D6F74CF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89B23C-103D-CF45-A057-27C735C100C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D6F0415-5C65-C04D-93FC-F233D93F75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Sockets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A7F3C4CA-5545-F742-9F9B-925DE5F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45D959-D8E1-A04E-A413-09242845FC1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6ED8CD77-81CF-2844-B20D-E22DBA3F9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Hostinfo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270A810-B96D-E347-AC5E-2780C7AE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8458200" cy="6556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#include "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csapp.h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int main(int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 **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  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addrinfo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*p, *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hints;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 	char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int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flags;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if 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!=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(stderr, "usage: %s &lt;domain name&gt;\n",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/* Get a list of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addrinfo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records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memset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(&amp;hints, 0,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(struct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addrinfo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hints.ai_family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AF_INET; /* IPv4 only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hints.ai_socktype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SOCK_STREAM; /* Connections only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if ((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getaddrinfo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[1], NULL, &amp;hints, &amp;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!=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(stderr, "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getaddrinfo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error: %s\n",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gai_strerror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    exit(1);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6C8A840E-4918-9140-8310-A17E768A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5D06A9-B50A-A847-AFFB-F7049F545A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27B6501-A4DA-264A-A7EB-7922D35BB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CB8AF-3A8B-DE4D-8F3E-7C2A70D00EBF}"/>
              </a:ext>
            </a:extLst>
          </p:cNvPr>
          <p:cNvSpPr/>
          <p:nvPr/>
        </p:nvSpPr>
        <p:spPr>
          <a:xfrm>
            <a:off x="228600" y="1524000"/>
            <a:ext cx="8610600" cy="37861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addrinfo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ai_flags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/* Hints argument flags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ai_family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/* First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socket function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ai_socktype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/* Second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socket function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ai_protocol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/* Third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socket function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*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ai_canonname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/* Canonical hostname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ai_addrlen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/* Size of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b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ai_addr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socket address structure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addrinfo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ai_next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next item in linked list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3200" kern="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768F4EC9-2452-984C-8C65-9C97AB2F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5FE58D-C626-D248-9ADF-BC6192AD631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E9F27A2-3D35-7440-9806-2725F4CCB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20850"/>
            <a:ext cx="7772400" cy="2665413"/>
          </a:xfrm>
        </p:spPr>
        <p:txBody>
          <a:bodyPr lIns="91294" tIns="45647" rIns="91294" bIns="45647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family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AF_INET or AF_INET6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socketype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SOCK_STREAM, SOCK_DGRAM or SOCK_RAW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protocol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means socket address with any protocol can be returned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Either host or service can be NULL but not both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D1FEFCA-F0AC-6D40-ADF3-74C8E3892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8" name="文本框 5">
            <a:extLst>
              <a:ext uri="{FF2B5EF4-FFF2-40B4-BE49-F238E27FC236}">
                <a16:creationId xmlns:a16="http://schemas.microsoft.com/office/drawing/2014/main" id="{F30F7AD5-32D1-3C4C-9571-9AF4984A2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92650"/>
            <a:ext cx="6934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linux&gt; </a:t>
            </a:r>
            <a:r>
              <a:rPr lang="en-US" altLang="zh-CN" sz="20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./hostinfo twitter.com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199.16.156.102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199.16.156.230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199.16.156.70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30EC338F-D516-FA43-A1C9-451A9650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38663"/>
            <a:ext cx="8763000" cy="19383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/* Get a list of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addrinfo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records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memset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(&amp;hints, 0,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(struct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addrinfo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hints.ai_family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AF_INET; /* IPv4 only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hints.ai_socktype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SOCK_STREAM; /* Connections only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if ((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getaddrinfo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[1], NULL, &amp;hints, &amp;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listp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!= 0) {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>
            <a:extLst>
              <a:ext uri="{FF2B5EF4-FFF2-40B4-BE49-F238E27FC236}">
                <a16:creationId xmlns:a16="http://schemas.microsoft.com/office/drawing/2014/main" id="{1B627E2E-1523-904B-B2AE-7835E2C4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6FF13E-6368-C040-935D-2DCC029D62D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1B5AFCCB-0F0C-8743-A5C4-C5F9BFAF5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81C04-E670-C940-AA65-E57A41B35B0F}"/>
              </a:ext>
            </a:extLst>
          </p:cNvPr>
          <p:cNvSpPr/>
          <p:nvPr/>
        </p:nvSpPr>
        <p:spPr>
          <a:xfrm>
            <a:off x="457200" y="1524000"/>
            <a:ext cx="8458200" cy="48323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&lt;sys/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types.h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&lt;sys/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socket.h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netdb.h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getaddrinfo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char *host,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char *service,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addrinfo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*hints,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    </a:t>
            </a:r>
            <a:r>
              <a:rPr lang="en-US" altLang="zh-CN" sz="2000" kern="0" dirty="0" err="1"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kern="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latin typeface="Courier New" pitchFamily="49" charset="0"/>
                <a:ea typeface="宋体" pitchFamily="2" charset="-122"/>
              </a:rPr>
              <a:t>addinfo</a:t>
            </a:r>
            <a:r>
              <a:rPr lang="en-US" altLang="zh-CN" sz="2000" kern="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**result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Returns:0 if OK, nonzero error code on error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freeaddinfo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addinfo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*result);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Returns:nothing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char *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gai_strerror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errocde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Returns: error message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AAEB48AF-60D6-F640-9DBC-AB68A864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2F6E42-15EB-8943-9329-9684036527A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EDC1F2C9-0170-9A42-8EC8-E5CE3FC89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0963" name="图片 3">
            <a:extLst>
              <a:ext uri="{FF2B5EF4-FFF2-40B4-BE49-F238E27FC236}">
                <a16:creationId xmlns:a16="http://schemas.microsoft.com/office/drawing/2014/main" id="{BC7EDEAB-87F1-7346-8121-F19ED4585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2588"/>
            <a:ext cx="7239000" cy="594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矩形 9">
            <a:extLst>
              <a:ext uri="{FF2B5EF4-FFF2-40B4-BE49-F238E27FC236}">
                <a16:creationId xmlns:a16="http://schemas.microsoft.com/office/drawing/2014/main" id="{22CD9CDC-1488-A74C-92AF-94A25EF2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143000"/>
            <a:ext cx="124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7F7702AD-1FBF-C546-BED7-DD32F659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431217-A645-C747-83B6-934ED722FF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576C81F-57F3-E149-A714-D494F9DC7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Hostinfo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200A0-D857-9B4A-BB74-D9B28E7605D8}"/>
              </a:ext>
            </a:extLst>
          </p:cNvPr>
          <p:cNvSpPr/>
          <p:nvPr/>
        </p:nvSpPr>
        <p:spPr>
          <a:xfrm>
            <a:off x="38100" y="76200"/>
            <a:ext cx="9067800" cy="40941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	/* Walk the list and display each IP address */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	flags = NI_NUMERICHOST;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Display address string instead of domain name */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	for (p =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p; p =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ai_next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	    </a:t>
            </a:r>
            <a:r>
              <a:rPr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Getnameinfo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ai_addrlen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MAXLINE, NULL, 0, flags);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	   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	}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	/* Clean up */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	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Freeaddrinfo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	exit(0);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   }</a:t>
            </a:r>
            <a:endParaRPr lang="en-US" altLang="zh-CN" sz="2800" kern="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C74319-7CE4-0A48-AC32-DE8B064001E8}"/>
              </a:ext>
            </a:extLst>
          </p:cNvPr>
          <p:cNvSpPr/>
          <p:nvPr/>
        </p:nvSpPr>
        <p:spPr>
          <a:xfrm>
            <a:off x="38100" y="4306888"/>
            <a:ext cx="9067800" cy="22463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#include &lt;sys/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socket.h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netdb.h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getnameinfo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sockaddr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socklen_t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salen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	    char *host,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hostlen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 char *service,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servlen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	   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flags);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Returns:0 if OK, nonzero error code on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AD70D949-5E25-0141-805F-B160AC183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5730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Echo Client and Server</a:t>
            </a:r>
          </a:p>
        </p:txBody>
      </p:sp>
      <p:sp>
        <p:nvSpPr>
          <p:cNvPr id="762884" name="Text Box 4">
            <a:extLst>
              <a:ext uri="{FF2B5EF4-FFF2-40B4-BE49-F238E27FC236}">
                <a16:creationId xmlns:a16="http://schemas.microsoft.com/office/drawing/2014/main" id="{2C48536D-4BF8-1547-A06C-94B23D013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812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</a:rPr>
              <a:t>server&gt; </a:t>
            </a:r>
            <a:r>
              <a:rPr lang="en-US" sz="2000" i="1" dirty="0">
                <a:latin typeface="Courier New" pitchFamily="49" charset="0"/>
              </a:rPr>
              <a:t>./</a:t>
            </a:r>
            <a:r>
              <a:rPr lang="en-US" sz="2000" i="1" dirty="0" err="1">
                <a:latin typeface="Courier New" pitchFamily="49" charset="0"/>
              </a:rPr>
              <a:t>echoserveri</a:t>
            </a:r>
            <a:r>
              <a:rPr lang="en-US" sz="2000" i="1" dirty="0">
                <a:latin typeface="Courier New" pitchFamily="49" charset="0"/>
              </a:rPr>
              <a:t> 15213</a:t>
            </a:r>
          </a:p>
        </p:txBody>
      </p:sp>
      <p:sp>
        <p:nvSpPr>
          <p:cNvPr id="45059" name="Text Box 5">
            <a:extLst>
              <a:ext uri="{FF2B5EF4-FFF2-40B4-BE49-F238E27FC236}">
                <a16:creationId xmlns:a16="http://schemas.microsoft.com/office/drawing/2014/main" id="{F2ECDCC3-17F5-264D-A267-2EA282F15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00200"/>
            <a:ext cx="1447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On Server</a:t>
            </a:r>
          </a:p>
        </p:txBody>
      </p:sp>
      <p:sp>
        <p:nvSpPr>
          <p:cNvPr id="45060" name="Text Box 6">
            <a:extLst>
              <a:ext uri="{FF2B5EF4-FFF2-40B4-BE49-F238E27FC236}">
                <a16:creationId xmlns:a16="http://schemas.microsoft.com/office/drawing/2014/main" id="{8A009002-65CA-4745-9EEE-4355FCD3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1366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On Client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E913D81-485D-3940-89E0-22374AA27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3063"/>
            <a:ext cx="5978525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dirty="0">
                <a:latin typeface="Courier New" pitchFamily="49" charset="0"/>
              </a:rPr>
              <a:t>Connection closed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2FE7D29-C19A-CE4A-98A1-37C14406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005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dirty="0">
                <a:latin typeface="Courier New" pitchFamily="49" charset="0"/>
              </a:rPr>
              <a:t>server received 12 bytes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5997876-C02D-C647-A3DF-D7BC1ECC4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57525"/>
            <a:ext cx="597852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dirty="0">
                <a:latin typeface="Courier New" pitchFamily="49" charset="0"/>
              </a:rPr>
              <a:t>server connected to BRYANT-TP4.VLSI.CS.CMU.EDU (128.2.213.29)</a:t>
            </a:r>
          </a:p>
        </p:txBody>
      </p:sp>
      <p:sp>
        <p:nvSpPr>
          <p:cNvPr id="45064" name="Text Box 3">
            <a:extLst>
              <a:ext uri="{FF2B5EF4-FFF2-40B4-BE49-F238E27FC236}">
                <a16:creationId xmlns:a16="http://schemas.microsoft.com/office/drawing/2014/main" id="{975EE1E8-40E3-5247-B414-629C463BB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05338"/>
            <a:ext cx="7848600" cy="73818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echo: HELLO THERE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type: ^D</a:t>
            </a:r>
          </a:p>
        </p:txBody>
      </p:sp>
      <p:sp>
        <p:nvSpPr>
          <p:cNvPr id="45065" name="Text Box 3">
            <a:extLst>
              <a:ext uri="{FF2B5EF4-FFF2-40B4-BE49-F238E27FC236}">
                <a16:creationId xmlns:a16="http://schemas.microsoft.com/office/drawing/2014/main" id="{CEECAF73-6B68-4D43-80DA-DFB936E6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48088"/>
            <a:ext cx="7848600" cy="33813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type: hello there</a:t>
            </a:r>
          </a:p>
        </p:txBody>
      </p:sp>
      <p:sp>
        <p:nvSpPr>
          <p:cNvPr id="45066" name="Text Box 3">
            <a:extLst>
              <a:ext uri="{FF2B5EF4-FFF2-40B4-BE49-F238E27FC236}">
                <a16:creationId xmlns:a16="http://schemas.microsoft.com/office/drawing/2014/main" id="{436955DE-AA30-A442-A151-9F0CFB89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35250"/>
            <a:ext cx="7848600" cy="338138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client&gt; echoclient greatwhite.ics.cs.cmu.edu 15213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10AE8601-C20A-8A44-A7AB-5AC383FA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770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8F68BD-49C2-2C4A-B578-F0BBC1C8250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47106" name="Group 44">
            <a:extLst>
              <a:ext uri="{FF2B5EF4-FFF2-40B4-BE49-F238E27FC236}">
                <a16:creationId xmlns:a16="http://schemas.microsoft.com/office/drawing/2014/main" id="{FCD01DAC-498B-6541-A667-0CDC5D470B9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5867400" cy="1241425"/>
            <a:chOff x="990600" y="4132968"/>
            <a:chExt cx="5867399" cy="1240831"/>
          </a:xfrm>
        </p:grpSpPr>
        <p:sp>
          <p:nvSpPr>
            <p:cNvPr id="47152" name="Rectangle 45">
              <a:extLst>
                <a:ext uri="{FF2B5EF4-FFF2-40B4-BE49-F238E27FC236}">
                  <a16:creationId xmlns:a16="http://schemas.microsoft.com/office/drawing/2014/main" id="{38F2C008-342E-BD4A-ADFF-8310F5CA6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32968"/>
              <a:ext cx="4952999" cy="1240831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zh-CN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grpSp>
          <p:nvGrpSpPr>
            <p:cNvPr id="47153" name="Group 4">
              <a:extLst>
                <a:ext uri="{FF2B5EF4-FFF2-40B4-BE49-F238E27FC236}">
                  <a16:creationId xmlns:a16="http://schemas.microsoft.com/office/drawing/2014/main" id="{7BAA7AD5-4677-1842-A60D-20369BC12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15950"/>
              <a:chOff x="3984" y="3264"/>
              <a:chExt cx="240" cy="388"/>
            </a:xfrm>
          </p:grpSpPr>
          <p:sp>
            <p:nvSpPr>
              <p:cNvPr id="47159" name="Line 5">
                <a:extLst>
                  <a:ext uri="{FF2B5EF4-FFF2-40B4-BE49-F238E27FC236}">
                    <a16:creationId xmlns:a16="http://schemas.microsoft.com/office/drawing/2014/main" id="{9E993C25-4288-D74A-B695-6C1C0F8FD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47160" name="Line 6">
                <a:extLst>
                  <a:ext uri="{FF2B5EF4-FFF2-40B4-BE49-F238E27FC236}">
                    <a16:creationId xmlns:a16="http://schemas.microsoft.com/office/drawing/2014/main" id="{3F14C406-2027-3649-92BC-06D8B22E8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47161" name="Line 7">
                <a:extLst>
                  <a:ext uri="{FF2B5EF4-FFF2-40B4-BE49-F238E27FC236}">
                    <a16:creationId xmlns:a16="http://schemas.microsoft.com/office/drawing/2014/main" id="{A90D78FF-891D-E141-8404-A67EDC847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grpSp>
          <p:nvGrpSpPr>
            <p:cNvPr id="47154" name="Group 8">
              <a:extLst>
                <a:ext uri="{FF2B5EF4-FFF2-40B4-BE49-F238E27FC236}">
                  <a16:creationId xmlns:a16="http://schemas.microsoft.com/office/drawing/2014/main" id="{C0439ED0-6C99-C642-B6FA-D104D30B493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2209800" y="4514145"/>
              <a:ext cx="381000" cy="609600"/>
              <a:chOff x="3648" y="3268"/>
              <a:chExt cx="240" cy="384"/>
            </a:xfrm>
          </p:grpSpPr>
          <p:sp>
            <p:nvSpPr>
              <p:cNvPr id="47156" name="Line 9">
                <a:extLst>
                  <a:ext uri="{FF2B5EF4-FFF2-40B4-BE49-F238E27FC236}">
                    <a16:creationId xmlns:a16="http://schemas.microsoft.com/office/drawing/2014/main" id="{72C66266-046B-9E4C-8B88-5DE9DF26C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47157" name="Line 10">
                <a:extLst>
                  <a:ext uri="{FF2B5EF4-FFF2-40B4-BE49-F238E27FC236}">
                    <a16:creationId xmlns:a16="http://schemas.microsoft.com/office/drawing/2014/main" id="{08299B86-1072-E94C-8F4D-166BA6343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32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47158" name="Line 11">
                <a:extLst>
                  <a:ext uri="{FF2B5EF4-FFF2-40B4-BE49-F238E27FC236}">
                    <a16:creationId xmlns:a16="http://schemas.microsoft.com/office/drawing/2014/main" id="{5DA6EBCA-24ED-3E4E-8F1C-52B8E4EFD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26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47155" name="Text Box 12">
              <a:extLst>
                <a:ext uri="{FF2B5EF4-FFF2-40B4-BE49-F238E27FC236}">
                  <a16:creationId xmlns:a16="http://schemas.microsoft.com/office/drawing/2014/main" id="{4CE8CFC4-F53B-BF4F-99DD-D848D6558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401432"/>
              <a:ext cx="838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Client / Server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Session</a:t>
              </a:r>
            </a:p>
          </p:txBody>
        </p:sp>
      </p:grpSp>
      <p:sp>
        <p:nvSpPr>
          <p:cNvPr id="47107" name="Text Box 3">
            <a:extLst>
              <a:ext uri="{FF2B5EF4-FFF2-40B4-BE49-F238E27FC236}">
                <a16:creationId xmlns:a16="http://schemas.microsoft.com/office/drawing/2014/main" id="{A8CC29B4-5278-7946-8066-B0D8A6E9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14224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03B455B0-83DA-ED46-B92C-18D14382B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1390650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7109" name="Line 5">
            <a:extLst>
              <a:ext uri="{FF2B5EF4-FFF2-40B4-BE49-F238E27FC236}">
                <a16:creationId xmlns:a16="http://schemas.microsoft.com/office/drawing/2014/main" id="{AAF72418-EA3E-7646-98F1-D4D932130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06675"/>
            <a:ext cx="0" cy="146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29706603-1CC3-AA49-8887-7E0D036D8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43ECF30A-BDFB-774B-BA60-30E532E69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265EAE8C-FF16-FB4F-9F63-4AB7CB90C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08E5B421-D74A-0141-9062-54D55D5CE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06675"/>
            <a:ext cx="0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48B71B53-39A1-FC4F-9CD8-F43CE2BAF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051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35F0BBA9-4819-2748-B76A-90EAB2703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05238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D555E94C-138B-1442-BA7A-5746E0EC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AE5DE4E1-7E31-2141-8FEB-28F300EA9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8FE7D311-BF30-1B42-AE2B-9379463CE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9" name="Line 15">
            <a:extLst>
              <a:ext uri="{FF2B5EF4-FFF2-40B4-BE49-F238E27FC236}">
                <a16:creationId xmlns:a16="http://schemas.microsoft.com/office/drawing/2014/main" id="{EFE84E93-8A5F-AB4B-8B06-6D77CAE76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62023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ADD941AD-34C0-C348-901C-D3BFFBA8C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27196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1" name="Line 17">
            <a:extLst>
              <a:ext uri="{FF2B5EF4-FFF2-40B4-BE49-F238E27FC236}">
                <a16:creationId xmlns:a16="http://schemas.microsoft.com/office/drawing/2014/main" id="{37EBB948-8A54-784F-9C8E-EB0424632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06901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6AC7FBA2-76EB-FF48-8D89-9A27809BC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04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9D42A9C0-3C3A-6D48-9A0D-8F4B5FC51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705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4" name="Rectangle 20">
            <a:extLst>
              <a:ext uri="{FF2B5EF4-FFF2-40B4-BE49-F238E27FC236}">
                <a16:creationId xmlns:a16="http://schemas.microsoft.com/office/drawing/2014/main" id="{BFE38179-2DA3-DC4B-87BE-CF4A4412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25688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47125" name="Rectangle 21">
            <a:extLst>
              <a:ext uri="{FF2B5EF4-FFF2-40B4-BE49-F238E27FC236}">
                <a16:creationId xmlns:a16="http://schemas.microsoft.com/office/drawing/2014/main" id="{33563334-E2B7-F744-8048-9181F5FD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098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47126" name="Rectangle 22">
            <a:extLst>
              <a:ext uri="{FF2B5EF4-FFF2-40B4-BE49-F238E27FC236}">
                <a16:creationId xmlns:a16="http://schemas.microsoft.com/office/drawing/2014/main" id="{80EA76F1-BCC8-1849-BD68-979AFB21A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003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</a:p>
        </p:txBody>
      </p:sp>
      <p:sp>
        <p:nvSpPr>
          <p:cNvPr id="47127" name="Rectangle 23">
            <a:extLst>
              <a:ext uri="{FF2B5EF4-FFF2-40B4-BE49-F238E27FC236}">
                <a16:creationId xmlns:a16="http://schemas.microsoft.com/office/drawing/2014/main" id="{A42AC958-3AE7-FE41-BC11-2F3B1782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89325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</a:p>
        </p:txBody>
      </p:sp>
      <p:sp>
        <p:nvSpPr>
          <p:cNvPr id="47128" name="Rectangle 24">
            <a:extLst>
              <a:ext uri="{FF2B5EF4-FFF2-40B4-BE49-F238E27FC236}">
                <a16:creationId xmlns:a16="http://schemas.microsoft.com/office/drawing/2014/main" id="{03AD4411-99F5-944E-83F2-ED79F21CF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71938"/>
            <a:ext cx="990600" cy="3317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</a:p>
        </p:txBody>
      </p:sp>
      <p:sp>
        <p:nvSpPr>
          <p:cNvPr id="47129" name="Rectangle 25">
            <a:extLst>
              <a:ext uri="{FF2B5EF4-FFF2-40B4-BE49-F238E27FC236}">
                <a16:creationId xmlns:a16="http://schemas.microsoft.com/office/drawing/2014/main" id="{273529B8-9F9F-7F4D-89A1-D31F96BD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8785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47130" name="Rectangle 26">
            <a:extLst>
              <a:ext uri="{FF2B5EF4-FFF2-40B4-BE49-F238E27FC236}">
                <a16:creationId xmlns:a16="http://schemas.microsoft.com/office/drawing/2014/main" id="{3506C6F7-905D-7E42-B7D8-247567D1E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47131" name="Rectangle 27">
            <a:extLst>
              <a:ext uri="{FF2B5EF4-FFF2-40B4-BE49-F238E27FC236}">
                <a16:creationId xmlns:a16="http://schemas.microsoft.com/office/drawing/2014/main" id="{D7F2A8A1-AF27-9E49-B986-D6CF53EBB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47132" name="Rectangle 28">
            <a:extLst>
              <a:ext uri="{FF2B5EF4-FFF2-40B4-BE49-F238E27FC236}">
                <a16:creationId xmlns:a16="http://schemas.microsoft.com/office/drawing/2014/main" id="{3E3E4E37-5CCB-9243-91A4-7B27A06C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4690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47133" name="Rectangle 29">
            <a:extLst>
              <a:ext uri="{FF2B5EF4-FFF2-40B4-BE49-F238E27FC236}">
                <a16:creationId xmlns:a16="http://schemas.microsoft.com/office/drawing/2014/main" id="{3918009F-9492-4E40-A00C-83E8D5ED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47134" name="Rectangle 30">
            <a:extLst>
              <a:ext uri="{FF2B5EF4-FFF2-40B4-BE49-F238E27FC236}">
                <a16:creationId xmlns:a16="http://schemas.microsoft.com/office/drawing/2014/main" id="{7B77FD02-0AB7-914D-88DA-87343996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71938"/>
            <a:ext cx="990600" cy="33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</a:p>
        </p:txBody>
      </p:sp>
      <p:sp>
        <p:nvSpPr>
          <p:cNvPr id="47135" name="Rectangle 31">
            <a:extLst>
              <a:ext uri="{FF2B5EF4-FFF2-40B4-BE49-F238E27FC236}">
                <a16:creationId xmlns:a16="http://schemas.microsoft.com/office/drawing/2014/main" id="{A57213FD-60D6-CB43-8B89-D01A0F87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47136" name="Rectangle 32">
            <a:extLst>
              <a:ext uri="{FF2B5EF4-FFF2-40B4-BE49-F238E27FC236}">
                <a16:creationId xmlns:a16="http://schemas.microsoft.com/office/drawing/2014/main" id="{779511B7-6534-094C-8781-F7C9721F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80100"/>
            <a:ext cx="9906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C5169DD1-BB65-2A45-8E07-5B0A95E1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657600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connection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</a:t>
            </a: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FE4DFD29-CFDB-2E46-8514-7231B5D1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6065838"/>
            <a:ext cx="6016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EOF</a:t>
            </a:r>
          </a:p>
        </p:txBody>
      </p:sp>
      <p:sp>
        <p:nvSpPr>
          <p:cNvPr id="47139" name="Line 35">
            <a:extLst>
              <a:ext uri="{FF2B5EF4-FFF2-40B4-BE49-F238E27FC236}">
                <a16:creationId xmlns:a16="http://schemas.microsoft.com/office/drawing/2014/main" id="{11DB0C5D-9380-C04C-9C08-04977FBCA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654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0" name="Line 36">
            <a:extLst>
              <a:ext uri="{FF2B5EF4-FFF2-40B4-BE49-F238E27FC236}">
                <a16:creationId xmlns:a16="http://schemas.microsoft.com/office/drawing/2014/main" id="{634469B7-8A31-874B-9EDA-507087E0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257675"/>
            <a:ext cx="0" cy="2397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1" name="Line 37">
            <a:extLst>
              <a:ext uri="{FF2B5EF4-FFF2-40B4-BE49-F238E27FC236}">
                <a16:creationId xmlns:a16="http://schemas.microsoft.com/office/drawing/2014/main" id="{FB719E04-BB9D-5241-A9A7-D45AEEA1A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2576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2FB19293-6B03-B94F-8F68-36F8EE774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4724400"/>
            <a:ext cx="18700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Await connection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 from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next client</a:t>
            </a:r>
          </a:p>
        </p:txBody>
      </p:sp>
      <p:sp>
        <p:nvSpPr>
          <p:cNvPr id="47143" name="AutoShape 39">
            <a:extLst>
              <a:ext uri="{FF2B5EF4-FFF2-40B4-BE49-F238E27FC236}">
                <a16:creationId xmlns:a16="http://schemas.microsoft.com/office/drawing/2014/main" id="{58657429-3185-1C45-A78E-552ABD439D67}"/>
              </a:ext>
            </a:extLst>
          </p:cNvPr>
          <p:cNvSpPr>
            <a:spLocks/>
          </p:cNvSpPr>
          <p:nvPr/>
        </p:nvSpPr>
        <p:spPr bwMode="auto">
          <a:xfrm>
            <a:off x="6324600" y="1981200"/>
            <a:ext cx="152400" cy="1871663"/>
          </a:xfrm>
          <a:prstGeom prst="rightBrace">
            <a:avLst>
              <a:gd name="adj1" fmla="val 958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44" name="Text Box 40">
            <a:extLst>
              <a:ext uri="{FF2B5EF4-FFF2-40B4-BE49-F238E27FC236}">
                <a16:creationId xmlns:a16="http://schemas.microsoft.com/office/drawing/2014/main" id="{5F237A5D-1E71-E244-A448-65582B075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03538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</a:p>
        </p:txBody>
      </p:sp>
      <p:sp>
        <p:nvSpPr>
          <p:cNvPr id="47145" name="AutoShape 41">
            <a:extLst>
              <a:ext uri="{FF2B5EF4-FFF2-40B4-BE49-F238E27FC236}">
                <a16:creationId xmlns:a16="http://schemas.microsoft.com/office/drawing/2014/main" id="{3737DE17-7588-2C4B-A068-48ABECC9D61A}"/>
              </a:ext>
            </a:extLst>
          </p:cNvPr>
          <p:cNvSpPr>
            <a:spLocks/>
          </p:cNvSpPr>
          <p:nvPr/>
        </p:nvSpPr>
        <p:spPr bwMode="auto">
          <a:xfrm>
            <a:off x="1981200" y="1981200"/>
            <a:ext cx="152400" cy="2276475"/>
          </a:xfrm>
          <a:prstGeom prst="leftBrace">
            <a:avLst>
              <a:gd name="adj1" fmla="val 1334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46" name="Text Box 42">
            <a:extLst>
              <a:ext uri="{FF2B5EF4-FFF2-40B4-BE49-F238E27FC236}">
                <a16:creationId xmlns:a16="http://schemas.microsoft.com/office/drawing/2014/main" id="{FC4EAE9F-B481-C84A-9253-71B370641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09925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open_clientfd</a:t>
            </a:r>
          </a:p>
        </p:txBody>
      </p:sp>
      <p:sp>
        <p:nvSpPr>
          <p:cNvPr id="47147" name="Rectangle 43">
            <a:extLst>
              <a:ext uri="{FF2B5EF4-FFF2-40B4-BE49-F238E27FC236}">
                <a16:creationId xmlns:a16="http://schemas.microsoft.com/office/drawing/2014/main" id="{8309E28C-8D45-6D49-9514-6073FAE23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Overview of the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48" name="Rectangle 20">
            <a:extLst>
              <a:ext uri="{FF2B5EF4-FFF2-40B4-BE49-F238E27FC236}">
                <a16:creationId xmlns:a16="http://schemas.microsoft.com/office/drawing/2014/main" id="{5DBA0565-3B20-AB45-94DC-74A12A23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68475"/>
            <a:ext cx="14478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47149" name="Rectangle 21">
            <a:extLst>
              <a:ext uri="{FF2B5EF4-FFF2-40B4-BE49-F238E27FC236}">
                <a16:creationId xmlns:a16="http://schemas.microsoft.com/office/drawing/2014/main" id="{3A532DD2-D7E1-CC4E-992C-07659B646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14478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47150" name="Line 9">
            <a:extLst>
              <a:ext uri="{FF2B5EF4-FFF2-40B4-BE49-F238E27FC236}">
                <a16:creationId xmlns:a16="http://schemas.microsoft.com/office/drawing/2014/main" id="{74C14487-407E-D741-8785-B8BB7C37C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51" name="Line 9">
            <a:extLst>
              <a:ext uri="{FF2B5EF4-FFF2-40B4-BE49-F238E27FC236}">
                <a16:creationId xmlns:a16="http://schemas.microsoft.com/office/drawing/2014/main" id="{8B7AADB1-6C1C-0E41-970D-D2EB27BB4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BFF2930F-EB0C-1746-A469-DC0E9196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76200"/>
            <a:ext cx="6477000" cy="65563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main(int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 **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char *host, *port,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!= 3)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stderr,"usage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:%s &lt;host&gt; &lt;port&gt;\n",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host =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[1]; port =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open_clientfd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(host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port);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Rio_readinitb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 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Fgets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MAXLINE, stdin) != NULL)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Rio_writen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Rio_readline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MAXLINE);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Fputs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Close(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9154" name="Rectangle 4">
            <a:extLst>
              <a:ext uri="{FF2B5EF4-FFF2-40B4-BE49-F238E27FC236}">
                <a16:creationId xmlns:a16="http://schemas.microsoft.com/office/drawing/2014/main" id="{6BF16123-5006-5A47-B4F5-D2772634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84675"/>
            <a:ext cx="5638800" cy="1558925"/>
          </a:xfrm>
          <a:prstGeom prst="rect">
            <a:avLst/>
          </a:prstGeom>
          <a:solidFill>
            <a:srgbClr val="00B0F0">
              <a:alpha val="3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BA9229CB-E719-3348-A4BF-E8852C88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6E254C-334D-0E48-B371-C1EBEFDAD2D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A5F85DC-AD28-CA4E-990C-7E81A14C4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>
            <a:extLst>
              <a:ext uri="{FF2B5EF4-FFF2-40B4-BE49-F238E27FC236}">
                <a16:creationId xmlns:a16="http://schemas.microsoft.com/office/drawing/2014/main" id="{BE30C111-E865-814E-8216-9B262BBF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ECFF0A-8DAF-AD48-9A19-24361DD1224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E501315-33E0-FA4C-BBEF-E50B94E0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458200" cy="40941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int </a:t>
            </a:r>
            <a:r>
              <a:rPr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open_clientfd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(char *hostname, char *port)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int 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struct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addrinfo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hints, *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*p;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</a:t>
            </a:r>
            <a:r>
              <a:rPr lang="en-US" altLang="zh-CN" sz="2000" b="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Get a list of potential server addresses */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memset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(&amp;hints, 0,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(struct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addrinfo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hints.ai_socktype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SOCK_STREAM; </a:t>
            </a:r>
            <a:r>
              <a:rPr lang="en-US" altLang="zh-CN" sz="2000" b="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Open a connection */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hints.ai_flags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AI_NUMERICSERV;  </a:t>
            </a:r>
            <a:r>
              <a:rPr lang="en-US" altLang="zh-CN" sz="1800" b="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... using a numeric port arg. */</a:t>
            </a:r>
            <a:endParaRPr lang="en-US" altLang="zh-CN" sz="1600" b="0" dirty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hints.ai_flags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|= AI_ADDRCONFIG;   </a:t>
            </a:r>
            <a:r>
              <a:rPr lang="en-US" altLang="zh-CN" sz="1800" b="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Recommended for connections */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Getaddrinfo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(hostname, port, &amp;hints, &amp;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84EABF2-F994-2949-AAF6-04A83423E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client: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open_clientfd()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4" name="文本框 1">
            <a:extLst>
              <a:ext uri="{FF2B5EF4-FFF2-40B4-BE49-F238E27FC236}">
                <a16:creationId xmlns:a16="http://schemas.microsoft.com/office/drawing/2014/main" id="{E2763C67-4DE1-1F42-98DB-2D18681E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3124200" cy="13239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asks getaddrinfo to return IPv4 addresses only if the local host is configured for IPv4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205" name="直接箭头连接符 3">
            <a:extLst>
              <a:ext uri="{FF2B5EF4-FFF2-40B4-BE49-F238E27FC236}">
                <a16:creationId xmlns:a16="http://schemas.microsoft.com/office/drawing/2014/main" id="{422CF8C7-BACB-954F-BE27-91B0A2F3DCCE}"/>
              </a:ext>
            </a:extLst>
          </p:cNvPr>
          <p:cNvCxnSpPr>
            <a:cxnSpLocks noChangeShapeType="1"/>
            <a:stCxn id="51204" idx="2"/>
            <a:endCxn id="51204" idx="2"/>
          </p:cNvCxnSpPr>
          <p:nvPr/>
        </p:nvCxnSpPr>
        <p:spPr bwMode="auto">
          <a:xfrm>
            <a:off x="7277100" y="2847975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51206" name="直接箭头连接符 5">
            <a:extLst>
              <a:ext uri="{FF2B5EF4-FFF2-40B4-BE49-F238E27FC236}">
                <a16:creationId xmlns:a16="http://schemas.microsoft.com/office/drawing/2014/main" id="{BE8FF40C-FA11-AE49-AA64-EC9AEC6E7D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86800" y="2847975"/>
            <a:ext cx="0" cy="1571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7341E774-692B-634B-9665-86FB1DC69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618163"/>
            <a:ext cx="8470900" cy="6254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client builds the server’s Internet address.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>
            <a:extLst>
              <a:ext uri="{FF2B5EF4-FFF2-40B4-BE49-F238E27FC236}">
                <a16:creationId xmlns:a16="http://schemas.microsoft.com/office/drawing/2014/main" id="{933F5E99-3D93-8147-9FF0-688B4A4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3E717-64BC-5F4B-B9E4-697797FEBB0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6518D9D-6E40-134F-A028-E3C6E44EF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E747294-7899-124A-86A6-5F87D34D4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Sockets Interface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Functions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Echo Client and Server</a:t>
            </a:r>
          </a:p>
          <a:p>
            <a:pPr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11.4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>
            <a:extLst>
              <a:ext uri="{FF2B5EF4-FFF2-40B4-BE49-F238E27FC236}">
                <a16:creationId xmlns:a16="http://schemas.microsoft.com/office/drawing/2014/main" id="{BB839C1A-7536-ED4D-9407-FB2C43E7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58765-247E-4847-82CE-78D9F8EFF7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F155234-0903-E342-AADA-F3BC0C595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3" y="1447800"/>
            <a:ext cx="9067800" cy="44624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	</a:t>
            </a:r>
            <a:r>
              <a:rPr lang="en-US" altLang="zh-CN" sz="2000" b="0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Walk the list for one that we can successfully connect to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	for (p =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p; p =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ai_next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	      </a:t>
            </a:r>
            <a:r>
              <a:rPr lang="en-US" altLang="zh-CN" sz="2000" b="0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Create a socket descriptor */</a:t>
            </a:r>
          </a:p>
          <a:p>
            <a:pPr>
              <a:buFontTx/>
              <a:buNone/>
              <a:defRPr/>
            </a:pPr>
            <a:r>
              <a:rPr lang="it-IT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	      if ((</a:t>
            </a:r>
            <a:r>
              <a:rPr lang="it-IT" altLang="zh-CN" sz="20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clientfd</a:t>
            </a:r>
            <a:r>
              <a:rPr lang="it-IT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it-IT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(p-&gt;ai_family, p-&gt;ai_socktype, p-&gt;ai_protocol)) &lt; 0)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		continue; 	</a:t>
            </a:r>
            <a:r>
              <a:rPr lang="en-US" altLang="zh-CN" sz="2000" b="0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Socket failed, try the next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	      /* Connect to the server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	      if (connect(</a:t>
            </a: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p-&gt;</a:t>
            </a: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ai_addr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p-&gt;</a:t>
            </a: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ai_addrlen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!= -1)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		break; 		/* Success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	      Close(</a:t>
            </a: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	/* Connect failed, try another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	}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FF69855-87B8-3E43-B534-0BA6837A0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>
            <a:extLst>
              <a:ext uri="{FF2B5EF4-FFF2-40B4-BE49-F238E27FC236}">
                <a16:creationId xmlns:a16="http://schemas.microsoft.com/office/drawing/2014/main" id="{C92A5514-3C2F-1240-97A9-53E0A510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33CBD-8E31-2144-8AA1-EAB1A5013C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5FFC527-4AC3-6945-B2D9-86F129324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524000"/>
            <a:ext cx="8255000" cy="2286000"/>
          </a:xfrm>
        </p:spPr>
        <p:txBody>
          <a:bodyPr lIns="90487" tIns="44450" rIns="90487" bIns="44450"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client creates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 </a:t>
            </a:r>
            <a:r>
              <a:rPr lang="en-US" altLang="zh-CN">
                <a:ea typeface="宋体" panose="02010600030101010101" pitchFamily="2" charset="-122"/>
              </a:rPr>
              <a:t>that will serve as the endpoint of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</a:t>
            </a:r>
            <a:r>
              <a:rPr lang="en-US" altLang="zh-CN">
                <a:ea typeface="宋体" panose="02010600030101010101" pitchFamily="2" charset="-122"/>
              </a:rPr>
              <a:t> (AF_INET)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connection</a:t>
            </a:r>
            <a:r>
              <a:rPr lang="en-US" altLang="zh-CN">
                <a:ea typeface="宋体" panose="02010600030101010101" pitchFamily="2" charset="-122"/>
              </a:rPr>
              <a:t> (SOCK_STREAM).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returns an integer socket descriptor.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1F0A4859-7505-3E47-8B21-873DFFA3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7543800" cy="12080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socket descriptor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it-IT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it-IT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it-IT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(p-&gt;ai_family, p-&gt;ai_socktype, p-&gt;ai_protocol)</a:t>
            </a:r>
            <a:endParaRPr lang="en-US" altLang="zh-CN" sz="2000">
              <a:solidFill>
                <a:srgbClr val="99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(AF_INET, SOCK_STREAM, 0)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;*/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826AB68-3CD6-EC4F-B925-27CF2FA0C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open_clientfd()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(socket)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>
            <a:extLst>
              <a:ext uri="{FF2B5EF4-FFF2-40B4-BE49-F238E27FC236}">
                <a16:creationId xmlns:a16="http://schemas.microsoft.com/office/drawing/2014/main" id="{9E848510-D809-F34B-BA52-D10B53D4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0DD62-569E-434F-BD69-38F151B9DE1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032129C-52A7-5640-A293-C353F03DB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47800"/>
            <a:ext cx="8991600" cy="44624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	/* Walk the list for one that we can successfully connect to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	for (p =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p; p =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ai_next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	      /* Create a socket descriptor */</a:t>
            </a:r>
          </a:p>
          <a:p>
            <a:pPr>
              <a:buFontTx/>
              <a:buNone/>
              <a:defRPr/>
            </a:pPr>
            <a:r>
              <a:rPr lang="it-IT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	      if ((clientfd = socket(p-&gt;ai_family, p-&gt;ai_socktype, p-&gt;ai_protocol)) &lt; 0)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		continue; 	/* Socket failed, try the next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	      /* Connect to the server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	      if 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ai_addrlen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!= -1)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		break; 		/* Success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	      Close(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	/* Connect failed, try another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	}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EC13FDE-355F-DB4C-A152-CAF2D40FA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>
            <a:extLst>
              <a:ext uri="{FF2B5EF4-FFF2-40B4-BE49-F238E27FC236}">
                <a16:creationId xmlns:a16="http://schemas.microsoft.com/office/drawing/2014/main" id="{CB118CD1-2A5F-7645-B336-297DACC2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499AE9-1C0E-FB4E-AB86-E910E9A748A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7F70D4CF-840F-6345-AC2A-20169C10B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7924800" cy="14843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clientfd;      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socket descriptor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addrinfo *p;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server address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establish a connection with the server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connect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p-&gt;ai_addr, p-&gt;ai_addrlen); 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1B671C3-6675-A64A-A87A-5FFF45607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open_clientfd()(connect)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2D9F6-ED3F-2849-8C23-89836F71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470900" cy="32766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FandolSong" pitchFamily="2" charset="-128"/>
                <a:ea typeface="宋体" pitchFamily="2" charset="-122"/>
              </a:rPr>
              <a:t>The client creates a connection with the server</a:t>
            </a:r>
          </a:p>
          <a:p>
            <a:pPr lvl="1">
              <a:defRPr/>
            </a:pPr>
            <a:r>
              <a:rPr lang="en-US" altLang="zh-CN" b="0" dirty="0">
                <a:latin typeface="FandolSong" pitchFamily="2" charset="-128"/>
                <a:ea typeface="宋体" pitchFamily="2" charset="-122"/>
              </a:rPr>
              <a:t>The client process 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dolSong" pitchFamily="2" charset="-128"/>
                <a:ea typeface="宋体" pitchFamily="2" charset="-122"/>
              </a:rPr>
              <a:t>suspends</a:t>
            </a:r>
            <a:r>
              <a:rPr lang="en-US" altLang="zh-CN" b="0" dirty="0">
                <a:latin typeface="FandolSong" pitchFamily="2" charset="-128"/>
                <a:ea typeface="宋体" pitchFamily="2" charset="-122"/>
              </a:rPr>
              <a:t> (blocks) until the connection is created with the server</a:t>
            </a:r>
          </a:p>
          <a:p>
            <a:pPr lvl="1">
              <a:defRPr/>
            </a:pPr>
            <a:r>
              <a:rPr lang="en-US" altLang="zh-CN" b="0" dirty="0">
                <a:latin typeface="FandolSong" pitchFamily="2" charset="-128"/>
                <a:ea typeface="宋体" pitchFamily="2" charset="-122"/>
              </a:rPr>
              <a:t>At this point the client is ready to begin exchanging messages with the server via Unix I/O calls on the descriptor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clientfd</a:t>
            </a:r>
            <a:endParaRPr lang="en-US" altLang="zh-CN" b="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>
            <a:extLst>
              <a:ext uri="{FF2B5EF4-FFF2-40B4-BE49-F238E27FC236}">
                <a16:creationId xmlns:a16="http://schemas.microsoft.com/office/drawing/2014/main" id="{5657CECE-3BF6-6D48-84E9-BDA38EAC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2DD1A-82AA-DE48-8C56-3E9BA8E00F1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ED582099-E955-474C-85D7-51C0AA04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620000" cy="26162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Clean up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Freeaddrinfo(listp);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if (!p) 	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All connects failed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     return -1;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	else 	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The last connect succeeded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	     return </a:t>
            </a:r>
            <a:r>
              <a:rPr lang="en-US" altLang="zh-CN" sz="2000" b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DC2D76B-404D-314C-B5F4-0163F6680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>
            <a:extLst>
              <a:ext uri="{FF2B5EF4-FFF2-40B4-BE49-F238E27FC236}">
                <a16:creationId xmlns:a16="http://schemas.microsoft.com/office/drawing/2014/main" id="{1BB70268-53F7-F24B-93CE-5F39914B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770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AC3600-5AF2-DC4F-A927-10D8F56DC99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63490" name="Group 44">
            <a:extLst>
              <a:ext uri="{FF2B5EF4-FFF2-40B4-BE49-F238E27FC236}">
                <a16:creationId xmlns:a16="http://schemas.microsoft.com/office/drawing/2014/main" id="{C8AD4FEE-D912-E545-A3A3-1B53AD186B2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5867400" cy="1241425"/>
            <a:chOff x="990600" y="4132968"/>
            <a:chExt cx="5867399" cy="1240831"/>
          </a:xfrm>
        </p:grpSpPr>
        <p:sp>
          <p:nvSpPr>
            <p:cNvPr id="63536" name="Rectangle 45">
              <a:extLst>
                <a:ext uri="{FF2B5EF4-FFF2-40B4-BE49-F238E27FC236}">
                  <a16:creationId xmlns:a16="http://schemas.microsoft.com/office/drawing/2014/main" id="{2A9E8661-75DB-A24D-ADD8-5DC421B3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32968"/>
              <a:ext cx="4952999" cy="1240831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zh-CN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grpSp>
          <p:nvGrpSpPr>
            <p:cNvPr id="63537" name="Group 4">
              <a:extLst>
                <a:ext uri="{FF2B5EF4-FFF2-40B4-BE49-F238E27FC236}">
                  <a16:creationId xmlns:a16="http://schemas.microsoft.com/office/drawing/2014/main" id="{349BFDA0-3F37-D849-B713-3C37F3A8D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15950"/>
              <a:chOff x="3984" y="3264"/>
              <a:chExt cx="240" cy="388"/>
            </a:xfrm>
          </p:grpSpPr>
          <p:sp>
            <p:nvSpPr>
              <p:cNvPr id="63543" name="Line 5">
                <a:extLst>
                  <a:ext uri="{FF2B5EF4-FFF2-40B4-BE49-F238E27FC236}">
                    <a16:creationId xmlns:a16="http://schemas.microsoft.com/office/drawing/2014/main" id="{2676CFBD-1738-AB4C-A716-CA678CF2B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3544" name="Line 6">
                <a:extLst>
                  <a:ext uri="{FF2B5EF4-FFF2-40B4-BE49-F238E27FC236}">
                    <a16:creationId xmlns:a16="http://schemas.microsoft.com/office/drawing/2014/main" id="{B4776EB8-4EF6-604F-9559-09F179D23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3545" name="Line 7">
                <a:extLst>
                  <a:ext uri="{FF2B5EF4-FFF2-40B4-BE49-F238E27FC236}">
                    <a16:creationId xmlns:a16="http://schemas.microsoft.com/office/drawing/2014/main" id="{1519565A-CCBF-EC40-A643-E4142A81A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grpSp>
          <p:nvGrpSpPr>
            <p:cNvPr id="63538" name="Group 8">
              <a:extLst>
                <a:ext uri="{FF2B5EF4-FFF2-40B4-BE49-F238E27FC236}">
                  <a16:creationId xmlns:a16="http://schemas.microsoft.com/office/drawing/2014/main" id="{7F9CEAAB-CFA1-8A46-8FE9-76928C83DCD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2209800" y="4514145"/>
              <a:ext cx="381000" cy="609600"/>
              <a:chOff x="3648" y="3268"/>
              <a:chExt cx="240" cy="384"/>
            </a:xfrm>
          </p:grpSpPr>
          <p:sp>
            <p:nvSpPr>
              <p:cNvPr id="63540" name="Line 9">
                <a:extLst>
                  <a:ext uri="{FF2B5EF4-FFF2-40B4-BE49-F238E27FC236}">
                    <a16:creationId xmlns:a16="http://schemas.microsoft.com/office/drawing/2014/main" id="{560527BA-ABAF-474E-B3F5-86AAE8C60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3541" name="Line 10">
                <a:extLst>
                  <a:ext uri="{FF2B5EF4-FFF2-40B4-BE49-F238E27FC236}">
                    <a16:creationId xmlns:a16="http://schemas.microsoft.com/office/drawing/2014/main" id="{17BCD926-DAEE-F247-B348-0D39FB9B7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32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3542" name="Line 11">
                <a:extLst>
                  <a:ext uri="{FF2B5EF4-FFF2-40B4-BE49-F238E27FC236}">
                    <a16:creationId xmlns:a16="http://schemas.microsoft.com/office/drawing/2014/main" id="{88A0FC52-4E76-464F-BA7E-E923D4469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26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63539" name="Text Box 12">
              <a:extLst>
                <a:ext uri="{FF2B5EF4-FFF2-40B4-BE49-F238E27FC236}">
                  <a16:creationId xmlns:a16="http://schemas.microsoft.com/office/drawing/2014/main" id="{26DFC57F-E963-F343-B87E-F643F992A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401432"/>
              <a:ext cx="838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Client / Server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Session</a:t>
              </a:r>
            </a:p>
          </p:txBody>
        </p:sp>
      </p:grpSp>
      <p:sp>
        <p:nvSpPr>
          <p:cNvPr id="63491" name="Text Box 3">
            <a:extLst>
              <a:ext uri="{FF2B5EF4-FFF2-40B4-BE49-F238E27FC236}">
                <a16:creationId xmlns:a16="http://schemas.microsoft.com/office/drawing/2014/main" id="{B12BBB26-90BE-EA49-938A-E55C8051C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14224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4751161D-1B82-B143-B4E1-C472F3BA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1390650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0EF1F36E-B579-A34C-9EB1-7CCDC1CBA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06675"/>
            <a:ext cx="0" cy="146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199EE008-D3B5-994A-B3F8-291A3458A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502BA649-FFD9-5D40-8EB8-AA3F64398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8B16D104-4BAF-E347-85AF-8F537929F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37ED9FBE-73FA-C049-B1BC-0382252BF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06675"/>
            <a:ext cx="0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8" name="Line 10">
            <a:extLst>
              <a:ext uri="{FF2B5EF4-FFF2-40B4-BE49-F238E27FC236}">
                <a16:creationId xmlns:a16="http://schemas.microsoft.com/office/drawing/2014/main" id="{FBBF6D1C-30F7-BF4F-B160-F5B92404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051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0F49B3A6-B4D3-1D47-8AD9-03A9D3320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05238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0" name="Line 12">
            <a:extLst>
              <a:ext uri="{FF2B5EF4-FFF2-40B4-BE49-F238E27FC236}">
                <a16:creationId xmlns:a16="http://schemas.microsoft.com/office/drawing/2014/main" id="{D85E4862-7B03-4A4D-BDB0-8026DC91A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75A1F5DE-D24B-B24E-B85E-C224B0A1C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id="{B9365AD1-2A57-704F-8144-A98CAADAE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id="{DA11A699-94B5-4346-BFE3-DC97DA444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62023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4" name="Line 16">
            <a:extLst>
              <a:ext uri="{FF2B5EF4-FFF2-40B4-BE49-F238E27FC236}">
                <a16:creationId xmlns:a16="http://schemas.microsoft.com/office/drawing/2014/main" id="{7FE441FF-1112-3247-A648-CD5650579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27196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4FBA0030-4DC2-9443-B2E9-2AFDE5CE8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06901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C850BBE2-46B7-D94D-B988-160C787B2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04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28E046D2-EA1B-CF46-8515-07F2B2356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705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8" name="Rectangle 20">
            <a:extLst>
              <a:ext uri="{FF2B5EF4-FFF2-40B4-BE49-F238E27FC236}">
                <a16:creationId xmlns:a16="http://schemas.microsoft.com/office/drawing/2014/main" id="{3646F858-8B5A-7446-9D62-71E578096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25688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2AF8BF13-591D-9641-8552-34C182DC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098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63510" name="Rectangle 22">
            <a:extLst>
              <a:ext uri="{FF2B5EF4-FFF2-40B4-BE49-F238E27FC236}">
                <a16:creationId xmlns:a16="http://schemas.microsoft.com/office/drawing/2014/main" id="{C86F5C3E-8420-6340-BEE1-6FAA577A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003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</a:p>
        </p:txBody>
      </p:sp>
      <p:sp>
        <p:nvSpPr>
          <p:cNvPr id="63511" name="Rectangle 23">
            <a:extLst>
              <a:ext uri="{FF2B5EF4-FFF2-40B4-BE49-F238E27FC236}">
                <a16:creationId xmlns:a16="http://schemas.microsoft.com/office/drawing/2014/main" id="{ED89077B-546F-D240-B615-AB4E5996F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89325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</a:p>
        </p:txBody>
      </p:sp>
      <p:sp>
        <p:nvSpPr>
          <p:cNvPr id="63512" name="Rectangle 24">
            <a:extLst>
              <a:ext uri="{FF2B5EF4-FFF2-40B4-BE49-F238E27FC236}">
                <a16:creationId xmlns:a16="http://schemas.microsoft.com/office/drawing/2014/main" id="{D03332C9-5CE4-FA44-AA0D-B8483EAD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71938"/>
            <a:ext cx="990600" cy="3317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</a:p>
        </p:txBody>
      </p:sp>
      <p:sp>
        <p:nvSpPr>
          <p:cNvPr id="63513" name="Rectangle 25">
            <a:extLst>
              <a:ext uri="{FF2B5EF4-FFF2-40B4-BE49-F238E27FC236}">
                <a16:creationId xmlns:a16="http://schemas.microsoft.com/office/drawing/2014/main" id="{5B5DCFD1-8026-4B43-9136-22CFC92D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8785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63514" name="Rectangle 26">
            <a:extLst>
              <a:ext uri="{FF2B5EF4-FFF2-40B4-BE49-F238E27FC236}">
                <a16:creationId xmlns:a16="http://schemas.microsoft.com/office/drawing/2014/main" id="{B4620E91-4C1C-214A-8D01-CD6581CC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63515" name="Rectangle 27">
            <a:extLst>
              <a:ext uri="{FF2B5EF4-FFF2-40B4-BE49-F238E27FC236}">
                <a16:creationId xmlns:a16="http://schemas.microsoft.com/office/drawing/2014/main" id="{B8D85921-0FE3-164E-B777-4E29C322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63516" name="Rectangle 28">
            <a:extLst>
              <a:ext uri="{FF2B5EF4-FFF2-40B4-BE49-F238E27FC236}">
                <a16:creationId xmlns:a16="http://schemas.microsoft.com/office/drawing/2014/main" id="{1BCEBC93-CDF6-9A42-9748-6EE86E31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4690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63517" name="Rectangle 29">
            <a:extLst>
              <a:ext uri="{FF2B5EF4-FFF2-40B4-BE49-F238E27FC236}">
                <a16:creationId xmlns:a16="http://schemas.microsoft.com/office/drawing/2014/main" id="{352EA67A-B624-974C-83D4-CA36BD373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63518" name="Rectangle 30">
            <a:extLst>
              <a:ext uri="{FF2B5EF4-FFF2-40B4-BE49-F238E27FC236}">
                <a16:creationId xmlns:a16="http://schemas.microsoft.com/office/drawing/2014/main" id="{D75D5C00-6C15-484C-9AF5-D33FF4CF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71938"/>
            <a:ext cx="990600" cy="33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</a:p>
        </p:txBody>
      </p:sp>
      <p:sp>
        <p:nvSpPr>
          <p:cNvPr id="63519" name="Rectangle 31">
            <a:extLst>
              <a:ext uri="{FF2B5EF4-FFF2-40B4-BE49-F238E27FC236}">
                <a16:creationId xmlns:a16="http://schemas.microsoft.com/office/drawing/2014/main" id="{76EEB524-8C06-F344-BF4B-F406D872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63520" name="Rectangle 32">
            <a:extLst>
              <a:ext uri="{FF2B5EF4-FFF2-40B4-BE49-F238E27FC236}">
                <a16:creationId xmlns:a16="http://schemas.microsoft.com/office/drawing/2014/main" id="{7D7AB28D-EA85-7E4F-A90F-239A2F06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80100"/>
            <a:ext cx="9906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871E20EB-3AF5-544D-9EFB-7374FE336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657600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connection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</a:t>
            </a: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5B7CADB3-72F6-FC45-BE72-E4F00B07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6065838"/>
            <a:ext cx="6016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EOF</a:t>
            </a:r>
          </a:p>
        </p:txBody>
      </p:sp>
      <p:sp>
        <p:nvSpPr>
          <p:cNvPr id="63523" name="Line 35">
            <a:extLst>
              <a:ext uri="{FF2B5EF4-FFF2-40B4-BE49-F238E27FC236}">
                <a16:creationId xmlns:a16="http://schemas.microsoft.com/office/drawing/2014/main" id="{4D68DF63-6C04-984E-97F3-320D39152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654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24" name="Line 36">
            <a:extLst>
              <a:ext uri="{FF2B5EF4-FFF2-40B4-BE49-F238E27FC236}">
                <a16:creationId xmlns:a16="http://schemas.microsoft.com/office/drawing/2014/main" id="{EB11CDEB-2F3C-9141-B8BD-D0A6E1A16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257675"/>
            <a:ext cx="0" cy="2397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25" name="Line 37">
            <a:extLst>
              <a:ext uri="{FF2B5EF4-FFF2-40B4-BE49-F238E27FC236}">
                <a16:creationId xmlns:a16="http://schemas.microsoft.com/office/drawing/2014/main" id="{BC9D4BB4-2098-8B48-88F3-B2892E2A2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2576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26" name="Text Box 38">
            <a:extLst>
              <a:ext uri="{FF2B5EF4-FFF2-40B4-BE49-F238E27FC236}">
                <a16:creationId xmlns:a16="http://schemas.microsoft.com/office/drawing/2014/main" id="{12A040FB-CFE3-6248-AE09-56F1930ED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4724400"/>
            <a:ext cx="18700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Await connection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 from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next client</a:t>
            </a:r>
          </a:p>
        </p:txBody>
      </p:sp>
      <p:sp>
        <p:nvSpPr>
          <p:cNvPr id="63527" name="AutoShape 39">
            <a:extLst>
              <a:ext uri="{FF2B5EF4-FFF2-40B4-BE49-F238E27FC236}">
                <a16:creationId xmlns:a16="http://schemas.microsoft.com/office/drawing/2014/main" id="{87997DE2-5765-8E4C-926C-3073F0458975}"/>
              </a:ext>
            </a:extLst>
          </p:cNvPr>
          <p:cNvSpPr>
            <a:spLocks/>
          </p:cNvSpPr>
          <p:nvPr/>
        </p:nvSpPr>
        <p:spPr bwMode="auto">
          <a:xfrm>
            <a:off x="6324600" y="1981200"/>
            <a:ext cx="152400" cy="1871663"/>
          </a:xfrm>
          <a:prstGeom prst="rightBrace">
            <a:avLst>
              <a:gd name="adj1" fmla="val 958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3528" name="Text Box 40">
            <a:extLst>
              <a:ext uri="{FF2B5EF4-FFF2-40B4-BE49-F238E27FC236}">
                <a16:creationId xmlns:a16="http://schemas.microsoft.com/office/drawing/2014/main" id="{63290505-DF4A-1946-9536-B106BE34A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03538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</a:p>
        </p:txBody>
      </p:sp>
      <p:sp>
        <p:nvSpPr>
          <p:cNvPr id="63529" name="AutoShape 41">
            <a:extLst>
              <a:ext uri="{FF2B5EF4-FFF2-40B4-BE49-F238E27FC236}">
                <a16:creationId xmlns:a16="http://schemas.microsoft.com/office/drawing/2014/main" id="{6EA43CCF-74C7-1940-AC26-67805652BFCE}"/>
              </a:ext>
            </a:extLst>
          </p:cNvPr>
          <p:cNvSpPr>
            <a:spLocks/>
          </p:cNvSpPr>
          <p:nvPr/>
        </p:nvSpPr>
        <p:spPr bwMode="auto">
          <a:xfrm>
            <a:off x="1981200" y="1981200"/>
            <a:ext cx="152400" cy="2276475"/>
          </a:xfrm>
          <a:prstGeom prst="leftBrace">
            <a:avLst>
              <a:gd name="adj1" fmla="val 1334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3530" name="Text Box 42">
            <a:extLst>
              <a:ext uri="{FF2B5EF4-FFF2-40B4-BE49-F238E27FC236}">
                <a16:creationId xmlns:a16="http://schemas.microsoft.com/office/drawing/2014/main" id="{00B7E0C6-935C-A443-8D10-32D392799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09925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open_clientfd</a:t>
            </a:r>
          </a:p>
        </p:txBody>
      </p:sp>
      <p:sp>
        <p:nvSpPr>
          <p:cNvPr id="63531" name="Rectangle 43">
            <a:extLst>
              <a:ext uri="{FF2B5EF4-FFF2-40B4-BE49-F238E27FC236}">
                <a16:creationId xmlns:a16="http://schemas.microsoft.com/office/drawing/2014/main" id="{F4AB5768-B74A-334E-8DBF-B1904E3D2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Overview of the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532" name="Rectangle 20">
            <a:extLst>
              <a:ext uri="{FF2B5EF4-FFF2-40B4-BE49-F238E27FC236}">
                <a16:creationId xmlns:a16="http://schemas.microsoft.com/office/drawing/2014/main" id="{556311C6-E83D-184B-AF3A-530DC52C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68475"/>
            <a:ext cx="14478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63533" name="Rectangle 21">
            <a:extLst>
              <a:ext uri="{FF2B5EF4-FFF2-40B4-BE49-F238E27FC236}">
                <a16:creationId xmlns:a16="http://schemas.microsoft.com/office/drawing/2014/main" id="{EDB4FAF4-D26E-B540-977C-9967B3EA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14478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63534" name="Line 9">
            <a:extLst>
              <a:ext uri="{FF2B5EF4-FFF2-40B4-BE49-F238E27FC236}">
                <a16:creationId xmlns:a16="http://schemas.microsoft.com/office/drawing/2014/main" id="{C41F2CB9-6D22-B341-8005-957345C65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35" name="Line 9">
            <a:extLst>
              <a:ext uri="{FF2B5EF4-FFF2-40B4-BE49-F238E27FC236}">
                <a16:creationId xmlns:a16="http://schemas.microsoft.com/office/drawing/2014/main" id="{4044E4A6-FEF2-8F4F-9ED4-CA110DB1D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>
            <a:extLst>
              <a:ext uri="{FF2B5EF4-FFF2-40B4-BE49-F238E27FC236}">
                <a16:creationId xmlns:a16="http://schemas.microsoft.com/office/drawing/2014/main" id="{798F463B-2597-E748-9E14-111A3B7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6E82F-1E62-6643-B713-96ED7F7F4F9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5F54896-ED75-2C4D-8BD2-0A519E94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720138" cy="5016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#include "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csapp.h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void echo(int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int main(int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 **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int 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listenfd</a:t>
            </a:r>
            <a:r>
              <a:rPr lang="en-US" altLang="zh-CN" sz="20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socklen_t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clientlen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struct </a:t>
            </a:r>
            <a:r>
              <a:rPr lang="en-US" altLang="zh-CN" sz="2000" dirty="0" err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sockaddr_storage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clientaddr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0" dirty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Enough space for any address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char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client_hostname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client_port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if 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!=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(stderr, "usage: %s &lt;port&gt;\n",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  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FE03278-CA75-5042-9DDC-295BFEBB0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>
            <a:extLst>
              <a:ext uri="{FF2B5EF4-FFF2-40B4-BE49-F238E27FC236}">
                <a16:creationId xmlns:a16="http://schemas.microsoft.com/office/drawing/2014/main" id="{978459B0-E76A-1742-B4B8-197317E5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B84F49-9F4B-8A42-AAA3-3ACCB9A282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956D0809-D693-6742-ABDB-82294B83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720138" cy="37861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listenfd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Open_listenfd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clientlen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(struct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sockaddr_storage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      </a:t>
            </a:r>
            <a:r>
              <a:rPr lang="fr-FR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fr-FR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fr-FR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</a:t>
            </a:r>
            <a:r>
              <a:rPr lang="fr-FR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fr-FR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listenfd</a:t>
            </a:r>
            <a:r>
              <a:rPr lang="fr-FR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(SA *)&amp;</a:t>
            </a:r>
            <a:r>
              <a:rPr lang="fr-FR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clientaddr</a:t>
            </a:r>
            <a:r>
              <a:rPr lang="fr-FR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&amp;</a:t>
            </a:r>
            <a:r>
              <a:rPr lang="fr-FR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clientlen</a:t>
            </a:r>
            <a:r>
              <a:rPr lang="fr-FR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Getnameinfo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((SA *) &amp;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clientaddr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clientlen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client_hostname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			 MAXLINE,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client_port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MAXLINE,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	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("Connected to (%s, %s)\n",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client_hostname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client_port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      Close(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D52D68F-108D-6745-8C1C-C234D3D2C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>
            <a:extLst>
              <a:ext uri="{FF2B5EF4-FFF2-40B4-BE49-F238E27FC236}">
                <a16:creationId xmlns:a16="http://schemas.microsoft.com/office/drawing/2014/main" id="{AE854A7C-F10C-3F4C-AEFB-BBF6F554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FEBFF-99AB-7140-951E-E94D327FFC7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4" name="Oval 2">
            <a:extLst>
              <a:ext uri="{FF2B5EF4-FFF2-40B4-BE49-F238E27FC236}">
                <a16:creationId xmlns:a16="http://schemas.microsoft.com/office/drawing/2014/main" id="{DBD126C5-1351-0B41-AE81-CF632193F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3113" y="201771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522314C8-ED69-6F42-A3CB-992ED044F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8" y="1609725"/>
            <a:ext cx="1528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listenfd(3)</a:t>
            </a:r>
          </a:p>
        </p:txBody>
      </p:sp>
      <p:sp>
        <p:nvSpPr>
          <p:cNvPr id="69636" name="Oval 4">
            <a:extLst>
              <a:ext uri="{FF2B5EF4-FFF2-40B4-BE49-F238E27FC236}">
                <a16:creationId xmlns:a16="http://schemas.microsoft.com/office/drawing/2014/main" id="{27F1E949-4D56-094C-94B6-66C2FBD740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232251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4E717BF1-994A-EF41-935F-136839565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94627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A2E92F8E-B561-AE42-A375-B53A4AC40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49413"/>
            <a:ext cx="32940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1. Server blocks in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, waiting for connection request on listening descriptor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B43173EF-337E-CF48-84B1-423159388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24765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B87EBA3B-B26D-2A4E-996A-03F8A6E2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193357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69641" name="Oval 9">
            <a:extLst>
              <a:ext uri="{FF2B5EF4-FFF2-40B4-BE49-F238E27FC236}">
                <a16:creationId xmlns:a16="http://schemas.microsoft.com/office/drawing/2014/main" id="{A768D352-99D5-5E4F-A9EA-BA4B83844B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3113" y="357346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76D387A8-2D93-E844-BA61-ABE103795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8" y="3165475"/>
            <a:ext cx="1528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listenfd(3)</a:t>
            </a:r>
          </a:p>
        </p:txBody>
      </p:sp>
      <p:sp>
        <p:nvSpPr>
          <p:cNvPr id="69643" name="Oval 11">
            <a:extLst>
              <a:ext uri="{FF2B5EF4-FFF2-40B4-BE49-F238E27FC236}">
                <a16:creationId xmlns:a16="http://schemas.microsoft.com/office/drawing/2014/main" id="{FE874225-5E6F-2243-ACF7-8FD741CD6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38782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E586218D-0AEE-B440-9457-02CBEB0F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350202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E931FD0B-F4AD-8643-9F7D-69317E655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40322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</a:p>
        </p:txBody>
      </p:sp>
      <p:sp>
        <p:nvSpPr>
          <p:cNvPr id="69646" name="Rectangle 14">
            <a:extLst>
              <a:ext uri="{FF2B5EF4-FFF2-40B4-BE49-F238E27FC236}">
                <a16:creationId xmlns:a16="http://schemas.microsoft.com/office/drawing/2014/main" id="{ED19178D-129F-5748-8AA0-A42D0C72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348932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69647" name="Line 15">
            <a:extLst>
              <a:ext uri="{FF2B5EF4-FFF2-40B4-BE49-F238E27FC236}">
                <a16:creationId xmlns:a16="http://schemas.microsoft.com/office/drawing/2014/main" id="{C69878B7-7916-AB49-AC02-713D67BD5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700" y="3632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772F85AD-E6FC-D34E-81A1-B7711477B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3532188"/>
            <a:ext cx="3889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2. Client makes connection request by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calling and blocking in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connect.</a:t>
            </a:r>
          </a:p>
        </p:txBody>
      </p:sp>
      <p:sp>
        <p:nvSpPr>
          <p:cNvPr id="69649" name="Oval 17">
            <a:extLst>
              <a:ext uri="{FF2B5EF4-FFF2-40B4-BE49-F238E27FC236}">
                <a16:creationId xmlns:a16="http://schemas.microsoft.com/office/drawing/2014/main" id="{139A3C18-7E35-4343-B819-83A527CAC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413" y="513556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50" name="Text Box 18">
            <a:extLst>
              <a:ext uri="{FF2B5EF4-FFF2-40B4-BE49-F238E27FC236}">
                <a16:creationId xmlns:a16="http://schemas.microsoft.com/office/drawing/2014/main" id="{16A57D49-D8E0-9F48-901B-6CDFA5CA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8" y="4727575"/>
            <a:ext cx="1528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listenfd(3)</a:t>
            </a:r>
          </a:p>
        </p:txBody>
      </p:sp>
      <p:sp>
        <p:nvSpPr>
          <p:cNvPr id="69651" name="Oval 19">
            <a:extLst>
              <a:ext uri="{FF2B5EF4-FFF2-40B4-BE49-F238E27FC236}">
                <a16:creationId xmlns:a16="http://schemas.microsoft.com/office/drawing/2014/main" id="{02C577B9-C8D7-AC4E-8823-500EDCC4E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300" y="54403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52" name="Rectangle 20">
            <a:extLst>
              <a:ext uri="{FF2B5EF4-FFF2-40B4-BE49-F238E27FC236}">
                <a16:creationId xmlns:a16="http://schemas.microsoft.com/office/drawing/2014/main" id="{B01F6BB0-0902-524C-BF6F-7869E0BB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6412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EE3A5123-46A3-E240-B6A7-A09D9C487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943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</a:p>
        </p:txBody>
      </p:sp>
      <p:sp>
        <p:nvSpPr>
          <p:cNvPr id="69654" name="Rectangle 22">
            <a:extLst>
              <a:ext uri="{FF2B5EF4-FFF2-40B4-BE49-F238E27FC236}">
                <a16:creationId xmlns:a16="http://schemas.microsoft.com/office/drawing/2014/main" id="{EB5DBB38-D49B-D248-A570-0F7FC261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505142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6ED07547-70E4-FC47-9965-07B93198A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4786313"/>
            <a:ext cx="40100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3. Server returns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 from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Client returns from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. Connection is now established between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 and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15D5552F-E955-A845-B710-A6EA90660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048000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connection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</a:t>
            </a:r>
          </a:p>
        </p:txBody>
      </p:sp>
      <p:sp>
        <p:nvSpPr>
          <p:cNvPr id="69657" name="Oval 25">
            <a:extLst>
              <a:ext uri="{FF2B5EF4-FFF2-40B4-BE49-F238E27FC236}">
                <a16:creationId xmlns:a16="http://schemas.microsoft.com/office/drawing/2014/main" id="{CCCB9B22-420F-E649-84D8-AD77A1F7A7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4700" y="54530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58" name="Text Box 26">
            <a:extLst>
              <a:ext uri="{FF2B5EF4-FFF2-40B4-BE49-F238E27FC236}">
                <a16:creationId xmlns:a16="http://schemas.microsoft.com/office/drawing/2014/main" id="{132D581A-02DD-BA44-8372-D8711F95E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5607050"/>
            <a:ext cx="1284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connfd(4)</a:t>
            </a:r>
          </a:p>
        </p:txBody>
      </p:sp>
      <p:sp>
        <p:nvSpPr>
          <p:cNvPr id="69659" name="Line 27">
            <a:extLst>
              <a:ext uri="{FF2B5EF4-FFF2-40B4-BE49-F238E27FC236}">
                <a16:creationId xmlns:a16="http://schemas.microsoft.com/office/drawing/2014/main" id="{69DED87E-6749-9643-BE50-A78E37BC0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000" y="5511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9660" name="Line 28">
            <a:extLst>
              <a:ext uri="{FF2B5EF4-FFF2-40B4-BE49-F238E27FC236}">
                <a16:creationId xmlns:a16="http://schemas.microsoft.com/office/drawing/2014/main" id="{A13D8310-3C4A-3546-B3F8-252B6AB7F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9718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9661" name="Line 29">
            <a:extLst>
              <a:ext uri="{FF2B5EF4-FFF2-40B4-BE49-F238E27FC236}">
                <a16:creationId xmlns:a16="http://schemas.microsoft.com/office/drawing/2014/main" id="{1B3550BF-5608-A34E-A833-0F1001E42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9662" name="Rectangle 30">
            <a:extLst>
              <a:ext uri="{FF2B5EF4-FFF2-40B4-BE49-F238E27FC236}">
                <a16:creationId xmlns:a16="http://schemas.microsoft.com/office/drawing/2014/main" id="{D24DD27E-8E79-5242-A5E5-80D3FB9E2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accept()</a:t>
            </a:r>
            <a:r>
              <a:rPr lang="en-US" altLang="zh-CN">
                <a:ea typeface="宋体" panose="02010600030101010101" pitchFamily="2" charset="-122"/>
              </a:rPr>
              <a:t> illustrated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5">
            <a:extLst>
              <a:ext uri="{FF2B5EF4-FFF2-40B4-BE49-F238E27FC236}">
                <a16:creationId xmlns:a16="http://schemas.microsoft.com/office/drawing/2014/main" id="{3B044AE1-7322-684F-A83D-A774DB02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D1031F-A089-4043-BA35-9F7E53B3F0A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0E155E1E-F913-FF48-9045-A5A2B54F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414463"/>
            <a:ext cx="8839200" cy="446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int open_listenfd(char *port)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{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	struct addrinfo hints, *listp, *p;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int listenfd, optval=1;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Get a list of potential server addresses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memset(&amp;hints, 0, sizeof(struct addrinfo));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hints.ai_socktype = SOCK_STREAM; 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Accept connections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hints.ai_flags = AI_PASSIVE | AI_ADDRCONFIG; </a:t>
            </a:r>
            <a:r>
              <a:rPr lang="en-US" altLang="zh-CN" sz="18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... on any IP address */</a:t>
            </a:r>
            <a:endParaRPr lang="en-US" altLang="zh-CN" sz="1200" b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hints.ai_flags |= AI_NUMERICSERV; 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... using port number */</a:t>
            </a:r>
          </a:p>
          <a:p>
            <a:pPr>
              <a:buFontTx/>
              <a:buNone/>
            </a:pPr>
            <a:r>
              <a:rPr lang="sv-SE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Getaddrinfo(NULL, port, &amp;hints, &amp;listp);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968B05F-74A3-0847-A1A3-E664BE8B2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1684" name="矩形 1">
            <a:extLst>
              <a:ext uri="{FF2B5EF4-FFF2-40B4-BE49-F238E27FC236}">
                <a16:creationId xmlns:a16="http://schemas.microsoft.com/office/drawing/2014/main" id="{FF519FB8-F69C-D64A-83A1-81A6654E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65838"/>
            <a:ext cx="6629400" cy="401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Ten-Roman"/>
                <a:ea typeface="宋体" panose="02010600030101010101" pitchFamily="2" charset="-122"/>
              </a:rPr>
              <a:t>In this case, the </a:t>
            </a:r>
            <a:r>
              <a:rPr lang="en-US" altLang="zh-CN" sz="2000" b="0">
                <a:latin typeface="ZztexMono-Regular"/>
                <a:ea typeface="宋体" panose="02010600030101010101" pitchFamily="2" charset="-122"/>
              </a:rPr>
              <a:t>host </a:t>
            </a:r>
            <a:r>
              <a:rPr lang="en-US" altLang="zh-CN" sz="2000" b="0">
                <a:latin typeface="TimesTen-Roman"/>
                <a:ea typeface="宋体" panose="02010600030101010101" pitchFamily="2" charset="-122"/>
              </a:rPr>
              <a:t>argument should be NULL.</a:t>
            </a:r>
          </a:p>
        </p:txBody>
      </p:sp>
      <p:sp>
        <p:nvSpPr>
          <p:cNvPr id="71685" name="矩形 2">
            <a:extLst>
              <a:ext uri="{FF2B5EF4-FFF2-40B4-BE49-F238E27FC236}">
                <a16:creationId xmlns:a16="http://schemas.microsoft.com/office/drawing/2014/main" id="{0E4EAE7D-E4D9-F94E-8EB5-893E2148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524000"/>
            <a:ext cx="3625850" cy="1631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Ten-Roman"/>
                <a:ea typeface="宋体" panose="02010600030101010101" pitchFamily="2" charset="-122"/>
              </a:rPr>
              <a:t>AI_PASSIVE instructs getaddrinfo() to return socket addresses that can be used by servers as listening sockets.</a:t>
            </a:r>
          </a:p>
        </p:txBody>
      </p:sp>
      <p:cxnSp>
        <p:nvCxnSpPr>
          <p:cNvPr id="71686" name="直接箭头连接符 4">
            <a:extLst>
              <a:ext uri="{FF2B5EF4-FFF2-40B4-BE49-F238E27FC236}">
                <a16:creationId xmlns:a16="http://schemas.microsoft.com/office/drawing/2014/main" id="{FA918213-5558-FC45-B7D7-2034FC6399E5}"/>
              </a:ext>
            </a:extLst>
          </p:cNvPr>
          <p:cNvCxnSpPr>
            <a:cxnSpLocks noChangeShapeType="1"/>
            <a:stCxn id="71684" idx="0"/>
          </p:cNvCxnSpPr>
          <p:nvPr/>
        </p:nvCxnSpPr>
        <p:spPr bwMode="auto">
          <a:xfrm flipH="1" flipV="1">
            <a:off x="3048000" y="5410200"/>
            <a:ext cx="1257300" cy="655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7" name="直接箭头连接符 6">
            <a:extLst>
              <a:ext uri="{FF2B5EF4-FFF2-40B4-BE49-F238E27FC236}">
                <a16:creationId xmlns:a16="http://schemas.microsoft.com/office/drawing/2014/main" id="{0022CF4A-A610-DE4F-BD3F-37112042883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38600" y="3200400"/>
            <a:ext cx="31242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D7A56091-E5B8-2F47-A2AA-5ECD26C9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3AA3E-0F27-B343-A898-7A6FFE7FA4C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F8F00CF-F10A-F041-9AFE-3209C2F07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 lIns="91294" tIns="45647" rIns="91294" bIns="45647"/>
          <a:lstStyle/>
          <a:p>
            <a:r>
              <a:rPr lang="en-US" altLang="zh-CN">
                <a:ea typeface="宋体" panose="02010600030101010101" pitchFamily="2" charset="-122"/>
              </a:rPr>
              <a:t>Part of the Unix 4.2BSD </a:t>
            </a:r>
            <a:r>
              <a:rPr lang="en-US" altLang="zh-CN" sz="1800">
                <a:ea typeface="宋体" panose="02010600030101010101" pitchFamily="2" charset="-122"/>
              </a:rPr>
              <a:t>(Berkeley software distribution)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contained an early version of the Internet protocols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created in the early 80’s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Provides a user-level interface to the network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Based on client/server programming model</a:t>
            </a:r>
          </a:p>
          <a:p>
            <a:r>
              <a:rPr lang="en-US" altLang="zh-CN">
                <a:ea typeface="宋体" panose="02010600030101010101" pitchFamily="2" charset="-122"/>
              </a:rPr>
              <a:t>Underlying basis for all Internet applications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Protocol independent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CFFB3E1-3771-054B-9AE2-9BF13C3C7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Berkeley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>
            <a:extLst>
              <a:ext uri="{FF2B5EF4-FFF2-40B4-BE49-F238E27FC236}">
                <a16:creationId xmlns:a16="http://schemas.microsoft.com/office/drawing/2014/main" id="{80AF0F87-F0A3-E941-A021-4E9AE5AC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4A7AC-930B-BF40-8413-15597EE2F1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6C46503C-A05B-084B-A2E7-A62BB7994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DE38256-7AF2-914C-96E0-3010927DF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5088"/>
            <a:ext cx="8915400" cy="55705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Walk the list for one that we can bind to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for (p = listp; p; p = p-&gt;ai_next) {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      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Create a socket descriptor */</a:t>
            </a:r>
          </a:p>
          <a:p>
            <a:pPr>
              <a:buFontTx/>
              <a:buNone/>
            </a:pPr>
            <a:r>
              <a:rPr lang="it-IT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	      if ((listenfd = socket(p-&gt;ai_family, p-&gt;ai_socktype, p-&gt;ai_protocol)) &lt; 0)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      	continue;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Socket failed, try the next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/* Eliminates "Address already in use" error from bind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	      Setsockopt(listenfd, SOL_SOCKET, SO_REUSEADDR,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		           (const void *)&amp;optval , sizeof(int));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	      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Bind the descriptor to the address */</a:t>
            </a:r>
          </a:p>
          <a:p>
            <a:pPr>
              <a:buFontTx/>
              <a:buNone/>
            </a:pPr>
            <a:r>
              <a:rPr lang="it-IT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      if (bind(listenfd, p-&gt;ai_addr, p-&gt;ai_addrlen) == 0)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	break; 	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Success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      Close(listenfd);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Bind failed, try the next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>
            <a:extLst>
              <a:ext uri="{FF2B5EF4-FFF2-40B4-BE49-F238E27FC236}">
                <a16:creationId xmlns:a16="http://schemas.microsoft.com/office/drawing/2014/main" id="{0A701576-C367-4C47-8346-9436A8D6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65AD25-41FF-4A41-BCA3-46F5177184D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BF901E5-1931-3C43-B4EE-7A0717EBD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97013"/>
            <a:ext cx="8534400" cy="3074987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Handy trick that allows us to rerun the server immediately after we kill it.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Otherwise we would have to wait about 30 secs.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Eliminates “Address already in use” error from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bind()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Strongly suggest you do this for all your servers to simplify debugging.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5AC7753-F0BC-7A4B-AE1D-85E8307FE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(setsockopt)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94689-BE72-C14E-98B2-8930CE4247CC}"/>
              </a:ext>
            </a:extLst>
          </p:cNvPr>
          <p:cNvSpPr/>
          <p:nvPr/>
        </p:nvSpPr>
        <p:spPr>
          <a:xfrm>
            <a:off x="381000" y="4419600"/>
            <a:ext cx="7696200" cy="1662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kern="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eliminates "Address already in use" error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from bind. */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optval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kern="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Setsockopt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listenfd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SOL_SOCKET, SO_REUSEADDR,</a:t>
            </a:r>
            <a:b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void *)&amp;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optval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,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>
            <a:extLst>
              <a:ext uri="{FF2B5EF4-FFF2-40B4-BE49-F238E27FC236}">
                <a16:creationId xmlns:a16="http://schemas.microsoft.com/office/drawing/2014/main" id="{31DC36C5-07DA-CF44-AD42-C1C03F15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975557-F419-DD47-9FE2-441F965B2F1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83B179F-7B22-F742-B49F-7D9078284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668463"/>
            <a:ext cx="8255000" cy="3436937"/>
          </a:xfrm>
        </p:spPr>
        <p:txBody>
          <a:bodyPr lIns="90487" tIns="44450" rIns="90487" bIns="44450"/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associates the socket with the socket address we just created.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379677EB-5B93-5644-9B61-BB6FAF0BF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32088"/>
            <a:ext cx="8610600" cy="2678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        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listening socket */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struct addrinfo *p; 	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/*server’s socket addr*/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listenfd will be an endpoint for all requests </a:t>
            </a:r>
            <a:b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to port on any IP address for this host */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it-IT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p-&gt;ai_addr, p-&gt;ai_addrlen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966A0965-92C3-0F4F-8899-DB749B8BD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(bind)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29" name="矩形 1">
            <a:extLst>
              <a:ext uri="{FF2B5EF4-FFF2-40B4-BE49-F238E27FC236}">
                <a16:creationId xmlns:a16="http://schemas.microsoft.com/office/drawing/2014/main" id="{75D54238-292F-A344-816B-5E9EF13C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614988"/>
            <a:ext cx="8610600" cy="10144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Ten-Roman"/>
                <a:ea typeface="宋体" panose="02010600030101010101" pitchFamily="2" charset="-122"/>
              </a:rPr>
              <a:t>The address field in socket address structure is the </a:t>
            </a:r>
            <a:r>
              <a:rPr lang="en-US" altLang="zh-CN" sz="2000" i="1" dirty="0">
                <a:solidFill>
                  <a:srgbClr val="FF0066"/>
                </a:solidFill>
                <a:latin typeface="TimesTen-Italic"/>
                <a:ea typeface="宋体" panose="02010600030101010101" pitchFamily="2" charset="-122"/>
              </a:rPr>
              <a:t>wildcard</a:t>
            </a:r>
            <a:r>
              <a:rPr lang="en-US" altLang="zh-CN" sz="2000" b="0" i="1" dirty="0">
                <a:latin typeface="TimesTen-Italic"/>
                <a:ea typeface="宋体" panose="02010600030101010101" pitchFamily="2" charset="-122"/>
              </a:rPr>
              <a:t> address</a:t>
            </a:r>
            <a:r>
              <a:rPr lang="en-US" altLang="zh-CN" sz="2000" b="0" dirty="0">
                <a:latin typeface="TimesTen-Roman"/>
                <a:ea typeface="宋体" panose="02010600030101010101" pitchFamily="2" charset="-122"/>
              </a:rPr>
              <a:t>, which tells the kernel that this server will accept requests to any of the IP addresses for this host.</a:t>
            </a:r>
            <a:endParaRPr lang="zh-CN" altLang="en-US" sz="20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cxnSp>
        <p:nvCxnSpPr>
          <p:cNvPr id="77830" name="直接箭头连接符 5">
            <a:extLst>
              <a:ext uri="{FF2B5EF4-FFF2-40B4-BE49-F238E27FC236}">
                <a16:creationId xmlns:a16="http://schemas.microsoft.com/office/drawing/2014/main" id="{277E3B91-05BA-D144-98B3-3C43056CE8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29000" y="5257800"/>
            <a:ext cx="0" cy="357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5">
            <a:extLst>
              <a:ext uri="{FF2B5EF4-FFF2-40B4-BE49-F238E27FC236}">
                <a16:creationId xmlns:a16="http://schemas.microsoft.com/office/drawing/2014/main" id="{F6D485D4-F656-E645-B165-24833016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879C28-F514-4246-B9FC-13A585F70B6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F6FA552F-80B3-134F-B0D9-C6CDB3A28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95400"/>
            <a:ext cx="8915400" cy="483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Clean up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	Freeaddrinfo(listp);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	if (!p)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No address worked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	    return -1;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Make it a listening socket ready to accept connection requests */</a:t>
            </a:r>
          </a:p>
          <a:p>
            <a:pPr>
              <a:buFontTx/>
              <a:buNone/>
            </a:pPr>
            <a:r>
              <a:rPr lang="fi-FI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 	if (listen(listenfd, LISTENQ) &lt; 0) {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 	      Close(listenfd);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37 	      return -1;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 	}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39 	return listenfd;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  }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58D8F69-9952-8A4A-9A62-93A149B40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5">
            <a:extLst>
              <a:ext uri="{FF2B5EF4-FFF2-40B4-BE49-F238E27FC236}">
                <a16:creationId xmlns:a16="http://schemas.microsoft.com/office/drawing/2014/main" id="{84AFA2DA-623F-B94E-ABC3-718D7793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9A050C-3C52-D941-90B1-993F83EDFB3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37D87BA2-EB48-2444-BE70-E5BCD617C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84325"/>
            <a:ext cx="8610600" cy="4968875"/>
          </a:xfrm>
        </p:spPr>
        <p:txBody>
          <a:bodyPr lIns="90487" tIns="44450" rIns="90487" bIns="44450"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indicates that this socket will accept connection (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  <a:r>
              <a:rPr lang="en-US" altLang="zh-CN">
                <a:ea typeface="宋体" panose="02010600030101010101" pitchFamily="2" charset="-122"/>
              </a:rPr>
              <a:t>) requests from clients.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We’re finally ready to enter the main server loop that accepts and processes client connection requests.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8283A2B1-E52F-DE42-A2FA-E9C0EC267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590800"/>
            <a:ext cx="8032750" cy="20923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             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listening socket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make listenf it a server-side listening socket </a:t>
            </a:r>
            <a:b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ready to accept connection requests from clients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, LISTENQ);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A642CB63-222B-F94C-9ACB-60A39BD22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(listen)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5">
            <a:extLst>
              <a:ext uri="{FF2B5EF4-FFF2-40B4-BE49-F238E27FC236}">
                <a16:creationId xmlns:a16="http://schemas.microsoft.com/office/drawing/2014/main" id="{CD8DC909-C9C6-8445-BF3B-4151B9DA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59AB51-8907-7347-BC8F-217D1EB5A0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4983C09-4256-DA48-85AB-695EBAD5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720138" cy="37861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listenfd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Open_listenfd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(argv[1]);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      clientlen = sizeof(struct sockaddr_storage);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      </a:t>
            </a:r>
            <a:r>
              <a:rPr lang="fr-FR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fr-FR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fr-FR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</a:t>
            </a:r>
            <a:r>
              <a:rPr lang="fr-FR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(listenfd, (SA *)&amp;clientaddr, &amp;clientlen);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      Getnameinfo((SA *) &amp;clientaddr, clientlen, client_hostname,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			 MAXLINE, client_port, MAXLINE,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	      printf("Connected to (%s, %s)\n", client_hostname, client_port);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      Close(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 }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47B9F1E-8560-4E4D-B255-D88C0CF04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灯片编号占位符 5">
            <a:extLst>
              <a:ext uri="{FF2B5EF4-FFF2-40B4-BE49-F238E27FC236}">
                <a16:creationId xmlns:a16="http://schemas.microsoft.com/office/drawing/2014/main" id="{97BD0256-F091-7C4A-B8A9-08C20BED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A565BE-62EC-4247-B23A-521C69D1F25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9D459E6-CA64-C94C-94B8-69BB86800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592263"/>
            <a:ext cx="8394700" cy="4579937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The server loops endlessly, waiting for connection requests, then reading input from the client, and echoing the input back to the client. 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B0AF5DA8-7079-4546-9E18-0476F6A41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90938"/>
            <a:ext cx="8153400" cy="28622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main()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create and configure the listening socket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while(1)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(): wait for a connection request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/*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(): read/echo input line from client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/*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(): close the connection */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0D120665-DDBE-674D-992E-060947B9D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main loop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5">
            <a:extLst>
              <a:ext uri="{FF2B5EF4-FFF2-40B4-BE49-F238E27FC236}">
                <a16:creationId xmlns:a16="http://schemas.microsoft.com/office/drawing/2014/main" id="{7BDB4411-D618-9C48-A845-D667778C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9AF8C-76A5-8547-A00A-D88068620BD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066" name="Text Box 2">
            <a:extLst>
              <a:ext uri="{FF2B5EF4-FFF2-40B4-BE49-F238E27FC236}">
                <a16:creationId xmlns:a16="http://schemas.microsoft.com/office/drawing/2014/main" id="{CADFFE9B-79AA-9645-9730-2159C8C9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87650"/>
            <a:ext cx="7696200" cy="25860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listening descriptor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int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connected descriptor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socketlen_t clinetlen;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struct sockaddr_storage clientaddr;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clientlen = sizeof(clientaddr);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(SA *)&amp;clientaddr, &amp;clientlen);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0204E12-210F-9B4F-BC64-7CAE3EB6A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066800"/>
          </a:xfrm>
        </p:spPr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blocks waiting for a connection request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D4A55DA7-E8A4-7648-B330-F7A9CD31E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accept()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灯片编号占位符 5">
            <a:extLst>
              <a:ext uri="{FF2B5EF4-FFF2-40B4-BE49-F238E27FC236}">
                <a16:creationId xmlns:a16="http://schemas.microsoft.com/office/drawing/2014/main" id="{56854DBE-8F44-0C48-9FB4-62E158F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5A7FD1-1E24-8B46-9586-435C266C4D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1093E03-7312-4345-996F-E62B4CDC6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returns a connected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socket descriptor (</a:t>
            </a:r>
            <a:r>
              <a:rPr lang="en-US" altLang="zh-CN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>
                <a:ea typeface="宋体" panose="02010600030101010101" pitchFamily="2" charset="-122"/>
              </a:rPr>
              <a:t>) with the same properties as the listening descriptor (</a:t>
            </a:r>
            <a:r>
              <a:rPr lang="en-US" altLang="zh-CN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Returns when connection between client and server is complete.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All I/O with the client will be done via the connected socket.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also fills in client’s address. 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DF1E7BC-8399-C74A-82EE-568037A44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accept()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5">
            <a:extLst>
              <a:ext uri="{FF2B5EF4-FFF2-40B4-BE49-F238E27FC236}">
                <a16:creationId xmlns:a16="http://schemas.microsoft.com/office/drawing/2014/main" id="{0EAC52EB-7643-2345-98A8-C9BDC10D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59B238-D903-D542-9AA6-64F27012EF4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2" name="Text Box 2">
            <a:extLst>
              <a:ext uri="{FF2B5EF4-FFF2-40B4-BE49-F238E27FC236}">
                <a16:creationId xmlns:a16="http://schemas.microsoft.com/office/drawing/2014/main" id="{908F03B9-29E6-7644-ABB8-8C930287E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776538"/>
            <a:ext cx="8428037" cy="1016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Getnameinfo((SA *) &amp;clientaddr, clientlen,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		 client_hostname, MAXLINE, client_port, MAXLINE,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printf("Connected to (%s, %s)\n", client_hostname, client_port);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F6B760C-BCBE-5C40-9D04-712EA2CB9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1350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server can determine the domain name and IP address of the client.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9A7E4205-9C51-C64F-AB2B-A362D7E86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identifying the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A9D0323A-8065-164D-8D1A-AB14A8D5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770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EC8E5-89A3-A94D-862B-00C8B597BA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20482" name="Group 44">
            <a:extLst>
              <a:ext uri="{FF2B5EF4-FFF2-40B4-BE49-F238E27FC236}">
                <a16:creationId xmlns:a16="http://schemas.microsoft.com/office/drawing/2014/main" id="{FD75A778-48F7-7F44-BCDC-4258995298B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5867400" cy="1241425"/>
            <a:chOff x="990600" y="4132968"/>
            <a:chExt cx="5867399" cy="1240831"/>
          </a:xfrm>
        </p:grpSpPr>
        <p:sp>
          <p:nvSpPr>
            <p:cNvPr id="20528" name="Rectangle 45">
              <a:extLst>
                <a:ext uri="{FF2B5EF4-FFF2-40B4-BE49-F238E27FC236}">
                  <a16:creationId xmlns:a16="http://schemas.microsoft.com/office/drawing/2014/main" id="{981ABDD6-C858-6342-B077-6245B43C8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32968"/>
              <a:ext cx="4952999" cy="1240831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zh-CN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grpSp>
          <p:nvGrpSpPr>
            <p:cNvPr id="20529" name="Group 4">
              <a:extLst>
                <a:ext uri="{FF2B5EF4-FFF2-40B4-BE49-F238E27FC236}">
                  <a16:creationId xmlns:a16="http://schemas.microsoft.com/office/drawing/2014/main" id="{172215AF-5346-A345-9E2B-43B369F35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15950"/>
              <a:chOff x="3984" y="3264"/>
              <a:chExt cx="240" cy="388"/>
            </a:xfrm>
          </p:grpSpPr>
          <p:sp>
            <p:nvSpPr>
              <p:cNvPr id="20535" name="Line 5">
                <a:extLst>
                  <a:ext uri="{FF2B5EF4-FFF2-40B4-BE49-F238E27FC236}">
                    <a16:creationId xmlns:a16="http://schemas.microsoft.com/office/drawing/2014/main" id="{88C10490-5AE8-4F4C-86A1-8A035F771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536" name="Line 6">
                <a:extLst>
                  <a:ext uri="{FF2B5EF4-FFF2-40B4-BE49-F238E27FC236}">
                    <a16:creationId xmlns:a16="http://schemas.microsoft.com/office/drawing/2014/main" id="{AF0BBC09-C3A3-F64A-ABC5-65C2C1E40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537" name="Line 7">
                <a:extLst>
                  <a:ext uri="{FF2B5EF4-FFF2-40B4-BE49-F238E27FC236}">
                    <a16:creationId xmlns:a16="http://schemas.microsoft.com/office/drawing/2014/main" id="{C2BDB0B6-CB01-E947-9E8B-76AF3ACC5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grpSp>
          <p:nvGrpSpPr>
            <p:cNvPr id="20530" name="Group 8">
              <a:extLst>
                <a:ext uri="{FF2B5EF4-FFF2-40B4-BE49-F238E27FC236}">
                  <a16:creationId xmlns:a16="http://schemas.microsoft.com/office/drawing/2014/main" id="{6D8443EA-1654-5F4C-BE4E-87858E197CC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2209800" y="4514145"/>
              <a:ext cx="381000" cy="609600"/>
              <a:chOff x="3648" y="3268"/>
              <a:chExt cx="240" cy="384"/>
            </a:xfrm>
          </p:grpSpPr>
          <p:sp>
            <p:nvSpPr>
              <p:cNvPr id="20532" name="Line 9">
                <a:extLst>
                  <a:ext uri="{FF2B5EF4-FFF2-40B4-BE49-F238E27FC236}">
                    <a16:creationId xmlns:a16="http://schemas.microsoft.com/office/drawing/2014/main" id="{FAA2E1AC-E318-AB46-ABFA-4019BAB1F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533" name="Line 10">
                <a:extLst>
                  <a:ext uri="{FF2B5EF4-FFF2-40B4-BE49-F238E27FC236}">
                    <a16:creationId xmlns:a16="http://schemas.microsoft.com/office/drawing/2014/main" id="{950AAE05-6F0F-8E4B-95A7-6105F9B82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32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534" name="Line 11">
                <a:extLst>
                  <a:ext uri="{FF2B5EF4-FFF2-40B4-BE49-F238E27FC236}">
                    <a16:creationId xmlns:a16="http://schemas.microsoft.com/office/drawing/2014/main" id="{47518F2A-FA1A-814A-8918-5602B9ACC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26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20531" name="Text Box 12">
              <a:extLst>
                <a:ext uri="{FF2B5EF4-FFF2-40B4-BE49-F238E27FC236}">
                  <a16:creationId xmlns:a16="http://schemas.microsoft.com/office/drawing/2014/main" id="{7B9C5E7C-7206-304F-91CC-C9419BEAF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401432"/>
              <a:ext cx="838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Client / Server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Session</a:t>
              </a:r>
            </a:p>
          </p:txBody>
        </p:sp>
      </p:grpSp>
      <p:sp>
        <p:nvSpPr>
          <p:cNvPr id="20483" name="Text Box 3">
            <a:extLst>
              <a:ext uri="{FF2B5EF4-FFF2-40B4-BE49-F238E27FC236}">
                <a16:creationId xmlns:a16="http://schemas.microsoft.com/office/drawing/2014/main" id="{F03B9D65-AF6B-4B41-914A-E75EA319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14224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8FF6E329-67F5-A040-966F-07A621154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1390650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EB9AFD0D-60F5-904C-AC3E-4ED0332E1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06675"/>
            <a:ext cx="0" cy="146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9A6FF182-6B2A-364D-828B-4FA9D8308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68E11D87-C0B2-BA48-A8C7-661D08ED9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E47F8197-38E5-2243-8BE1-3C4722CCD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6F64D84F-459F-3042-94A1-F06E964F8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06675"/>
            <a:ext cx="0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461A8B03-26E6-8F4F-97AA-DB28C5B7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051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2FA81DEA-1776-5747-AD1F-4DD491BE8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05238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3B3DFDCA-32E4-A54E-80CC-A095F6A3E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5389734E-9CA0-B447-9A5C-DA482A0D2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A83BFF5C-F507-2A47-8B38-9ADD91722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C92B7AD2-8E11-B243-93CA-764B619DF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62023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5F4EC1AD-C300-6F42-ACE9-2A965E336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27196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16C2CB13-EFDD-8C43-88F5-4C322478E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06901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D10C73D8-239F-804A-AAF0-6CD4C22E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04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94B409DE-9DE3-E84C-9541-59A5260C2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705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61F1200E-4AA0-E543-A40C-84B1E9BB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25688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FC19DD0B-2340-C346-A6C4-30D4A6C7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098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085C0E96-1DC7-CD43-9442-110D4BD1B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003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6C39DA47-8547-5041-8A11-D64A6086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89325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26D430E1-85B5-D84C-B2C3-05EB8434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71938"/>
            <a:ext cx="990600" cy="3317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756DB9B6-9266-5544-A996-B75E61C2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8785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20506" name="Rectangle 26">
            <a:extLst>
              <a:ext uri="{FF2B5EF4-FFF2-40B4-BE49-F238E27FC236}">
                <a16:creationId xmlns:a16="http://schemas.microsoft.com/office/drawing/2014/main" id="{1BB3E826-9B79-CF4F-998A-9DE42ACE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20507" name="Rectangle 27">
            <a:extLst>
              <a:ext uri="{FF2B5EF4-FFF2-40B4-BE49-F238E27FC236}">
                <a16:creationId xmlns:a16="http://schemas.microsoft.com/office/drawing/2014/main" id="{A5B91B35-B778-B643-871B-F6B4877F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20508" name="Rectangle 28">
            <a:extLst>
              <a:ext uri="{FF2B5EF4-FFF2-40B4-BE49-F238E27FC236}">
                <a16:creationId xmlns:a16="http://schemas.microsoft.com/office/drawing/2014/main" id="{057ED7EA-61C5-164E-A079-622956CB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4690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20509" name="Rectangle 29">
            <a:extLst>
              <a:ext uri="{FF2B5EF4-FFF2-40B4-BE49-F238E27FC236}">
                <a16:creationId xmlns:a16="http://schemas.microsoft.com/office/drawing/2014/main" id="{DDB647D6-4DA2-624E-BF64-4D63CB7A3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20510" name="Rectangle 30">
            <a:extLst>
              <a:ext uri="{FF2B5EF4-FFF2-40B4-BE49-F238E27FC236}">
                <a16:creationId xmlns:a16="http://schemas.microsoft.com/office/drawing/2014/main" id="{6BD9D240-CCAA-FA44-9165-E2B390EC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71938"/>
            <a:ext cx="990600" cy="33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</a:p>
        </p:txBody>
      </p:sp>
      <p:sp>
        <p:nvSpPr>
          <p:cNvPr id="20511" name="Rectangle 31">
            <a:extLst>
              <a:ext uri="{FF2B5EF4-FFF2-40B4-BE49-F238E27FC236}">
                <a16:creationId xmlns:a16="http://schemas.microsoft.com/office/drawing/2014/main" id="{FE177FAE-45D6-DB43-907C-162052B3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20512" name="Rectangle 32">
            <a:extLst>
              <a:ext uri="{FF2B5EF4-FFF2-40B4-BE49-F238E27FC236}">
                <a16:creationId xmlns:a16="http://schemas.microsoft.com/office/drawing/2014/main" id="{33AEAD8E-AE37-9A41-B353-7B3FAC95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80100"/>
            <a:ext cx="9906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20513" name="Text Box 33">
            <a:extLst>
              <a:ext uri="{FF2B5EF4-FFF2-40B4-BE49-F238E27FC236}">
                <a16:creationId xmlns:a16="http://schemas.microsoft.com/office/drawing/2014/main" id="{91649533-0BA1-ED49-B41B-AE41AB72E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657600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connection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</a:t>
            </a:r>
          </a:p>
        </p:txBody>
      </p:sp>
      <p:sp>
        <p:nvSpPr>
          <p:cNvPr id="20514" name="Text Box 34">
            <a:extLst>
              <a:ext uri="{FF2B5EF4-FFF2-40B4-BE49-F238E27FC236}">
                <a16:creationId xmlns:a16="http://schemas.microsoft.com/office/drawing/2014/main" id="{9AC367F7-298E-004D-8863-B945F71B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6065838"/>
            <a:ext cx="6016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EOF</a:t>
            </a:r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BE0DCDED-9F3F-6C4C-98ED-4E271EF6D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654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27548FAD-9454-DC4C-9FB4-7693B1AAE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257675"/>
            <a:ext cx="0" cy="2397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17" name="Line 37">
            <a:extLst>
              <a:ext uri="{FF2B5EF4-FFF2-40B4-BE49-F238E27FC236}">
                <a16:creationId xmlns:a16="http://schemas.microsoft.com/office/drawing/2014/main" id="{645D64AF-5B46-1248-A065-A429E99B7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2576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18" name="Text Box 38">
            <a:extLst>
              <a:ext uri="{FF2B5EF4-FFF2-40B4-BE49-F238E27FC236}">
                <a16:creationId xmlns:a16="http://schemas.microsoft.com/office/drawing/2014/main" id="{33B37508-E51C-DE47-8FAA-25F0D8A63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4724400"/>
            <a:ext cx="18700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Await connection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 from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next client</a:t>
            </a:r>
          </a:p>
        </p:txBody>
      </p:sp>
      <p:sp>
        <p:nvSpPr>
          <p:cNvPr id="20519" name="AutoShape 39">
            <a:extLst>
              <a:ext uri="{FF2B5EF4-FFF2-40B4-BE49-F238E27FC236}">
                <a16:creationId xmlns:a16="http://schemas.microsoft.com/office/drawing/2014/main" id="{667DAFC5-99A2-F74D-A950-551FADB412EF}"/>
              </a:ext>
            </a:extLst>
          </p:cNvPr>
          <p:cNvSpPr>
            <a:spLocks/>
          </p:cNvSpPr>
          <p:nvPr/>
        </p:nvSpPr>
        <p:spPr bwMode="auto">
          <a:xfrm>
            <a:off x="6324600" y="1981200"/>
            <a:ext cx="152400" cy="1871663"/>
          </a:xfrm>
          <a:prstGeom prst="rightBrace">
            <a:avLst>
              <a:gd name="adj1" fmla="val 958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0520" name="Text Box 40">
            <a:extLst>
              <a:ext uri="{FF2B5EF4-FFF2-40B4-BE49-F238E27FC236}">
                <a16:creationId xmlns:a16="http://schemas.microsoft.com/office/drawing/2014/main" id="{DD82B29D-709C-6041-9462-183428CC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03538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</a:p>
        </p:txBody>
      </p:sp>
      <p:sp>
        <p:nvSpPr>
          <p:cNvPr id="20521" name="AutoShape 41">
            <a:extLst>
              <a:ext uri="{FF2B5EF4-FFF2-40B4-BE49-F238E27FC236}">
                <a16:creationId xmlns:a16="http://schemas.microsoft.com/office/drawing/2014/main" id="{13EED3D4-7D1B-0845-8828-8A91A40E0442}"/>
              </a:ext>
            </a:extLst>
          </p:cNvPr>
          <p:cNvSpPr>
            <a:spLocks/>
          </p:cNvSpPr>
          <p:nvPr/>
        </p:nvSpPr>
        <p:spPr bwMode="auto">
          <a:xfrm>
            <a:off x="1981200" y="1981200"/>
            <a:ext cx="152400" cy="2276475"/>
          </a:xfrm>
          <a:prstGeom prst="leftBrace">
            <a:avLst>
              <a:gd name="adj1" fmla="val 1334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0522" name="Text Box 42">
            <a:extLst>
              <a:ext uri="{FF2B5EF4-FFF2-40B4-BE49-F238E27FC236}">
                <a16:creationId xmlns:a16="http://schemas.microsoft.com/office/drawing/2014/main" id="{A027E066-5F30-F64B-B9DD-4037DDACA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09925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open_clientfd</a:t>
            </a:r>
          </a:p>
        </p:txBody>
      </p:sp>
      <p:sp>
        <p:nvSpPr>
          <p:cNvPr id="20523" name="Rectangle 43">
            <a:extLst>
              <a:ext uri="{FF2B5EF4-FFF2-40B4-BE49-F238E27FC236}">
                <a16:creationId xmlns:a16="http://schemas.microsoft.com/office/drawing/2014/main" id="{17863767-ABC5-204A-862C-1803031C5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Overview of the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4" name="Rectangle 20">
            <a:extLst>
              <a:ext uri="{FF2B5EF4-FFF2-40B4-BE49-F238E27FC236}">
                <a16:creationId xmlns:a16="http://schemas.microsoft.com/office/drawing/2014/main" id="{56AF8129-C61C-8643-99D9-AC238BF9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68475"/>
            <a:ext cx="14478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20525" name="Rectangle 21">
            <a:extLst>
              <a:ext uri="{FF2B5EF4-FFF2-40B4-BE49-F238E27FC236}">
                <a16:creationId xmlns:a16="http://schemas.microsoft.com/office/drawing/2014/main" id="{B308D923-F574-6246-921C-668703500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14478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20526" name="Line 9">
            <a:extLst>
              <a:ext uri="{FF2B5EF4-FFF2-40B4-BE49-F238E27FC236}">
                <a16:creationId xmlns:a16="http://schemas.microsoft.com/office/drawing/2014/main" id="{9391C642-07A7-EF44-8171-BA1F2C93D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27" name="Line 9">
            <a:extLst>
              <a:ext uri="{FF2B5EF4-FFF2-40B4-BE49-F238E27FC236}">
                <a16:creationId xmlns:a16="http://schemas.microsoft.com/office/drawing/2014/main" id="{A20CD197-2ADE-0C45-8DC7-ECAAE47CB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灯片编号占位符 5">
            <a:extLst>
              <a:ext uri="{FF2B5EF4-FFF2-40B4-BE49-F238E27FC236}">
                <a16:creationId xmlns:a16="http://schemas.microsoft.com/office/drawing/2014/main" id="{4EB7F429-4EB9-C94B-AB3B-2B18384F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8EAB72-9734-8D4E-9B92-2521073760C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EB4A6C85-DDDA-A344-9FA3-C21950FD0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server uses Unix I/O to read and echo text lines until EOF (end-of-file) is encountered.</a:t>
            </a: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EOF notification caused by client calling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).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NOTE: EOF is a condition, not a data byte.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AD7D17E-3288-F24F-9DFA-0D91658DD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echo()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5">
            <a:extLst>
              <a:ext uri="{FF2B5EF4-FFF2-40B4-BE49-F238E27FC236}">
                <a16:creationId xmlns:a16="http://schemas.microsoft.com/office/drawing/2014/main" id="{825B986D-3099-7641-B6A2-5F793E05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754E2-89D7-2849-B79A-76D0A40E840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5587CAE9-0F06-BB40-B127-2296ECAB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86775" cy="34163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void echo(int 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char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rio_t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Rio_readinitb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while((n =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Rio_readlineb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MAXLINE))!=0){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	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("server received %d bytes\n", 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	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Rio_writen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2998058-D975-D446-80E1-9A0804728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echo()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AD5B05A9-6251-A844-BD35-E65C4C1E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EDB50-E5A9-A749-8465-78C9DA19924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55DCF12-F102-7C41-9564-5B8847611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95800"/>
          </a:xfrm>
        </p:spPr>
        <p:txBody>
          <a:bodyPr lIns="91294" tIns="45647" rIns="91294" bIns="45647"/>
          <a:lstStyle/>
          <a:p>
            <a:r>
              <a:rPr lang="en-US" altLang="zh-CN" dirty="0">
                <a:ea typeface="宋体" panose="02010600030101010101" pitchFamily="2" charset="-122"/>
              </a:rPr>
              <a:t>From the perspective of the Linux Kernel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 endpoint for communication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From the perspective of a Linux program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descriptor that lets an application read/write from/to the network.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Key idea: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Unix uses the same abstraction for both regular file I/O and network I/O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AE1F0C0-B6AA-9C47-8C2C-8ED9F5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a socket?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0BF3D671-CE71-C04F-8B43-D9D29702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82A33-0C99-7646-9580-C64F475611C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08960E0-F937-994F-BA52-A41E90884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95800"/>
          </a:xfrm>
        </p:spPr>
        <p:txBody>
          <a:bodyPr lIns="91294" tIns="45647" rIns="91294" bIns="45647"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Clients and servers communicate with each other by reading from and writing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 descriptors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Using regular Unix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I/O functions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main difference between file I/O and socket I/O is how the application “opens” the socket descriptors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78A28F2-8C5B-484C-BBB3-AFCEE078E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a socket?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6918368E-729C-BC44-BF91-E0EA2863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5BC385-5D6A-104C-9060-437388A6D8E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06060E1-087F-9E48-99BE-D29C498F5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1828800"/>
          </a:xfrm>
        </p:spPr>
        <p:txBody>
          <a:bodyPr lIns="91294" tIns="45647" rIns="91294" bIns="45647"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Internet-style sockets are characterized by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32-bit IP address and a port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Defined in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usr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/include/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netinet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in.h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74C5CEA-AC05-1E43-BE83-73DAEEB3D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 data structures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5C0F1B-C7E2-D545-BE04-39B54B9A9580}"/>
              </a:ext>
            </a:extLst>
          </p:cNvPr>
          <p:cNvSpPr/>
          <p:nvPr/>
        </p:nvSpPr>
        <p:spPr>
          <a:xfrm>
            <a:off x="914400" y="3614738"/>
            <a:ext cx="7239000" cy="12620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/* Internet address */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in_addr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uint32_t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s_addr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2000" kern="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/* 32-bit IP address */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9AE696B2-B9F6-F54B-A04E-6ED196F7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CDCE0-F1D6-1448-BBF1-5619A39549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A4BE31A-6009-AA46-9018-ABF460A5A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2438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IP socket address structure*/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struct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sockaddr_in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uint16_t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sin_family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/*Address family (AF_INET)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uint16_t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sin_port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/*Port number*/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struct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in_addr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sin_addr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/*IP address*/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unsigned char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sin_zero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[8];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/*Pad to “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sockaddr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”*/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C8B8C06-7881-6D48-AF15-3485764C3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 data structures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DCDAE323-6C04-D147-A74D-7FA4CBCD7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82296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Generic socket address structure */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sockaddr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uint16_t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sin_family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/*Protocol family*/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char   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sa_data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[14];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/*address data*/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typedef struct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sockaddr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SA;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0EE85E3D-5449-3E47-9B4B-30693F2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9206A4-5B30-674C-8976-26FD930753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41D1DF7-2C17-5F41-A63E-76B6B5950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16050"/>
            <a:ext cx="7772400" cy="4146550"/>
          </a:xfrm>
        </p:spPr>
        <p:txBody>
          <a:bodyPr lIns="91294" tIns="45647" rIns="91294" bIns="45647"/>
          <a:lstStyle/>
          <a:p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getaddrinfo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and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getnameifo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Converting between 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Binary socket address structure and the string representations of </a:t>
            </a:r>
          </a:p>
          <a:p>
            <a:pPr lvl="3"/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hostname (host addresses), </a:t>
            </a:r>
          </a:p>
          <a:p>
            <a:pPr lvl="3"/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service names (port numbers)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Writing network programs independent of any version of the IP protocol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EF73E45-6B5E-5C43-9B55-F042167AC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4" name="文本框 5">
            <a:extLst>
              <a:ext uri="{FF2B5EF4-FFF2-40B4-BE49-F238E27FC236}">
                <a16:creationId xmlns:a16="http://schemas.microsoft.com/office/drawing/2014/main" id="{59D893F4-74DB-D248-94DA-685EF16C8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6934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000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./</a:t>
            </a:r>
            <a:r>
              <a:rPr lang="en-US" altLang="zh-CN" sz="2000" b="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hostinfo</a:t>
            </a:r>
            <a:r>
              <a:rPr lang="en-US" altLang="zh-CN" sz="2000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twitter.com</a:t>
            </a:r>
            <a:endParaRPr lang="en-US" altLang="zh-CN" sz="2000" b="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199.16.156.102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199.16.156.230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199.16.156.70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16360</TotalTime>
  <Words>3882</Words>
  <Application>Microsoft Macintosh PowerPoint</Application>
  <PresentationFormat>如螢幕大小 (4:3)</PresentationFormat>
  <Paragraphs>594</Paragraphs>
  <Slides>41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2" baseType="lpstr">
      <vt:lpstr>FandolSong</vt:lpstr>
      <vt:lpstr>宋体</vt:lpstr>
      <vt:lpstr>TimesTen-Italic</vt:lpstr>
      <vt:lpstr>TimesTen-Roman</vt:lpstr>
      <vt:lpstr>ZztexMono-Regular</vt:lpstr>
      <vt:lpstr>Calibri</vt:lpstr>
      <vt:lpstr>Comic Sans MS</vt:lpstr>
      <vt:lpstr>Courier New</vt:lpstr>
      <vt:lpstr>Helvetica</vt:lpstr>
      <vt:lpstr>Times New Roman</vt:lpstr>
      <vt:lpstr>icfp99</vt:lpstr>
      <vt:lpstr>Sockets Interface</vt:lpstr>
      <vt:lpstr>Outline</vt:lpstr>
      <vt:lpstr>Berkeley Sockets Interface</vt:lpstr>
      <vt:lpstr>Overview of the Sockets Interface</vt:lpstr>
      <vt:lpstr>What is a socket?</vt:lpstr>
      <vt:lpstr>What is a socket?</vt:lpstr>
      <vt:lpstr>Key data structures</vt:lpstr>
      <vt:lpstr>Key data structures</vt:lpstr>
      <vt:lpstr>Host and Service Conversion</vt:lpstr>
      <vt:lpstr>Hostinfo</vt:lpstr>
      <vt:lpstr>Host and Service Conversion</vt:lpstr>
      <vt:lpstr>Host and Service Conversion</vt:lpstr>
      <vt:lpstr>Host and Service Conversion</vt:lpstr>
      <vt:lpstr>Host and Service Conversion</vt:lpstr>
      <vt:lpstr>Hostinfo</vt:lpstr>
      <vt:lpstr>Example: Echo Client and Server</vt:lpstr>
      <vt:lpstr>Overview of the Sockets Interface</vt:lpstr>
      <vt:lpstr>Echo client</vt:lpstr>
      <vt:lpstr>Echo client:open_clientfd()</vt:lpstr>
      <vt:lpstr>Echo client</vt:lpstr>
      <vt:lpstr>Echo client: open_clientfd() (socket)</vt:lpstr>
      <vt:lpstr>Echo client</vt:lpstr>
      <vt:lpstr>Echo client: open_clientfd()(connect)</vt:lpstr>
      <vt:lpstr>Echo client</vt:lpstr>
      <vt:lpstr>Overview of the Sockets Interface</vt:lpstr>
      <vt:lpstr>Echo server</vt:lpstr>
      <vt:lpstr>Echo server</vt:lpstr>
      <vt:lpstr>accept() illustrated</vt:lpstr>
      <vt:lpstr>Echo server: open_listenfd()</vt:lpstr>
      <vt:lpstr>Echo server: open_listenfd()</vt:lpstr>
      <vt:lpstr>Echo server: open_listenfd() (setsockopt)</vt:lpstr>
      <vt:lpstr>Echo server: open_listenfd() (bind)</vt:lpstr>
      <vt:lpstr>Echo server: open_listenfd()</vt:lpstr>
      <vt:lpstr>Echo server: open_listenfd (listen)</vt:lpstr>
      <vt:lpstr>Echo server</vt:lpstr>
      <vt:lpstr>Echo server: main loop</vt:lpstr>
      <vt:lpstr>Echo server: accept()</vt:lpstr>
      <vt:lpstr>Echo server: accept()</vt:lpstr>
      <vt:lpstr>Echo server: identifying the client</vt:lpstr>
      <vt:lpstr>Echo server: echo()</vt:lpstr>
      <vt:lpstr>Echo server: echo()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491</cp:revision>
  <dcterms:created xsi:type="dcterms:W3CDTF">2000-01-15T07:54:11Z</dcterms:created>
  <dcterms:modified xsi:type="dcterms:W3CDTF">2020-12-02T08:42:19Z</dcterms:modified>
</cp:coreProperties>
</file>