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sldIdLst>
    <p:sldId id="1115" r:id="rId2"/>
    <p:sldId id="1116" r:id="rId3"/>
    <p:sldId id="1117" r:id="rId4"/>
    <p:sldId id="1118" r:id="rId5"/>
    <p:sldId id="1119" r:id="rId6"/>
    <p:sldId id="1120" r:id="rId7"/>
    <p:sldId id="1121" r:id="rId8"/>
    <p:sldId id="1122" r:id="rId9"/>
    <p:sldId id="1123" r:id="rId10"/>
    <p:sldId id="1124" r:id="rId11"/>
    <p:sldId id="1125" r:id="rId12"/>
    <p:sldId id="1126" r:id="rId13"/>
    <p:sldId id="1127" r:id="rId14"/>
    <p:sldId id="1128" r:id="rId15"/>
    <p:sldId id="1129" r:id="rId16"/>
    <p:sldId id="1130" r:id="rId17"/>
    <p:sldId id="1131" r:id="rId18"/>
    <p:sldId id="1132" r:id="rId19"/>
    <p:sldId id="1133" r:id="rId20"/>
    <p:sldId id="1134" r:id="rId21"/>
    <p:sldId id="1135" r:id="rId22"/>
    <p:sldId id="1136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21" autoAdjust="0"/>
    <p:restoredTop sz="86460" autoAdjust="0"/>
  </p:normalViewPr>
  <p:slideViewPr>
    <p:cSldViewPr>
      <p:cViewPr varScale="1">
        <p:scale>
          <a:sx n="74" d="100"/>
          <a:sy n="74" d="100"/>
        </p:scale>
        <p:origin x="176" y="1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B53BDF9-9E10-FF4A-8ED6-E04C41FD7E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5FC4CE6-244B-664F-947E-7D1FBBD53D5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48F3430-9C07-0A41-AC56-06334063078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5DB9AC1-6B53-B048-843F-91579CB5CF1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BE18E2FC-0830-7945-ACFC-A85BD2681F4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1B6F7CC3-2005-CA47-BED5-DAC1F9C5F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Nanum Myeongjo" panose="02020603020101020101" pitchFamily="18" charset="-127"/>
              </a:defRPr>
            </a:lvl1pPr>
          </a:lstStyle>
          <a:p>
            <a:fld id="{7F04CFF1-0318-6E49-8B67-F51BD8D8F57B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Nanum Myeongjo" panose="02020603020101020101" pitchFamily="18" charset="-127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7AAFC6D-12F2-334E-872B-A52A5BC1B8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A820F2F-2F8A-5F42-AF4C-1599295561ED}" type="slidenum">
              <a:rPr lang="zh-CN" altLang="en-US" sz="1200" b="0">
                <a:latin typeface="Nanum Myeongjo" panose="02020603020101020101" pitchFamily="18" charset="-127"/>
              </a:rPr>
              <a:pPr/>
              <a:t>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AFBD022-2B0B-304E-9339-31AA060537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7995278E-BDBC-6640-B80B-03F14067A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CF603B51-FAB8-2B4D-8B2E-FE75909E49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5BF2F34-BC65-6E4E-93B3-8F2207EEB527}" type="slidenum">
              <a:rPr lang="zh-CN" altLang="en-US" sz="1200" b="0">
                <a:latin typeface="Nanum Myeongjo" panose="02020603020101020101" pitchFamily="18" charset="-127"/>
              </a:rPr>
              <a:pPr/>
              <a:t>10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BD15AEC5-7B95-8146-B825-CF76FF94DF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7A37C62-FF9F-E247-ACC1-3C409F31CE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CC27B598-D3C8-2E46-A467-426298A0A0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6220369-CCC6-564B-BA5C-5876A2077F33}" type="slidenum">
              <a:rPr lang="zh-CN" altLang="en-US" sz="1200" b="0">
                <a:latin typeface="Nanum Myeongjo" panose="02020603020101020101" pitchFamily="18" charset="-127"/>
              </a:rPr>
              <a:pPr/>
              <a:t>11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7CA1ABD-3F4E-AC41-8E01-6BDBE200CF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07F9357-AA38-F44D-A84D-236107750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83910A96-B655-7F48-B9FC-C36E45F451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9D21913-0F9A-5840-8E1C-4925D8DCAA31}" type="slidenum">
              <a:rPr lang="zh-CN" altLang="en-US" sz="1200" b="0">
                <a:latin typeface="Nanum Myeongjo" panose="02020603020101020101" pitchFamily="18" charset="-127"/>
              </a:rPr>
              <a:pPr/>
              <a:t>12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1088711-217A-5241-881F-385D284FEF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4AFDA67-B053-EC49-9BB8-F019F770B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27CCF48-FA0B-0348-A512-1EF5B1CB24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B236D7E-33C0-E243-B6E5-D805EECE41A1}" type="slidenum">
              <a:rPr lang="zh-CN" altLang="en-US" sz="1200" b="0">
                <a:latin typeface="Nanum Myeongjo" panose="02020603020101020101" pitchFamily="18" charset="-127"/>
              </a:rPr>
              <a:pPr/>
              <a:t>13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A83FD529-D351-6B42-B3D5-68B6051D17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1BDA5FA-73BB-CE47-9BE8-B0BFA5EA0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33F17383-4BFD-964C-8C53-1039F233C2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2A6BFF4-03F5-6B41-982B-8249B8E7C059}" type="slidenum">
              <a:rPr lang="zh-CN" altLang="en-US" sz="1200" b="0">
                <a:latin typeface="Nanum Myeongjo" panose="02020603020101020101" pitchFamily="18" charset="-127"/>
              </a:rPr>
              <a:pPr/>
              <a:t>14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6EDAD749-4232-F34E-A208-CCC001C974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8546290-30CF-EA4A-9059-59B840A548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03D5B064-BD3C-BA4D-A330-79EC241ECB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4877A42A-DB70-8F4A-80FB-EA20AB392495}" type="slidenum">
              <a:rPr lang="zh-CN" altLang="en-US" sz="1200" b="0">
                <a:latin typeface="Nanum Myeongjo" panose="02020603020101020101" pitchFamily="18" charset="-127"/>
              </a:rPr>
              <a:pPr/>
              <a:t>15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1554ACC3-F761-4645-ABA5-02C5BF9F53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464EEF2-BC7D-114D-BC24-E856911F2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C16B1113-BA8A-6246-8B32-C2869718A1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CB47DC5-7716-EC4A-8673-13818ED0B8CC}" type="slidenum">
              <a:rPr lang="zh-CN" altLang="en-US" sz="1200" b="0">
                <a:latin typeface="Nanum Myeongjo" panose="02020603020101020101" pitchFamily="18" charset="-127"/>
              </a:rPr>
              <a:pPr/>
              <a:t>16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CA15268-E70C-8949-AD67-8D2511326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75471B3-E188-0D44-9B71-EB496B862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7BEAA16F-251F-3D4E-AAF7-B69F607F6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677DE86-FEEF-C34B-B11E-EF4F05B1A39E}" type="slidenum">
              <a:rPr lang="zh-CN" altLang="en-US" sz="1200" b="0">
                <a:latin typeface="Nanum Myeongjo" panose="02020603020101020101" pitchFamily="18" charset="-127"/>
              </a:rPr>
              <a:pPr/>
              <a:t>17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1EEBA9B-5054-314B-8A84-0E3F4B183F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3FBC339-1B7C-F547-B058-C6D348571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A17C7CC-DD3C-DD40-A5CA-685AF51B86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793821A2-8ABB-6247-A163-74DAD6350D58}" type="slidenum">
              <a:rPr lang="zh-CN" altLang="en-US" sz="1200" b="0">
                <a:latin typeface="Nanum Myeongjo" panose="02020603020101020101" pitchFamily="18" charset="-127"/>
              </a:rPr>
              <a:pPr/>
              <a:t>18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0D57408-F6C8-AE47-9F83-22E90941DB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C768316-F719-0E47-B238-210A46E59C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6A46D6A-4D3A-2149-AB23-785FEFA2C3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6ADEED3-19A9-D449-AE8C-2EBE6341C6B9}" type="slidenum">
              <a:rPr lang="zh-CN" altLang="en-US" sz="1200" b="0">
                <a:latin typeface="Nanum Myeongjo" panose="02020603020101020101" pitchFamily="18" charset="-127"/>
              </a:rPr>
              <a:pPr/>
              <a:t>19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E5156A1-4F86-5748-94A5-B7F0722ACB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92201387-7DFD-D742-9451-9411E0BC2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F05925C-F1C9-9244-9559-24577D49BA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851B4AF-5CC0-224B-A835-4845AC813A2F}" type="slidenum">
              <a:rPr lang="zh-CN" altLang="en-US" sz="1200" b="0">
                <a:latin typeface="Nanum Myeongjo" panose="02020603020101020101" pitchFamily="18" charset="-127"/>
              </a:rPr>
              <a:pPr/>
              <a:t>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07ADBC6-34AB-3F4D-B029-DC7CF4BF0E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00C5BE1-943E-784B-A7AD-73EE5D7763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8FB141D9-76FB-0847-AA85-836B8DECFD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FF5FA42-DAF5-2B47-A4DE-521E9561373E}" type="slidenum">
              <a:rPr lang="zh-CN" altLang="en-US" sz="1200" b="0">
                <a:latin typeface="Nanum Myeongjo" panose="02020603020101020101" pitchFamily="18" charset="-127"/>
              </a:rPr>
              <a:pPr/>
              <a:t>20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AB9D3AA-2720-5F42-9CE5-ED6D7BFF2F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65DC8F68-A99C-7B4B-92DC-9F49DEFC3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3720D761-D650-EC4D-B744-E6B584CE7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2393FC1-E38A-CC43-9AE9-D226C6149FD0}" type="slidenum">
              <a:rPr lang="zh-CN" altLang="en-US" sz="1200" b="0">
                <a:latin typeface="Nanum Myeongjo" panose="02020603020101020101" pitchFamily="18" charset="-127"/>
              </a:rPr>
              <a:pPr/>
              <a:t>21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52CAF4A-1FD4-6A46-A893-8EC308F213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3E32F22-DDE7-9A42-9358-5D0C3822B9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4BDAF9D5-FB40-E049-AFFE-1747FB7BEA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4BA4ABD-8A22-9743-A11F-BE48F0BA0983}" type="slidenum">
              <a:rPr lang="zh-CN" altLang="en-US" sz="1200" b="0">
                <a:latin typeface="Nanum Myeongjo" panose="02020603020101020101" pitchFamily="18" charset="-127"/>
              </a:rPr>
              <a:pPr/>
              <a:t>22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529DB2D5-CD8A-9945-823A-1A4CE618B5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9E1D5EC4-16C9-F942-B14C-799A3171C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BCE8DA20-C23F-184D-A7E5-F01A1B5E6D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93096F8-30CD-5643-B25D-DE2A72859DAA}" type="slidenum">
              <a:rPr lang="zh-CN" altLang="en-US" sz="1200" b="0">
                <a:latin typeface="Nanum Myeongjo" panose="02020603020101020101" pitchFamily="18" charset="-127"/>
              </a:rPr>
              <a:pPr/>
              <a:t>3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07E5705-ADA0-0348-9932-E751DF1090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CF746917-42F8-2747-8FFB-4E4D99736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9EAE1741-C35D-6944-8DB7-669F832F2C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397D2FF-CEA4-5F42-9CF0-58890146CEAB}" type="slidenum">
              <a:rPr lang="zh-CN" altLang="en-US" sz="1200" b="0">
                <a:latin typeface="Nanum Myeongjo" panose="02020603020101020101" pitchFamily="18" charset="-127"/>
              </a:rPr>
              <a:pPr/>
              <a:t>4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6762DB7E-09CB-7A40-958E-C7D6E2BE7A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C1EA5253-94D8-454A-BD98-43B77E15F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391985F2-F515-1748-B53D-75E2EFD779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BC27448-BE69-9E4A-8B7B-1BCF6789CC3E}" type="slidenum">
              <a:rPr lang="zh-CN" altLang="en-US" sz="1200" b="0">
                <a:latin typeface="Nanum Myeongjo" panose="02020603020101020101" pitchFamily="18" charset="-127"/>
              </a:rPr>
              <a:pPr/>
              <a:t>5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E5A6395-9229-6A45-BC9D-7212FB602F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8E86311-D719-E54C-AD06-5E1E96DC2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352A68A-57C1-E64B-B650-26ABE51F5C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0F9DD6FD-8ADC-5E4D-902F-0E108D5D2FDB}" type="slidenum">
              <a:rPr lang="zh-CN" altLang="en-US" sz="1200" b="0">
                <a:latin typeface="Nanum Myeongjo" panose="02020603020101020101" pitchFamily="18" charset="-127"/>
              </a:rPr>
              <a:pPr/>
              <a:t>6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6DB3B1D-C905-9743-A6B3-ADB8D1F103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B5D42382-CD6F-3649-A548-D02A67EF4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62807ACC-366C-7C4C-9211-14F2A6FBF0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7C96242-4F22-5C48-BD5C-DD9186A55193}" type="slidenum">
              <a:rPr lang="zh-CN" altLang="en-US" sz="1200" b="0">
                <a:latin typeface="Nanum Myeongjo" panose="02020603020101020101" pitchFamily="18" charset="-127"/>
              </a:rPr>
              <a:pPr/>
              <a:t>7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47B98AC-BFA7-DC48-AE04-C59E56CDB7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8DA4918-5274-E84D-BEC9-F902E85EF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76E3D07-0CA6-A14B-ADE6-AB318960A0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9A93BB8-5146-F342-9CC4-46E9625ADE0A}" type="slidenum">
              <a:rPr lang="zh-CN" altLang="en-US" sz="1200" b="0">
                <a:latin typeface="Nanum Myeongjo" panose="02020603020101020101" pitchFamily="18" charset="-127"/>
              </a:rPr>
              <a:pPr/>
              <a:t>8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0851D5F-F150-E048-949F-42DBBF3FAA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6BA9223-E196-8C44-BCC3-CB7C426ABD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22E0137C-EA3B-B04D-995D-DBA328032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A233305-3DDC-C74A-B17E-F0C8AD855F77}" type="slidenum">
              <a:rPr lang="zh-CN" altLang="en-US" sz="1200" b="0">
                <a:latin typeface="Nanum Myeongjo" panose="02020603020101020101" pitchFamily="18" charset="-127"/>
              </a:rPr>
              <a:pPr/>
              <a:t>9</a:t>
            </a:fld>
            <a:endParaRPr lang="en-US" altLang="zh-CN" sz="1200" b="0" dirty="0">
              <a:latin typeface="Nanum Myeongjo" panose="02020603020101020101" pitchFamily="18" charset="-127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819334B-CA85-9340-93DF-47F9138200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FD79136-2692-0D4B-BA9C-68A54EC03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F461EA8C-447B-3B48-972C-145C03014D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C061C-0B09-994E-ACC7-10461728A671}" type="datetime1">
              <a:rPr lang="zh-CN" altLang="en-US"/>
              <a:pPr>
                <a:defRPr/>
              </a:pPr>
              <a:t>2020/6/17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6714B84-BDB1-2443-A7A0-C6EA5E2398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4220E0A-F3AC-AC46-99D7-63D55844F4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95B73D6-C6E9-8A4A-86A2-5269B63DFA5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37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E35829-DE84-7F4E-9BE5-3398546D4D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9E329-A6F5-3E47-BAA6-B69B735DC2E9}" type="datetime1">
              <a:rPr lang="zh-CN" altLang="en-US"/>
              <a:pPr>
                <a:defRPr/>
              </a:pPr>
              <a:t>2020/6/17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455390-26B0-654B-970F-F9C2FBDA55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5F7D45-3B6C-5A4A-8EB3-41D0F1518E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621613-6EFA-E944-834E-7EA9B4451B0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1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14BDDB-E99A-964B-93BE-4F2A0358A8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626BC-ACA3-B04F-8AB6-B2A6A7784694}" type="datetime1">
              <a:rPr lang="zh-CN" altLang="en-US"/>
              <a:pPr>
                <a:defRPr/>
              </a:pPr>
              <a:t>2020/6/17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D64661-FA05-2E41-B824-E5E7412FB9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6BE3E1-47B7-E04B-A994-1194D7B05B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4217BF-23AD-484A-88A4-1E6388C3133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2887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F8B7781-4B18-614E-8492-EDC8D63959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E588E-93AD-3244-9224-4306803DC5C5}" type="datetime1">
              <a:rPr lang="zh-CN" altLang="en-US"/>
              <a:pPr>
                <a:defRPr/>
              </a:pPr>
              <a:t>2020/6/17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08216E-622E-144D-83F9-B3C077965D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6F9EA8-A5B3-CC45-984C-566F291C86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7F3A15-5E2C-2744-AC38-3FE5223744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45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73DDC9-1C1B-854D-A0A0-948C827198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21181-2B94-3741-A975-38210C77BA0A}" type="datetime1">
              <a:rPr lang="zh-CN" altLang="en-US"/>
              <a:pPr>
                <a:defRPr/>
              </a:pPr>
              <a:t>2020/6/17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DFDE15-AC85-F64C-AEBC-A52D634C47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FFD061-BCB0-5C4E-B4BC-D82DFB7BEC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906867-524D-CF49-9275-B71B02EC7F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338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E6D2DC-D18A-6F4D-9009-B11C47AEF5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C64A6-C194-1B48-92A7-595385480A57}" type="datetime1">
              <a:rPr lang="zh-CN" altLang="en-US"/>
              <a:pPr>
                <a:defRPr/>
              </a:pPr>
              <a:t>2020/6/17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C06BB6-2912-4041-90C2-BD3140310E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FD0862-D77F-A04A-A790-1E3E17BC44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7769D-6A71-484E-8B9A-426912813F3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169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A1D7AA-ED5F-7742-B827-BF7AB6B3F6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DD0C2-6CC7-9D4D-8EFB-7A4BD6176064}" type="datetime1">
              <a:rPr lang="zh-CN" altLang="en-US"/>
              <a:pPr>
                <a:defRPr/>
              </a:pPr>
              <a:t>2020/6/17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DB5CFB-9285-8E4C-B795-E0D1A717BC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C2FA7A-6538-C248-87AA-A839C5FDE7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B4A26A-2ADD-0349-A8C6-1B2FA6CC48B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460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9317C42-DC57-854C-B95E-A0A0FF605A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44793-EE53-0746-9035-BC5A002A50EE}" type="datetime1">
              <a:rPr lang="zh-CN" altLang="en-US"/>
              <a:pPr>
                <a:defRPr/>
              </a:pPr>
              <a:t>2020/6/17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DC841B0-8355-B547-8D95-350C9998A2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7942DA4-E802-AB49-85E7-759456CA14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EADC64-C253-F14E-A9DB-03C36E7455A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07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C1B6E92-8589-D540-BF4C-AA43A1B225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FB0EC-CAFF-A242-A8C0-40A38C82A91D}" type="datetime1">
              <a:rPr lang="zh-CN" altLang="en-US"/>
              <a:pPr>
                <a:defRPr/>
              </a:pPr>
              <a:t>2020/6/17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02E6173-EBB0-A84F-8E19-1ACB259960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CDE08CA-5776-8B47-A8E8-0FF6A45D10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D5144E-752D-3543-BE29-189452624A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680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4733F23-8BD0-3D4B-A9EC-8B5D0188CF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245B7-7ADB-FE49-AAED-77DFF930AB28}" type="datetime1">
              <a:rPr lang="zh-CN" altLang="en-US"/>
              <a:pPr>
                <a:defRPr/>
              </a:pPr>
              <a:t>2020/6/17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EA5718A-9EF5-454D-82E6-80918BE9BB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4E76ADF-E8EB-3943-BB01-618CC25C22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BA0294-77CF-9342-B8EE-B0FD2A39467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63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3331D9-F82E-F746-A162-7D507CC2FE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07D57-7D5C-5A45-A897-23C41D0C0034}" type="datetime1">
              <a:rPr lang="zh-CN" altLang="en-US"/>
              <a:pPr>
                <a:defRPr/>
              </a:pPr>
              <a:t>2020/6/17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AD89C-68B0-6D45-B0AB-93383AAB46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BDEDC2-6383-5347-A0DC-3E74AB1996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1B17FD-6F1C-5840-8419-57B1CF4CE14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36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8825BB-7419-424A-8668-C16E5201C1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42B57-0B7F-374A-9960-E4B30D01D021}" type="datetime1">
              <a:rPr lang="zh-CN" altLang="en-US"/>
              <a:pPr>
                <a:defRPr/>
              </a:pPr>
              <a:t>2020/6/17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5179B9-493D-F542-994C-5AC92EFFF0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8309AE-F45F-574B-B8A2-422D64B5DE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B2BB7F-A049-5D47-9FB1-0E84DF57224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94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0B30732-407A-8E4C-8C4B-475AFD326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07DD3D6-EC98-F24D-8695-1508FBF0F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EED8540-9761-8E43-87CE-CB50AF5D39E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fld id="{0DF626C9-7E2E-E74F-865F-293A8D5EE590}" type="datetime1">
              <a:rPr lang="zh-CN" altLang="en-US" smtClean="0"/>
              <a:pPr>
                <a:defRPr/>
              </a:pPr>
              <a:t>2020/6/17</a:t>
            </a:fld>
            <a:endParaRPr lang="en-US" altLang="zh-CN" dirty="0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8D8A915-037F-764F-BECD-6E9BA1B20E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i="0">
                <a:latin typeface="Nanum Myeongjo" panose="02020603020101020101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Compilers Autumn 2002</a:t>
            </a:r>
            <a:endParaRPr lang="en-US" altLang="zh-CN" dirty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CB048243-AC67-CE4C-9809-7DD63117CED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i="0">
                <a:latin typeface="Nanum Myeongjo" panose="02020603020101020101" pitchFamily="18" charset="-127"/>
              </a:defRPr>
            </a:lvl1pPr>
          </a:lstStyle>
          <a:p>
            <a:fld id="{F4BC15D5-E0E7-3D49-A7D3-81C914DB074B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F2262122-40D6-DB42-AC85-037AAB0D6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55" r:id="rId2"/>
    <p:sldLayoutId id="2147484156" r:id="rId3"/>
    <p:sldLayoutId id="2147484157" r:id="rId4"/>
    <p:sldLayoutId id="2147484158" r:id="rId5"/>
    <p:sldLayoutId id="2147484159" r:id="rId6"/>
    <p:sldLayoutId id="2147484160" r:id="rId7"/>
    <p:sldLayoutId id="2147484161" r:id="rId8"/>
    <p:sldLayoutId id="2147484162" r:id="rId9"/>
    <p:sldLayoutId id="2147484163" r:id="rId10"/>
    <p:sldLayoutId id="2147484164" r:id="rId11"/>
    <p:sldLayoutId id="214748416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Nanum Myeongjo" panose="02020603020101020101" pitchFamily="18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Nanum Myeongjo" panose="02020603020101020101" pitchFamily="18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Nanum Myeongjo" panose="0202060302010102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Nanum Myeongjo" panose="0202060302010102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Nanum Myeongjo" panose="0202060302010102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Nanum Myeongjo" panose="0202060302010102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>
            <a:extLst>
              <a:ext uri="{FF2B5EF4-FFF2-40B4-BE49-F238E27FC236}">
                <a16:creationId xmlns:a16="http://schemas.microsoft.com/office/drawing/2014/main" id="{B0151911-8256-114A-8905-038399BE4C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3334B0-BC9C-F14C-8570-F00BBB39147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DCEC8400-4887-F74C-AB1F-E41A23D6DF6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Data Manipulation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4956322B-67D1-9E4F-BD14-6D322CB4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466939-555F-784D-A327-3E1F48BECB9F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76AE0BF-5E22-994C-B0A3-1394A2DE94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Assembly Programmer’s View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434BEEF9-5749-074B-BCFE-1E6827023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3276600" cy="5334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4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FDF6B803-88DE-8740-ABD4-1105D332E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371600"/>
            <a:ext cx="3124200" cy="533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grpSp>
        <p:nvGrpSpPr>
          <p:cNvPr id="22534" name="Group 6">
            <a:extLst>
              <a:ext uri="{FF2B5EF4-FFF2-40B4-BE49-F238E27FC236}">
                <a16:creationId xmlns:a16="http://schemas.microsoft.com/office/drawing/2014/main" id="{46C70420-65B1-B04A-83DF-4482980B3D67}"/>
              </a:ext>
            </a:extLst>
          </p:cNvPr>
          <p:cNvGrpSpPr>
            <a:grpSpLocks/>
          </p:cNvGrpSpPr>
          <p:nvPr/>
        </p:nvGrpSpPr>
        <p:grpSpPr bwMode="auto">
          <a:xfrm>
            <a:off x="5464175" y="1582738"/>
            <a:ext cx="2689225" cy="5032375"/>
            <a:chOff x="274" y="144"/>
            <a:chExt cx="1694" cy="4144"/>
          </a:xfrm>
        </p:grpSpPr>
        <p:sp>
          <p:nvSpPr>
            <p:cNvPr id="22549" name="Rectangle 7">
              <a:extLst>
                <a:ext uri="{FF2B5EF4-FFF2-40B4-BE49-F238E27FC236}">
                  <a16:creationId xmlns:a16="http://schemas.microsoft.com/office/drawing/2014/main" id="{461E3C19-1F2B-354E-877D-5991DFF81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168"/>
              <a:ext cx="91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2550" name="Rectangle 8">
              <a:extLst>
                <a:ext uri="{FF2B5EF4-FFF2-40B4-BE49-F238E27FC236}">
                  <a16:creationId xmlns:a16="http://schemas.microsoft.com/office/drawing/2014/main" id="{DDD30618-729E-F740-B241-E1D6376A5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160"/>
              <a:ext cx="91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2551" name="Rectangle 9">
              <a:extLst>
                <a:ext uri="{FF2B5EF4-FFF2-40B4-BE49-F238E27FC236}">
                  <a16:creationId xmlns:a16="http://schemas.microsoft.com/office/drawing/2014/main" id="{70BC35C5-B26F-0949-BAD5-5E1B506C6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152"/>
              <a:ext cx="91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2552" name="Rectangle 10">
              <a:extLst>
                <a:ext uri="{FF2B5EF4-FFF2-40B4-BE49-F238E27FC236}">
                  <a16:creationId xmlns:a16="http://schemas.microsoft.com/office/drawing/2014/main" id="{9BF3D206-4566-7F43-A2DB-87B043E9A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44"/>
              <a:ext cx="912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2553" name="Text Box 18">
              <a:extLst>
                <a:ext uri="{FF2B5EF4-FFF2-40B4-BE49-F238E27FC236}">
                  <a16:creationId xmlns:a16="http://schemas.microsoft.com/office/drawing/2014/main" id="{AF717584-C4FE-FE4B-BA99-F49D1CF4C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" y="3984"/>
              <a:ext cx="73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00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000000</a:t>
              </a: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2554" name="Rectangle 19">
              <a:extLst>
                <a:ext uri="{FF2B5EF4-FFF2-40B4-BE49-F238E27FC236}">
                  <a16:creationId xmlns:a16="http://schemas.microsoft.com/office/drawing/2014/main" id="{651176D6-52D4-714D-8D55-5DEBABB36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44"/>
              <a:ext cx="912" cy="40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000" b="0" dirty="0">
                <a:latin typeface="Nanum Myeongjo" panose="02020603020101020101" pitchFamily="18" charset="-127"/>
              </a:endParaRPr>
            </a:p>
          </p:txBody>
        </p:sp>
        <p:sp>
          <p:nvSpPr>
            <p:cNvPr id="22555" name="Rectangle 20">
              <a:extLst>
                <a:ext uri="{FF2B5EF4-FFF2-40B4-BE49-F238E27FC236}">
                  <a16:creationId xmlns:a16="http://schemas.microsoft.com/office/drawing/2014/main" id="{BDC0CF4D-6B51-1046-93CC-1EF0D538D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152"/>
              <a:ext cx="912" cy="240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FFFF00"/>
                  </a:solidFill>
                  <a:latin typeface="Nanum Myeongjo" panose="02020603020101020101" pitchFamily="18" charset="-127"/>
                </a:rPr>
                <a:t>Stack</a:t>
              </a:r>
            </a:p>
          </p:txBody>
        </p:sp>
        <p:sp>
          <p:nvSpPr>
            <p:cNvPr id="22556" name="Rectangle 21">
              <a:extLst>
                <a:ext uri="{FF2B5EF4-FFF2-40B4-BE49-F238E27FC236}">
                  <a16:creationId xmlns:a16="http://schemas.microsoft.com/office/drawing/2014/main" id="{CBF7CD3B-97EC-5A40-BE4B-A2410A4A9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976"/>
              <a:ext cx="912" cy="192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FFFF00"/>
                  </a:solidFill>
                  <a:latin typeface="Nanum Myeongjo" panose="02020603020101020101" pitchFamily="18" charset="-127"/>
                </a:rPr>
                <a:t>DLLs</a:t>
              </a:r>
            </a:p>
          </p:txBody>
        </p:sp>
        <p:sp>
          <p:nvSpPr>
            <p:cNvPr id="22557" name="Rectangle 22">
              <a:extLst>
                <a:ext uri="{FF2B5EF4-FFF2-40B4-BE49-F238E27FC236}">
                  <a16:creationId xmlns:a16="http://schemas.microsoft.com/office/drawing/2014/main" id="{A5F6EC16-60E7-B847-9BF4-1BF6F2435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792"/>
              <a:ext cx="912" cy="192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FFFF00"/>
                  </a:solidFill>
                  <a:latin typeface="Nanum Myeongjo" panose="02020603020101020101" pitchFamily="18" charset="-127"/>
                </a:rPr>
                <a:t>Text</a:t>
              </a:r>
            </a:p>
          </p:txBody>
        </p:sp>
        <p:sp>
          <p:nvSpPr>
            <p:cNvPr id="22558" name="Rectangle 23">
              <a:extLst>
                <a:ext uri="{FF2B5EF4-FFF2-40B4-BE49-F238E27FC236}">
                  <a16:creationId xmlns:a16="http://schemas.microsoft.com/office/drawing/2014/main" id="{5BBB1195-6A51-BB4C-8DE0-65FB59934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600"/>
              <a:ext cx="912" cy="192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rgbClr val="FFFF00"/>
                  </a:solidFill>
                  <a:latin typeface="Nanum Myeongjo" panose="02020603020101020101" pitchFamily="18" charset="-127"/>
                </a:rPr>
                <a:t>Data</a:t>
              </a:r>
            </a:p>
          </p:txBody>
        </p:sp>
        <p:sp>
          <p:nvSpPr>
            <p:cNvPr id="22559" name="Rectangle 24">
              <a:extLst>
                <a:ext uri="{FF2B5EF4-FFF2-40B4-BE49-F238E27FC236}">
                  <a16:creationId xmlns:a16="http://schemas.microsoft.com/office/drawing/2014/main" id="{94C0DAE3-8305-494C-AB0C-2C5A22884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168"/>
              <a:ext cx="912" cy="43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chemeClr val="bg1"/>
                  </a:solidFill>
                  <a:latin typeface="Nanum Myeongjo" panose="02020603020101020101" pitchFamily="18" charset="-127"/>
                </a:rPr>
                <a:t>Heap</a:t>
              </a:r>
            </a:p>
          </p:txBody>
        </p:sp>
        <p:sp>
          <p:nvSpPr>
            <p:cNvPr id="22560" name="Rectangle 25">
              <a:extLst>
                <a:ext uri="{FF2B5EF4-FFF2-40B4-BE49-F238E27FC236}">
                  <a16:creationId xmlns:a16="http://schemas.microsoft.com/office/drawing/2014/main" id="{50E13122-F3D6-6D49-B6FE-224460E2A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016"/>
              <a:ext cx="912" cy="960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0" dirty="0">
                  <a:solidFill>
                    <a:schemeClr val="bg1"/>
                  </a:solidFill>
                  <a:latin typeface="Nanum Myeongjo" panose="02020603020101020101" pitchFamily="18" charset="-127"/>
                </a:rPr>
                <a:t>Heap</a:t>
              </a:r>
            </a:p>
          </p:txBody>
        </p:sp>
        <p:sp>
          <p:nvSpPr>
            <p:cNvPr id="22561" name="Text Box 26">
              <a:extLst>
                <a:ext uri="{FF2B5EF4-FFF2-40B4-BE49-F238E27FC236}">
                  <a16:creationId xmlns:a16="http://schemas.microsoft.com/office/drawing/2014/main" id="{6164F7AB-312D-594A-9592-867188D00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" y="3808"/>
              <a:ext cx="73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 dirty="0">
                  <a:latin typeface="Nanum Myeongjo" panose="02020603020101020101" pitchFamily="18" charset="-127"/>
                </a:rPr>
                <a:t>0</a:t>
              </a:r>
              <a:r>
                <a:rPr lang="en-US" altLang="zh-CN" sz="1800" b="0" dirty="0">
                  <a:latin typeface="Nanum Myeongjo" panose="02020603020101020101" pitchFamily="18" charset="-127"/>
                </a:rPr>
                <a:t>0400000</a:t>
              </a:r>
              <a:endParaRPr lang="zh-CN" altLang="en-US" sz="1800" b="0" dirty="0">
                <a:latin typeface="Nanum Myeongjo" panose="02020603020101020101" pitchFamily="18" charset="-127"/>
              </a:endParaRPr>
            </a:p>
          </p:txBody>
        </p:sp>
      </p:grpSp>
      <p:sp>
        <p:nvSpPr>
          <p:cNvPr id="23566" name="Rectangle 33">
            <a:extLst>
              <a:ext uri="{FF2B5EF4-FFF2-40B4-BE49-F238E27FC236}">
                <a16:creationId xmlns:a16="http://schemas.microsoft.com/office/drawing/2014/main" id="{05C02764-3E0A-3849-87BA-D9A12B80F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0200"/>
            <a:ext cx="2514600" cy="16764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itchFamily="18" charset="0"/>
              </a:rPr>
              <a:t>Integer Registers</a:t>
            </a:r>
          </a:p>
        </p:txBody>
      </p:sp>
      <p:sp>
        <p:nvSpPr>
          <p:cNvPr id="23567" name="Rectangle 34">
            <a:extLst>
              <a:ext uri="{FF2B5EF4-FFF2-40B4-BE49-F238E27FC236}">
                <a16:creationId xmlns:a16="http://schemas.microsoft.com/office/drawing/2014/main" id="{5BEA49BD-A34F-D046-9F0E-C5CF4C737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57600"/>
            <a:ext cx="2514600" cy="1600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itchFamily="18" charset="0"/>
              </a:rPr>
              <a:t>Float Registers</a:t>
            </a:r>
          </a:p>
        </p:txBody>
      </p:sp>
      <p:sp>
        <p:nvSpPr>
          <p:cNvPr id="22537" name="Rectangle 43">
            <a:extLst>
              <a:ext uri="{FF2B5EF4-FFF2-40B4-BE49-F238E27FC236}">
                <a16:creationId xmlns:a16="http://schemas.microsoft.com/office/drawing/2014/main" id="{BEA13B7B-B783-D842-A8DD-431277C3F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334000"/>
            <a:ext cx="25146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%rip</a:t>
            </a:r>
          </a:p>
        </p:txBody>
      </p:sp>
      <p:sp>
        <p:nvSpPr>
          <p:cNvPr id="22538" name="Rectangle 44">
            <a:extLst>
              <a:ext uri="{FF2B5EF4-FFF2-40B4-BE49-F238E27FC236}">
                <a16:creationId xmlns:a16="http://schemas.microsoft.com/office/drawing/2014/main" id="{2F94B05F-8579-D04D-8963-D5130E0FE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867400"/>
            <a:ext cx="2514600" cy="3810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%</a:t>
            </a:r>
            <a:r>
              <a:rPr lang="en-US" altLang="zh-CN" sz="24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eflag</a:t>
            </a:r>
            <a:endParaRPr lang="en-US" altLang="zh-CN" sz="24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2539" name="Line 45">
            <a:extLst>
              <a:ext uri="{FF2B5EF4-FFF2-40B4-BE49-F238E27FC236}">
                <a16:creationId xmlns:a16="http://schemas.microsoft.com/office/drawing/2014/main" id="{EE60E469-AA4C-1D45-80C9-D71884111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581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2540" name="Line 46">
            <a:extLst>
              <a:ext uri="{FF2B5EF4-FFF2-40B4-BE49-F238E27FC236}">
                <a16:creationId xmlns:a16="http://schemas.microsoft.com/office/drawing/2014/main" id="{CDC47737-E61B-764F-9226-8A87F8125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209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2541" name="Line 47">
            <a:extLst>
              <a:ext uri="{FF2B5EF4-FFF2-40B4-BE49-F238E27FC236}">
                <a16:creationId xmlns:a16="http://schemas.microsoft.com/office/drawing/2014/main" id="{7695203B-73F2-7D48-8DF3-968C478100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8563" y="55245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22542" name="Text Box 48">
            <a:extLst>
              <a:ext uri="{FF2B5EF4-FFF2-40B4-BE49-F238E27FC236}">
                <a16:creationId xmlns:a16="http://schemas.microsoft.com/office/drawing/2014/main" id="{F5FD814B-1147-9F42-B771-3FE32CD6D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676400"/>
            <a:ext cx="1752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 dirty="0">
                <a:latin typeface="Nanum Myeongjo" panose="02020603020101020101" pitchFamily="18" charset="-127"/>
              </a:rPr>
              <a:t>Addresses</a:t>
            </a:r>
          </a:p>
        </p:txBody>
      </p:sp>
      <p:sp>
        <p:nvSpPr>
          <p:cNvPr id="22543" name="Text Box 49">
            <a:extLst>
              <a:ext uri="{FF2B5EF4-FFF2-40B4-BE49-F238E27FC236}">
                <a16:creationId xmlns:a16="http://schemas.microsoft.com/office/drawing/2014/main" id="{33D1FD28-CA3E-A347-AE46-0FB1F5E37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971800"/>
            <a:ext cx="1752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 dirty="0">
                <a:latin typeface="Nanum Myeongjo" panose="02020603020101020101" pitchFamily="18" charset="-127"/>
              </a:rPr>
              <a:t>Data</a:t>
            </a:r>
          </a:p>
        </p:txBody>
      </p:sp>
      <p:sp>
        <p:nvSpPr>
          <p:cNvPr id="22544" name="Text Box 50">
            <a:extLst>
              <a:ext uri="{FF2B5EF4-FFF2-40B4-BE49-F238E27FC236}">
                <a16:creationId xmlns:a16="http://schemas.microsoft.com/office/drawing/2014/main" id="{C4A57216-5297-F049-8079-5F540D117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1913" y="5129213"/>
            <a:ext cx="1752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000" b="0" dirty="0">
                <a:latin typeface="Nanum Myeongjo" panose="02020603020101020101" pitchFamily="18" charset="-127"/>
              </a:rPr>
              <a:t>Instructions</a:t>
            </a:r>
          </a:p>
        </p:txBody>
      </p:sp>
      <p:sp>
        <p:nvSpPr>
          <p:cNvPr id="22545" name="TextBox 42">
            <a:extLst>
              <a:ext uri="{FF2B5EF4-FFF2-40B4-BE49-F238E27FC236}">
                <a16:creationId xmlns:a16="http://schemas.microsoft.com/office/drawing/2014/main" id="{466C076A-891E-9B46-8591-2B63231D9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498" y="4343400"/>
            <a:ext cx="9060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CPU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cxnSp>
        <p:nvCxnSpPr>
          <p:cNvPr id="22546" name="直接箭头连接符 45">
            <a:extLst>
              <a:ext uri="{FF2B5EF4-FFF2-40B4-BE49-F238E27FC236}">
                <a16:creationId xmlns:a16="http://schemas.microsoft.com/office/drawing/2014/main" id="{C5010D64-DD48-874C-A7C6-167728DABFC3}"/>
              </a:ext>
            </a:extLst>
          </p:cNvPr>
          <p:cNvCxnSpPr>
            <a:cxnSpLocks noChangeShapeType="1"/>
            <a:stCxn id="22545" idx="1"/>
          </p:cNvCxnSpPr>
          <p:nvPr/>
        </p:nvCxnSpPr>
        <p:spPr bwMode="auto">
          <a:xfrm flipH="1" flipV="1">
            <a:off x="3695700" y="4267200"/>
            <a:ext cx="282798" cy="33781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7" name="TextBox 46">
            <a:extLst>
              <a:ext uri="{FF2B5EF4-FFF2-40B4-BE49-F238E27FC236}">
                <a16:creationId xmlns:a16="http://schemas.microsoft.com/office/drawing/2014/main" id="{A0509917-6423-2F44-A748-A02751D27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28600"/>
            <a:ext cx="154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</a:rPr>
              <a:t>Memory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cxnSp>
        <p:nvCxnSpPr>
          <p:cNvPr id="22548" name="直接箭头连接符 48">
            <a:extLst>
              <a:ext uri="{FF2B5EF4-FFF2-40B4-BE49-F238E27FC236}">
                <a16:creationId xmlns:a16="http://schemas.microsoft.com/office/drawing/2014/main" id="{BD9B7332-1D43-0045-97B3-CF2682BFE128}"/>
              </a:ext>
            </a:extLst>
          </p:cNvPr>
          <p:cNvCxnSpPr>
            <a:cxnSpLocks noChangeShapeType="1"/>
            <a:stCxn id="22547" idx="2"/>
            <a:endCxn id="22533" idx="0"/>
          </p:cNvCxnSpPr>
          <p:nvPr/>
        </p:nvCxnSpPr>
        <p:spPr bwMode="auto">
          <a:xfrm>
            <a:off x="7019925" y="752475"/>
            <a:ext cx="28575" cy="61912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C9ABBD42-60FB-0B46-8DD3-421CDC3F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B07E1A-1954-3749-90F4-720461ACCF2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3CAB8F2E-44A1-8440-8F65-DE5553EFD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Condition codes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B93A869-6FA8-0D4E-925A-CEC284A6F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Condition codes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 set of single-bit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Maintained in a condition code register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Describe attributes of the most recently arithmetic or logical operation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030BC8BF-0E34-034D-A504-AA63E8CF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A67E93-31D9-A04C-8B27-7B7247B99DA0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5086118B-1D65-8F48-9F4F-1D6E9C1FB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Condition codes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762E0B5-19DD-3C4A-A013-A6389A149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EFLAGS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CF: Carry Flag</a:t>
            </a:r>
          </a:p>
          <a:p>
            <a:pPr lvl="2">
              <a:lnSpc>
                <a:spcPct val="11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The most recent operation generated a carry out of the most significant bit</a:t>
            </a:r>
          </a:p>
          <a:p>
            <a:pPr lvl="2">
              <a:lnSpc>
                <a:spcPct val="11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Used to detect overflow for unsigned operations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宋体" panose="02010600030101010101" pitchFamily="2" charset="-122"/>
              </a:rPr>
              <a:t>OF: Overflow Flag</a:t>
            </a:r>
          </a:p>
          <a:p>
            <a:pPr lvl="2">
              <a:lnSpc>
                <a:spcPct val="11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The most recent operation caused a two’s complement overflow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— either negative or positive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34094B09-38C0-7645-9277-27328D77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0C3A88-D5BB-BB48-98F4-F31B0AC8EC2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E47C5F5-8CAC-194A-9EF7-778900C04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Condition codes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7C1E0186-AA5E-2A41-8984-1D23CF0D3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EFLAGS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ZF: Zero Flag</a:t>
            </a:r>
          </a:p>
          <a:p>
            <a:pPr lvl="2">
              <a:lnSpc>
                <a:spcPct val="140000"/>
              </a:lnSpc>
            </a:pPr>
            <a:r>
              <a:rPr lang="en-US" altLang="zh-CN" sz="2400">
                <a:ea typeface="宋体" panose="02010600030101010101" pitchFamily="2" charset="-122"/>
              </a:rPr>
              <a:t>The most recent operation yielded zero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SF: Sign Flag</a:t>
            </a:r>
          </a:p>
          <a:p>
            <a:pPr lvl="2">
              <a:lnSpc>
                <a:spcPct val="140000"/>
              </a:lnSpc>
            </a:pPr>
            <a:r>
              <a:rPr lang="en-US" altLang="zh-CN" sz="2400">
                <a:ea typeface="宋体" panose="02010600030101010101" pitchFamily="2" charset="-122"/>
              </a:rPr>
              <a:t>The most recent operation yielded a negative value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083943B6-2C9F-0846-9690-FD060DDC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6DAFD5-9E34-0143-8551-EBE49A16D29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E95B536D-6D13-4246-A4A8-345250DE3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Setting Conditional Codes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C0229DB7-5A54-8148-B267-9C7F1D15C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Implicit Setting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By Arithmetic Operations</a:t>
            </a:r>
          </a:p>
          <a:p>
            <a:pPr lvl="1">
              <a:buFontTx/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addq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 err="1">
                <a:ea typeface="宋体" panose="02010600030101010101" pitchFamily="2" charset="-122"/>
              </a:rPr>
              <a:t>Src</a:t>
            </a:r>
            <a:r>
              <a:rPr lang="en-US" altLang="zh-CN" dirty="0" err="1">
                <a:ea typeface="宋体" panose="02010600030101010101" pitchFamily="2" charset="-122"/>
              </a:rPr>
              <a:t>,</a:t>
            </a:r>
            <a:r>
              <a:rPr lang="en-US" altLang="zh-CN" i="1" dirty="0" err="1">
                <a:ea typeface="宋体" panose="02010600030101010101" pitchFamily="2" charset="-122"/>
              </a:rPr>
              <a:t>Dest</a:t>
            </a:r>
            <a:r>
              <a:rPr lang="en-US" altLang="zh-CN" dirty="0">
                <a:ea typeface="宋体" panose="02010600030101010101" pitchFamily="2" charset="-122"/>
              </a:rPr>
              <a:t>		</a:t>
            </a:r>
          </a:p>
          <a:p>
            <a:pPr lvl="1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C analog: t = </a:t>
            </a:r>
            <a:r>
              <a:rPr lang="en-US" altLang="zh-CN" dirty="0" err="1">
                <a:ea typeface="宋体" panose="02010600030101010101" pitchFamily="2" charset="-122"/>
              </a:rPr>
              <a:t>a+b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CF set if carry out from most significant bit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Used to detect unsigned overflow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ZF set if t == 0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SF set if t &lt; 0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OF set if two’s complement overflow</a:t>
            </a:r>
          </a:p>
          <a:p>
            <a:pPr lvl="2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(a&gt;0 &amp;&amp; b&gt;0 &amp;&amp; t&lt;0) || (a&lt;0 &amp;&amp; b&lt;0 &amp;&amp; t&gt;=0)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3F58E988-8DEA-F54F-97BD-E8B4958B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3641F4-FE98-C24F-BF65-9159CEDC1E2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034315A7-9612-2A40-8450-06DE65B9E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Conditional Code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42569B2-8B0E-7442-B1AB-13B1E17ED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lea instruction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has no effect on condition codes</a:t>
            </a:r>
          </a:p>
          <a:p>
            <a:r>
              <a:rPr lang="en-US" altLang="zh-CN" dirty="0" err="1">
                <a:ea typeface="宋体" panose="02010600030101010101" pitchFamily="2" charset="-122"/>
              </a:rPr>
              <a:t>Xorl</a:t>
            </a:r>
            <a:r>
              <a:rPr lang="en-US" altLang="zh-CN" dirty="0">
                <a:ea typeface="宋体" panose="02010600030101010101" pitchFamily="2" charset="-122"/>
              </a:rPr>
              <a:t> instruction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carry and overflow flags are set to 0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Shift instruction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carry flag is set to the last bit shifted out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Overflow flag is set to 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37DEBFC0-5318-F249-A378-F6B562B3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8615EE-80E7-CB4D-8F36-2CEBD571098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D58C236-661B-F64D-8378-C81AD6940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Setting Conditional Codes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DE47A16-8754-0E4E-A728-DCF0FEB91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800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Explicit Setting by Compare Instruction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cmp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Src2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Src1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cmp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b,a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like computing a-b without setting destination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CF set if carry out from most significant bit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Used for unsigned comparisons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ZF set if a == b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SF set if (a-b) &lt; 0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OF set if two’s complement overflow</a:t>
            </a:r>
          </a:p>
          <a:p>
            <a:pPr lvl="2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(a&gt;0 &amp;&amp; b&lt;0 &amp;&amp; (a-b)&lt;0) || </a:t>
            </a:r>
          </a:p>
          <a:p>
            <a:pPr lvl="2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(a&lt;0 &amp;&amp; b&gt;0 &amp;&amp; (a-b)&gt;0)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D2D8A428-B600-A047-9AAC-FAF4F1FF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5A76AB-08D2-C54B-B38C-E915B690DA4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DFAAF0BA-8D42-AA43-AF94-8C391BBB3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Setting Conditional Codes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E2B8E486-5E7F-CC45-A9A4-92A0C356E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Explicit Setting by Test instruction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test 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Src2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Src1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Sets condition codes based on value of </a:t>
            </a:r>
            <a:r>
              <a:rPr lang="en-US" altLang="zh-CN" i="1" dirty="0">
                <a:ea typeface="宋体" panose="02010600030101010101" pitchFamily="2" charset="-122"/>
              </a:rPr>
              <a:t>Src1</a:t>
            </a:r>
            <a:r>
              <a:rPr lang="en-US" altLang="zh-CN" dirty="0">
                <a:ea typeface="宋体" panose="02010600030101010101" pitchFamily="2" charset="-122"/>
              </a:rPr>
              <a:t> &amp; </a:t>
            </a:r>
            <a:r>
              <a:rPr lang="en-US" altLang="zh-CN" i="1" dirty="0">
                <a:ea typeface="宋体" panose="02010600030101010101" pitchFamily="2" charset="-122"/>
              </a:rPr>
              <a:t>Src2</a:t>
            </a:r>
          </a:p>
          <a:p>
            <a:pPr lvl="2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Useful to have one of the operands be a mask</a:t>
            </a:r>
            <a:endParaRPr lang="en-US" altLang="zh-CN" i="1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test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b,a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like computing </a:t>
            </a:r>
            <a:r>
              <a:rPr lang="en-US" altLang="zh-CN" dirty="0" err="1">
                <a:ea typeface="宋体" panose="02010600030101010101" pitchFamily="2" charset="-122"/>
              </a:rPr>
              <a:t>a&amp;b</a:t>
            </a:r>
            <a:r>
              <a:rPr lang="en-US" altLang="zh-CN" dirty="0">
                <a:ea typeface="宋体" panose="02010600030101010101" pitchFamily="2" charset="-122"/>
              </a:rPr>
              <a:t> without setting destination 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ZF set when </a:t>
            </a:r>
            <a:r>
              <a:rPr lang="en-US" altLang="zh-CN" dirty="0" err="1">
                <a:ea typeface="宋体" panose="02010600030101010101" pitchFamily="2" charset="-122"/>
              </a:rPr>
              <a:t>a&amp;b</a:t>
            </a:r>
            <a:r>
              <a:rPr lang="en-US" altLang="zh-CN" dirty="0">
                <a:ea typeface="宋体" panose="02010600030101010101" pitchFamily="2" charset="-122"/>
              </a:rPr>
              <a:t> == 0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SF set when </a:t>
            </a:r>
            <a:r>
              <a:rPr lang="en-US" altLang="zh-CN" dirty="0" err="1">
                <a:ea typeface="宋体" panose="02010600030101010101" pitchFamily="2" charset="-122"/>
              </a:rPr>
              <a:t>a&amp;b</a:t>
            </a:r>
            <a:r>
              <a:rPr lang="en-US" altLang="zh-CN" dirty="0">
                <a:ea typeface="宋体" panose="02010600030101010101" pitchFamily="2" charset="-122"/>
              </a:rPr>
              <a:t> &lt; 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0DABE258-40AF-A144-836B-D816BAA9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0F557A-1EDB-2B44-8E4F-3269DA0C3728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EA8B1EB5-59F2-6547-8B9E-F70C283E63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Accessing Conditional Codes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18D1E51-8CD1-2F42-8B25-4140645B6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The condition codes cannot be read directly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One of the most common methods of accessing them is 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setting an integer register based on some combination of condition codes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Set commands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8EEE44E5-A2CE-624B-8422-3CEBBFBA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F483F0-024E-AF44-B5B3-522E580F3751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3456E40D-9B6E-EC40-B7FA-3E81721BE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Accessing Conditional Codes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312E2FF-9927-0648-8C56-A3E22C30D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After each set command is executed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A single byte to 0 or to 1 is obtained </a:t>
            </a:r>
          </a:p>
          <a:p>
            <a:r>
              <a:rPr lang="en-US" altLang="zh-CN">
                <a:ea typeface="宋体" panose="02010600030101010101" pitchFamily="2" charset="-122"/>
              </a:rPr>
              <a:t>The descriptions of the different set commands apply to the case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where a comparison instruction has been executed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EB71C941-70E3-F740-95AC-C35DF3F4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8F64AE-EBD2-4C44-82C7-DF620BF96253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27C80C6-AEF2-824F-B32C-B1369B59D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Arithmetic and Logical Operations</a:t>
            </a:r>
          </a:p>
        </p:txBody>
      </p:sp>
      <p:graphicFrame>
        <p:nvGraphicFramePr>
          <p:cNvPr id="882755" name="Group 67">
            <a:extLst>
              <a:ext uri="{FF2B5EF4-FFF2-40B4-BE49-F238E27FC236}">
                <a16:creationId xmlns:a16="http://schemas.microsoft.com/office/drawing/2014/main" id="{A95586F8-8A0D-9448-A1B3-211689A251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64079"/>
        </p:xfrm>
        <a:graphic>
          <a:graphicData uri="http://schemas.openxmlformats.org/drawingml/2006/table">
            <a:tbl>
              <a:tblPr/>
              <a:tblGrid>
                <a:gridCol w="231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Instruction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Effect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Description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leaq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    S, 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  &amp;S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Load effective address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inc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    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  D + 1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Increment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dec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   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  D – 1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Decrement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neg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   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  -D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Negate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not     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  ~D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Complement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add     S, 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  D + 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Add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sub     S, 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  D – 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Subtract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imul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  S, 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 D * 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Multiply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9C290F5D-9EC2-214F-9111-13D8021D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7DB882-CC05-7B4B-883D-6B9F599F68DA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2A7F94FF-9AD8-E844-A5AA-7BD44380F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Accessing Conditional Codes</a:t>
            </a:r>
          </a:p>
        </p:txBody>
      </p:sp>
      <p:graphicFrame>
        <p:nvGraphicFramePr>
          <p:cNvPr id="1081347" name="Group 3">
            <a:extLst>
              <a:ext uri="{FF2B5EF4-FFF2-40B4-BE49-F238E27FC236}">
                <a16:creationId xmlns:a16="http://schemas.microsoft.com/office/drawing/2014/main" id="{36C4BD2C-C2E9-584D-9DB6-E5AB751E65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524000"/>
          <a:ext cx="7685088" cy="4754594"/>
        </p:xfrm>
        <a:graphic>
          <a:graphicData uri="http://schemas.openxmlformats.org/drawingml/2006/table">
            <a:tbl>
              <a:tblPr/>
              <a:tblGrid>
                <a:gridCol w="1404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9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8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Instruction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Synonym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Effect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Set Condition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Sete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Setz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ZF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Equal/zero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Setne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Setnz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~ZF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Not equal/not zero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Sets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SF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Negative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Setns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~SF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Nonnegative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Setl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Setnge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SF^OF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Less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Setle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Setng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(SF^OF)|ZF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Less or Equal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Setg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Setnle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~(SF^OF)&amp;~ZF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Greater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Setge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Setnl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~(SF^OF)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Greater or Equal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Seta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Setnbe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~CF&amp;~ZF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Above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Setae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Setnb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~CF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Above or equal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Setb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Setnae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CF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Below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Setbe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Setna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CF|ZF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Below or equal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3EB3D92D-5578-684D-88AA-16B63EE1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AE8AB8-65CE-634F-AE67-80A1075BC2D6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7E89714-AC3F-C144-9BDF-FDA935B4ED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Accessing Conditional Codes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32B96CCF-F992-4A4B-B2E1-874FFD77F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destination operand is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either one of the low-order single-byte register elements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or a single-byte memory location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To generate a 32/64-bit result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we must also clear the high-order 24/56 bits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55F834D1-66A4-7B4B-AE92-8CC8F67D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AB3A6F-E6A4-124F-A32D-7CD801271DCF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C57A528E-6DEF-B240-9E26-84E2929818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Accessing Conditional Codes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73DA9C78-326A-AD4C-8653-0130A1A01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3400" cy="441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 comp(long a, long b)</a:t>
            </a:r>
          </a:p>
          <a:p>
            <a:pPr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Initially a is in %</a:t>
            </a:r>
            <a:r>
              <a:rPr lang="en-US" altLang="zh-CN" dirty="0" err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b is in %</a:t>
            </a:r>
            <a:r>
              <a:rPr lang="en-US" altLang="zh-CN" dirty="0" err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endParaRPr lang="en-US" altLang="zh-CN" dirty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cmpq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%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#compare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a:b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setl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     %al		#set low order by to 0 or 1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movzbl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%al, %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				#set remaining bytes of %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to 0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4 ret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D191D76B-C224-6748-B509-2A358569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287990-2369-CF4F-8FD0-46F619F0A517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C4BBDB8-9DBC-6346-A830-4103F2EB39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Arithmetic and Logical Operations</a:t>
            </a:r>
          </a:p>
        </p:txBody>
      </p:sp>
      <p:graphicFrame>
        <p:nvGraphicFramePr>
          <p:cNvPr id="884978" name="Group 242">
            <a:extLst>
              <a:ext uri="{FF2B5EF4-FFF2-40B4-BE49-F238E27FC236}">
                <a16:creationId xmlns:a16="http://schemas.microsoft.com/office/drawing/2014/main" id="{679C288A-CDCD-C646-9FCE-BAECE8032B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016875" cy="4145008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Instruction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Effect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Description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xor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    S, D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  D ^ S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Exclusive-or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or        S, D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  D | S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Or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and     S, D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  D &amp; S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And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sal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     k, D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 D &lt;&lt; k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Left shift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shl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     k, D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 D &lt;&lt; k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Left shift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sar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     k, D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 D &gt;&gt; k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Arithmetic right shift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shr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     k, D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 D &gt;&gt; k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Logical right shift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6">
            <a:extLst>
              <a:ext uri="{FF2B5EF4-FFF2-40B4-BE49-F238E27FC236}">
                <a16:creationId xmlns:a16="http://schemas.microsoft.com/office/drawing/2014/main" id="{823A1366-B435-224D-821E-FB287EF3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AAE92BF4-4EEF-7E4F-BB8E-504A75CE2BB8}" type="slidenum">
              <a:rPr lang="zh-CN" altLang="en-US" sz="2000">
                <a:latin typeface="Nanum Myeongjo" panose="02020603020101020101" pitchFamily="18" charset="-127"/>
                <a:cs typeface="Times New Roman" panose="02020603050405020304" pitchFamily="18" charset="0"/>
              </a:rPr>
              <a:pPr algn="l"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200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CCA40AF-956E-0247-BBF3-02F3B8518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Arithmetic and Logical Operations</a:t>
            </a:r>
          </a:p>
        </p:txBody>
      </p:sp>
      <p:graphicFrame>
        <p:nvGraphicFramePr>
          <p:cNvPr id="896104" name="Group 104">
            <a:extLst>
              <a:ext uri="{FF2B5EF4-FFF2-40B4-BE49-F238E27FC236}">
                <a16:creationId xmlns:a16="http://schemas.microsoft.com/office/drawing/2014/main" id="{24E4CBDF-6F60-E044-848D-C57F5DBCF5C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57200" y="1600200"/>
          <a:ext cx="2206625" cy="1981200"/>
        </p:xfrm>
        <a:graphic>
          <a:graphicData uri="http://schemas.openxmlformats.org/drawingml/2006/table">
            <a:tbl>
              <a:tblPr/>
              <a:tblGrid>
                <a:gridCol w="117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Address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0x100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0xFF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0x108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0xAB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0x110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0x13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0x118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0x11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96108" name="Group 108">
            <a:extLst>
              <a:ext uri="{FF2B5EF4-FFF2-40B4-BE49-F238E27FC236}">
                <a16:creationId xmlns:a16="http://schemas.microsoft.com/office/drawing/2014/main" id="{C54734E4-933F-8D40-A20C-E9BB847F468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191000" y="1600200"/>
          <a:ext cx="2185988" cy="1584336"/>
        </p:xfrm>
        <a:graphic>
          <a:graphicData uri="http://schemas.openxmlformats.org/drawingml/2006/table">
            <a:tbl>
              <a:tblPr/>
              <a:tblGrid>
                <a:gridCol w="1195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Register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Value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rax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0x100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rcx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0x1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%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rdx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0x3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96130" name="Rectangle 130">
            <a:extLst>
              <a:ext uri="{FF2B5EF4-FFF2-40B4-BE49-F238E27FC236}">
                <a16:creationId xmlns:a16="http://schemas.microsoft.com/office/drawing/2014/main" id="{ACF1EADB-072B-C844-BF74-EAA271896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3" y="6081713"/>
            <a:ext cx="20320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0xFD</a:t>
            </a:r>
          </a:p>
        </p:txBody>
      </p:sp>
      <p:sp>
        <p:nvSpPr>
          <p:cNvPr id="896129" name="Rectangle 129">
            <a:extLst>
              <a:ext uri="{FF2B5EF4-FFF2-40B4-BE49-F238E27FC236}">
                <a16:creationId xmlns:a16="http://schemas.microsoft.com/office/drawing/2014/main" id="{93D1A939-B001-B44C-AFA8-6F43BABE1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6081713"/>
            <a:ext cx="20320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%</a:t>
            </a:r>
            <a:r>
              <a:rPr lang="en-US" altLang="zh-CN" sz="20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rax</a:t>
            </a:r>
            <a:endParaRPr lang="en-US" altLang="zh-CN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283" name="Rectangle 128">
            <a:extLst>
              <a:ext uri="{FF2B5EF4-FFF2-40B4-BE49-F238E27FC236}">
                <a16:creationId xmlns:a16="http://schemas.microsoft.com/office/drawing/2014/main" id="{4C013901-E5EE-D747-AFFB-95E4D3E6C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81713"/>
            <a:ext cx="337661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subq</a:t>
            </a: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 %</a:t>
            </a:r>
            <a:r>
              <a:rPr lang="en-US" altLang="zh-CN" sz="20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rdx</a:t>
            </a: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, %</a:t>
            </a:r>
            <a:r>
              <a:rPr lang="en-US" altLang="zh-CN" sz="20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rax</a:t>
            </a:r>
            <a:endParaRPr lang="en-US" altLang="zh-CN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96127" name="Rectangle 127">
            <a:extLst>
              <a:ext uri="{FF2B5EF4-FFF2-40B4-BE49-F238E27FC236}">
                <a16:creationId xmlns:a16="http://schemas.microsoft.com/office/drawing/2014/main" id="{2320EA0C-B98E-6D4D-8362-B53C09062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3" y="5686425"/>
            <a:ext cx="2032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0x0</a:t>
            </a:r>
          </a:p>
        </p:txBody>
      </p:sp>
      <p:sp>
        <p:nvSpPr>
          <p:cNvPr id="896126" name="Rectangle 126">
            <a:extLst>
              <a:ext uri="{FF2B5EF4-FFF2-40B4-BE49-F238E27FC236}">
                <a16:creationId xmlns:a16="http://schemas.microsoft.com/office/drawing/2014/main" id="{EB90B9C7-A7B6-E04C-B143-6CDB79AFB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5686425"/>
            <a:ext cx="2032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%</a:t>
            </a:r>
            <a:r>
              <a:rPr lang="en-US" altLang="zh-CN" sz="20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rcx</a:t>
            </a:r>
            <a:endParaRPr lang="en-US" altLang="zh-CN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286" name="Rectangle 125">
            <a:extLst>
              <a:ext uri="{FF2B5EF4-FFF2-40B4-BE49-F238E27FC236}">
                <a16:creationId xmlns:a16="http://schemas.microsoft.com/office/drawing/2014/main" id="{727C33DA-EDC2-3C46-9DE5-B31AF4ADC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686425"/>
            <a:ext cx="337661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decq</a:t>
            </a: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 %</a:t>
            </a:r>
            <a:r>
              <a:rPr lang="en-US" altLang="zh-CN" sz="20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rcx</a:t>
            </a:r>
            <a:endParaRPr lang="en-US" altLang="zh-CN" sz="2000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96124" name="Rectangle 124">
            <a:extLst>
              <a:ext uri="{FF2B5EF4-FFF2-40B4-BE49-F238E27FC236}">
                <a16:creationId xmlns:a16="http://schemas.microsoft.com/office/drawing/2014/main" id="{F4011279-FA5A-0643-BDEF-44E07406C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3" y="5291138"/>
            <a:ext cx="20320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0x14</a:t>
            </a:r>
          </a:p>
        </p:txBody>
      </p:sp>
      <p:sp>
        <p:nvSpPr>
          <p:cNvPr id="896123" name="Rectangle 123">
            <a:extLst>
              <a:ext uri="{FF2B5EF4-FFF2-40B4-BE49-F238E27FC236}">
                <a16:creationId xmlns:a16="http://schemas.microsoft.com/office/drawing/2014/main" id="{22EEFEFC-B21A-614F-89D8-701F7B5C6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5291138"/>
            <a:ext cx="20320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0x110</a:t>
            </a:r>
          </a:p>
        </p:txBody>
      </p:sp>
      <p:sp>
        <p:nvSpPr>
          <p:cNvPr id="10289" name="Rectangle 122">
            <a:extLst>
              <a:ext uri="{FF2B5EF4-FFF2-40B4-BE49-F238E27FC236}">
                <a16:creationId xmlns:a16="http://schemas.microsoft.com/office/drawing/2014/main" id="{A0204446-F4C7-E64A-B8DE-7A8714469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91138"/>
            <a:ext cx="337661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incq</a:t>
            </a: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  16(%</a:t>
            </a:r>
            <a:r>
              <a:rPr lang="en-US" altLang="zh-CN" sz="20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rax</a:t>
            </a: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96121" name="Rectangle 121">
            <a:extLst>
              <a:ext uri="{FF2B5EF4-FFF2-40B4-BE49-F238E27FC236}">
                <a16:creationId xmlns:a16="http://schemas.microsoft.com/office/drawing/2014/main" id="{E027FE93-913E-B242-881D-4D6A3DC98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3" y="4895850"/>
            <a:ext cx="2032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0x110</a:t>
            </a:r>
          </a:p>
        </p:txBody>
      </p:sp>
      <p:sp>
        <p:nvSpPr>
          <p:cNvPr id="896120" name="Rectangle 120">
            <a:extLst>
              <a:ext uri="{FF2B5EF4-FFF2-40B4-BE49-F238E27FC236}">
                <a16:creationId xmlns:a16="http://schemas.microsoft.com/office/drawing/2014/main" id="{CAFDE406-8CD3-D34C-BB02-D22A8C2D9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4895850"/>
            <a:ext cx="2032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0x118</a:t>
            </a:r>
          </a:p>
        </p:txBody>
      </p:sp>
      <p:sp>
        <p:nvSpPr>
          <p:cNvPr id="10292" name="Rectangle 119">
            <a:extLst>
              <a:ext uri="{FF2B5EF4-FFF2-40B4-BE49-F238E27FC236}">
                <a16:creationId xmlns:a16="http://schemas.microsoft.com/office/drawing/2014/main" id="{789C4919-7E9E-DE4D-AE3E-24A21DF5C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95850"/>
            <a:ext cx="337661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imulq</a:t>
            </a: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$16, (%</a:t>
            </a:r>
            <a:r>
              <a:rPr lang="en-US" altLang="zh-CN" sz="20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rax</a:t>
            </a: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, %</a:t>
            </a:r>
            <a:r>
              <a:rPr lang="en-US" altLang="zh-CN" sz="20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rdx</a:t>
            </a: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, 8)</a:t>
            </a:r>
          </a:p>
        </p:txBody>
      </p:sp>
      <p:sp>
        <p:nvSpPr>
          <p:cNvPr id="896118" name="Rectangle 118">
            <a:extLst>
              <a:ext uri="{FF2B5EF4-FFF2-40B4-BE49-F238E27FC236}">
                <a16:creationId xmlns:a16="http://schemas.microsoft.com/office/drawing/2014/main" id="{DE1D4839-F2D2-1A45-95C1-C3E5CA3CC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3" y="4500563"/>
            <a:ext cx="20320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0xA8</a:t>
            </a:r>
          </a:p>
        </p:txBody>
      </p:sp>
      <p:sp>
        <p:nvSpPr>
          <p:cNvPr id="896117" name="Rectangle 117">
            <a:extLst>
              <a:ext uri="{FF2B5EF4-FFF2-40B4-BE49-F238E27FC236}">
                <a16:creationId xmlns:a16="http://schemas.microsoft.com/office/drawing/2014/main" id="{2F8880A7-50EF-E649-B3AE-8609B8918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4500563"/>
            <a:ext cx="20320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0x108</a:t>
            </a:r>
          </a:p>
        </p:txBody>
      </p:sp>
      <p:sp>
        <p:nvSpPr>
          <p:cNvPr id="10295" name="Rectangle 116">
            <a:extLst>
              <a:ext uri="{FF2B5EF4-FFF2-40B4-BE49-F238E27FC236}">
                <a16:creationId xmlns:a16="http://schemas.microsoft.com/office/drawing/2014/main" id="{61C0B03E-0492-2E49-A096-459FE413D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00563"/>
            <a:ext cx="337661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subq</a:t>
            </a: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%</a:t>
            </a:r>
            <a:r>
              <a:rPr lang="en-US" altLang="zh-CN" sz="20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rdx</a:t>
            </a: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, 8(%</a:t>
            </a:r>
            <a:r>
              <a:rPr lang="en-US" altLang="zh-CN" sz="20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rax</a:t>
            </a: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896115" name="Rectangle 115">
            <a:extLst>
              <a:ext uri="{FF2B5EF4-FFF2-40B4-BE49-F238E27FC236}">
                <a16:creationId xmlns:a16="http://schemas.microsoft.com/office/drawing/2014/main" id="{2CF9F5EB-22BF-D44C-A278-8A9B578D2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3" y="4105275"/>
            <a:ext cx="2032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0x100</a:t>
            </a:r>
          </a:p>
        </p:txBody>
      </p:sp>
      <p:sp>
        <p:nvSpPr>
          <p:cNvPr id="896114" name="Rectangle 114">
            <a:extLst>
              <a:ext uri="{FF2B5EF4-FFF2-40B4-BE49-F238E27FC236}">
                <a16:creationId xmlns:a16="http://schemas.microsoft.com/office/drawing/2014/main" id="{BA7BD447-E471-5D41-AEBE-6995845AD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4105275"/>
            <a:ext cx="20320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0x100</a:t>
            </a:r>
          </a:p>
        </p:txBody>
      </p:sp>
      <p:sp>
        <p:nvSpPr>
          <p:cNvPr id="10298" name="Rectangle 113">
            <a:extLst>
              <a:ext uri="{FF2B5EF4-FFF2-40B4-BE49-F238E27FC236}">
                <a16:creationId xmlns:a16="http://schemas.microsoft.com/office/drawing/2014/main" id="{599976CE-4DF2-B345-86F8-0823B5FBE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05275"/>
            <a:ext cx="337661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addq</a:t>
            </a: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%</a:t>
            </a:r>
            <a:r>
              <a:rPr lang="en-US" altLang="zh-CN" sz="20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rcx</a:t>
            </a: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, (%</a:t>
            </a:r>
            <a:r>
              <a:rPr lang="en-US" altLang="zh-CN" sz="2000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rax</a:t>
            </a: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299" name="Rectangle 112">
            <a:extLst>
              <a:ext uri="{FF2B5EF4-FFF2-40B4-BE49-F238E27FC236}">
                <a16:creationId xmlns:a16="http://schemas.microsoft.com/office/drawing/2014/main" id="{451AFB33-CCFC-1C46-BF00-8B0830FB2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3" y="3709988"/>
            <a:ext cx="20320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10300" name="Rectangle 111">
            <a:extLst>
              <a:ext uri="{FF2B5EF4-FFF2-40B4-BE49-F238E27FC236}">
                <a16:creationId xmlns:a16="http://schemas.microsoft.com/office/drawing/2014/main" id="{9FC502BB-B50A-2C42-AB59-9AA8AA40A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813" y="3709988"/>
            <a:ext cx="20320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Destination</a:t>
            </a:r>
          </a:p>
        </p:txBody>
      </p:sp>
      <p:sp>
        <p:nvSpPr>
          <p:cNvPr id="10301" name="Rectangle 110">
            <a:extLst>
              <a:ext uri="{FF2B5EF4-FFF2-40B4-BE49-F238E27FC236}">
                <a16:creationId xmlns:a16="http://schemas.microsoft.com/office/drawing/2014/main" id="{BB81B766-1EB4-5C47-BE60-3461863F6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709988"/>
            <a:ext cx="3376613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Instruction</a:t>
            </a:r>
          </a:p>
        </p:txBody>
      </p:sp>
      <p:sp>
        <p:nvSpPr>
          <p:cNvPr id="10302" name="Line 131">
            <a:extLst>
              <a:ext uri="{FF2B5EF4-FFF2-40B4-BE49-F238E27FC236}">
                <a16:creationId xmlns:a16="http://schemas.microsoft.com/office/drawing/2014/main" id="{1D1F8F8A-D10B-9542-AE52-F7BE79B6B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709988"/>
            <a:ext cx="744061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303" name="Line 132">
            <a:extLst>
              <a:ext uri="{FF2B5EF4-FFF2-40B4-BE49-F238E27FC236}">
                <a16:creationId xmlns:a16="http://schemas.microsoft.com/office/drawing/2014/main" id="{C63C8B10-74D4-294F-9E8B-082BDCE48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105275"/>
            <a:ext cx="7440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304" name="Line 133">
            <a:extLst>
              <a:ext uri="{FF2B5EF4-FFF2-40B4-BE49-F238E27FC236}">
                <a16:creationId xmlns:a16="http://schemas.microsoft.com/office/drawing/2014/main" id="{660FB2FC-A565-644A-B2A8-B327A0DF1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500563"/>
            <a:ext cx="7440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305" name="Line 134">
            <a:extLst>
              <a:ext uri="{FF2B5EF4-FFF2-40B4-BE49-F238E27FC236}">
                <a16:creationId xmlns:a16="http://schemas.microsoft.com/office/drawing/2014/main" id="{9616C15A-AD84-584B-8323-B38C8FA2B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895850"/>
            <a:ext cx="7440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306" name="Line 135">
            <a:extLst>
              <a:ext uri="{FF2B5EF4-FFF2-40B4-BE49-F238E27FC236}">
                <a16:creationId xmlns:a16="http://schemas.microsoft.com/office/drawing/2014/main" id="{6A5DC57C-E931-9945-96E0-46C032E18F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5291138"/>
            <a:ext cx="7440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307" name="Line 136">
            <a:extLst>
              <a:ext uri="{FF2B5EF4-FFF2-40B4-BE49-F238E27FC236}">
                <a16:creationId xmlns:a16="http://schemas.microsoft.com/office/drawing/2014/main" id="{A62346E6-A075-CE40-8B04-0FE56DA2C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5686425"/>
            <a:ext cx="7440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308" name="Line 137">
            <a:extLst>
              <a:ext uri="{FF2B5EF4-FFF2-40B4-BE49-F238E27FC236}">
                <a16:creationId xmlns:a16="http://schemas.microsoft.com/office/drawing/2014/main" id="{5C766BA1-DA48-D643-AB5E-8A68709BD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081713"/>
            <a:ext cx="74406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309" name="Line 138">
            <a:extLst>
              <a:ext uri="{FF2B5EF4-FFF2-40B4-BE49-F238E27FC236}">
                <a16:creationId xmlns:a16="http://schemas.microsoft.com/office/drawing/2014/main" id="{B6B14582-DA72-F849-90A0-2DE2E0866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477000"/>
            <a:ext cx="744061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310" name="Line 139">
            <a:extLst>
              <a:ext uri="{FF2B5EF4-FFF2-40B4-BE49-F238E27FC236}">
                <a16:creationId xmlns:a16="http://schemas.microsoft.com/office/drawing/2014/main" id="{1C847ED6-3D99-494A-A7FC-A2F010335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709988"/>
            <a:ext cx="0" cy="27670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311" name="Line 140">
            <a:extLst>
              <a:ext uri="{FF2B5EF4-FFF2-40B4-BE49-F238E27FC236}">
                <a16:creationId xmlns:a16="http://schemas.microsoft.com/office/drawing/2014/main" id="{3BA08073-AC48-2F46-A015-8D3C67C934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813" y="3709988"/>
            <a:ext cx="0" cy="276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312" name="Line 141">
            <a:extLst>
              <a:ext uri="{FF2B5EF4-FFF2-40B4-BE49-F238E27FC236}">
                <a16:creationId xmlns:a16="http://schemas.microsoft.com/office/drawing/2014/main" id="{00E18E83-F24B-3A4F-9BB4-FDB13E37E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5813" y="3709988"/>
            <a:ext cx="0" cy="276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0313" name="Line 142">
            <a:extLst>
              <a:ext uri="{FF2B5EF4-FFF2-40B4-BE49-F238E27FC236}">
                <a16:creationId xmlns:a16="http://schemas.microsoft.com/office/drawing/2014/main" id="{78643606-BAEE-674D-AC5B-B20F3028D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7813" y="3709988"/>
            <a:ext cx="0" cy="27670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130" grpId="0"/>
      <p:bldP spid="896129" grpId="0"/>
      <p:bldP spid="896127" grpId="0"/>
      <p:bldP spid="896124" grpId="0"/>
      <p:bldP spid="896123" grpId="0"/>
      <p:bldP spid="896121" grpId="0"/>
      <p:bldP spid="896120" grpId="0"/>
      <p:bldP spid="896117" grpId="0"/>
      <p:bldP spid="8961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21744A96-13C1-2E45-BB01-05D26314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38104D91-6C1C-1D45-81CD-8D43AD13BD4C}" type="slidenum">
              <a:rPr lang="zh-CN" altLang="en-US" sz="1400">
                <a:latin typeface="Nanum Myeongjo" panose="02020603020101020101" pitchFamily="18" charset="-127"/>
              </a:rPr>
              <a:pPr algn="l"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821ACC9-B733-A248-A630-A312A12AD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Examples for Lea Instruction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B7E20588-7A85-7847-B29F-6D7890C5A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01000" cy="68580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%rax holds x, 		%rcx holds y</a:t>
            </a:r>
          </a:p>
        </p:txBody>
      </p:sp>
      <p:sp>
        <p:nvSpPr>
          <p:cNvPr id="889911" name="Rectangle 55">
            <a:extLst>
              <a:ext uri="{FF2B5EF4-FFF2-40B4-BE49-F238E27FC236}">
                <a16:creationId xmlns:a16="http://schemas.microsoft.com/office/drawing/2014/main" id="{C9673CFB-8471-5C45-808B-F82BAB88A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2854325"/>
            <a:ext cx="16525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6+x</a:t>
            </a:r>
          </a:p>
        </p:txBody>
      </p:sp>
      <p:sp>
        <p:nvSpPr>
          <p:cNvPr id="12294" name="Rectangle 53">
            <a:extLst>
              <a:ext uri="{FF2B5EF4-FFF2-40B4-BE49-F238E27FC236}">
                <a16:creationId xmlns:a16="http://schemas.microsoft.com/office/drawing/2014/main" id="{948F3F42-7724-6548-8962-11762D190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54325"/>
            <a:ext cx="52625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leaq</a:t>
            </a: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   6(%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rax</a:t>
            </a: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), %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rdx</a:t>
            </a:r>
            <a:endParaRPr lang="en-US" altLang="zh-CN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89906" name="Rectangle 50">
            <a:extLst>
              <a:ext uri="{FF2B5EF4-FFF2-40B4-BE49-F238E27FC236}">
                <a16:creationId xmlns:a16="http://schemas.microsoft.com/office/drawing/2014/main" id="{4650ED68-AC5D-A142-ACAE-F92039B94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3371850"/>
            <a:ext cx="16525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x+y</a:t>
            </a:r>
            <a:endParaRPr lang="en-US" altLang="zh-CN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2296" name="Rectangle 48">
            <a:extLst>
              <a:ext uri="{FF2B5EF4-FFF2-40B4-BE49-F238E27FC236}">
                <a16:creationId xmlns:a16="http://schemas.microsoft.com/office/drawing/2014/main" id="{F6B42F84-E407-8642-B571-37C2EFC24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371850"/>
            <a:ext cx="52625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leaq</a:t>
            </a: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   (%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rax</a:t>
            </a: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, %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rcx</a:t>
            </a: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), %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rdx</a:t>
            </a:r>
            <a:endParaRPr lang="en-US" altLang="zh-CN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89901" name="Rectangle 45">
            <a:extLst>
              <a:ext uri="{FF2B5EF4-FFF2-40B4-BE49-F238E27FC236}">
                <a16:creationId xmlns:a16="http://schemas.microsoft.com/office/drawing/2014/main" id="{1FE2D4F8-9BE7-C64D-AC1C-40C14BEE6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3889375"/>
            <a:ext cx="16525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x+4*y</a:t>
            </a:r>
          </a:p>
        </p:txBody>
      </p:sp>
      <p:sp>
        <p:nvSpPr>
          <p:cNvPr id="12298" name="Rectangle 43">
            <a:extLst>
              <a:ext uri="{FF2B5EF4-FFF2-40B4-BE49-F238E27FC236}">
                <a16:creationId xmlns:a16="http://schemas.microsoft.com/office/drawing/2014/main" id="{67749029-45CC-9D4C-81C4-EDEB8592E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89375"/>
            <a:ext cx="52625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leaq</a:t>
            </a: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   (%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rax</a:t>
            </a: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, %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rcx</a:t>
            </a: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, 4), %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rdx</a:t>
            </a:r>
            <a:endParaRPr lang="en-US" altLang="zh-CN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89896" name="Rectangle 40">
            <a:extLst>
              <a:ext uri="{FF2B5EF4-FFF2-40B4-BE49-F238E27FC236}">
                <a16:creationId xmlns:a16="http://schemas.microsoft.com/office/drawing/2014/main" id="{876D07DF-AF23-D34D-8C72-563B82F9A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4406900"/>
            <a:ext cx="16525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7+9*x</a:t>
            </a:r>
          </a:p>
        </p:txBody>
      </p:sp>
      <p:sp>
        <p:nvSpPr>
          <p:cNvPr id="12300" name="Rectangle 38">
            <a:extLst>
              <a:ext uri="{FF2B5EF4-FFF2-40B4-BE49-F238E27FC236}">
                <a16:creationId xmlns:a16="http://schemas.microsoft.com/office/drawing/2014/main" id="{37261013-5867-7640-8334-20EBADAFA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406900"/>
            <a:ext cx="52625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leaq</a:t>
            </a: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   7(%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rax</a:t>
            </a: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, %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rax</a:t>
            </a: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, 8), %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rdx</a:t>
            </a:r>
            <a:endParaRPr lang="en-US" altLang="zh-CN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89861" name="Rectangle 5">
            <a:extLst>
              <a:ext uri="{FF2B5EF4-FFF2-40B4-BE49-F238E27FC236}">
                <a16:creationId xmlns:a16="http://schemas.microsoft.com/office/drawing/2014/main" id="{215C8349-D2B1-CB42-9893-D3D006D2B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5441950"/>
            <a:ext cx="16525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9+x+2*y</a:t>
            </a:r>
          </a:p>
        </p:txBody>
      </p:sp>
      <p:sp>
        <p:nvSpPr>
          <p:cNvPr id="12302" name="Rectangle 6">
            <a:extLst>
              <a:ext uri="{FF2B5EF4-FFF2-40B4-BE49-F238E27FC236}">
                <a16:creationId xmlns:a16="http://schemas.microsoft.com/office/drawing/2014/main" id="{E26D63F0-3B5A-4340-956F-B414D19F9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441950"/>
            <a:ext cx="52625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leaq</a:t>
            </a: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   9(%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rax</a:t>
            </a: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, %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rcx</a:t>
            </a: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, 2), %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rdx</a:t>
            </a:r>
            <a:endParaRPr lang="en-US" altLang="zh-CN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89863" name="Rectangle 7">
            <a:extLst>
              <a:ext uri="{FF2B5EF4-FFF2-40B4-BE49-F238E27FC236}">
                <a16:creationId xmlns:a16="http://schemas.microsoft.com/office/drawing/2014/main" id="{4966A307-46D3-8340-8F1E-09F6E4FBD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4924425"/>
            <a:ext cx="16525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10+4*y</a:t>
            </a:r>
          </a:p>
        </p:txBody>
      </p:sp>
      <p:sp>
        <p:nvSpPr>
          <p:cNvPr id="12304" name="Rectangle 8">
            <a:extLst>
              <a:ext uri="{FF2B5EF4-FFF2-40B4-BE49-F238E27FC236}">
                <a16:creationId xmlns:a16="http://schemas.microsoft.com/office/drawing/2014/main" id="{840663B7-8985-5948-8877-3702AC40D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924425"/>
            <a:ext cx="52625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leaq</a:t>
            </a: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    0xA(, %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rcx</a:t>
            </a: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, 4),    %</a:t>
            </a:r>
            <a:r>
              <a:rPr lang="en-US" altLang="zh-CN" b="0" dirty="0" err="1">
                <a:latin typeface="Nanum Myeongjo" panose="02020603020101020101" pitchFamily="18" charset="-127"/>
                <a:cs typeface="Times New Roman" panose="02020603050405020304" pitchFamily="18" charset="0"/>
              </a:rPr>
              <a:t>rdx</a:t>
            </a:r>
            <a:endParaRPr lang="en-US" altLang="zh-CN" b="0" dirty="0">
              <a:latin typeface="Nanum Myeongjo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2305" name="Rectangle 17">
            <a:extLst>
              <a:ext uri="{FF2B5EF4-FFF2-40B4-BE49-F238E27FC236}">
                <a16:creationId xmlns:a16="http://schemas.microsoft.com/office/drawing/2014/main" id="{4B1C1750-99D7-A044-B756-D227B762C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2336800"/>
            <a:ext cx="16525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12306" name="Rectangle 18">
            <a:extLst>
              <a:ext uri="{FF2B5EF4-FFF2-40B4-BE49-F238E27FC236}">
                <a16:creationId xmlns:a16="http://schemas.microsoft.com/office/drawing/2014/main" id="{2C27D74A-E251-4246-A43C-F1CAE83FC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36800"/>
            <a:ext cx="52625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cs typeface="Times New Roman" panose="02020603050405020304" pitchFamily="18" charset="0"/>
              </a:rPr>
              <a:t>Expression</a:t>
            </a:r>
          </a:p>
        </p:txBody>
      </p:sp>
      <p:sp>
        <p:nvSpPr>
          <p:cNvPr id="12307" name="Line 19">
            <a:extLst>
              <a:ext uri="{FF2B5EF4-FFF2-40B4-BE49-F238E27FC236}">
                <a16:creationId xmlns:a16="http://schemas.microsoft.com/office/drawing/2014/main" id="{3463EE8B-917E-8F46-80A3-6ECE62B98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336800"/>
            <a:ext cx="69151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2308" name="Line 20">
            <a:extLst>
              <a:ext uri="{FF2B5EF4-FFF2-40B4-BE49-F238E27FC236}">
                <a16:creationId xmlns:a16="http://schemas.microsoft.com/office/drawing/2014/main" id="{981B3759-5FDE-DF42-B098-A20BA65443B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854325"/>
            <a:ext cx="6915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2309" name="Line 25">
            <a:extLst>
              <a:ext uri="{FF2B5EF4-FFF2-40B4-BE49-F238E27FC236}">
                <a16:creationId xmlns:a16="http://schemas.microsoft.com/office/drawing/2014/main" id="{881362D5-EA42-2B4C-87B6-0BEFF8C2A3B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441950"/>
            <a:ext cx="6915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2310" name="Line 26">
            <a:extLst>
              <a:ext uri="{FF2B5EF4-FFF2-40B4-BE49-F238E27FC236}">
                <a16:creationId xmlns:a16="http://schemas.microsoft.com/office/drawing/2014/main" id="{74A963A5-40A1-7443-9B76-6DB554FCF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959475"/>
            <a:ext cx="69151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2311" name="Line 27">
            <a:extLst>
              <a:ext uri="{FF2B5EF4-FFF2-40B4-BE49-F238E27FC236}">
                <a16:creationId xmlns:a16="http://schemas.microsoft.com/office/drawing/2014/main" id="{393B2E02-A0EB-0B46-99B4-2CFC18D2A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336800"/>
            <a:ext cx="0" cy="36226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2312" name="Line 28">
            <a:extLst>
              <a:ext uri="{FF2B5EF4-FFF2-40B4-BE49-F238E27FC236}">
                <a16:creationId xmlns:a16="http://schemas.microsoft.com/office/drawing/2014/main" id="{015591D5-985A-E94D-9751-A7FF02180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6963" y="2336800"/>
            <a:ext cx="0" cy="3622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2313" name="Line 29">
            <a:extLst>
              <a:ext uri="{FF2B5EF4-FFF2-40B4-BE49-F238E27FC236}">
                <a16:creationId xmlns:a16="http://schemas.microsoft.com/office/drawing/2014/main" id="{30C2C8B3-4F69-8F49-B80D-3FE0EBCA42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9550" y="2336800"/>
            <a:ext cx="0" cy="36226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2314" name="Line 39">
            <a:extLst>
              <a:ext uri="{FF2B5EF4-FFF2-40B4-BE49-F238E27FC236}">
                <a16:creationId xmlns:a16="http://schemas.microsoft.com/office/drawing/2014/main" id="{5196C680-2B9B-B346-AB6C-C29E5F299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924425"/>
            <a:ext cx="6915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2315" name="Line 44">
            <a:extLst>
              <a:ext uri="{FF2B5EF4-FFF2-40B4-BE49-F238E27FC236}">
                <a16:creationId xmlns:a16="http://schemas.microsoft.com/office/drawing/2014/main" id="{0E85B8C3-7052-744C-9BB5-F36D2F70F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406900"/>
            <a:ext cx="6915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2316" name="Line 49">
            <a:extLst>
              <a:ext uri="{FF2B5EF4-FFF2-40B4-BE49-F238E27FC236}">
                <a16:creationId xmlns:a16="http://schemas.microsoft.com/office/drawing/2014/main" id="{3506343E-B48A-0140-A0CF-F02A6FCEB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889375"/>
            <a:ext cx="6915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12317" name="Line 54">
            <a:extLst>
              <a:ext uri="{FF2B5EF4-FFF2-40B4-BE49-F238E27FC236}">
                <a16:creationId xmlns:a16="http://schemas.microsoft.com/office/drawing/2014/main" id="{803A4CA0-9E1C-A643-B11E-B8139AD63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371850"/>
            <a:ext cx="6915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b="0" dirty="0"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99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99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99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98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98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98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911" grpId="0"/>
      <p:bldP spid="889906" grpId="0"/>
      <p:bldP spid="889901" grpId="0"/>
      <p:bldP spid="889896" grpId="0"/>
      <p:bldP spid="889861" grpId="0"/>
      <p:bldP spid="8898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55B383CF-C3CC-734F-B742-B0E9D678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71C07C-5F83-EF42-AC34-CABBE70B3C35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B6E5897-1867-A440-825B-0CBDF9EE1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宋体" panose="02010600030101010101" pitchFamily="2" charset="-122"/>
              </a:rPr>
              <a:t>Assembly Code for Arithmetic Expressions</a:t>
            </a: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5ED07F76-D5BC-C24E-BDDB-ACCDFDA7F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98600"/>
            <a:ext cx="7467600" cy="255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  <a:tab pos="14859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int </a:t>
            </a:r>
            <a:r>
              <a:rPr lang="en-US" altLang="zh-CN" sz="2000" b="0" dirty="0" err="1">
                <a:latin typeface="Nanum Myeongjo" panose="02020603020101020101" pitchFamily="18" charset="-127"/>
              </a:rPr>
              <a:t>arith</a:t>
            </a:r>
            <a:r>
              <a:rPr lang="en-US" altLang="zh-CN" sz="2000" b="0" dirty="0">
                <a:latin typeface="Nanum Myeongjo" panose="02020603020101020101" pitchFamily="18" charset="-127"/>
              </a:rPr>
              <a:t>(long x, long y, long z)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  	long t1 = x ^ 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 	long t2 = z * 48;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 	long t3 = t1 &amp; 0x0F0F0F0F;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 	long t4 = t2 - t3;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  	return t4;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>
                <a:latin typeface="Nanum Myeongjo" panose="02020603020101020101" pitchFamily="18" charset="-127"/>
              </a:rPr>
              <a:t>}</a:t>
            </a:r>
          </a:p>
        </p:txBody>
      </p:sp>
      <p:sp>
        <p:nvSpPr>
          <p:cNvPr id="14341" name="Rectangle 6">
            <a:extLst>
              <a:ext uri="{FF2B5EF4-FFF2-40B4-BE49-F238E27FC236}">
                <a16:creationId xmlns:a16="http://schemas.microsoft.com/office/drawing/2014/main" id="{1B609C5C-63A4-A044-A5AA-A7A5818F6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038600"/>
            <a:ext cx="7467600" cy="16319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</a:rPr>
              <a:t>xorq</a:t>
            </a:r>
            <a:r>
              <a:rPr lang="en-US" altLang="zh-CN" sz="2000" b="0" dirty="0">
                <a:latin typeface="Nanum Myeongjo" panose="02020603020101020101" pitchFamily="18" charset="-127"/>
              </a:rPr>
              <a:t> %</a:t>
            </a:r>
            <a:r>
              <a:rPr lang="en-US" altLang="zh-CN" sz="2000" b="0" dirty="0" err="1">
                <a:latin typeface="Nanum Myeongjo" panose="02020603020101020101" pitchFamily="18" charset="-127"/>
              </a:rPr>
              <a:t>rsi</a:t>
            </a:r>
            <a:r>
              <a:rPr lang="en-US" altLang="zh-CN" sz="2000" b="0" dirty="0">
                <a:latin typeface="Nanum Myeongjo" panose="02020603020101020101" pitchFamily="18" charset="-127"/>
              </a:rPr>
              <a:t>,%</a:t>
            </a:r>
            <a:r>
              <a:rPr lang="en-US" altLang="zh-CN" sz="2000" b="0" dirty="0" err="1">
                <a:latin typeface="Nanum Myeongjo" panose="02020603020101020101" pitchFamily="18" charset="-127"/>
              </a:rPr>
              <a:t>rdi</a:t>
            </a:r>
            <a:r>
              <a:rPr lang="en-US" altLang="zh-CN" sz="2000" b="0" dirty="0">
                <a:latin typeface="Nanum Myeongjo" panose="02020603020101020101" pitchFamily="18" charset="-127"/>
              </a:rPr>
              <a:t>		</a:t>
            </a:r>
            <a:r>
              <a:rPr lang="en-US" altLang="zh-CN" sz="2000" b="0" dirty="0">
                <a:solidFill>
                  <a:schemeClr val="accent2"/>
                </a:solidFill>
                <a:latin typeface="Nanum Myeongjo" panose="02020603020101020101" pitchFamily="18" charset="-127"/>
              </a:rPr>
              <a:t>Compute t1=</a:t>
            </a:r>
            <a:r>
              <a:rPr lang="en-US" altLang="zh-CN" sz="2000" b="0" dirty="0" err="1">
                <a:solidFill>
                  <a:schemeClr val="accent2"/>
                </a:solidFill>
                <a:latin typeface="Nanum Myeongjo" panose="02020603020101020101" pitchFamily="18" charset="-127"/>
              </a:rPr>
              <a:t>x^y</a:t>
            </a:r>
            <a:endParaRPr lang="en-US" altLang="zh-CN" sz="2000" b="0" dirty="0">
              <a:solidFill>
                <a:schemeClr val="accent2"/>
              </a:solidFill>
              <a:latin typeface="Nanum Myeongjo" panose="0202060302010102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</a:rPr>
              <a:t>leaq</a:t>
            </a:r>
            <a:r>
              <a:rPr lang="en-US" altLang="zh-CN" sz="2000" b="0" dirty="0">
                <a:latin typeface="Nanum Myeongjo" panose="02020603020101020101" pitchFamily="18" charset="-127"/>
              </a:rPr>
              <a:t> (%rdx,%rdx,2),%</a:t>
            </a:r>
            <a:r>
              <a:rPr lang="en-US" altLang="zh-CN" sz="2000" b="0" dirty="0" err="1">
                <a:latin typeface="Nanum Myeongjo" panose="02020603020101020101" pitchFamily="18" charset="-127"/>
              </a:rPr>
              <a:t>rax</a:t>
            </a:r>
            <a:r>
              <a:rPr lang="en-US" altLang="zh-CN" sz="2000" b="0" dirty="0">
                <a:latin typeface="Nanum Myeongjo" panose="02020603020101020101" pitchFamily="18" charset="-127"/>
              </a:rPr>
              <a:t> </a:t>
            </a:r>
            <a:r>
              <a:rPr lang="en-US" altLang="zh-CN" sz="2000" b="0" dirty="0">
                <a:solidFill>
                  <a:schemeClr val="accent2"/>
                </a:solidFill>
                <a:latin typeface="Nanum Myeongjo" panose="02020603020101020101" pitchFamily="18" charset="-127"/>
              </a:rPr>
              <a:t>Compute 3*z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</a:rPr>
              <a:t>salq</a:t>
            </a:r>
            <a:r>
              <a:rPr lang="en-US" altLang="zh-CN" sz="2000" b="0" dirty="0">
                <a:latin typeface="Nanum Myeongjo" panose="02020603020101020101" pitchFamily="18" charset="-127"/>
              </a:rPr>
              <a:t> $4,%rax		</a:t>
            </a:r>
            <a:r>
              <a:rPr lang="en-US" altLang="zh-CN" sz="2000" b="0" dirty="0">
                <a:solidFill>
                  <a:schemeClr val="accent2"/>
                </a:solidFill>
                <a:latin typeface="Nanum Myeongjo" panose="02020603020101020101" pitchFamily="18" charset="-127"/>
              </a:rPr>
              <a:t>Compute t2=48*z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</a:rPr>
              <a:t>andq</a:t>
            </a:r>
            <a:r>
              <a:rPr lang="en-US" altLang="zh-CN" sz="2000" b="0" dirty="0">
                <a:latin typeface="Nanum Myeongjo" panose="02020603020101020101" pitchFamily="18" charset="-127"/>
              </a:rPr>
              <a:t> $252645135,%rdi	</a:t>
            </a:r>
            <a:r>
              <a:rPr lang="en-US" altLang="zh-CN" sz="2000" b="0" dirty="0">
                <a:solidFill>
                  <a:schemeClr val="accent2"/>
                </a:solidFill>
                <a:latin typeface="Nanum Myeongjo" panose="02020603020101020101" pitchFamily="18" charset="-127"/>
              </a:rPr>
              <a:t>Compute t3=t1&amp;0F0F0F0F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Nanum Myeongjo" panose="02020603020101020101" pitchFamily="18" charset="-127"/>
              </a:rPr>
              <a:t>subq</a:t>
            </a:r>
            <a:r>
              <a:rPr lang="en-US" altLang="zh-CN" sz="2000" b="0" dirty="0">
                <a:latin typeface="Nanum Myeongjo" panose="02020603020101020101" pitchFamily="18" charset="-127"/>
              </a:rPr>
              <a:t> %</a:t>
            </a:r>
            <a:r>
              <a:rPr lang="en-US" altLang="zh-CN" sz="2000" b="0" dirty="0" err="1">
                <a:latin typeface="Nanum Myeongjo" panose="02020603020101020101" pitchFamily="18" charset="-127"/>
              </a:rPr>
              <a:t>rdi</a:t>
            </a:r>
            <a:r>
              <a:rPr lang="en-US" altLang="zh-CN" sz="2000" b="0" dirty="0">
                <a:latin typeface="Nanum Myeongjo" panose="02020603020101020101" pitchFamily="18" charset="-127"/>
              </a:rPr>
              <a:t>,%</a:t>
            </a:r>
            <a:r>
              <a:rPr lang="en-US" altLang="zh-CN" sz="2000" b="0" dirty="0" err="1">
                <a:latin typeface="Nanum Myeongjo" panose="02020603020101020101" pitchFamily="18" charset="-127"/>
              </a:rPr>
              <a:t>rax</a:t>
            </a:r>
            <a:r>
              <a:rPr lang="en-US" altLang="zh-CN" sz="2000" b="0" dirty="0">
                <a:latin typeface="Nanum Myeongjo" panose="02020603020101020101" pitchFamily="18" charset="-127"/>
              </a:rPr>
              <a:t>		</a:t>
            </a:r>
            <a:r>
              <a:rPr lang="en-US" altLang="zh-CN" sz="2000" b="0" dirty="0">
                <a:solidFill>
                  <a:schemeClr val="accent2"/>
                </a:solidFill>
                <a:latin typeface="Nanum Myeongjo" panose="02020603020101020101" pitchFamily="18" charset="-127"/>
              </a:rPr>
              <a:t>Return t2-t3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7AF7E7B8-F432-2943-8E3F-099F9AEC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0EABA0-584B-BB49-B091-A151836173ED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0AA417B-61A5-6244-9AAB-661309299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Special Arithmetic Operations</a:t>
            </a:r>
          </a:p>
        </p:txBody>
      </p:sp>
      <p:graphicFrame>
        <p:nvGraphicFramePr>
          <p:cNvPr id="900147" name="Group 51">
            <a:extLst>
              <a:ext uri="{FF2B5EF4-FFF2-40B4-BE49-F238E27FC236}">
                <a16:creationId xmlns:a16="http://schemas.microsoft.com/office/drawing/2014/main" id="{CB24F855-91F7-854F-B2E1-DB076CA58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407897"/>
              </p:ext>
            </p:extLst>
          </p:nvPr>
        </p:nvGraphicFramePr>
        <p:xfrm>
          <a:off x="381000" y="1600200"/>
          <a:ext cx="8445500" cy="2536826"/>
        </p:xfrm>
        <a:graphic>
          <a:graphicData uri="http://schemas.openxmlformats.org/drawingml/2006/table">
            <a:tbl>
              <a:tblPr/>
              <a:tblGrid>
                <a:gridCol w="107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7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8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imulq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S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R[%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rdx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]:R[%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rax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]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S*R[%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rax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]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Signed full multiply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mulq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 S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R[%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rdx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]:R[%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rax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]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S*R[%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rax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]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Unsigned full multiply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cqto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R[%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rdx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]:R[%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rax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]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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SignExtend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(R[%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rax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])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Convert to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oct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word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idivq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S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R[%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rdx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]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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R[%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rdx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]:R[%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rax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]  mod 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R[%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rax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]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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R[%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rdx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]:R[%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rax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]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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S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Signed divide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divq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S</a:t>
                      </a:r>
                    </a:p>
                  </a:txBody>
                  <a:tcPr marL="91437" marR="914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R[%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rdx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]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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R[%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rdx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]:R[%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rax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]  mod 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R[%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rax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]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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R[%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rdx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]:R[%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rax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] 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  <a:sym typeface="Symbol" pitchFamily="18" charset="2"/>
                        </a:rPr>
                        <a:t>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 S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num Myeongjo" panose="02020603020101020101" pitchFamily="18" charset="-127"/>
                        <a:ea typeface="宋体" pitchFamily="2" charset="-122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anum Myeongjo" panose="02020603020101020101" pitchFamily="18" charset="-127"/>
                          <a:ea typeface="宋体" pitchFamily="2" charset="-122"/>
                        </a:rPr>
                        <a:t>Unsigned divide</a:t>
                      </a:r>
                    </a:p>
                  </a:txBody>
                  <a:tcPr marL="91437" marR="914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7C788DB5-20B0-194E-B47C-A80754D2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BE3345-6B75-574E-95A9-803D66FE82CC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CE6818A-9ADF-534E-8CCF-7236F9149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D53C504-32EC-AF4E-BAF2-9BD55C92F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Initially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dest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in %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x in %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y in %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rdx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(*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dest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= x*y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933450" lvl="1" indent="-5334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movq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%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33450" lvl="1" indent="-5334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mulq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%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rdx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33450" lvl="1" indent="-5334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movq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%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, (%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933450" lvl="1" indent="-5334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movq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%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rdx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, 8(%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Initially x in %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y in %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qp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in %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rdx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rp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in %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rcx</a:t>
            </a:r>
            <a:endParaRPr lang="en-US" altLang="zh-CN" sz="2400" dirty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(*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qp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x / y,  *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rp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= x % y)</a:t>
            </a:r>
          </a:p>
          <a:p>
            <a:pPr marL="933450" lvl="1" indent="-5334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movq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%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rdx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, %r8</a:t>
            </a:r>
          </a:p>
          <a:p>
            <a:pPr marL="933450" lvl="1" indent="-5334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movq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%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rdi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, %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33450" lvl="1" indent="-5334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cqto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33450" lvl="1" indent="-5334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idivq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%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rsi</a:t>
            </a:r>
            <a:endParaRPr lang="en-US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33450" lvl="1" indent="-5334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movq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%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rax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, (%r8)</a:t>
            </a:r>
          </a:p>
          <a:p>
            <a:pPr marL="933450" lvl="1" indent="-5334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movq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 %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rdx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, (%</a:t>
            </a:r>
            <a:r>
              <a:rPr lang="en-US" altLang="zh-CN" sz="2000" dirty="0" err="1">
                <a:ea typeface="宋体" panose="02010600030101010101" pitchFamily="2" charset="-122"/>
                <a:cs typeface="Times New Roman" panose="02020603050405020304" pitchFamily="18" charset="0"/>
              </a:rPr>
              <a:t>rcx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30">
            <a:extLst>
              <a:ext uri="{FF2B5EF4-FFF2-40B4-BE49-F238E27FC236}">
                <a16:creationId xmlns:a16="http://schemas.microsoft.com/office/drawing/2014/main" id="{4A3B96AA-62F4-5F4F-8CC3-2974BAB35F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1CD572-34C1-2B4C-98D2-FD175A492DB9}" type="slidenum">
              <a:rPr lang="zh-CN" altLang="en-US" sz="1400">
                <a:latin typeface="Nanum Myeongjo" panose="02020603020101020101" pitchFamily="18" charset="-127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dirty="0">
              <a:latin typeface="Nanum Myeongjo" panose="02020603020101020101" pitchFamily="18" charset="-127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1C72141-F51F-5C4B-A2EF-758E2619519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Conditional Codes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13618</TotalTime>
  <Words>1430</Words>
  <Application>Microsoft Macintosh PowerPoint</Application>
  <PresentationFormat>如螢幕大小 (4:3)</PresentationFormat>
  <Paragraphs>349</Paragraphs>
  <Slides>22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Comic Sans MS</vt:lpstr>
      <vt:lpstr>宋体</vt:lpstr>
      <vt:lpstr>Arial</vt:lpstr>
      <vt:lpstr>Times New Roman</vt:lpstr>
      <vt:lpstr>Symbol</vt:lpstr>
      <vt:lpstr>Courier New</vt:lpstr>
      <vt:lpstr>Helvetica</vt:lpstr>
      <vt:lpstr>icfp99</vt:lpstr>
      <vt:lpstr>Data Manipulation</vt:lpstr>
      <vt:lpstr>Arithmetic and Logical Operations</vt:lpstr>
      <vt:lpstr>Arithmetic and Logical Operations</vt:lpstr>
      <vt:lpstr>Arithmetic and Logical Operations</vt:lpstr>
      <vt:lpstr>Examples for Lea Instruction</vt:lpstr>
      <vt:lpstr>Assembly Code for Arithmetic Expressions</vt:lpstr>
      <vt:lpstr>Special Arithmetic Operations</vt:lpstr>
      <vt:lpstr>Examples</vt:lpstr>
      <vt:lpstr>Conditional Codes</vt:lpstr>
      <vt:lpstr>Assembly Programmer’s View</vt:lpstr>
      <vt:lpstr>Condition codes</vt:lpstr>
      <vt:lpstr>Condition codes</vt:lpstr>
      <vt:lpstr>Condition codes</vt:lpstr>
      <vt:lpstr>Setting Conditional Codes</vt:lpstr>
      <vt:lpstr>Conditional Code</vt:lpstr>
      <vt:lpstr>Setting Conditional Codes</vt:lpstr>
      <vt:lpstr>Setting Conditional Codes</vt:lpstr>
      <vt:lpstr>Accessing Conditional Codes</vt:lpstr>
      <vt:lpstr>Accessing Conditional Codes</vt:lpstr>
      <vt:lpstr>Accessing Conditional Codes</vt:lpstr>
      <vt:lpstr>Accessing Conditional Codes</vt:lpstr>
      <vt:lpstr>Accessing Conditional Codes</vt:lpstr>
    </vt:vector>
  </TitlesOfParts>
  <Company>Digital Integrity,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</dc:title>
  <dc:creator>Binyu Zang</dc:creator>
  <cp:lastModifiedBy>Qingping Yue</cp:lastModifiedBy>
  <cp:revision>444</cp:revision>
  <dcterms:created xsi:type="dcterms:W3CDTF">2000-01-15T07:54:11Z</dcterms:created>
  <dcterms:modified xsi:type="dcterms:W3CDTF">2020-06-17T01:51:10Z</dcterms:modified>
</cp:coreProperties>
</file>