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1219" r:id="rId2"/>
    <p:sldId id="1220" r:id="rId3"/>
    <p:sldId id="1221" r:id="rId4"/>
    <p:sldId id="1222" r:id="rId5"/>
    <p:sldId id="1223" r:id="rId6"/>
    <p:sldId id="1224" r:id="rId7"/>
    <p:sldId id="1225" r:id="rId8"/>
    <p:sldId id="1226" r:id="rId9"/>
    <p:sldId id="1227" r:id="rId10"/>
    <p:sldId id="1228" r:id="rId11"/>
    <p:sldId id="1229" r:id="rId12"/>
    <p:sldId id="1230" r:id="rId13"/>
    <p:sldId id="1231" r:id="rId14"/>
    <p:sldId id="1232" r:id="rId15"/>
    <p:sldId id="1233" r:id="rId16"/>
    <p:sldId id="1234" r:id="rId17"/>
    <p:sldId id="1235" r:id="rId18"/>
    <p:sldId id="1236" r:id="rId19"/>
    <p:sldId id="1237" r:id="rId20"/>
    <p:sldId id="1238" r:id="rId21"/>
    <p:sldId id="1239" r:id="rId22"/>
    <p:sldId id="1240" r:id="rId23"/>
    <p:sldId id="1241" r:id="rId24"/>
    <p:sldId id="1242" r:id="rId25"/>
    <p:sldId id="1243" r:id="rId26"/>
    <p:sldId id="1244" r:id="rId27"/>
    <p:sldId id="1245" r:id="rId28"/>
    <p:sldId id="1246" r:id="rId29"/>
    <p:sldId id="1247" r:id="rId30"/>
    <p:sldId id="1248" r:id="rId31"/>
    <p:sldId id="1249" r:id="rId32"/>
    <p:sldId id="1250" r:id="rId33"/>
    <p:sldId id="1251" r:id="rId34"/>
    <p:sldId id="1252" r:id="rId35"/>
    <p:sldId id="1253" r:id="rId36"/>
    <p:sldId id="1265" r:id="rId37"/>
    <p:sldId id="1263" r:id="rId38"/>
    <p:sldId id="1254" r:id="rId39"/>
    <p:sldId id="1256" r:id="rId40"/>
    <p:sldId id="1255" r:id="rId41"/>
    <p:sldId id="1257" r:id="rId42"/>
    <p:sldId id="1259" r:id="rId43"/>
    <p:sldId id="1258" r:id="rId44"/>
    <p:sldId id="1260" r:id="rId45"/>
    <p:sldId id="1261" r:id="rId46"/>
    <p:sldId id="1262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65" autoAdjust="0"/>
    <p:restoredTop sz="50000" autoAdjust="0"/>
  </p:normalViewPr>
  <p:slideViewPr>
    <p:cSldViewPr>
      <p:cViewPr varScale="1">
        <p:scale>
          <a:sx n="68" d="100"/>
          <a:sy n="68" d="100"/>
        </p:scale>
        <p:origin x="224" y="1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76030E-DD3D-4F45-A09A-288320F34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8E5F3-9244-DE47-AD91-37D2E77611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9A9CA56B-3EB5-194D-8760-FCC006DF6278}" type="datetimeFigureOut">
              <a:rPr lang="en-US" b="0">
                <a:latin typeface="Nanum Myeongjo" panose="02020603020101020101" pitchFamily="18" charset="-127"/>
              </a:rPr>
              <a:pPr>
                <a:defRPr/>
              </a:pPr>
              <a:t>7/10/20</a:t>
            </a:fld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BDC3-34F1-264C-9DA6-3A8681BA29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08017-8D71-3D45-B2BA-F185EC77C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68B6C2-1819-504F-B1D4-0E38237088E8}" type="slidenum">
              <a:rPr lang="en-US" altLang="zh-CN" b="0">
                <a:latin typeface="Nanum Myeongjo" panose="02020603020101020101" pitchFamily="18" charset="-127"/>
              </a:rPr>
              <a:pPr/>
              <a:t>‹#›</a:t>
            </a:fld>
            <a:endParaRPr lang="en-US" altLang="zh-CN" b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F2E340C-D215-404B-A863-D4A4AA98FC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kumimoji="0" sz="1200" b="0" i="0">
                <a:solidFill>
                  <a:schemeClr val="tx1"/>
                </a:solidFill>
                <a:latin typeface="Nanum Myeongjo" panose="02020603020101020101" pitchFamily="18" charset="-127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44E0340-22C6-F746-BE92-6009EDE079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kumimoji="0" sz="1200" b="0" i="0">
                <a:solidFill>
                  <a:schemeClr val="tx1"/>
                </a:solidFill>
                <a:latin typeface="Nanum Myeongjo" panose="02020603020101020101" pitchFamily="18" charset="-127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9B3E6AA-B423-DF4B-99C4-D29DAC5D4D7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CA00E03-2EA8-1646-8F7E-0DFF48AECA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51366F8-96E7-3F47-957C-6A33EBCEE0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kumimoji="0" sz="1200" b="0" i="0">
                <a:solidFill>
                  <a:schemeClr val="tx1"/>
                </a:solidFill>
                <a:latin typeface="Nanum Myeongjo" panose="02020603020101020101" pitchFamily="18" charset="-127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7CCEAA8-36B1-2A46-B9F5-58848A852B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i="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</a:lstStyle>
          <a:p>
            <a:fld id="{E7F2F94C-1B88-BD4C-9188-1DC44157EFD5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9C1E740-7D6E-A941-BD89-D3E14BC89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DCBD06D-2222-8548-A402-F47AE00463B4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A48EB91-F191-D54D-A0BC-126BF2E420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95CBA90-F65E-7345-811E-44BF66B41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15D17B3-52CB-6944-AAA0-FC793EAE2A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D17311D-94C2-5E43-A783-95CCD08BB896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10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766422A-CE63-6542-B3DF-41E45D789D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8A09EA3-5CDB-8D49-9192-41E886336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E7B171B-0B3F-6B48-AC41-34D4CB6DD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EFB9D6F-DAA5-044A-858E-7AAEF7943F94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11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AC8FCD8-7C96-B041-92AC-80D61E098A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826B089-61CD-A444-82CA-6969F35E4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92BDBC7C-B17B-8B48-8C68-66E4196AE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9065EFF-2F0F-D246-82DF-D3F5E165BD18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12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C5D967A-340E-A343-8F46-36E3CDB97E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02BBA7D-2464-6644-92D5-4FA76112F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7C1AD3B-91CB-124A-8DB6-554AEE9660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62AE396-835D-2F44-986D-C97D3AF1C8CA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13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0A235C9-58E5-8D4D-BEE9-D35A80DA85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1131272-EDDD-004B-81FE-924A6B266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B201BBAD-9E58-294E-B6FC-2C399ECBAE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0D03E68-FE42-8544-B924-8112279F158A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14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229B3B0-6171-4943-8832-70C6A4F52A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8DC6014-EEDC-C54F-AA14-2B19A56CB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C56DF48-2657-694F-81F4-A682E5A50D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8DC6AF-B688-2F4A-8A63-4A5689565F6D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15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D07CA07-C0F8-B248-B238-E96A9F1884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07328C9-FBA2-634A-BB78-448C548FC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15ADDB1-63FA-094C-BDB5-5429A8E6EE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5B6E81D-79C2-3A40-955B-41CC46891DF8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16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074A6C2-9492-A547-9FBF-21F6B1F705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F363B13-51E8-4945-AFD3-6E9B68435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966B665-DEE8-2641-9D6B-BA4CA38E1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0E418D6-62D3-EC45-8814-5720A16E3487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17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5EEF510-532E-5349-87AA-8E7C14410F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31E43D3-F56F-864F-A105-B984B93BE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392A63A-5C73-884C-ADD1-3D63CE377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1FDDB02-132C-B648-871C-2C4541E7A45B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18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8BA51F2-51FA-364A-96CB-0A48D52D16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FB201F4-BE82-F241-B0E8-B0E509E00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878B1FF-CEBA-254D-B889-D4C05FF5B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AED41E-D2D8-B84F-A1D5-065BC98AAD5A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19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FD43432-15C5-5647-832C-1A3E420BCC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539960D-1A9A-E148-ADB3-64303B157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88B02482-17FD-F049-8906-0D31D51D0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32ED1FC-B0E1-A04C-8891-517A49DF1E38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D51D936-800E-3D48-8839-56F114F204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5F71111-08BC-074E-BB03-5C7F008AA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74AED356-967A-F94C-B143-AAD976C242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301F87-0435-FB42-B738-A5653B3D60EF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20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4E32518-5631-2749-B451-37471393CE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4718835-9755-EA42-979D-8B9233490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5EE07C1-7ABC-AC41-86CE-890078FBE3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B05D3A-3B64-D549-94E5-7CFB2BAFA5F8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21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3CB3B6B-58C7-204D-8457-1ACC483682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7A49100-B944-ED47-A0EB-306984F1B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750A81B-2BAF-A840-9AF3-D88828AB0F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408EB8A-C2EE-7F40-B420-84DA6716B279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22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E97A3D5-ADFF-6842-87AA-267027AD94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C6BC483-6D4B-7246-AF20-CCEB029474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6D1D6DF-828F-6D4B-A9D7-5442C17322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22C1EC6-9E50-DE46-BCFF-01B25D30B19A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23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CB764C2-5B9D-494D-968E-65E65AB126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0F248CF-1758-4D4B-90FC-FB3B90D5B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D30D7970-8073-1F42-8187-CB0DA034D6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26774BF-CA8A-6D40-8F94-C1AB2FFEB99F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24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F5E0BF9-7E8E-9B4F-AA89-887EC8DD3E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AC24718-F608-1F44-8749-D527A5C93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BD87B783-EFA5-FA49-A60B-73A88408BF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ADECE2F-6FBB-644D-99FC-929413335F7A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25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9BFCB9E-2092-FB4D-8F1E-A0F018CCDF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D7E3C80-7778-8E4D-81D6-C0F99CAE8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A56814F-8C29-5348-9EA2-9B88E08908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5F75621-F510-DD48-931C-B4312FEE9B03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26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54354E8-080B-9146-A77C-5098D9387A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11468BA-7519-344C-8018-1210B0D1C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70D6A48-5585-BE4B-82F5-415D556F5C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08E9C3D-E543-8B41-A343-8A282E1030E4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27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A683E97-E093-7F42-9E3C-4F07B2D4B8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0F78B0F-811C-8843-A8A2-8BB9DCBDE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70A7B3FF-F6B6-5F40-8600-E65FDC7C98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22C3510-A4B2-E949-8E7F-509651C80F63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28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FE448FF-1276-5142-BF32-8D4A2F7D7D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4DBDCC2-5033-F146-B698-A17286A95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831F7C0A-5EA6-8B45-BE32-28AF3050C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3FFE21-F88F-9441-BE21-BA83967CFC37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29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DD85B226-E577-FA48-9811-1E8B9A6906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3CB65EC-21E3-904B-9B46-F1B03261F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49739CE0-15DE-2240-B58F-3C92E175A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983618-1907-3D43-8D04-7609F3B296AC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3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3DD90C4-FF31-994E-B8BC-70059DEFA7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BAD259B-AD2C-1845-A3C4-95D6DB362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882524D5-B73B-C745-825C-5A27B8799E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687BCEE-6A3B-9541-823C-0487F10174CC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30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D92B5FF-C4D2-A344-B25D-680E6458DC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F92CB91-C8CF-2A4A-A158-EE5806FBE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B288B690-13A3-D141-B5A0-2CD41C76D3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64ED22-E559-594E-BB91-EF412C68613B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31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FE37A1F6-9414-7346-9608-9EF7578311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150388FB-C6CC-E646-81D8-7A0F5F429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0261305E-DEB7-E747-ADF2-F57CBDAC1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321AE9A-F1D8-914E-BB7F-C30E6BE83EE9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32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4C31B6D5-6B92-064A-A838-6349D281E8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24374D04-33E7-E347-AA03-3376DDE31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18971CE8-44C1-694D-9958-A62C172C7A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4CF161B-5E23-7342-88F7-3A0EB69F3066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33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87ADADA-F046-864A-B466-8998A1D563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BDB9F34-FCDA-9E41-8E4D-109104662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50A4FE5A-CD48-3548-9B79-9877C008F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D91CB33-23CA-184C-9D15-305E4AFE02F6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34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7AC8C6D-9C0A-3E44-A511-785A5C4E8A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D33D7F9B-2C06-2744-BB42-924C604C0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3E48F626-BCCC-6F4F-85F1-A678EDC889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451B6D6-C25D-FD4F-907D-E8D4D7C26426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35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02A60E9-334B-6C4D-9A01-E34FF4D9D7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A9CE91F-1EF0-6240-97D3-CFB3B49CE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0301F77F-82E4-F64D-A9E2-F485CA077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1812322-5A99-9B4E-8C1D-8BC6B66F9EAE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38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738172FD-AED4-8445-B4AF-CE33037A90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BEA3066C-B1B4-BD47-B32C-5AD1EC63B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338F23AE-762D-914B-AE44-9FAC2D0991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C391BBA-4EAB-5B47-9766-C9E712F220E4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39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F4538895-B7BB-8C44-8FB1-04078A0D62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27DA046-DF9D-8646-A6DF-AD0976EF9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E424101-973D-B548-863F-A5CD8BBCC3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2927821-F46D-D04B-B12F-1EA59D6D4D10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40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097A1A5-9648-CB46-B7E8-D6399E1C9B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B3EB80F-25F4-AB49-8EF6-567DB0FFE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2530042D-7968-D243-9AE2-A7E3F6FD25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769B12-C4E2-0141-BE89-98EF98C2B9CF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41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7767801A-89E5-9F4E-8D21-EAED794A5F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7112A39-5B58-7643-8A97-45D2A53A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313CA5E-72F6-5848-9D01-51EB90EB48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2C8CD4A-A194-AD45-810D-02BFBEE07A68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4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4B815D3-8E61-D746-AA3F-C12493BAB5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4C8DE64-7C39-434D-879D-849993EE8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3E387EEF-B85B-DE40-A7D6-EB818CAC8C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4FBD611-F751-5147-8595-9790A17DF421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42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CEFED603-5A91-104B-AF1A-DBA8569ABD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21056CE-0918-F44C-A63D-06A03D1AB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5C5A4711-9B0D-6441-9137-AAD4D1960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934151B-7097-1642-AA40-420CEA3A4810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43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C10CF7B-2440-ED4F-841D-8CEFCEA372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8BD0B87-66A8-4149-8E58-6D3CC141A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E8FA13B-2EB5-2B48-8DCB-1FDC96ED41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0928262-582F-0149-9B7D-37522E99AAE5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44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C27E5B0-4190-9D41-A041-99B0C0E8C3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0880465-DEC8-9248-9D13-FA1DF1134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59859A0A-ADA6-F94F-B437-C2C3FA8099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3DDC93F-E473-2B44-8A47-95CF1CA6A971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45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06885EB-2CD6-BD4A-AC76-2A7977081F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53713F1C-EA4A-9A49-8228-6135B1FF2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53F4C5AA-3EB4-0246-AC18-B05C8D910B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18FEBB6-96BB-1445-B57E-B02D369113FA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46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586CB8E4-ED9E-AC46-9B45-2AD1B0CE19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B0CC55AA-0760-1043-A567-AB5B9A2FA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7AAE294-674F-9D41-A487-AAD0728F0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156894B-E60C-214A-8819-8BD02B6F39AA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5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DD08EF2-D8AE-E645-AD72-857A30A20E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54EE870-8BC7-2E4D-A28C-B47D509C0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76C90A51-8AE4-A44A-AF6D-D4A993A63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1D42C3-B50E-2F42-A376-E6F13803EE92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6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1810722-EE20-9E44-BCE7-F075255C84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58EA596-3EC4-AD40-A2E5-69A035D23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88CD02F-B8A8-2F47-8D65-DBE80CD2D8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EF85ACC-CD6A-514D-B33A-03CC0102F2EB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7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F4E0A47-C5E8-3E43-9A17-110DB1347C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0214851-9B78-C14A-829A-9EB72B30C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6D16AD6A-6962-F141-A840-A27C4A499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1F45C7-E89D-8E4B-893F-8653484102D1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8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DDB4509-3392-5941-B38F-0436066E23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9198998-5500-9945-A19C-0F8CF8D8D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64D6E9B-CF6F-3149-8345-AF45EE7901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559B8AC-F717-DD4B-A5B3-A1503FC19979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9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6FC7F8D-4A7A-674E-A057-C67B36CF91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4AC4DA2-24CB-F84A-9C58-5D87E81B5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28993F8A-6525-C346-A56E-8EABB38D62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56B7D-DD1A-8F42-BB4F-57835E0527DE}" type="datetime1">
              <a:rPr lang="zh-CN" altLang="en-US"/>
              <a:pPr>
                <a:defRPr/>
              </a:pPr>
              <a:t>2020/7/10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8B6D9B2-92A6-9A45-BF0B-1FE06A54E4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096EBAC-C721-564D-A9E8-D16AF9E33D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70010B5-FEEE-5344-9D40-FF0E22C4B4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24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D1B1C3-1E62-D540-B17E-D5B94A47B0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70482-496D-A84F-88ED-122246242157}" type="datetime1">
              <a:rPr lang="zh-CN" altLang="en-US"/>
              <a:pPr>
                <a:defRPr/>
              </a:pPr>
              <a:t>2020/7/10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2D821E-9901-8B49-BB29-A7DE98B4AE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63DCDF-D83C-024F-9562-216857665F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6397A-B349-F94B-962C-9BCC411E84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86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B6AC0C-4C67-F744-A6E7-917C099C27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9F868-86EB-7947-A072-AEB85AD7F71B}" type="datetime1">
              <a:rPr lang="zh-CN" altLang="en-US"/>
              <a:pPr>
                <a:defRPr/>
              </a:pPr>
              <a:t>2020/7/10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2897A-2D58-F74F-9A69-61C5C14C94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07BCA7-11C6-6547-91F6-419A3A3163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97BEB-E310-4A4D-A426-DC0F695F34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00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14D5F8-9DBD-2E4B-BD1B-1340EBA93C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C69E5-7BEE-0B41-8EA4-8986DD80F1F6}" type="datetime1">
              <a:rPr lang="zh-CN" altLang="en-US"/>
              <a:pPr>
                <a:defRPr/>
              </a:pPr>
              <a:t>2020/7/10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C47F14-80E0-8849-95A8-3F1EC9CDCE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6EBB68-AEEB-C74F-9449-9C5FD6E381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7C0CD-FEEA-454A-8D68-63C3072B74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09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E2964-A270-B943-A275-FAAA6DBFB4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CC2E9-7F84-FA43-9CDF-BDC789D87C2E}" type="datetime1">
              <a:rPr lang="zh-CN" altLang="en-US"/>
              <a:pPr>
                <a:defRPr/>
              </a:pPr>
              <a:t>2020/7/10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CAC25-2D2C-234F-A905-18B7B9A30D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2CED6-867F-524F-BB87-E88F1B47E5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D2E0C-871E-F344-A062-DFBE063C834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1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8DFA39-FEAC-EB47-BB79-E4298764FB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12524-55C2-DE4C-9156-AA5FB1406BCA}" type="datetime1">
              <a:rPr lang="zh-CN" altLang="en-US"/>
              <a:pPr>
                <a:defRPr/>
              </a:pPr>
              <a:t>2020/7/10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4A32AA-A3F6-064D-BC1E-9651A4F5AB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C2E111-886D-DF49-AD0E-EF198E9FE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B09BFF-B67C-D949-94F6-278985B6FB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35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87DD48-5DFD-BB46-9BDB-159BCC8126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31C6D-806B-734E-8707-D9D5F1A34F98}" type="datetime1">
              <a:rPr lang="zh-CN" altLang="en-US"/>
              <a:pPr>
                <a:defRPr/>
              </a:pPr>
              <a:t>2020/7/10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966972-5CEC-DD4A-8879-844B38C69D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616F25-18B2-BD47-AF64-6A363D467C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0BA56A-430D-F241-95A4-75FBC4826E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13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885B2-349D-DD48-AF40-FBA561B710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A6B9A-3B0A-D947-AD3C-85851112D76A}" type="datetime1">
              <a:rPr lang="zh-CN" altLang="en-US"/>
              <a:pPr>
                <a:defRPr/>
              </a:pPr>
              <a:t>2020/7/10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886F6-946E-E041-A31C-D5DED7AE48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6B2B6-0C58-9347-89E4-556952C400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F3130-E107-A044-BA6B-3A38E4CC8B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8C20F7-6ACD-2440-BC80-07F0670937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7DEB7-F8EB-1D48-99FB-E1FC923453B4}" type="datetime1">
              <a:rPr lang="zh-CN" altLang="en-US"/>
              <a:pPr>
                <a:defRPr/>
              </a:pPr>
              <a:t>2020/7/10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DDB54B-2EA7-734A-BE5A-06334F8476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2A3262C-DC17-D943-86B8-539F654B7D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9B1976-6E08-D14D-A045-3CF9280F33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48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D34F228-FE5F-724F-8D94-D39AFCEE7B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A1C94-7F36-B144-A0CA-02F3EEC26E5B}" type="datetime1">
              <a:rPr lang="zh-CN" altLang="en-US"/>
              <a:pPr>
                <a:defRPr/>
              </a:pPr>
              <a:t>2020/7/10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CFE157-7EEA-2444-B5ED-0BF1FED9F3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858AEA-2D12-314E-957D-0E859B8F9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ACD8A-3941-654B-876C-119B27D74C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11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4E08112-37BE-D844-9F41-9FD4937CBA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5844B-7E72-234D-A0D4-592D33BBE946}" type="datetime1">
              <a:rPr lang="zh-CN" altLang="en-US"/>
              <a:pPr>
                <a:defRPr/>
              </a:pPr>
              <a:t>2020/7/10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3DA82A5-10FD-2443-9B7A-C0CF8F9E3B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F0123E-F32F-2047-A4C1-BE8C12E168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824E75-87E5-EF4E-9062-BC70C97E93B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5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AC670A-2CE3-C84D-BDB9-234360616D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F628A-B780-434B-AA15-A4270C939F7F}" type="datetime1">
              <a:rPr lang="zh-CN" altLang="en-US"/>
              <a:pPr>
                <a:defRPr/>
              </a:pPr>
              <a:t>2020/7/10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DFC73-220E-F84D-8F6F-B8470C7F9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CDB97-7EBD-A844-9BBC-DBB787DF71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D7072-C8E7-E446-BEC8-096377B2FE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14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22E466-D284-374A-8531-6B25E992F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308-5F42-724D-A588-E6C7F862BA0F}" type="datetime1">
              <a:rPr lang="zh-CN" altLang="en-US"/>
              <a:pPr>
                <a:defRPr/>
              </a:pPr>
              <a:t>2020/7/10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C9F8F7-E218-3A42-8123-58132A2A0D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001239-FB28-ED49-98C9-216408F028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F18DE-AF47-0840-94C1-F3EC9280D6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46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6D23F9A-5C5C-8E49-AFC6-DA35BAA30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13117BD-20D2-5A42-AA5F-5B05B46BD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92CA5E0-C50F-E44C-BC11-B08D363A1F4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kumimoji="0" sz="1400" b="0" i="0">
                <a:solidFill>
                  <a:schemeClr val="tx1"/>
                </a:solidFill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fld id="{FA2FDAC9-4AF3-7C4C-A621-5C00C00E6314}" type="datetime1">
              <a:rPr lang="zh-CN" altLang="en-US" smtClean="0"/>
              <a:pPr>
                <a:defRPr/>
              </a:pPr>
              <a:t>2020/7/10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76F991A-0FD6-AB4A-AFD4-0D1A887E24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 i="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4B6868D-5429-D84F-88E1-107A6CDD7B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 i="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</a:lstStyle>
          <a:p>
            <a:fld id="{48C0121F-FA57-C142-8FEF-6EA79B6B7830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0A1B8A7C-7C0E-1646-BE65-988476B92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>
            <a:extLst>
              <a:ext uri="{FF2B5EF4-FFF2-40B4-BE49-F238E27FC236}">
                <a16:creationId xmlns:a16="http://schemas.microsoft.com/office/drawing/2014/main" id="{0DA3C434-11E6-F242-9090-901CBE86D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809A85-5259-D34D-8356-50A81F95D37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30DD4C0-8CA3-7649-8651-16336F2941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方正姚体" pitchFamily="2" charset="-122"/>
              </a:rPr>
              <a:t>Understanding Pointers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90E70C0-74E3-774E-8EAF-A9FCA0BC5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Command-line Arguments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9FA6FEF-A245-364A-AD33-12BC1301D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8006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660033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$echo hello, world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660033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$hello, world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endParaRPr lang="en-US" altLang="zh-CN" sz="20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endParaRPr lang="en-US" altLang="zh-CN" sz="20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/* echo command-line arguments */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char *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[])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= 1;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&lt;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;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(“%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s%s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”,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], </a:t>
            </a:r>
            <a:b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	  (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&lt; argc-1) 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?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“ ” 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“”);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(“\n”) 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0;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98C66F-40AB-9B4F-A716-FB384A978AAE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1798638"/>
          <a:ext cx="838200" cy="173674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itchFamily="49" charset="0"/>
                        </a:rPr>
                        <a:t>NULL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65" name="TextBox 5">
            <a:extLst>
              <a:ext uri="{FF2B5EF4-FFF2-40B4-BE49-F238E27FC236}">
                <a16:creationId xmlns:a16="http://schemas.microsoft.com/office/drawing/2014/main" id="{AE917458-D705-3E46-96A2-64B75668A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847850"/>
            <a:ext cx="99060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  <a:cs typeface="Courier New" panose="02070309020205020404" pitchFamily="49" charset="0"/>
              </a:rPr>
              <a:t>echo\0</a:t>
            </a:r>
            <a:endParaRPr lang="zh-CN" altLang="en-US" sz="1600" b="0" dirty="0">
              <a:latin typeface="Nanum Myeongjo" panose="02020603020101020101" pitchFamily="18" charset="-127"/>
              <a:cs typeface="Courier New" panose="02070309020205020404" pitchFamily="49" charset="0"/>
            </a:endParaRPr>
          </a:p>
        </p:txBody>
      </p:sp>
      <p:sp>
        <p:nvSpPr>
          <p:cNvPr id="23566" name="TextBox 6">
            <a:extLst>
              <a:ext uri="{FF2B5EF4-FFF2-40B4-BE49-F238E27FC236}">
                <a16:creationId xmlns:a16="http://schemas.microsoft.com/office/drawing/2014/main" id="{CFB5508B-232F-1B41-AED8-118E3C6C1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355850"/>
            <a:ext cx="104868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anose="02070309020205020404" pitchFamily="49" charset="0"/>
              </a:rPr>
              <a:t>Hello,\0</a:t>
            </a:r>
            <a:endParaRPr lang="zh-CN" altLang="en-US" sz="1600" b="0" dirty="0">
              <a:solidFill>
                <a:srgbClr val="000000"/>
              </a:solidFill>
              <a:latin typeface="Nanum Myeongjo" panose="02020603020101020101" pitchFamily="18" charset="-127"/>
              <a:cs typeface="Courier New" panose="02070309020205020404" pitchFamily="49" charset="0"/>
            </a:endParaRPr>
          </a:p>
        </p:txBody>
      </p:sp>
      <p:sp>
        <p:nvSpPr>
          <p:cNvPr id="23567" name="TextBox 7">
            <a:extLst>
              <a:ext uri="{FF2B5EF4-FFF2-40B4-BE49-F238E27FC236}">
                <a16:creationId xmlns:a16="http://schemas.microsoft.com/office/drawing/2014/main" id="{A14E8D13-BBB9-DE41-A4B7-A22E1FB66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862263"/>
            <a:ext cx="1049338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  <a:cs typeface="Courier New" panose="02070309020205020404" pitchFamily="49" charset="0"/>
              </a:rPr>
              <a:t>World\0</a:t>
            </a:r>
            <a:endParaRPr lang="zh-CN" altLang="en-US" sz="1600" b="0" dirty="0">
              <a:latin typeface="Nanum Myeongjo" panose="02020603020101020101" pitchFamily="18" charset="-127"/>
              <a:cs typeface="Courier New" panose="02070309020205020404" pitchFamily="49" charset="0"/>
            </a:endParaRPr>
          </a:p>
        </p:txBody>
      </p:sp>
      <p:cxnSp>
        <p:nvCxnSpPr>
          <p:cNvPr id="23568" name="直接箭头连接符 18">
            <a:extLst>
              <a:ext uri="{FF2B5EF4-FFF2-40B4-BE49-F238E27FC236}">
                <a16:creationId xmlns:a16="http://schemas.microsoft.com/office/drawing/2014/main" id="{105FA62D-EA27-A343-9F9F-493BA50A9D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715125" y="2054225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直接箭头连接符 19">
            <a:extLst>
              <a:ext uri="{FF2B5EF4-FFF2-40B4-BE49-F238E27FC236}">
                <a16:creationId xmlns:a16="http://schemas.microsoft.com/office/drawing/2014/main" id="{2A277D32-C706-B742-A80B-D276B692731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715125" y="252095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直接箭头连接符 20">
            <a:extLst>
              <a:ext uri="{FF2B5EF4-FFF2-40B4-BE49-F238E27FC236}">
                <a16:creationId xmlns:a16="http://schemas.microsoft.com/office/drawing/2014/main" id="{9D17628B-5148-5C41-ABE3-433CA646772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715125" y="2987675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直接箭头连接符 33">
            <a:extLst>
              <a:ext uri="{FF2B5EF4-FFF2-40B4-BE49-F238E27FC236}">
                <a16:creationId xmlns:a16="http://schemas.microsoft.com/office/drawing/2014/main" id="{364A58A2-84F5-AC40-A344-91BECAECD1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200" y="1825625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2" name="TextBox 34">
            <a:extLst>
              <a:ext uri="{FF2B5EF4-FFF2-40B4-BE49-F238E27FC236}">
                <a16:creationId xmlns:a16="http://schemas.microsoft.com/office/drawing/2014/main" id="{BE7F7089-AAF3-2849-ADEA-EB9E0162F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657350"/>
            <a:ext cx="7745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cs typeface="Courier New" panose="02070309020205020404" pitchFamily="49" charset="0"/>
              </a:rPr>
              <a:t>argv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anose="02070309020205020404" pitchFamily="49" charset="0"/>
              </a:rPr>
              <a:t>:</a:t>
            </a:r>
            <a:endParaRPr lang="zh-CN" altLang="en-US" sz="2000" b="0" dirty="0">
              <a:solidFill>
                <a:srgbClr val="000000"/>
              </a:solidFill>
              <a:latin typeface="Nanum Myeongjo" panose="02020603020101020101" pitchFamily="18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C4672BC-78BC-CA45-BF9B-16FBA842F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Command-line Arguments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D73A2D5-CAD1-F14F-9937-453AD0ED3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endParaRPr lang="en-US" altLang="zh-CN" sz="20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/* echo command-line arguments ; 2</a:t>
            </a:r>
            <a:r>
              <a:rPr lang="en-US" altLang="zh-CN" sz="2000" baseline="30000" dirty="0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nd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version*/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(int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, char *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[])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while 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(--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&gt; 0)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(“%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s%s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”, ++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, (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&gt; 1) ? “ ” : “”);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(“\n”);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return 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0;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endParaRPr lang="en-US" altLang="zh-CN" sz="20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or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((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&gt; 1) ? “%s ” : “%s”, ++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B8DB7E1-B7F8-394D-9F03-2045A739A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Pointer to Function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56B812C-36F0-3D49-B8B9-04F28CA9E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stdlib.h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endParaRPr lang="en-US" altLang="zh-CN" sz="20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/* </a:t>
            </a:r>
            <a:r>
              <a:rPr lang="en-US" altLang="zh-CN" sz="2000" dirty="0" err="1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numcmp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: compare s1 and s2 numerically */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numcmp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(char *s1, char *s2)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double 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v1, v2;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v1 =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atof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(s1);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v2 =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atof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(s2);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if (v1 &lt; v2) 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-1;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else if ( v1 &gt; v2 ) 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return 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1;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else 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return 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0;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D4DE337-B366-7A4F-8C16-F49B50557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Pointer to Function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B2E81B5-7B4F-404C-88B0-90E496FCD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string.h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endParaRPr lang="en-US" altLang="zh-CN" sz="20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...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int numeric = 0, (*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cmp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)(void *, void *);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char *s1, *s2;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...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if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(...) numeric = 1 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...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cmp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= (int (*)(void *, void *))</a:t>
            </a:r>
            <a:b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	(numeric ?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numcmp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: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); 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(*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cmp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)(s1, s2);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...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93C3589B-A727-784A-B4FA-8ADA368A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D502F7-E957-6849-8277-691765EC4E4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C7FF888-5BD0-4248-8B89-D442BBDFC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can point to functions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8BBD3BA-27B7-AC46-9076-6F1C43219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void   (*f)(int *)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 is a pointer to function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function taken int * as argument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return type of the function is void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Assignment makes f point to </a:t>
            </a:r>
            <a:r>
              <a:rPr lang="en-US" altLang="zh-CN" dirty="0" err="1">
                <a:ea typeface="宋体" panose="02010600030101010101" pitchFamily="2" charset="-122"/>
              </a:rPr>
              <a:t>func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f = </a:t>
            </a:r>
            <a:r>
              <a:rPr lang="en-US" altLang="zh-CN" dirty="0" err="1">
                <a:ea typeface="宋体" panose="02010600030101010101" pitchFamily="2" charset="-122"/>
              </a:rPr>
              <a:t>func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Notice the precedence of the operators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void   *f(int *) declares f is a function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(void *)    f(int *)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D385AE2C-437E-BC41-B051-35635D78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AC1C86-33F7-804B-9E60-60EC97CE5ED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9E6AAF5-3F63-F440-A525-F0381851A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方正舒体" pitchFamily="2" charset="-122"/>
              </a:rPr>
              <a:t>Pointer Declaration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D335EAA-6A82-E142-81DC-1CC581668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 char 	**</a:t>
            </a:r>
            <a:r>
              <a:rPr lang="en-US" altLang="zh-CN" dirty="0" err="1">
                <a:ea typeface="宋体" panose="02010600030101010101" pitchFamily="2" charset="-122"/>
              </a:rPr>
              <a:t>argv</a:t>
            </a:r>
            <a:r>
              <a:rPr lang="en-US" altLang="zh-CN" dirty="0">
                <a:ea typeface="宋体" panose="02010600030101010101" pitchFamily="2" charset="-122"/>
              </a:rPr>
              <a:t> ;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 int 	(*</a:t>
            </a:r>
            <a:r>
              <a:rPr lang="en-US" altLang="zh-CN" dirty="0" err="1">
                <a:ea typeface="宋体" panose="02010600030101010101" pitchFamily="2" charset="-122"/>
              </a:rPr>
              <a:t>daytab</a:t>
            </a:r>
            <a:r>
              <a:rPr lang="en-US" altLang="zh-CN" dirty="0">
                <a:ea typeface="宋体" panose="02010600030101010101" pitchFamily="2" charset="-122"/>
              </a:rPr>
              <a:t>)[13]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 int 	(*comp)()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 char 	(*(*x())[])()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Function returning pointer to array[ ] of pointer to function returning char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 char	(*(*x[3])())[5]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Array[3] of pointer to function returning pointer to array[5] of char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8FAB6B6D-9A2B-624C-81ED-C23CDAEC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9B7DDA-737A-E44E-8914-B5566935EAC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DC4B084-839C-AA45-A7D7-BEB4A7A92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 operators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31D00D9-43CA-6A4A-84B6-3B1CC73DB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Operators					Associativity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() [] -&gt;  .  ++ --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!  ~  ++  -- +  -  *  &amp;  (type)  </a:t>
            </a:r>
            <a:r>
              <a:rPr lang="en-US" altLang="zh-CN" sz="1600" dirty="0" err="1">
                <a:ea typeface="宋体" panose="02010600030101010101" pitchFamily="2" charset="-122"/>
              </a:rPr>
              <a:t>sizeof</a:t>
            </a:r>
            <a:r>
              <a:rPr lang="en-US" altLang="zh-CN" sz="1600" dirty="0">
                <a:ea typeface="宋体" panose="02010600030101010101" pitchFamily="2" charset="-122"/>
              </a:rPr>
              <a:t>	right to left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*  /  %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+  -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&lt;&lt;  &gt;&gt;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&lt;  &lt;=  &gt;  &gt;=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==  !=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&amp;	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^	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|	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&amp;&amp;	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||	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?:							right to left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=  +=  -=  *=  /=  %=  &amp;=  ^=  !=  &lt;&lt;=  &gt;&gt;=	right to left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,							left to right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Note: Unary +, -, and * have higher precedence than binary forms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E537AC69-5155-1646-BE37-CD5EA81C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82AB20-238F-BA46-8A85-2218B9CC3EB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0DA3F35-62A4-704D-ADC0-34417B772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 Passing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362E130-D68A-0643-A4DA-0C79D9C3D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Call by value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 f(xp)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Call by reference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 f(&amp;xp)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0">
            <a:extLst>
              <a:ext uri="{FF2B5EF4-FFF2-40B4-BE49-F238E27FC236}">
                <a16:creationId xmlns:a16="http://schemas.microsoft.com/office/drawing/2014/main" id="{7A098211-4BAE-0D4E-8416-6A0A6525D4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8508E6-B6DE-4941-820E-4B1ACBAACBA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8735D78-D9AA-4044-AA71-90461CBEEE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方正姚体" pitchFamily="2" charset="-122"/>
              </a:rPr>
              <a:t>Buffer Overflow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8A9B8B1E-16CE-F04D-8ED8-DAE946C5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9B13B3-7ED6-4C45-9A92-5AA037EC3C9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5F39ABD-BA7B-0D48-8496-F4A552D45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方正舒体" pitchFamily="2" charset="-122"/>
              </a:rPr>
              <a:t>Out-of-Bounds Memory References 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47D778F-312B-A143-BF4D-45A4C01BC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00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FF"/>
                </a:solidFill>
                <a:ea typeface="Courier" pitchFamily="2" charset="0"/>
                <a:cs typeface="Courier" pitchFamily="2" charset="0"/>
              </a:rPr>
              <a:t>1  </a:t>
            </a:r>
            <a:r>
              <a:rPr kumimoji="1" lang="zh-CN" altLang="en-US" sz="2000" dirty="0">
                <a:solidFill>
                  <a:srgbClr val="000000"/>
                </a:solidFill>
                <a:ea typeface="Courier" pitchFamily="2" charset="0"/>
                <a:cs typeface="Courier" pitchFamily="2" charset="0"/>
              </a:rPr>
              <a:t>/* 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Implementation of library function gets()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2  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char *gets(char *s)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3  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4 		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int 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5 		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char *</a:t>
            </a:r>
            <a:r>
              <a:rPr kumimoji="1" lang="en-US" altLang="zh-CN" sz="2000" dirty="0" err="1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dest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 = 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6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7 		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while ((c = </a:t>
            </a:r>
            <a:r>
              <a:rPr kumimoji="1" lang="en-US" altLang="zh-CN" sz="2000" dirty="0" err="1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getchar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()) != ’\n’ &amp;&amp; c != EOF)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8 			</a:t>
            </a:r>
            <a:r>
              <a:rPr kumimoji="1" lang="en-US" altLang="zh-CN" sz="2000" dirty="0">
                <a:solidFill>
                  <a:srgbClr val="FF0000"/>
                </a:solidFill>
                <a:ea typeface="Nanum Myeongjo" panose="02020603020101020101" pitchFamily="18" charset="-127"/>
                <a:cs typeface="Courier" pitchFamily="2" charset="0"/>
              </a:rPr>
              <a:t>*</a:t>
            </a:r>
            <a:r>
              <a:rPr kumimoji="1" lang="en-US" altLang="zh-CN" sz="2000" dirty="0" err="1">
                <a:solidFill>
                  <a:srgbClr val="FF0000"/>
                </a:solidFill>
                <a:ea typeface="Nanum Myeongjo" panose="02020603020101020101" pitchFamily="18" charset="-127"/>
                <a:cs typeface="Courier" pitchFamily="2" charset="0"/>
              </a:rPr>
              <a:t>dest</a:t>
            </a:r>
            <a:r>
              <a:rPr kumimoji="1" lang="en-US" altLang="zh-CN" sz="2000" dirty="0">
                <a:solidFill>
                  <a:srgbClr val="FF0000"/>
                </a:solidFill>
                <a:ea typeface="Nanum Myeongjo" panose="02020603020101020101" pitchFamily="18" charset="-127"/>
                <a:cs typeface="Courier" pitchFamily="2" charset="0"/>
              </a:rPr>
              <a:t>++ = c;    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/* No bounds checking */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9		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if (c == EOF &amp;&amp; </a:t>
            </a:r>
            <a:r>
              <a:rPr kumimoji="1" lang="en-US" altLang="zh-CN" sz="2000" dirty="0" err="1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dest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 ==s)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10 		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return NULL;    /* No characters read */</a:t>
            </a:r>
            <a:endParaRPr kumimoji="1" lang="en-US" altLang="zh-CN" sz="2000" dirty="0">
              <a:solidFill>
                <a:srgbClr val="0000FF"/>
              </a:solidFill>
              <a:ea typeface="Nanum Myeongjo" panose="02020603020101020101" pitchFamily="18" charset="-127"/>
              <a:cs typeface="Courier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11		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*</a:t>
            </a:r>
            <a:r>
              <a:rPr kumimoji="1" lang="en-US" altLang="zh-CN" sz="2000" dirty="0" err="1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dest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++ = ’\0’; 	   /* Terminate String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12 	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return 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13  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1DE07E98-1FF6-7845-A628-8A16F1C2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73C5CB-A467-9F40-9AD0-D9A56768B43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2627A62-1F64-6846-859A-53A8628BD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9281530-136A-2C41-A65F-77218FC7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Understanding Pointers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Chap 3.10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32669BEA-4675-444F-B47B-0A6C5F33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69A745-521C-DA43-BC7A-6F0A579DE1C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A475794-FA84-7445-ABC2-ADA99B51B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方正舒体" pitchFamily="2" charset="-122"/>
              </a:rPr>
              <a:t>Out-of-Bounds Memory References 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89AC585-B98C-4849-973C-84E52D365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14 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/* Read input line and write it back */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15 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void echo()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16 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{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17 	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char </a:t>
            </a:r>
            <a:r>
              <a:rPr kumimoji="1" lang="en-US" altLang="zh-CN" sz="2000" dirty="0" err="1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buf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[8]; 	/* Way too small ! */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18 	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gets(</a:t>
            </a:r>
            <a:r>
              <a:rPr kumimoji="1" lang="en-US" altLang="zh-CN" sz="2000" dirty="0" err="1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buf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19 	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puts(</a:t>
            </a:r>
            <a:r>
              <a:rPr kumimoji="1" lang="en-US" altLang="zh-CN" sz="2000" dirty="0" err="1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buf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  <a:ea typeface="Nanum Myeongjo" panose="02020603020101020101" pitchFamily="18" charset="-127"/>
                <a:cs typeface="Courier" pitchFamily="2" charset="0"/>
              </a:rPr>
              <a:t>20 </a:t>
            </a:r>
            <a:r>
              <a:rPr kumimoji="1" lang="en-US" altLang="zh-CN" sz="2000" dirty="0">
                <a:solidFill>
                  <a:srgbClr val="000000"/>
                </a:solidFill>
                <a:ea typeface="Nanum Myeongjo" panose="02020603020101020101" pitchFamily="18" charset="-127"/>
                <a:cs typeface="Courier" pitchFamily="2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22149737-A857-4E4B-BBD0-F4CBF968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CF4DD9-9E83-4F45-847D-35D31780BA4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8DCA910-9740-CB48-91A5-B6A7BFAE1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方正舒体" pitchFamily="2" charset="-122"/>
              </a:rPr>
              <a:t>Out-of-Bounds Memory References </a:t>
            </a:r>
          </a:p>
        </p:txBody>
      </p:sp>
      <p:graphicFrame>
        <p:nvGraphicFramePr>
          <p:cNvPr id="1458179" name="Group 3">
            <a:extLst>
              <a:ext uri="{FF2B5EF4-FFF2-40B4-BE49-F238E27FC236}">
                <a16:creationId xmlns:a16="http://schemas.microsoft.com/office/drawing/2014/main" id="{52F59BE1-5C28-C142-AE42-ECD1FCAC20CF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524000"/>
          <a:ext cx="3352800" cy="454025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473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895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Return address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439272"/>
                  </a:ext>
                </a:extLst>
              </a:tr>
              <a:tr h="938844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[7]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[6]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[5]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[4]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9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[3]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[2]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[0]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6709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109" name="Line 25">
            <a:extLst>
              <a:ext uri="{FF2B5EF4-FFF2-40B4-BE49-F238E27FC236}">
                <a16:creationId xmlns:a16="http://schemas.microsoft.com/office/drawing/2014/main" id="{03CB18C1-FDD3-A94D-B391-2A23BF1EF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9847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6110" name="Text Box 26">
            <a:extLst>
              <a:ext uri="{FF2B5EF4-FFF2-40B4-BE49-F238E27FC236}">
                <a16:creationId xmlns:a16="http://schemas.microsoft.com/office/drawing/2014/main" id="{2DE5C3F2-046D-DC48-954E-F3151E085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800600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Nanum Myeongjo" panose="02020603020101020101" pitchFamily="18" charset="-127"/>
              </a:rPr>
              <a:t>buf</a:t>
            </a:r>
            <a:endParaRPr lang="en-US" altLang="zh-CN" sz="2400" b="0" dirty="0">
              <a:latin typeface="Nanum Myeongjo" panose="02020603020101020101" pitchFamily="18" charset="-127"/>
            </a:endParaRPr>
          </a:p>
        </p:txBody>
      </p:sp>
      <p:sp>
        <p:nvSpPr>
          <p:cNvPr id="46111" name="左大括号 8">
            <a:extLst>
              <a:ext uri="{FF2B5EF4-FFF2-40B4-BE49-F238E27FC236}">
                <a16:creationId xmlns:a16="http://schemas.microsoft.com/office/drawing/2014/main" id="{19A260F0-B297-8140-9B14-DED8CEEBBB57}"/>
              </a:ext>
            </a:extLst>
          </p:cNvPr>
          <p:cNvSpPr>
            <a:spLocks/>
          </p:cNvSpPr>
          <p:nvPr/>
        </p:nvSpPr>
        <p:spPr bwMode="auto">
          <a:xfrm>
            <a:off x="1905000" y="1600200"/>
            <a:ext cx="307975" cy="1371600"/>
          </a:xfrm>
          <a:prstGeom prst="leftBrace">
            <a:avLst>
              <a:gd name="adj1" fmla="val 83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46112" name="矩形 9">
            <a:extLst>
              <a:ext uri="{FF2B5EF4-FFF2-40B4-BE49-F238E27FC236}">
                <a16:creationId xmlns:a16="http://schemas.microsoft.com/office/drawing/2014/main" id="{44188076-E419-A542-B755-BF6DC0C5D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54200"/>
            <a:ext cx="1676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Stack frame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for caller</a:t>
            </a:r>
          </a:p>
        </p:txBody>
      </p:sp>
      <p:sp>
        <p:nvSpPr>
          <p:cNvPr id="46113" name="左大括号 10">
            <a:extLst>
              <a:ext uri="{FF2B5EF4-FFF2-40B4-BE49-F238E27FC236}">
                <a16:creationId xmlns:a16="http://schemas.microsoft.com/office/drawing/2014/main" id="{DF34F25B-E085-D941-B34F-4BEB52217B9F}"/>
              </a:ext>
            </a:extLst>
          </p:cNvPr>
          <p:cNvSpPr>
            <a:spLocks/>
          </p:cNvSpPr>
          <p:nvPr/>
        </p:nvSpPr>
        <p:spPr bwMode="auto">
          <a:xfrm>
            <a:off x="2057400" y="3124200"/>
            <a:ext cx="307975" cy="2895600"/>
          </a:xfrm>
          <a:prstGeom prst="leftBrace">
            <a:avLst>
              <a:gd name="adj1" fmla="val 8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46114" name="矩形 11">
            <a:extLst>
              <a:ext uri="{FF2B5EF4-FFF2-40B4-BE49-F238E27FC236}">
                <a16:creationId xmlns:a16="http://schemas.microsoft.com/office/drawing/2014/main" id="{468D9565-7548-EF4D-9ECA-93D98A7A4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1828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Stack frame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for echo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F1EE9A7E-0C22-0645-90B8-02C584D5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53B7B7-327E-4347-B081-20C2ED84A36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EE9A6DD-D451-4C4F-AFE2-DAFCD0FCD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方正舒体" pitchFamily="2" charset="-122"/>
              </a:rPr>
              <a:t>Out-of-Bounds Memory References </a:t>
            </a:r>
          </a:p>
        </p:txBody>
      </p:sp>
      <p:graphicFrame>
        <p:nvGraphicFramePr>
          <p:cNvPr id="1458179" name="Group 3">
            <a:extLst>
              <a:ext uri="{FF2B5EF4-FFF2-40B4-BE49-F238E27FC236}">
                <a16:creationId xmlns:a16="http://schemas.microsoft.com/office/drawing/2014/main" id="{2FEE7611-EB9B-8745-801C-F41B19447219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524000"/>
          <a:ext cx="3352800" cy="454025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473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895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Return address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95842"/>
                  </a:ext>
                </a:extLst>
              </a:tr>
              <a:tr h="469422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[11]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[10]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[9]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[8]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[7]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[6]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[5]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[4]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9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[3]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[2]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[0]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6709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162" name="Line 25">
            <a:extLst>
              <a:ext uri="{FF2B5EF4-FFF2-40B4-BE49-F238E27FC236}">
                <a16:creationId xmlns:a16="http://schemas.microsoft.com/office/drawing/2014/main" id="{6CDC65FB-30EF-2B4D-ABC9-0AEDD23DCB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9847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163" name="Text Box 26">
            <a:extLst>
              <a:ext uri="{FF2B5EF4-FFF2-40B4-BE49-F238E27FC236}">
                <a16:creationId xmlns:a16="http://schemas.microsoft.com/office/drawing/2014/main" id="{A981D8A4-8B82-F949-8882-E980A41BE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800600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Nanum Myeongjo" panose="02020603020101020101" pitchFamily="18" charset="-127"/>
              </a:rPr>
              <a:t>buf</a:t>
            </a:r>
            <a:endParaRPr lang="en-US" altLang="zh-CN" sz="2400" b="0" dirty="0">
              <a:latin typeface="Nanum Myeongjo" panose="02020603020101020101" pitchFamily="18" charset="-127"/>
            </a:endParaRPr>
          </a:p>
        </p:txBody>
      </p:sp>
      <p:sp>
        <p:nvSpPr>
          <p:cNvPr id="48164" name="左大括号 8">
            <a:extLst>
              <a:ext uri="{FF2B5EF4-FFF2-40B4-BE49-F238E27FC236}">
                <a16:creationId xmlns:a16="http://schemas.microsoft.com/office/drawing/2014/main" id="{4D30E569-5D49-2241-881A-149B18C2C370}"/>
              </a:ext>
            </a:extLst>
          </p:cNvPr>
          <p:cNvSpPr>
            <a:spLocks/>
          </p:cNvSpPr>
          <p:nvPr/>
        </p:nvSpPr>
        <p:spPr bwMode="auto">
          <a:xfrm>
            <a:off x="1905000" y="1600200"/>
            <a:ext cx="307975" cy="1371600"/>
          </a:xfrm>
          <a:prstGeom prst="leftBrace">
            <a:avLst>
              <a:gd name="adj1" fmla="val 83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48165" name="矩形 9">
            <a:extLst>
              <a:ext uri="{FF2B5EF4-FFF2-40B4-BE49-F238E27FC236}">
                <a16:creationId xmlns:a16="http://schemas.microsoft.com/office/drawing/2014/main" id="{CA039717-F240-8F4A-8268-ABB9AFDEE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54200"/>
            <a:ext cx="1676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Stack frame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for caller</a:t>
            </a:r>
          </a:p>
        </p:txBody>
      </p:sp>
      <p:sp>
        <p:nvSpPr>
          <p:cNvPr id="48166" name="左大括号 10">
            <a:extLst>
              <a:ext uri="{FF2B5EF4-FFF2-40B4-BE49-F238E27FC236}">
                <a16:creationId xmlns:a16="http://schemas.microsoft.com/office/drawing/2014/main" id="{4211CA9F-70BD-AD41-B034-EF1227C7BB1F}"/>
              </a:ext>
            </a:extLst>
          </p:cNvPr>
          <p:cNvSpPr>
            <a:spLocks/>
          </p:cNvSpPr>
          <p:nvPr/>
        </p:nvSpPr>
        <p:spPr bwMode="auto">
          <a:xfrm>
            <a:off x="2057400" y="3124200"/>
            <a:ext cx="307975" cy="2895600"/>
          </a:xfrm>
          <a:prstGeom prst="leftBrace">
            <a:avLst>
              <a:gd name="adj1" fmla="val 8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48167" name="矩形 11">
            <a:extLst>
              <a:ext uri="{FF2B5EF4-FFF2-40B4-BE49-F238E27FC236}">
                <a16:creationId xmlns:a16="http://schemas.microsoft.com/office/drawing/2014/main" id="{A1281416-91F8-2D41-B2A4-1037DAFC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1828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Stack frame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for echo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213FC32A-68AD-714D-BF75-1404CF16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6F9045-83F1-B84C-9E54-073BC5FE187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5A3CC89-6B4C-6140-BF00-1FF512E58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方正舒体" pitchFamily="2" charset="-122"/>
              </a:rPr>
              <a:t>Out-of-Bounds Memory References </a:t>
            </a:r>
          </a:p>
        </p:txBody>
      </p:sp>
      <p:graphicFrame>
        <p:nvGraphicFramePr>
          <p:cNvPr id="1458179" name="Group 3">
            <a:extLst>
              <a:ext uri="{FF2B5EF4-FFF2-40B4-BE49-F238E27FC236}">
                <a16:creationId xmlns:a16="http://schemas.microsoft.com/office/drawing/2014/main" id="{5BCCA5A4-6D74-DB49-B883-ED5B9ED993AC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524000"/>
          <a:ext cx="3352800" cy="454025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473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895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Return address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09193"/>
                  </a:ext>
                </a:extLst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[15]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1[4]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[13]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[12]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[11]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[10]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[9]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[8]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[7]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[6]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[5]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[4]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9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[3]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[2]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[0]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6709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213" name="Line 25">
            <a:extLst>
              <a:ext uri="{FF2B5EF4-FFF2-40B4-BE49-F238E27FC236}">
                <a16:creationId xmlns:a16="http://schemas.microsoft.com/office/drawing/2014/main" id="{A0A02E65-DF9E-384E-974F-5327268F3E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9847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0214" name="Text Box 26">
            <a:extLst>
              <a:ext uri="{FF2B5EF4-FFF2-40B4-BE49-F238E27FC236}">
                <a16:creationId xmlns:a16="http://schemas.microsoft.com/office/drawing/2014/main" id="{E75866FD-50A2-074D-BF26-39562A197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800600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Nanum Myeongjo" panose="02020603020101020101" pitchFamily="18" charset="-127"/>
              </a:rPr>
              <a:t>buf</a:t>
            </a:r>
            <a:endParaRPr lang="en-US" altLang="zh-CN" sz="2400" b="0" dirty="0">
              <a:latin typeface="Nanum Myeongjo" panose="02020603020101020101" pitchFamily="18" charset="-127"/>
            </a:endParaRPr>
          </a:p>
        </p:txBody>
      </p:sp>
      <p:sp>
        <p:nvSpPr>
          <p:cNvPr id="50215" name="左大括号 8">
            <a:extLst>
              <a:ext uri="{FF2B5EF4-FFF2-40B4-BE49-F238E27FC236}">
                <a16:creationId xmlns:a16="http://schemas.microsoft.com/office/drawing/2014/main" id="{653C6CDC-1351-A44B-982B-18157FBAC80C}"/>
              </a:ext>
            </a:extLst>
          </p:cNvPr>
          <p:cNvSpPr>
            <a:spLocks/>
          </p:cNvSpPr>
          <p:nvPr/>
        </p:nvSpPr>
        <p:spPr bwMode="auto">
          <a:xfrm>
            <a:off x="1905000" y="1600200"/>
            <a:ext cx="307975" cy="1371600"/>
          </a:xfrm>
          <a:prstGeom prst="leftBrace">
            <a:avLst>
              <a:gd name="adj1" fmla="val 83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50216" name="矩形 9">
            <a:extLst>
              <a:ext uri="{FF2B5EF4-FFF2-40B4-BE49-F238E27FC236}">
                <a16:creationId xmlns:a16="http://schemas.microsoft.com/office/drawing/2014/main" id="{D3280553-A5D3-1146-A099-03BD31C59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54200"/>
            <a:ext cx="1676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Stack frame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for caller</a:t>
            </a:r>
          </a:p>
        </p:txBody>
      </p:sp>
      <p:sp>
        <p:nvSpPr>
          <p:cNvPr id="50217" name="左大括号 10">
            <a:extLst>
              <a:ext uri="{FF2B5EF4-FFF2-40B4-BE49-F238E27FC236}">
                <a16:creationId xmlns:a16="http://schemas.microsoft.com/office/drawing/2014/main" id="{69406F05-40BD-FA40-B1BD-4C8BB913EFC2}"/>
              </a:ext>
            </a:extLst>
          </p:cNvPr>
          <p:cNvSpPr>
            <a:spLocks/>
          </p:cNvSpPr>
          <p:nvPr/>
        </p:nvSpPr>
        <p:spPr bwMode="auto">
          <a:xfrm>
            <a:off x="2057400" y="3124200"/>
            <a:ext cx="307975" cy="2895600"/>
          </a:xfrm>
          <a:prstGeom prst="leftBrace">
            <a:avLst>
              <a:gd name="adj1" fmla="val 8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50218" name="矩形 11">
            <a:extLst>
              <a:ext uri="{FF2B5EF4-FFF2-40B4-BE49-F238E27FC236}">
                <a16:creationId xmlns:a16="http://schemas.microsoft.com/office/drawing/2014/main" id="{6D174B0A-2340-6340-ABC7-FE7307970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1828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Stack frame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for echo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2545F439-4F6B-3549-A47A-FDD13479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F1B62B-8A91-7F46-9FFC-9CDD697BF18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39343F1-2763-9544-84D9-F7AC4C3A7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方正舒体" pitchFamily="2" charset="-122"/>
              </a:rPr>
              <a:t>Out-of-Bounds Memory References </a:t>
            </a:r>
          </a:p>
        </p:txBody>
      </p:sp>
      <p:graphicFrame>
        <p:nvGraphicFramePr>
          <p:cNvPr id="1458179" name="Group 3">
            <a:extLst>
              <a:ext uri="{FF2B5EF4-FFF2-40B4-BE49-F238E27FC236}">
                <a16:creationId xmlns:a16="http://schemas.microsoft.com/office/drawing/2014/main" id="{A01FF041-66AB-9942-A8CB-77FDEC69E299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524000"/>
          <a:ext cx="3352800" cy="454025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4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4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[23]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[22]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[21]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[20]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48705"/>
                  </a:ext>
                </a:extLst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[19]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[18]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[17]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[16]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[15]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1[4]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[13]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[12]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[11]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[10]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[9]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[8]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[7]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[6]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[5]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[4]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9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[3]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[2]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[0]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6709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2" name="Line 25">
            <a:extLst>
              <a:ext uri="{FF2B5EF4-FFF2-40B4-BE49-F238E27FC236}">
                <a16:creationId xmlns:a16="http://schemas.microsoft.com/office/drawing/2014/main" id="{6CC23A74-EBDC-744A-A6CA-192B56D10C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9847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2273" name="Text Box 26">
            <a:extLst>
              <a:ext uri="{FF2B5EF4-FFF2-40B4-BE49-F238E27FC236}">
                <a16:creationId xmlns:a16="http://schemas.microsoft.com/office/drawing/2014/main" id="{D3149DFA-874F-BE47-A129-B9AE963A8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800600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Nanum Myeongjo" panose="02020603020101020101" pitchFamily="18" charset="-127"/>
              </a:rPr>
              <a:t>buf</a:t>
            </a:r>
            <a:endParaRPr lang="en-US" altLang="zh-CN" sz="2400" b="0" dirty="0">
              <a:latin typeface="Nanum Myeongjo" panose="02020603020101020101" pitchFamily="18" charset="-127"/>
            </a:endParaRPr>
          </a:p>
        </p:txBody>
      </p:sp>
      <p:sp>
        <p:nvSpPr>
          <p:cNvPr id="52274" name="左大括号 8">
            <a:extLst>
              <a:ext uri="{FF2B5EF4-FFF2-40B4-BE49-F238E27FC236}">
                <a16:creationId xmlns:a16="http://schemas.microsoft.com/office/drawing/2014/main" id="{AE0B92E6-37FC-6142-9A52-D89B0559AE48}"/>
              </a:ext>
            </a:extLst>
          </p:cNvPr>
          <p:cNvSpPr>
            <a:spLocks/>
          </p:cNvSpPr>
          <p:nvPr/>
        </p:nvSpPr>
        <p:spPr bwMode="auto">
          <a:xfrm>
            <a:off x="1905000" y="1600200"/>
            <a:ext cx="307975" cy="1371600"/>
          </a:xfrm>
          <a:prstGeom prst="leftBrace">
            <a:avLst>
              <a:gd name="adj1" fmla="val 83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52275" name="矩形 9">
            <a:extLst>
              <a:ext uri="{FF2B5EF4-FFF2-40B4-BE49-F238E27FC236}">
                <a16:creationId xmlns:a16="http://schemas.microsoft.com/office/drawing/2014/main" id="{0F9D1A99-A226-3045-AF73-47EF0AC69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54200"/>
            <a:ext cx="1676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Stack frame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for caller</a:t>
            </a:r>
          </a:p>
        </p:txBody>
      </p:sp>
      <p:sp>
        <p:nvSpPr>
          <p:cNvPr id="52276" name="左大括号 10">
            <a:extLst>
              <a:ext uri="{FF2B5EF4-FFF2-40B4-BE49-F238E27FC236}">
                <a16:creationId xmlns:a16="http://schemas.microsoft.com/office/drawing/2014/main" id="{EE6B9156-3FF7-B84A-84A4-945DD23FDBF5}"/>
              </a:ext>
            </a:extLst>
          </p:cNvPr>
          <p:cNvSpPr>
            <a:spLocks/>
          </p:cNvSpPr>
          <p:nvPr/>
        </p:nvSpPr>
        <p:spPr bwMode="auto">
          <a:xfrm>
            <a:off x="2057400" y="3124200"/>
            <a:ext cx="307975" cy="2895600"/>
          </a:xfrm>
          <a:prstGeom prst="leftBrace">
            <a:avLst>
              <a:gd name="adj1" fmla="val 8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52277" name="矩形 11">
            <a:extLst>
              <a:ext uri="{FF2B5EF4-FFF2-40B4-BE49-F238E27FC236}">
                <a16:creationId xmlns:a16="http://schemas.microsoft.com/office/drawing/2014/main" id="{817C18BA-2A3A-5341-A406-9DB22586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1828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Stack frame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for echo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E370F3DF-C6D1-034A-BF75-E23A7A24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84886C-BB8E-8F40-8167-E0C0C17796E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9835EEE-3698-6343-BA70-0EDEC4D61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Malicious Use of Buffer Overflow</a:t>
            </a:r>
          </a:p>
        </p:txBody>
      </p:sp>
      <p:grpSp>
        <p:nvGrpSpPr>
          <p:cNvPr id="54276" name="Group 3">
            <a:extLst>
              <a:ext uri="{FF2B5EF4-FFF2-40B4-BE49-F238E27FC236}">
                <a16:creationId xmlns:a16="http://schemas.microsoft.com/office/drawing/2014/main" id="{BBFC1C1E-80CB-1449-8D71-7444B99C1EFE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1752600"/>
            <a:ext cx="3795713" cy="2919413"/>
            <a:chOff x="329" y="1586"/>
            <a:chExt cx="2391" cy="1839"/>
          </a:xfrm>
        </p:grpSpPr>
        <p:sp>
          <p:nvSpPr>
            <p:cNvPr id="54292" name="Rectangle 4">
              <a:extLst>
                <a:ext uri="{FF2B5EF4-FFF2-40B4-BE49-F238E27FC236}">
                  <a16:creationId xmlns:a16="http://schemas.microsoft.com/office/drawing/2014/main" id="{AE836B9A-31E5-DC4F-A02A-3A2B9ABEF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496"/>
              <a:ext cx="1536" cy="9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14859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14859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void bar() 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  char </a:t>
              </a:r>
              <a:r>
                <a:rPr kumimoji="0" lang="en-US" altLang="zh-CN" sz="1800" b="0" dirty="0" err="1">
                  <a:latin typeface="Nanum Myeongjo" panose="02020603020101020101" pitchFamily="18" charset="-127"/>
                </a:rPr>
                <a:t>buf</a:t>
              </a:r>
              <a:r>
                <a:rPr kumimoji="0" lang="en-US" altLang="zh-CN" sz="1800" b="0" dirty="0">
                  <a:latin typeface="Nanum Myeongjo" panose="02020603020101020101" pitchFamily="18" charset="-127"/>
                </a:rPr>
                <a:t>[64];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  gets(</a:t>
              </a:r>
              <a:r>
                <a:rPr kumimoji="0" lang="en-US" altLang="zh-CN" sz="1800" b="0" dirty="0" err="1">
                  <a:latin typeface="Nanum Myeongjo" panose="02020603020101020101" pitchFamily="18" charset="-127"/>
                </a:rPr>
                <a:t>buf</a:t>
              </a:r>
              <a:r>
                <a:rPr kumimoji="0" lang="en-US" altLang="zh-CN" sz="1800" b="0" dirty="0">
                  <a:latin typeface="Nanum Myeongjo" panose="02020603020101020101" pitchFamily="18" charset="-127"/>
                </a:rPr>
                <a:t>);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  ...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}</a:t>
              </a:r>
            </a:p>
          </p:txBody>
        </p:sp>
        <p:sp>
          <p:nvSpPr>
            <p:cNvPr id="54293" name="Rectangle 5">
              <a:extLst>
                <a:ext uri="{FF2B5EF4-FFF2-40B4-BE49-F238E27FC236}">
                  <a16:creationId xmlns:a16="http://schemas.microsoft.com/office/drawing/2014/main" id="{6D8D6B54-F33B-4F47-A8BA-C73DBC634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1586"/>
              <a:ext cx="1152" cy="7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14859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14859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void foo(){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  bar();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  ...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}</a:t>
              </a:r>
            </a:p>
          </p:txBody>
        </p:sp>
        <p:sp>
          <p:nvSpPr>
            <p:cNvPr id="54294" name="Text Box 6">
              <a:extLst>
                <a:ext uri="{FF2B5EF4-FFF2-40B4-BE49-F238E27FC236}">
                  <a16:creationId xmlns:a16="http://schemas.microsoft.com/office/drawing/2014/main" id="{C2EE8063-1AAF-AD40-99F9-01E234D98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" y="1774"/>
              <a:ext cx="58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return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A</a:t>
              </a:r>
            </a:p>
          </p:txBody>
        </p:sp>
        <p:sp>
          <p:nvSpPr>
            <p:cNvPr id="54295" name="Line 7">
              <a:extLst>
                <a:ext uri="{FF2B5EF4-FFF2-40B4-BE49-F238E27FC236}">
                  <a16:creationId xmlns:a16="http://schemas.microsoft.com/office/drawing/2014/main" id="{70AA952A-2F2D-CD43-B222-7D35391F4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20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54277" name="Group 8">
            <a:extLst>
              <a:ext uri="{FF2B5EF4-FFF2-40B4-BE49-F238E27FC236}">
                <a16:creationId xmlns:a16="http://schemas.microsoft.com/office/drawing/2014/main" id="{A079B90A-9C56-A047-AF09-F4E31A961BFD}"/>
              </a:ext>
            </a:extLst>
          </p:cNvPr>
          <p:cNvGrpSpPr>
            <a:grpSpLocks/>
          </p:cNvGrpSpPr>
          <p:nvPr/>
        </p:nvGrpSpPr>
        <p:grpSpPr bwMode="auto">
          <a:xfrm>
            <a:off x="4318000" y="1524000"/>
            <a:ext cx="4595813" cy="4432300"/>
            <a:chOff x="2812" y="960"/>
            <a:chExt cx="2895" cy="2792"/>
          </a:xfrm>
        </p:grpSpPr>
        <p:sp>
          <p:nvSpPr>
            <p:cNvPr id="54278" name="Text Box 9">
              <a:extLst>
                <a:ext uri="{FF2B5EF4-FFF2-40B4-BE49-F238E27FC236}">
                  <a16:creationId xmlns:a16="http://schemas.microsoft.com/office/drawing/2014/main" id="{A970D10B-F0E6-E047-8A33-FF369FA35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960"/>
              <a:ext cx="128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Stack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after call to gets()</a:t>
              </a:r>
            </a:p>
          </p:txBody>
        </p:sp>
        <p:sp>
          <p:nvSpPr>
            <p:cNvPr id="54279" name="Rectangle 10">
              <a:extLst>
                <a:ext uri="{FF2B5EF4-FFF2-40B4-BE49-F238E27FC236}">
                  <a16:creationId xmlns:a16="http://schemas.microsoft.com/office/drawing/2014/main" id="{2CB1F412-9A60-1546-97DF-5AAD068D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2120"/>
              <a:ext cx="672" cy="24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B</a:t>
              </a:r>
            </a:p>
          </p:txBody>
        </p:sp>
        <p:sp>
          <p:nvSpPr>
            <p:cNvPr id="54280" name="Rectangle 11">
              <a:extLst>
                <a:ext uri="{FF2B5EF4-FFF2-40B4-BE49-F238E27FC236}">
                  <a16:creationId xmlns:a16="http://schemas.microsoft.com/office/drawing/2014/main" id="{8B164AC4-621B-4040-9D31-ED07A466D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1352"/>
              <a:ext cx="672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281" name="AutoShape 12">
              <a:extLst>
                <a:ext uri="{FF2B5EF4-FFF2-40B4-BE49-F238E27FC236}">
                  <a16:creationId xmlns:a16="http://schemas.microsoft.com/office/drawing/2014/main" id="{3FF52C16-23A1-794F-866C-311AD3983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687"/>
              <a:ext cx="144" cy="339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54282" name="AutoShape 13">
              <a:extLst>
                <a:ext uri="{FF2B5EF4-FFF2-40B4-BE49-F238E27FC236}">
                  <a16:creationId xmlns:a16="http://schemas.microsoft.com/office/drawing/2014/main" id="{A064AC55-11D7-354A-A2BE-BAA6FD92E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2887"/>
              <a:ext cx="133" cy="339"/>
            </a:xfrm>
            <a:prstGeom prst="rightBrace">
              <a:avLst>
                <a:gd name="adj1" fmla="val 8721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54283" name="Rectangle 14">
              <a:extLst>
                <a:ext uri="{FF2B5EF4-FFF2-40B4-BE49-F238E27FC236}">
                  <a16:creationId xmlns:a16="http://schemas.microsoft.com/office/drawing/2014/main" id="{A9451DC2-CC3D-B640-BB1C-BFC5C9A1F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3360"/>
              <a:ext cx="672" cy="3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 b="0" dirty="0">
                <a:latin typeface="Nanum Myeongjo" panose="02020603020101020101" pitchFamily="18" charset="-127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284" name="Text Box 15">
              <a:extLst>
                <a:ext uri="{FF2B5EF4-FFF2-40B4-BE49-F238E27FC236}">
                  <a16:creationId xmlns:a16="http://schemas.microsoft.com/office/drawing/2014/main" id="{E87177CC-880A-D547-94E2-642948411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" y="1735"/>
              <a:ext cx="11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foo stack frame</a:t>
              </a:r>
            </a:p>
          </p:txBody>
        </p:sp>
        <p:sp>
          <p:nvSpPr>
            <p:cNvPr id="54285" name="Text Box 16">
              <a:extLst>
                <a:ext uri="{FF2B5EF4-FFF2-40B4-BE49-F238E27FC236}">
                  <a16:creationId xmlns:a16="http://schemas.microsoft.com/office/drawing/2014/main" id="{1102B70C-0C6C-5E4F-B9E3-B048CBA4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" y="2944"/>
              <a:ext cx="11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bar stack frame</a:t>
              </a:r>
            </a:p>
          </p:txBody>
        </p:sp>
        <p:sp>
          <p:nvSpPr>
            <p:cNvPr id="54286" name="Text Box 17">
              <a:extLst>
                <a:ext uri="{FF2B5EF4-FFF2-40B4-BE49-F238E27FC236}">
                  <a16:creationId xmlns:a16="http://schemas.microsoft.com/office/drawing/2014/main" id="{B1FA2DAC-B5AB-CD43-BC40-68BE6061B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5" y="3252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B</a:t>
              </a:r>
            </a:p>
          </p:txBody>
        </p:sp>
        <p:sp>
          <p:nvSpPr>
            <p:cNvPr id="54287" name="Line 18">
              <a:extLst>
                <a:ext uri="{FF2B5EF4-FFF2-40B4-BE49-F238E27FC236}">
                  <a16:creationId xmlns:a16="http://schemas.microsoft.com/office/drawing/2014/main" id="{0141A7EB-A5D6-E24D-93EB-F628D28A9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288" name="Rectangle 19">
              <a:extLst>
                <a:ext uri="{FF2B5EF4-FFF2-40B4-BE49-F238E27FC236}">
                  <a16:creationId xmlns:a16="http://schemas.microsoft.com/office/drawing/2014/main" id="{338E7537-8278-6548-8E30-82A5548B9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2941"/>
              <a:ext cx="672" cy="422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exploit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code</a:t>
              </a:r>
            </a:p>
          </p:txBody>
        </p:sp>
        <p:sp>
          <p:nvSpPr>
            <p:cNvPr id="54289" name="Rectangle 20">
              <a:extLst>
                <a:ext uri="{FF2B5EF4-FFF2-40B4-BE49-F238E27FC236}">
                  <a16:creationId xmlns:a16="http://schemas.microsoft.com/office/drawing/2014/main" id="{9314499D-DF90-D742-8BC8-99CA611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2357"/>
              <a:ext cx="672" cy="590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pad</a:t>
              </a:r>
            </a:p>
          </p:txBody>
        </p:sp>
        <p:sp>
          <p:nvSpPr>
            <p:cNvPr id="54290" name="AutoShape 21">
              <a:extLst>
                <a:ext uri="{FF2B5EF4-FFF2-40B4-BE49-F238E27FC236}">
                  <a16:creationId xmlns:a16="http://schemas.microsoft.com/office/drawing/2014/main" id="{1D3A946F-6ED6-BD47-940B-775749089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2128"/>
              <a:ext cx="48" cy="1152"/>
            </a:xfrm>
            <a:prstGeom prst="leftBrace">
              <a:avLst>
                <a:gd name="adj1" fmla="val 20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54291" name="Text Box 22">
              <a:extLst>
                <a:ext uri="{FF2B5EF4-FFF2-40B4-BE49-F238E27FC236}">
                  <a16:creationId xmlns:a16="http://schemas.microsoft.com/office/drawing/2014/main" id="{D24A945C-6FF7-6B4E-A6C1-FE1D55264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2" y="2224"/>
              <a:ext cx="569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data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written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by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 dirty="0">
                  <a:latin typeface="Nanum Myeongjo" panose="02020603020101020101" pitchFamily="18" charset="-127"/>
                </a:rPr>
                <a:t>gets()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27218D88-E2BA-9545-90D3-F679DB32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C524BD-67FF-854C-9359-6DFF48E3168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46193A7-9FB7-4D48-9793-464E016B8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The Famous Internet Worm of November 1988</a:t>
            </a:r>
            <a:endParaRPr kumimoji="1" lang="en-US" altLang="zh-CN" b="0">
              <a:ea typeface="宋体" panose="02010600030101010101" pitchFamily="2" charset="-122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C4E7749-B6AC-4742-BF8F-D0F933101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/>
              <a:t>To gain access to many of the computers across the Internet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4 different ways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One was a buffer overflow attack on the </a:t>
            </a:r>
            <a:r>
              <a:rPr lang="en-US" altLang="zh-CN" dirty="0" err="1">
                <a:ea typeface="+mn-ea"/>
                <a:cs typeface="Times New Roman" pitchFamily="18" charset="0"/>
              </a:rPr>
              <a:t>fingerd</a:t>
            </a:r>
            <a:endParaRPr lang="en-US" altLang="zh-CN" dirty="0">
              <a:ea typeface="+mn-ea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Hundreds of machines were effectively paralyzed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The author of the worm was caught and prosecuted. He was sentenced to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3 years probation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400 hours of community service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and a $10,500 fine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FA0A8563-DB93-CC45-92BA-B5E42DF4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BDE540-8FE3-0D43-BDE9-8A16EA7A07C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21EAC20-981C-634E-A61C-EEF360A13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The Famous Internet Worm of November 1988</a:t>
            </a:r>
            <a:endParaRPr kumimoji="1" lang="en-US" altLang="zh-CN" b="0">
              <a:ea typeface="宋体" panose="02010600030101010101" pitchFamily="2" charset="-122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A3C2040-E8E2-EA4B-81C5-A35AF92B8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Steps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invoked finger with an appropriate string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Made a process at a remote site have a buffer overflow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 executed code that gave the worm access to the remote system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The worm replicated itself and consumed virtually all of the machine’s computing resources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EC7295A6-94F2-E943-BF69-94167F82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2CE4D6-EAB2-4042-A783-E0FA9E1D798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9594ABD-9217-674D-B950-3812A9E9F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Morris Worm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975AECB-38DC-1B4F-9C99-0DB45B6F3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Robert Tappan Morris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born November 8, 1965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professor at MIT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He is the son of Robert Morris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the former chief scientist at the National Computer Security Center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a division of the National Security Agency (NSA)</a:t>
            </a:r>
          </a:p>
        </p:txBody>
      </p:sp>
      <p:pic>
        <p:nvPicPr>
          <p:cNvPr id="5" name="图片 4" descr="morris2004.jpg">
            <a:extLst>
              <a:ext uri="{FF2B5EF4-FFF2-40B4-BE49-F238E27FC236}">
                <a16:creationId xmlns:a16="http://schemas.microsoft.com/office/drawing/2014/main" id="{C4192709-0506-6341-B3AF-99C3723CC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6200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19510877-4404-444E-BC25-BD3A78EB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992C35-11EF-5D47-9804-A41E93BC92A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9D4A1A0-7FE0-744F-B502-35BFA6A39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Randomization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663C100-02BE-0347-8A69-41F05AFCF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Nanum Myeongjo" panose="02020603020101020101" pitchFamily="18" charset="-127"/>
                <a:cs typeface="Courier" pitchFamily="2" charset="0"/>
              </a:rPr>
              <a:t>1 	int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Nanum Myeongjo" panose="02020603020101020101" pitchFamily="18" charset="-127"/>
                <a:cs typeface="Courier" pitchFamily="2" charset="0"/>
              </a:rPr>
              <a:t>2 		long local;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Nanum Myeongjo" panose="02020603020101020101" pitchFamily="18" charset="-127"/>
                <a:cs typeface="Courier" pitchFamily="2" charset="0"/>
              </a:rPr>
              <a:t>3 		</a:t>
            </a:r>
            <a:r>
              <a:rPr lang="en-US" altLang="zh-CN" sz="2000" dirty="0" err="1">
                <a:ea typeface="Nanum Myeongjo" panose="02020603020101020101" pitchFamily="18" charset="-127"/>
                <a:cs typeface="Courier" pitchFamily="2" charset="0"/>
              </a:rPr>
              <a:t>printf</a:t>
            </a:r>
            <a:r>
              <a:rPr lang="en-US" altLang="zh-CN" sz="2000" dirty="0">
                <a:ea typeface="Nanum Myeongjo" panose="02020603020101020101" pitchFamily="18" charset="-127"/>
                <a:cs typeface="Courier" pitchFamily="2" charset="0"/>
              </a:rPr>
              <a:t>("local at %p\n", &amp;local);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Nanum Myeongjo" panose="02020603020101020101" pitchFamily="18" charset="-127"/>
                <a:cs typeface="Courier" pitchFamily="2" charset="0"/>
              </a:rPr>
              <a:t>4 		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Nanum Myeongjo" panose="02020603020101020101" pitchFamily="18" charset="-127"/>
                <a:cs typeface="Courier" pitchFamily="2" charset="0"/>
              </a:rPr>
              <a:t>5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Running the code 10,000 times on a Linux (maybe 2.6.16) machine in 32-bit mode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addresses ranged from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0xff7fc59c to 0xffffd09c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range of around 2</a:t>
            </a:r>
            <a:r>
              <a:rPr lang="en-US" altLang="zh-CN" baseline="30000" dirty="0">
                <a:ea typeface="宋体" panose="02010600030101010101" pitchFamily="2" charset="-122"/>
              </a:rPr>
              <a:t>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6">
            <a:extLst>
              <a:ext uri="{FF2B5EF4-FFF2-40B4-BE49-F238E27FC236}">
                <a16:creationId xmlns:a16="http://schemas.microsoft.com/office/drawing/2014/main" id="{2DF9D9D6-3156-9A40-972E-22E4F587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167E4C-736B-8A47-8499-F540EFEE7A3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5A61898-0A4A-FB40-9300-C1145FFD2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</a:t>
            </a:r>
          </a:p>
        </p:txBody>
      </p:sp>
      <p:sp>
        <p:nvSpPr>
          <p:cNvPr id="9220" name="内容占位符 5">
            <a:extLst>
              <a:ext uri="{FF2B5EF4-FFF2-40B4-BE49-F238E27FC236}">
                <a16:creationId xmlns:a16="http://schemas.microsoft.com/office/drawing/2014/main" id="{60AEE737-FBEE-BB4B-A948-286758934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8153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Every pointer has a type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the object has type T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 pointer to this object has type T *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Special void * type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Represents a generic pointer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malloc returns a generic pointer</a:t>
            </a:r>
          </a:p>
          <a:p>
            <a:r>
              <a:rPr lang="en-US" altLang="zh-CN">
                <a:ea typeface="宋体" panose="02010600030101010101" pitchFamily="2" charset="-122"/>
              </a:rPr>
              <a:t>Every pointer has a value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15A3E336-0608-3B4F-AF84-0351F82D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FD2F49-18CA-FC46-828D-9C195C1418E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DBCEFDB-704F-1F48-BBA7-D48AFC376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Randomization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694DA48-2BB2-3B42-88E0-0764071C0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Running in 64-bit mode on the newer machine</a:t>
            </a:r>
          </a:p>
          <a:p>
            <a:pPr>
              <a:defRPr/>
            </a:pPr>
            <a:r>
              <a:rPr lang="en-US" altLang="zh-CN" dirty="0"/>
              <a:t>The addresses ranged from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0x7fff0001b698 to 0x7ffffffaa4a8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A range of nearly 2</a:t>
            </a:r>
            <a:r>
              <a:rPr lang="en-US" altLang="zh-CN" baseline="30000" dirty="0">
                <a:ea typeface="+mn-ea"/>
                <a:cs typeface="+mn-cs"/>
              </a:rPr>
              <a:t>32</a:t>
            </a:r>
          </a:p>
          <a:p>
            <a:pPr>
              <a:defRPr/>
            </a:pPr>
            <a:r>
              <a:rPr lang="en-US" altLang="zh-CN" i="1" dirty="0"/>
              <a:t>Address-space layout randomization </a:t>
            </a:r>
            <a:r>
              <a:rPr lang="en-US" altLang="zh-CN" dirty="0"/>
              <a:t>(ASLR)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each time a program is run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different parts of the program are loaded into different regions of memory</a:t>
            </a:r>
          </a:p>
          <a:p>
            <a:pPr lvl="2">
              <a:defRPr/>
            </a:pPr>
            <a:r>
              <a:rPr lang="en-US" altLang="zh-CN" sz="2400" dirty="0">
                <a:ea typeface="+mn-ea"/>
                <a:cs typeface="+mn-cs"/>
              </a:rPr>
              <a:t>code, data, </a:t>
            </a:r>
            <a:r>
              <a:rPr lang="en-US" altLang="zh-CN" sz="2400" dirty="0">
                <a:solidFill>
                  <a:srgbClr val="000000"/>
                </a:solidFill>
                <a:ea typeface="+mn-ea"/>
                <a:cs typeface="+mn-cs"/>
              </a:rPr>
              <a:t>heap data,</a:t>
            </a:r>
            <a:r>
              <a:rPr lang="en-US" altLang="zh-CN" sz="2400" dirty="0">
                <a:ea typeface="+mn-ea"/>
                <a:cs typeface="+mn-cs"/>
              </a:rPr>
              <a:t> library code, stack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A1875AD2-8DA1-0C40-94EE-3D1C5120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7EA2E8-FF14-8D45-BFE4-9F00ADBFC57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D916DCC-1687-0749-96C2-2546529F8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Randomization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A35E170E-B0E7-0640-B477-852282269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 dirty="0" err="1">
                <a:ea typeface="宋体" panose="02010600030101010101" pitchFamily="2" charset="-122"/>
              </a:rPr>
              <a:t>Nop</a:t>
            </a:r>
            <a:r>
              <a:rPr lang="en-US" altLang="zh-CN" dirty="0">
                <a:ea typeface="宋体" panose="02010600030101010101" pitchFamily="2" charset="-122"/>
              </a:rPr>
              <a:t> sled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 program “slides” through a long sequence of “</a:t>
            </a:r>
            <a:r>
              <a:rPr lang="en-US" altLang="zh-CN" dirty="0" err="1">
                <a:ea typeface="宋体" panose="02010600030101010101" pitchFamily="2" charset="-122"/>
              </a:rPr>
              <a:t>nop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</a:p>
          <a:p>
            <a:pPr>
              <a:spcBef>
                <a:spcPts val="300"/>
              </a:spcBef>
            </a:pPr>
            <a:r>
              <a:rPr lang="en-US" altLang="zh-CN" dirty="0" err="1">
                <a:ea typeface="宋体" panose="02010600030101010101" pitchFamily="2" charset="-122"/>
              </a:rPr>
              <a:t>Nop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no operation instruction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Include a “</a:t>
            </a:r>
            <a:r>
              <a:rPr lang="en-US" altLang="zh-CN" dirty="0" err="1">
                <a:ea typeface="宋体" panose="02010600030101010101" pitchFamily="2" charset="-122"/>
              </a:rPr>
              <a:t>nop</a:t>
            </a:r>
            <a:r>
              <a:rPr lang="en-US" altLang="zh-CN" dirty="0">
                <a:ea typeface="宋体" panose="02010600030101010101" pitchFamily="2" charset="-122"/>
              </a:rPr>
              <a:t> sled” before the actual exploit code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If insert 256-byte </a:t>
            </a:r>
            <a:r>
              <a:rPr lang="en-US" altLang="zh-CN" dirty="0" err="1">
                <a:ea typeface="宋体" panose="02010600030101010101" pitchFamily="2" charset="-122"/>
              </a:rPr>
              <a:t>nop</a:t>
            </a:r>
            <a:r>
              <a:rPr lang="en-US" altLang="zh-CN" dirty="0">
                <a:ea typeface="宋体" panose="02010600030101010101" pitchFamily="2" charset="-122"/>
              </a:rPr>
              <a:t> sled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Need to guess 2</a:t>
            </a:r>
            <a:r>
              <a:rPr lang="en-US" altLang="zh-CN" baseline="30000" dirty="0">
                <a:ea typeface="宋体" panose="02010600030101010101" pitchFamily="2" charset="-122"/>
              </a:rPr>
              <a:t>15</a:t>
            </a:r>
            <a:r>
              <a:rPr lang="en-US" altLang="zh-CN" dirty="0">
                <a:ea typeface="宋体" panose="02010600030101010101" pitchFamily="2" charset="-122"/>
              </a:rPr>
              <a:t> starting addresses (no too much) for 32-bit machine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Still have too many 2</a:t>
            </a:r>
            <a:r>
              <a:rPr lang="en-US" altLang="zh-CN" baseline="30000" dirty="0">
                <a:ea typeface="宋体" panose="02010600030101010101" pitchFamily="2" charset="-122"/>
              </a:rPr>
              <a:t>24</a:t>
            </a:r>
            <a:r>
              <a:rPr lang="en-US" altLang="zh-CN" dirty="0">
                <a:ea typeface="宋体" panose="02010600030101010101" pitchFamily="2" charset="-122"/>
              </a:rPr>
              <a:t> for 64-bit machine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224163F8-9882-E248-B0AF-ED5C2E48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61C921-858C-0F4C-BCD7-0086C69CECA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A45B4F4-6282-D645-9284-296916F7C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Corruption Detection</a:t>
            </a:r>
            <a:endParaRPr lang="en-US" altLang="zh-CN">
              <a:ea typeface="方正舒体" pitchFamily="2" charset="-122"/>
            </a:endParaRPr>
          </a:p>
        </p:txBody>
      </p:sp>
      <p:graphicFrame>
        <p:nvGraphicFramePr>
          <p:cNvPr id="1458179" name="Group 3">
            <a:extLst>
              <a:ext uri="{FF2B5EF4-FFF2-40B4-BE49-F238E27FC236}">
                <a16:creationId xmlns:a16="http://schemas.microsoft.com/office/drawing/2014/main" id="{99D49B55-6D8C-DE40-A981-3460A9CF2104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524000"/>
          <a:ext cx="4800600" cy="3917951"/>
        </p:xfrm>
        <a:graphic>
          <a:graphicData uri="http://schemas.openxmlformats.org/drawingml/2006/table">
            <a:tbl>
              <a:tblPr/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43594657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71035496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171310715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067743674"/>
                    </a:ext>
                  </a:extLst>
                </a:gridCol>
              </a:tblGrid>
              <a:tr h="1238547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881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Return address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1761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881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Canary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8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[7]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[6]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[5]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[4]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[3]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[2]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[1]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[0]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8640" name="组合 2">
            <a:extLst>
              <a:ext uri="{FF2B5EF4-FFF2-40B4-BE49-F238E27FC236}">
                <a16:creationId xmlns:a16="http://schemas.microsoft.com/office/drawing/2014/main" id="{A6B9837B-9A16-B140-B319-E4457AC4928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5210175"/>
            <a:ext cx="1900258" cy="461665"/>
            <a:chOff x="5791200" y="5257800"/>
            <a:chExt cx="5941906" cy="461665"/>
          </a:xfrm>
        </p:grpSpPr>
        <p:sp>
          <p:nvSpPr>
            <p:cNvPr id="68648" name="Line 25">
              <a:extLst>
                <a:ext uri="{FF2B5EF4-FFF2-40B4-BE49-F238E27FC236}">
                  <a16:creationId xmlns:a16="http://schemas.microsoft.com/office/drawing/2014/main" id="{2920807C-E7A8-004E-9A2C-268054D83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1200" y="544195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8649" name="Text Box 26">
              <a:extLst>
                <a:ext uri="{FF2B5EF4-FFF2-40B4-BE49-F238E27FC236}">
                  <a16:creationId xmlns:a16="http://schemas.microsoft.com/office/drawing/2014/main" id="{F508CA1B-F9A4-354A-9E94-B419B3A5D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1" y="5257800"/>
              <a:ext cx="47227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 err="1">
                  <a:latin typeface="Nanum Myeongjo" panose="02020603020101020101" pitchFamily="18" charset="-127"/>
                </a:rPr>
                <a:t>buf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=%</a:t>
              </a:r>
              <a:r>
                <a:rPr lang="en-US" altLang="zh-CN" sz="2400" b="0" dirty="0" err="1"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68641" name="左大括号 8">
            <a:extLst>
              <a:ext uri="{FF2B5EF4-FFF2-40B4-BE49-F238E27FC236}">
                <a16:creationId xmlns:a16="http://schemas.microsoft.com/office/drawing/2014/main" id="{94414E66-F848-A946-A882-4E55389EB166}"/>
              </a:ext>
            </a:extLst>
          </p:cNvPr>
          <p:cNvSpPr>
            <a:spLocks/>
          </p:cNvSpPr>
          <p:nvPr/>
        </p:nvSpPr>
        <p:spPr bwMode="auto">
          <a:xfrm>
            <a:off x="1905000" y="1600200"/>
            <a:ext cx="307975" cy="1654175"/>
          </a:xfrm>
          <a:prstGeom prst="leftBrace">
            <a:avLst>
              <a:gd name="adj1" fmla="val 83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8642" name="矩形 9">
            <a:extLst>
              <a:ext uri="{FF2B5EF4-FFF2-40B4-BE49-F238E27FC236}">
                <a16:creationId xmlns:a16="http://schemas.microsoft.com/office/drawing/2014/main" id="{51022425-7C33-124D-9FE9-D6317D358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54200"/>
            <a:ext cx="1676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Stack frame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for caller</a:t>
            </a:r>
          </a:p>
        </p:txBody>
      </p:sp>
      <p:sp>
        <p:nvSpPr>
          <p:cNvPr id="68643" name="左大括号 10">
            <a:extLst>
              <a:ext uri="{FF2B5EF4-FFF2-40B4-BE49-F238E27FC236}">
                <a16:creationId xmlns:a16="http://schemas.microsoft.com/office/drawing/2014/main" id="{592A0EED-E1EB-EB49-AAD5-441B85CADE91}"/>
              </a:ext>
            </a:extLst>
          </p:cNvPr>
          <p:cNvSpPr>
            <a:spLocks/>
          </p:cNvSpPr>
          <p:nvPr/>
        </p:nvSpPr>
        <p:spPr bwMode="auto">
          <a:xfrm>
            <a:off x="1828800" y="3276600"/>
            <a:ext cx="533400" cy="2165350"/>
          </a:xfrm>
          <a:prstGeom prst="leftBrace">
            <a:avLst>
              <a:gd name="adj1" fmla="val 834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8644" name="矩形 11">
            <a:extLst>
              <a:ext uri="{FF2B5EF4-FFF2-40B4-BE49-F238E27FC236}">
                <a16:creationId xmlns:a16="http://schemas.microsoft.com/office/drawing/2014/main" id="{20533225-FA9C-BC42-9126-90E53A79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1828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Stack frame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for echo</a:t>
            </a:r>
          </a:p>
        </p:txBody>
      </p:sp>
      <p:grpSp>
        <p:nvGrpSpPr>
          <p:cNvPr id="68645" name="组合 1">
            <a:extLst>
              <a:ext uri="{FF2B5EF4-FFF2-40B4-BE49-F238E27FC236}">
                <a16:creationId xmlns:a16="http://schemas.microsoft.com/office/drawing/2014/main" id="{54F4E1D8-CEAE-664A-B134-B572AE6722FE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043238"/>
            <a:ext cx="1922434" cy="461665"/>
            <a:chOff x="7239000" y="2867818"/>
            <a:chExt cx="3876083" cy="461666"/>
          </a:xfrm>
        </p:grpSpPr>
        <p:sp>
          <p:nvSpPr>
            <p:cNvPr id="68646" name="Line 25">
              <a:extLst>
                <a:ext uri="{FF2B5EF4-FFF2-40B4-BE49-F238E27FC236}">
                  <a16:creationId xmlns:a16="http://schemas.microsoft.com/office/drawing/2014/main" id="{949ED17B-CADF-3C4F-9065-158FB2499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39000" y="307975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8647" name="Text Box 26">
              <a:extLst>
                <a:ext uri="{FF2B5EF4-FFF2-40B4-BE49-F238E27FC236}">
                  <a16:creationId xmlns:a16="http://schemas.microsoft.com/office/drawing/2014/main" id="{4262587C-76B0-CE41-B37E-FFBB29666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5799" y="2867818"/>
              <a:ext cx="2809284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%rsp+24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7BED0D94-9D8E-D54D-9909-EBAE3BD8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B830A7-19C9-0C41-BA27-D9C89040238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5C831D8-1FFC-4E43-8ADF-65D66A56D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Corruption Detection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7586350-6AA1-D445-8B9B-1AF99734D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 echo: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 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subq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	$24, 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# Allocate 24 bytes on stack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 		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%fs:40, %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# Retrieve canary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4 		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8(%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		# Store on stack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 		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xorl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# Zero out register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6 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		# Compute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as 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7    	call 	gets 			# Call gets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8    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		# Compute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as 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9    	call 	puts 			# Call puts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10   	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8(%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), %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# Retrieve canary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11   	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xorq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%fs:40, %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# Compare to stored 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12   	je 	.L9 			# If =,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ok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432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13   	call 	__</a:t>
            </a:r>
            <a:r>
              <a:rPr lang="en-US" altLang="zh-CN" sz="2000" dirty="0" err="1">
                <a:solidFill>
                  <a:srgbClr val="0432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stack_chk_fail</a:t>
            </a:r>
            <a:r>
              <a:rPr lang="en-US" altLang="zh-CN" sz="2000" dirty="0">
                <a:solidFill>
                  <a:srgbClr val="0432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# Stack corrupted!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14   .L9					# ok: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15   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	$24, 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# Deallocate stack space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16   	ret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8A32CF91-58FB-5848-8E4A-330FF568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7AEC58-54C2-F749-926B-4D333AC3EFD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AE74E61-747C-3C4D-87BF-6BE3A828F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Corruption Detection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453BDB7-46DE-1042-AB4A-0B64A489C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%fs:40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Segmented addressing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which appeared in 80286 and seldom used today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It is marked as read only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C9EC955E-870E-9041-AC50-A1845448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AA6542-43CD-E241-8F77-B90A64DCA23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648695F-F857-894C-977E-818924814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Limiting Executable Code Regions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30B09CE6-8197-3C43-934B-C8B959453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Page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4k bytes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As a protected unit by OS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Should be marked as “readable”, “writable” and “executable”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3 bits are required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Originally Intel merged the “readable” and “executable” into one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exploit code in the stack can be executed 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 AMD introduced “NX” in X86-64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Now there 3 bits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How about “JIT”?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142C20D6-A05D-5448-91C3-8E37927A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Code Reuse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F05C-EEAA-6246-B7F5-601EB68B2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850"/>
            <a:ext cx="6030913" cy="462915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Return-oriented Programming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Find code gadgets in existed code base (e.g. </a:t>
            </a:r>
            <a:r>
              <a:rPr lang="en-US" altLang="zh-CN" sz="2000" dirty="0" err="1">
                <a:ea typeface="宋体" panose="02010600030101010101" pitchFamily="2" charset="-122"/>
              </a:rPr>
              <a:t>libc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Push address of gadgets on the stack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Leverage ‘ret’ to connect code gadgets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No code injection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Solutions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Return-less kernels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Heuristic means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28DE8C-531B-F64E-9A7F-6A7B6C2FD4CF}"/>
              </a:ext>
            </a:extLst>
          </p:cNvPr>
          <p:cNvSpPr/>
          <p:nvPr/>
        </p:nvSpPr>
        <p:spPr>
          <a:xfrm>
            <a:off x="6911975" y="1290638"/>
            <a:ext cx="1425575" cy="516413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800" b="0" dirty="0">
              <a:solidFill>
                <a:srgbClr val="FFFFFF"/>
              </a:solidFill>
              <a:latin typeface="Nanum Myeongjo" panose="02020603020101020101" pitchFamily="18" charset="-127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76337-5A4E-6249-9F1C-60989E3E4B6F}"/>
              </a:ext>
            </a:extLst>
          </p:cNvPr>
          <p:cNvSpPr/>
          <p:nvPr/>
        </p:nvSpPr>
        <p:spPr>
          <a:xfrm>
            <a:off x="6911975" y="3297238"/>
            <a:ext cx="1425575" cy="320675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0" dirty="0">
                <a:solidFill>
                  <a:schemeClr val="tx1"/>
                </a:solidFill>
                <a:latin typeface="Nanum Myeongjo" panose="02020603020101020101" pitchFamily="18" charset="-127"/>
                <a:cs typeface="Times New Roman" pitchFamily="18" charset="0"/>
              </a:rPr>
              <a:t>return </a:t>
            </a:r>
            <a:r>
              <a:rPr lang="en-US" sz="1800" b="0" dirty="0" err="1">
                <a:solidFill>
                  <a:schemeClr val="tx1"/>
                </a:solidFill>
                <a:latin typeface="Nanum Myeongjo" panose="02020603020101020101" pitchFamily="18" charset="-127"/>
                <a:cs typeface="Times New Roman" pitchFamily="18" charset="0"/>
              </a:rPr>
              <a:t>addr</a:t>
            </a:r>
            <a:endParaRPr lang="en-US" sz="1800" b="0" dirty="0">
              <a:solidFill>
                <a:schemeClr val="tx1"/>
              </a:solidFill>
              <a:latin typeface="Nanum Myeongjo" panose="02020603020101020101" pitchFamily="18" charset="-127"/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7E71F-50FD-624C-8A19-ADF2418D9CA3}"/>
              </a:ext>
            </a:extLst>
          </p:cNvPr>
          <p:cNvSpPr/>
          <p:nvPr/>
        </p:nvSpPr>
        <p:spPr>
          <a:xfrm>
            <a:off x="6911975" y="3617913"/>
            <a:ext cx="1425575" cy="320675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b="0" dirty="0">
              <a:solidFill>
                <a:schemeClr val="tx1"/>
              </a:solidFill>
              <a:latin typeface="Nanum Myeongjo" panose="02020603020101020101" pitchFamily="18" charset="-127"/>
              <a:cs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20AA8D-F439-1646-BA83-A69A35FA4243}"/>
              </a:ext>
            </a:extLst>
          </p:cNvPr>
          <p:cNvSpPr/>
          <p:nvPr/>
        </p:nvSpPr>
        <p:spPr>
          <a:xfrm>
            <a:off x="6911975" y="4422775"/>
            <a:ext cx="1425575" cy="333375"/>
          </a:xfrm>
          <a:prstGeom prst="rect">
            <a:avLst/>
          </a:prstGeom>
          <a:solidFill>
            <a:srgbClr val="008000">
              <a:alpha val="5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0" dirty="0">
                <a:latin typeface="Nanum Myeongjo" panose="02020603020101020101" pitchFamily="18" charset="-127"/>
                <a:cs typeface="Times New Roman" pitchFamily="18" charset="0"/>
              </a:rPr>
              <a:t>0101011010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B02623-F263-CB4B-869E-6B09E08CE9EE}"/>
              </a:ext>
            </a:extLst>
          </p:cNvPr>
          <p:cNvCxnSpPr/>
          <p:nvPr/>
        </p:nvCxnSpPr>
        <p:spPr>
          <a:xfrm flipH="1" flipV="1">
            <a:off x="8337550" y="4638675"/>
            <a:ext cx="349250" cy="1588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0076AB-C1BF-6D47-BB9C-FA2C5BC9BBC3}"/>
              </a:ext>
            </a:extLst>
          </p:cNvPr>
          <p:cNvCxnSpPr/>
          <p:nvPr/>
        </p:nvCxnSpPr>
        <p:spPr>
          <a:xfrm flipV="1">
            <a:off x="8686800" y="3489325"/>
            <a:ext cx="0" cy="114935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26A6C0-E8C2-1A43-BC62-1750FE6AFA60}"/>
              </a:ext>
            </a:extLst>
          </p:cNvPr>
          <p:cNvCxnSpPr/>
          <p:nvPr/>
        </p:nvCxnSpPr>
        <p:spPr>
          <a:xfrm flipH="1">
            <a:off x="8337550" y="3489325"/>
            <a:ext cx="34925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D67CF-72CC-AC4D-A022-AC62F4B297B0}"/>
              </a:ext>
            </a:extLst>
          </p:cNvPr>
          <p:cNvSpPr/>
          <p:nvPr/>
        </p:nvSpPr>
        <p:spPr>
          <a:xfrm>
            <a:off x="6911975" y="5102225"/>
            <a:ext cx="1425575" cy="333375"/>
          </a:xfrm>
          <a:prstGeom prst="rect">
            <a:avLst/>
          </a:prstGeom>
          <a:solidFill>
            <a:srgbClr val="008000">
              <a:alpha val="5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0" dirty="0">
                <a:latin typeface="Nanum Myeongjo" panose="02020603020101020101" pitchFamily="18" charset="-127"/>
                <a:cs typeface="Times New Roman" pitchFamily="18" charset="0"/>
              </a:rPr>
              <a:t>0101011010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BEB70C-1EE1-0D46-8487-B4C736E5310F}"/>
              </a:ext>
            </a:extLst>
          </p:cNvPr>
          <p:cNvSpPr/>
          <p:nvPr/>
        </p:nvSpPr>
        <p:spPr>
          <a:xfrm>
            <a:off x="6911975" y="5764213"/>
            <a:ext cx="1425575" cy="333375"/>
          </a:xfrm>
          <a:prstGeom prst="rect">
            <a:avLst/>
          </a:prstGeom>
          <a:solidFill>
            <a:srgbClr val="008000">
              <a:alpha val="5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0" dirty="0">
                <a:latin typeface="Nanum Myeongjo" panose="02020603020101020101" pitchFamily="18" charset="-127"/>
                <a:cs typeface="Times New Roman" pitchFamily="18" charset="0"/>
              </a:rPr>
              <a:t>0101011010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D13389-1A8A-2343-A4CA-520BD0259ADA}"/>
              </a:ext>
            </a:extLst>
          </p:cNvPr>
          <p:cNvSpPr/>
          <p:nvPr/>
        </p:nvSpPr>
        <p:spPr>
          <a:xfrm>
            <a:off x="6911975" y="3295650"/>
            <a:ext cx="1425575" cy="333375"/>
          </a:xfrm>
          <a:prstGeom prst="rect">
            <a:avLst/>
          </a:prstGeom>
          <a:solidFill>
            <a:srgbClr val="800000">
              <a:alpha val="5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0" dirty="0">
                <a:latin typeface="Nanum Myeongjo" panose="02020603020101020101" pitchFamily="18" charset="-127"/>
                <a:cs typeface="Times New Roman" pitchFamily="18" charset="0"/>
              </a:rPr>
              <a:t>Address 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BAFEE3-35EF-2D40-A465-58DE0A26FDFE}"/>
              </a:ext>
            </a:extLst>
          </p:cNvPr>
          <p:cNvSpPr/>
          <p:nvPr/>
        </p:nvSpPr>
        <p:spPr>
          <a:xfrm>
            <a:off x="6911975" y="2957513"/>
            <a:ext cx="1425575" cy="333375"/>
          </a:xfrm>
          <a:prstGeom prst="rect">
            <a:avLst/>
          </a:prstGeom>
          <a:solidFill>
            <a:srgbClr val="800000">
              <a:alpha val="5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0" dirty="0">
                <a:latin typeface="Nanum Myeongjo" panose="02020603020101020101" pitchFamily="18" charset="-127"/>
                <a:cs typeface="Times New Roman" pitchFamily="18" charset="0"/>
              </a:rPr>
              <a:t>Address 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CD5391-C5B2-544A-B3A2-DE1D7394A7E9}"/>
              </a:ext>
            </a:extLst>
          </p:cNvPr>
          <p:cNvSpPr/>
          <p:nvPr/>
        </p:nvSpPr>
        <p:spPr>
          <a:xfrm>
            <a:off x="6911975" y="2627313"/>
            <a:ext cx="1425575" cy="333375"/>
          </a:xfrm>
          <a:prstGeom prst="rect">
            <a:avLst/>
          </a:prstGeom>
          <a:solidFill>
            <a:srgbClr val="800000">
              <a:alpha val="5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0" dirty="0">
                <a:latin typeface="Nanum Myeongjo" panose="02020603020101020101" pitchFamily="18" charset="-127"/>
                <a:cs typeface="Times New Roman" pitchFamily="18" charset="0"/>
              </a:rPr>
              <a:t>Address  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2C0352-1AB7-FA42-8C51-CCDD8A8AF96C}"/>
              </a:ext>
            </a:extLst>
          </p:cNvPr>
          <p:cNvCxnSpPr/>
          <p:nvPr/>
        </p:nvCxnSpPr>
        <p:spPr>
          <a:xfrm flipH="1">
            <a:off x="8312150" y="5930900"/>
            <a:ext cx="660400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792256-9D2D-CC4F-BD00-31882F66A240}"/>
              </a:ext>
            </a:extLst>
          </p:cNvPr>
          <p:cNvCxnSpPr/>
          <p:nvPr/>
        </p:nvCxnSpPr>
        <p:spPr>
          <a:xfrm flipV="1">
            <a:off x="8839200" y="3138488"/>
            <a:ext cx="0" cy="2166937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C9CE2E-69E4-104F-92CB-71BDA647C65A}"/>
              </a:ext>
            </a:extLst>
          </p:cNvPr>
          <p:cNvCxnSpPr/>
          <p:nvPr/>
        </p:nvCxnSpPr>
        <p:spPr>
          <a:xfrm flipH="1">
            <a:off x="8337550" y="3138488"/>
            <a:ext cx="50165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5E81BE-70AC-5B45-9CEA-22757F0920B5}"/>
              </a:ext>
            </a:extLst>
          </p:cNvPr>
          <p:cNvCxnSpPr/>
          <p:nvPr/>
        </p:nvCxnSpPr>
        <p:spPr>
          <a:xfrm flipH="1">
            <a:off x="8337550" y="5305425"/>
            <a:ext cx="501650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CF5C0-6984-5744-9724-905B0AAAD84B}"/>
              </a:ext>
            </a:extLst>
          </p:cNvPr>
          <p:cNvCxnSpPr/>
          <p:nvPr/>
        </p:nvCxnSpPr>
        <p:spPr>
          <a:xfrm flipV="1">
            <a:off x="8972550" y="2813050"/>
            <a:ext cx="0" cy="311785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C200168-EE93-924F-B2BB-14085DD77D66}"/>
              </a:ext>
            </a:extLst>
          </p:cNvPr>
          <p:cNvCxnSpPr/>
          <p:nvPr/>
        </p:nvCxnSpPr>
        <p:spPr>
          <a:xfrm flipH="1">
            <a:off x="8359775" y="2813050"/>
            <a:ext cx="612775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3ADDA43-263B-294E-9B94-BA5891F54DA9}"/>
              </a:ext>
            </a:extLst>
          </p:cNvPr>
          <p:cNvCxnSpPr/>
          <p:nvPr/>
        </p:nvCxnSpPr>
        <p:spPr>
          <a:xfrm>
            <a:off x="6535738" y="4775200"/>
            <a:ext cx="376237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848" name="TextBox 36">
            <a:extLst>
              <a:ext uri="{FF2B5EF4-FFF2-40B4-BE49-F238E27FC236}">
                <a16:creationId xmlns:a16="http://schemas.microsoft.com/office/drawing/2014/main" id="{63A139FB-A117-DA49-93C8-172E8C6D4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529138"/>
            <a:ext cx="407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50"/>
                </a:solidFill>
                <a:latin typeface="Nanum Myeongjo" panose="02020603020101020101" pitchFamily="18" charset="-127"/>
              </a:rPr>
              <a:t>A</a:t>
            </a:r>
            <a:endParaRPr lang="zh-CN" altLang="en-US" sz="2400" b="0" dirty="0">
              <a:solidFill>
                <a:srgbClr val="00B050"/>
              </a:solidFill>
              <a:latin typeface="Nanum Myeongjo" panose="02020603020101020101" pitchFamily="18" charset="-127"/>
            </a:endParaRPr>
          </a:p>
        </p:txBody>
      </p:sp>
      <p:cxnSp>
        <p:nvCxnSpPr>
          <p:cNvPr id="38" name="Straight Arrow Connector 59">
            <a:extLst>
              <a:ext uri="{FF2B5EF4-FFF2-40B4-BE49-F238E27FC236}">
                <a16:creationId xmlns:a16="http://schemas.microsoft.com/office/drawing/2014/main" id="{D950CB97-E157-9041-8168-E226E4378F4C}"/>
              </a:ext>
            </a:extLst>
          </p:cNvPr>
          <p:cNvCxnSpPr/>
          <p:nvPr/>
        </p:nvCxnSpPr>
        <p:spPr>
          <a:xfrm>
            <a:off x="6535738" y="5427663"/>
            <a:ext cx="376237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850" name="TextBox 38">
            <a:extLst>
              <a:ext uri="{FF2B5EF4-FFF2-40B4-BE49-F238E27FC236}">
                <a16:creationId xmlns:a16="http://schemas.microsoft.com/office/drawing/2014/main" id="{DA65B073-F49D-5E4E-A555-07A98B1A2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181600"/>
            <a:ext cx="373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50"/>
                </a:solidFill>
                <a:latin typeface="Nanum Myeongjo" panose="02020603020101020101" pitchFamily="18" charset="-127"/>
              </a:rPr>
              <a:t>B</a:t>
            </a:r>
            <a:endParaRPr lang="zh-CN" altLang="en-US" sz="2400" b="0" dirty="0">
              <a:solidFill>
                <a:srgbClr val="00B050"/>
              </a:solidFill>
              <a:latin typeface="Nanum Myeongjo" panose="02020603020101020101" pitchFamily="18" charset="-127"/>
            </a:endParaRPr>
          </a:p>
        </p:txBody>
      </p:sp>
      <p:cxnSp>
        <p:nvCxnSpPr>
          <p:cNvPr id="40" name="Straight Arrow Connector 59">
            <a:extLst>
              <a:ext uri="{FF2B5EF4-FFF2-40B4-BE49-F238E27FC236}">
                <a16:creationId xmlns:a16="http://schemas.microsoft.com/office/drawing/2014/main" id="{A1749F2B-4D41-5E4B-98BC-B5459DDAA3E9}"/>
              </a:ext>
            </a:extLst>
          </p:cNvPr>
          <p:cNvCxnSpPr/>
          <p:nvPr/>
        </p:nvCxnSpPr>
        <p:spPr>
          <a:xfrm>
            <a:off x="6535738" y="6032500"/>
            <a:ext cx="376237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852" name="TextBox 41">
            <a:extLst>
              <a:ext uri="{FF2B5EF4-FFF2-40B4-BE49-F238E27FC236}">
                <a16:creationId xmlns:a16="http://schemas.microsoft.com/office/drawing/2014/main" id="{2A5618A9-B221-2B4E-A165-81A16FEDC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786438"/>
            <a:ext cx="407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50"/>
                </a:solidFill>
                <a:latin typeface="Nanum Myeongjo" panose="02020603020101020101" pitchFamily="18" charset="-127"/>
              </a:rPr>
              <a:t>C</a:t>
            </a:r>
            <a:endParaRPr lang="zh-CN" altLang="en-US" sz="2400" b="0" dirty="0">
              <a:solidFill>
                <a:srgbClr val="00B05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4" grpId="0" animBg="1"/>
      <p:bldP spid="27" grpId="0" animBg="1"/>
      <p:bldP spid="28" grpId="0" animBg="1"/>
      <p:bldP spid="30" grpId="0" animBg="1"/>
      <p:bldP spid="77848" grpId="0"/>
      <p:bldP spid="77850" grpId="0"/>
      <p:bldP spid="778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1C6558CD-A99A-474D-988F-7FF61A95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Motivation: Code Reuse Attack</a:t>
            </a:r>
          </a:p>
        </p:txBody>
      </p:sp>
      <p:grpSp>
        <p:nvGrpSpPr>
          <p:cNvPr id="77827" name="组合 39">
            <a:extLst>
              <a:ext uri="{FF2B5EF4-FFF2-40B4-BE49-F238E27FC236}">
                <a16:creationId xmlns:a16="http://schemas.microsoft.com/office/drawing/2014/main" id="{296E523B-58FB-8947-8133-73FB2AF67E3A}"/>
              </a:ext>
            </a:extLst>
          </p:cNvPr>
          <p:cNvGrpSpPr>
            <a:grpSpLocks/>
          </p:cNvGrpSpPr>
          <p:nvPr/>
        </p:nvGrpSpPr>
        <p:grpSpPr bwMode="auto">
          <a:xfrm>
            <a:off x="8096250" y="123825"/>
            <a:ext cx="900113" cy="915988"/>
            <a:chOff x="6888695" y="95811"/>
            <a:chExt cx="1766660" cy="1797292"/>
          </a:xfrm>
        </p:grpSpPr>
        <p:pic>
          <p:nvPicPr>
            <p:cNvPr id="77829" name="Picture 3">
              <a:extLst>
                <a:ext uri="{FF2B5EF4-FFF2-40B4-BE49-F238E27FC236}">
                  <a16:creationId xmlns:a16="http://schemas.microsoft.com/office/drawing/2014/main" id="{7F7280FD-D348-C247-98C4-E5C16EA0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87" b="37888"/>
            <a:stretch>
              <a:fillRect/>
            </a:stretch>
          </p:blipFill>
          <p:spPr bwMode="auto">
            <a:xfrm>
              <a:off x="6888695" y="95811"/>
              <a:ext cx="1766660" cy="1797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7830" name="Group 10">
              <a:extLst>
                <a:ext uri="{FF2B5EF4-FFF2-40B4-BE49-F238E27FC236}">
                  <a16:creationId xmlns:a16="http://schemas.microsoft.com/office/drawing/2014/main" id="{7F679A60-2DD5-7B42-9F78-BAF37D6E4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7199" y="467276"/>
              <a:ext cx="575057" cy="826735"/>
              <a:chOff x="6888695" y="467276"/>
              <a:chExt cx="874565" cy="1210147"/>
            </a:xfrm>
          </p:grpSpPr>
          <p:sp>
            <p:nvSpPr>
              <p:cNvPr id="43" name="Diamond 4">
                <a:extLst>
                  <a:ext uri="{FF2B5EF4-FFF2-40B4-BE49-F238E27FC236}">
                    <a16:creationId xmlns:a16="http://schemas.microsoft.com/office/drawing/2014/main" id="{52F95C7F-848A-4948-84A3-A3FD05B8CF9F}"/>
                  </a:ext>
                </a:extLst>
              </p:cNvPr>
              <p:cNvSpPr/>
              <p:nvPr/>
            </p:nvSpPr>
            <p:spPr>
              <a:xfrm>
                <a:off x="6887740" y="753361"/>
                <a:ext cx="578111" cy="314605"/>
              </a:xfrm>
              <a:prstGeom prst="diamond">
                <a:avLst/>
              </a:prstGeom>
              <a:noFill/>
              <a:ln w="12700" cmpd="sng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b="0" dirty="0">
                  <a:solidFill>
                    <a:srgbClr val="FFFFFF"/>
                  </a:solidFill>
                  <a:latin typeface="Nanum Myeongjo" panose="02020603020101020101" pitchFamily="18" charset="-127"/>
                  <a:ea typeface="宋体" pitchFamily="2" charset="-122"/>
                </a:endParaRPr>
              </a:p>
            </p:txBody>
          </p:sp>
          <p:cxnSp>
            <p:nvCxnSpPr>
              <p:cNvPr id="44" name="Straight Arrow Connector 5">
                <a:extLst>
                  <a:ext uri="{FF2B5EF4-FFF2-40B4-BE49-F238E27FC236}">
                    <a16:creationId xmlns:a16="http://schemas.microsoft.com/office/drawing/2014/main" id="{B6ADB631-6DE7-BC41-B4B7-8F900BFE7DE1}"/>
                  </a:ext>
                </a:extLst>
              </p:cNvPr>
              <p:cNvCxnSpPr>
                <a:endCxn id="43" idx="0"/>
              </p:cNvCxnSpPr>
              <p:nvPr/>
            </p:nvCxnSpPr>
            <p:spPr>
              <a:xfrm>
                <a:off x="7167317" y="466116"/>
                <a:ext cx="9477" cy="287245"/>
              </a:xfrm>
              <a:prstGeom prst="straightConnector1">
                <a:avLst/>
              </a:prstGeom>
              <a:ln w="12700" cmpd="sng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6">
                <a:extLst>
                  <a:ext uri="{FF2B5EF4-FFF2-40B4-BE49-F238E27FC236}">
                    <a16:creationId xmlns:a16="http://schemas.microsoft.com/office/drawing/2014/main" id="{95DD0B39-9374-004B-BE66-B83720C9D770}"/>
                  </a:ext>
                </a:extLst>
              </p:cNvPr>
              <p:cNvCxnSpPr>
                <a:stCxn id="43" idx="2"/>
              </p:cNvCxnSpPr>
              <p:nvPr/>
            </p:nvCxnSpPr>
            <p:spPr>
              <a:xfrm>
                <a:off x="7176794" y="1067965"/>
                <a:ext cx="9477" cy="227973"/>
              </a:xfrm>
              <a:prstGeom prst="straightConnector1">
                <a:avLst/>
              </a:prstGeom>
              <a:ln w="12700" cmpd="sng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7">
                <a:extLst>
                  <a:ext uri="{FF2B5EF4-FFF2-40B4-BE49-F238E27FC236}">
                    <a16:creationId xmlns:a16="http://schemas.microsoft.com/office/drawing/2014/main" id="{83777196-76BF-EE4A-8A99-FABAF0700473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>
                <a:off x="7465851" y="908382"/>
                <a:ext cx="298531" cy="0"/>
              </a:xfrm>
              <a:prstGeom prst="straightConnector1">
                <a:avLst/>
              </a:prstGeom>
              <a:ln w="12700" cmpd="sng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1E1F8A5F-E55C-4946-994C-28426DE92D36}"/>
                  </a:ext>
                </a:extLst>
              </p:cNvPr>
              <p:cNvSpPr/>
              <p:nvPr/>
            </p:nvSpPr>
            <p:spPr>
              <a:xfrm>
                <a:off x="6996726" y="1295939"/>
                <a:ext cx="360135" cy="382995"/>
              </a:xfrm>
              <a:prstGeom prst="rect">
                <a:avLst/>
              </a:prstGeom>
              <a:noFill/>
              <a:ln w="12700" cmpd="sng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b="0" dirty="0">
                  <a:solidFill>
                    <a:srgbClr val="FFFFFF"/>
                  </a:solidFill>
                  <a:latin typeface="Nanum Myeongjo" panose="02020603020101020101" pitchFamily="18" charset="-127"/>
                  <a:ea typeface="宋体" pitchFamily="2" charset="-122"/>
                </a:endParaRPr>
              </a:p>
            </p:txBody>
          </p:sp>
        </p:grpSp>
      </p:grpSp>
      <p:pic>
        <p:nvPicPr>
          <p:cNvPr id="77828" name="Picture 2">
            <a:extLst>
              <a:ext uri="{FF2B5EF4-FFF2-40B4-BE49-F238E27FC236}">
                <a16:creationId xmlns:a16="http://schemas.microsoft.com/office/drawing/2014/main" id="{768C06D1-0E6E-584B-AB19-756B6DF31E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0538" y="123825"/>
            <a:ext cx="7605712" cy="6584950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E13EF14C-3BAF-084D-816C-5D19D62F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1D936D-A66F-DF4E-93DE-73567667B58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FEB6FBC-60F8-7F45-B071-2C15E489F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Supporting Variable-Size Stack Frames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7007E05-C5BA-2342-9614-29802290B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(a) C code</a:t>
            </a:r>
          </a:p>
          <a:p>
            <a:pPr marL="0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long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vframe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(long n, long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idx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long *q) {</a:t>
            </a:r>
          </a:p>
          <a:p>
            <a:pPr marL="0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long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long *p[n];</a:t>
            </a:r>
          </a:p>
          <a:p>
            <a:pPr marL="0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p[0] = &amp;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buFontTx/>
              <a:buNone/>
            </a:pPr>
            <a:r>
              <a:rPr lang="nn-NO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for (i = 1; i &lt; n; i++)</a:t>
            </a:r>
          </a:p>
          <a:p>
            <a:pPr marL="0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p[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] = q;</a:t>
            </a:r>
          </a:p>
          <a:p>
            <a:pPr marL="0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return *p[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idx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pPr marL="0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9CA806F2-D8AD-CC48-8946-DE775EDC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107969-938C-7443-ADC9-530B31D23AE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91C291A1-CD77-AD43-A98F-BF3C9C2DF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Supporting Variable-Size Stack Frames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759EE7E-745B-5E43-B57A-9CF4A19DE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(b) Portions of generated assembly code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long 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vframe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(long n, long 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idx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long *q)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it-IT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it-IT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it-IT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 %</a:t>
            </a:r>
            <a:r>
              <a:rPr lang="it-IT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it-IT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it-IT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idx</a:t>
            </a:r>
            <a:r>
              <a:rPr lang="it-IT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 %</a:t>
            </a:r>
            <a:r>
              <a:rPr lang="it-IT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it-IT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it-IT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it-IT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 %</a:t>
            </a:r>
            <a:r>
              <a:rPr lang="it-IT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endParaRPr lang="it-IT" altLang="zh-CN" sz="2400" dirty="0">
              <a:solidFill>
                <a:srgbClr val="00B0F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Only portions of code shown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   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vframe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    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pushq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Save old %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endParaRPr lang="en-US" altLang="zh-CN" sz="2400" dirty="0">
              <a:solidFill>
                <a:srgbClr val="00B0F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    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 frame pointer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8800311E-F868-3B45-BFF5-FB7CAFAB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4EC682-78A1-9F40-AA91-E98FC1876E4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0EF3CC5-4899-454E-839C-60D4D0197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6DDF447-7149-8C44-973A-165134661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72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Pointers are created with the &amp; operator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Applied to </a:t>
            </a:r>
            <a:r>
              <a:rPr lang="en-US" altLang="zh-CN" i="1">
                <a:ea typeface="宋体" panose="02010600030101010101" pitchFamily="2" charset="-122"/>
              </a:rPr>
              <a:t>lvalue</a:t>
            </a:r>
            <a:r>
              <a:rPr lang="en-US" altLang="zh-CN">
                <a:ea typeface="宋体" panose="02010600030101010101" pitchFamily="2" charset="-122"/>
              </a:rPr>
              <a:t> expression</a:t>
            </a:r>
          </a:p>
          <a:p>
            <a:pPr lvl="2">
              <a:spcBef>
                <a:spcPts val="300"/>
              </a:spcBef>
            </a:pPr>
            <a:r>
              <a:rPr lang="en-US" altLang="zh-CN" sz="2400">
                <a:ea typeface="宋体" panose="02010600030101010101" pitchFamily="2" charset="-122"/>
              </a:rPr>
              <a:t>Lvalue expression can appear on the left side of assignment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Pointers are dereferenced with the operator *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The result is a value having the type associated with the pointer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Arrays and pointers are closed related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The name of array can be viewed as a pointer constant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 ip[0] is equivalent to *ip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4360BABB-13AB-4545-8B96-13C9F11D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568027-A9A7-A543-AFF9-256DA91EAD2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6C8823C-4DC1-404A-9144-D7AB7D49A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Supporting Variable-Size Stack Frames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F22387C-E067-434A-B37E-082966C79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10600" cy="47244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4   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subq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$16, 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Allocate space for 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(%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s1)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it-IT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5    	</a:t>
            </a:r>
            <a:r>
              <a:rPr lang="it-IT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leaq</a:t>
            </a:r>
            <a:r>
              <a:rPr lang="it-IT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22(,%rdi,8), %</a:t>
            </a:r>
            <a:r>
              <a:rPr lang="it-IT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endParaRPr lang="it-IT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6   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andq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$-16, 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7   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subq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Allocate space for array p (%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s2)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8   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leaq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7(%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), 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9   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shrq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$3, 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10 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leaq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0(,%rax,8), %r8 	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 %r8 to &amp;p[0]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11 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%r8, 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rcx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 %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rcx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to &amp;p[0] (%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rcx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p)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. . 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Code for initialization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 %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and on stack, n in %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p in %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rcx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q in %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endParaRPr lang="en-US" altLang="zh-CN" sz="2400" dirty="0">
              <a:solidFill>
                <a:srgbClr val="00B0F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A9BFF1E5-12D2-0D46-A625-BF56F051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636F11-5CCE-F345-B4E5-3FEE9235D55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49786253-F923-E24B-8E0E-27DE6DEC6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Supporting Variable-Size Stack Frames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B5AC542-59FE-FA44-88A2-FA40DF541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10600" cy="47244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12   .L3: loop: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13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(%rcx,%rax,8) 	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 p[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 to q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14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$1, 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Increment 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400" dirty="0">
              <a:solidFill>
                <a:srgbClr val="00B0F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15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-8(%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	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Store on 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16   .L2: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17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-8(%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), 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Retrieve 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from 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it-IT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18 	</a:t>
            </a:r>
            <a:r>
              <a:rPr lang="it-IT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cmpq</a:t>
            </a:r>
            <a:r>
              <a:rPr lang="it-IT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lang="it-IT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it-IT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it-IT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it-IT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it-IT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Compare </a:t>
            </a:r>
            <a:r>
              <a:rPr lang="it-IT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i:n</a:t>
            </a:r>
            <a:endParaRPr lang="it-IT" altLang="zh-CN" sz="2400" dirty="0">
              <a:solidFill>
                <a:srgbClr val="00B0F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19  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jl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.L3 			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&lt;, 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. . 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Code for function exit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20 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leave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			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Restore %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and %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endParaRPr lang="en-US" altLang="zh-CN" sz="2400" dirty="0">
              <a:solidFill>
                <a:srgbClr val="00B0F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21 	ret 				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7A2DED78-1BE8-8941-B100-A346B3F8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EF3767-45E4-5146-81A7-6F8198BFBC8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BB1C68B7-9833-1A4A-9DEC-AD8A5297D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Supporting Variable-Size Stack Frames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C34A0927-6DA4-594C-B1E8-EF37524ED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Using 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as a frame pointer for the top of the stack frame</a:t>
            </a:r>
          </a:p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At the beginning of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vframe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pushq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At the end of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vframe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popq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35BD5007-5161-054D-B932-B8F4A377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978DC3-031B-6C40-AC16-F64C488D7DE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8FE5F131-F2D3-FD46-93FD-0A71AA6B3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Supporting Variable-Size Stack Frames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pic>
        <p:nvPicPr>
          <p:cNvPr id="89092" name="图片 2">
            <a:extLst>
              <a:ext uri="{FF2B5EF4-FFF2-40B4-BE49-F238E27FC236}">
                <a16:creationId xmlns:a16="http://schemas.microsoft.com/office/drawing/2014/main" id="{6BE7B6B3-2BB3-9948-86E5-8125CDE4C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447800"/>
            <a:ext cx="49053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A2C7787B-8003-F745-B0B9-B27895DF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E9C718-F2CE-9B43-A042-5597EE8371E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E78C834C-7D3F-AA42-A90A-1ACDB2A47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Supporting Variable-Size Stack Frames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83AF0AE-B48D-6B46-8E70-D5FC1C6CE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leaq instruction of line 5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computes the value 8</a:t>
            </a:r>
            <a:r>
              <a:rPr lang="en-US" altLang="zh-CN" i="1">
                <a:ea typeface="宋体" panose="02010600030101010101" pitchFamily="2" charset="-122"/>
              </a:rPr>
              <a:t>n </a:t>
            </a:r>
            <a:r>
              <a:rPr lang="en-US" altLang="zh-CN">
                <a:ea typeface="宋体" panose="02010600030101010101" pitchFamily="2" charset="-122"/>
              </a:rPr>
              <a:t>+ 22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which is then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rounded down</a:t>
            </a:r>
            <a:r>
              <a:rPr lang="en-US" altLang="zh-CN">
                <a:ea typeface="宋体" panose="02010600030101010101" pitchFamily="2" charset="-122"/>
              </a:rPr>
              <a:t> to the nearest multiple of 16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by the andq instruction of line 6.</a:t>
            </a:r>
          </a:p>
          <a:p>
            <a:r>
              <a:rPr lang="en-US" altLang="zh-CN">
                <a:ea typeface="宋体" panose="02010600030101010101" pitchFamily="2" charset="-122"/>
              </a:rPr>
              <a:t>The resulting value will be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 i="1">
                <a:ea typeface="宋体" panose="02010600030101010101" pitchFamily="2" charset="-122"/>
              </a:rPr>
              <a:t>n </a:t>
            </a:r>
            <a:r>
              <a:rPr lang="en-US" altLang="zh-CN">
                <a:ea typeface="宋体" panose="02010600030101010101" pitchFamily="2" charset="-122"/>
              </a:rPr>
              <a:t>+ 8 when </a:t>
            </a:r>
            <a:r>
              <a:rPr lang="en-US" altLang="zh-CN" i="1">
                <a:ea typeface="宋体" panose="02010600030101010101" pitchFamily="2" charset="-122"/>
              </a:rPr>
              <a:t>n </a:t>
            </a:r>
            <a:r>
              <a:rPr lang="en-US" altLang="zh-CN">
                <a:ea typeface="宋体" panose="02010600030101010101" pitchFamily="2" charset="-122"/>
              </a:rPr>
              <a:t>is odd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 i="1">
                <a:ea typeface="宋体" panose="02010600030101010101" pitchFamily="2" charset="-122"/>
              </a:rPr>
              <a:t>n </a:t>
            </a:r>
            <a:r>
              <a:rPr lang="en-US" altLang="zh-CN">
                <a:ea typeface="宋体" panose="02010600030101010101" pitchFamily="2" charset="-122"/>
              </a:rPr>
              <a:t>+ 16 when </a:t>
            </a:r>
            <a:r>
              <a:rPr lang="en-US" altLang="zh-CN" i="1">
                <a:ea typeface="宋体" panose="02010600030101010101" pitchFamily="2" charset="-122"/>
              </a:rPr>
              <a:t>n </a:t>
            </a:r>
            <a:r>
              <a:rPr lang="en-US" altLang="zh-CN">
                <a:ea typeface="宋体" panose="02010600030101010101" pitchFamily="2" charset="-122"/>
              </a:rPr>
              <a:t>is even</a:t>
            </a:r>
          </a:p>
          <a:p>
            <a:r>
              <a:rPr lang="en-US" altLang="zh-CN">
                <a:ea typeface="宋体" panose="02010600030101010101" pitchFamily="2" charset="-122"/>
              </a:rPr>
              <a:t>This value is subtracted from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1 to give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89458EAD-6A25-2D43-A96B-9B9ABBF4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742377-DF71-2044-A614-EABA90906E8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419963F-E911-0346-9A0F-F0D1D0A60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Supporting Variable-Size Stack Frames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803608D-35CF-3C4A-B097-7DF31939B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362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three instructions in lines 8-10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round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2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up</a:t>
            </a:r>
            <a:r>
              <a:rPr lang="en-US" altLang="zh-CN" dirty="0">
                <a:ea typeface="宋体" panose="02010600030101010101" pitchFamily="2" charset="-122"/>
              </a:rPr>
              <a:t> to the nearest multiple of 8.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They make use of the combination of biasing and shifting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(S2+7)/8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89C2C82-2EA4-2D4D-AB88-D22F1DDBF345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3962400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89558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385568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23576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4535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468130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152629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n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s1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s2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p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e1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e2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330639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5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2065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2017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2024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1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7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56286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6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2064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2000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2000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16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0</a:t>
                      </a:r>
                      <a:endParaRPr lang="zh-CN" altLang="en-US" sz="18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8974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9FBEF492-A937-D441-A53F-E4868D2C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11D48E-FFE5-3A43-968C-FF7E41BAC69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3DCD4338-1D67-EE49-93FA-F02B7E3E4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Supporting Variable-Size Stack Frames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CD23DF5F-F8F0-AE4E-BA71-D276AA745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2 is computed in a way that preserves whatever offset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1 has with the nearest multiple of 16</a:t>
            </a:r>
          </a:p>
          <a:p>
            <a:r>
              <a:rPr lang="en-US" altLang="zh-CN" i="1">
                <a:ea typeface="宋体" panose="02010600030101010101" pitchFamily="2" charset="-122"/>
              </a:rPr>
              <a:t>p </a:t>
            </a:r>
            <a:r>
              <a:rPr lang="en-US" altLang="zh-CN">
                <a:ea typeface="宋体" panose="02010600030101010101" pitchFamily="2" charset="-122"/>
              </a:rPr>
              <a:t>will be aligned on a multiple of 8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 is recommended for an array of 8-byte elements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B3E5763F-39AA-9049-BD90-04A4829A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74FD95-6EC9-5A46-940B-9210884C1BD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108F243-6801-604C-B5B6-1483F9967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方正舒体" pitchFamily="2" charset="-122"/>
              </a:rPr>
              <a:t>Pointer Arithmetic 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298757B-6284-E249-BBC0-9F50B21CD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Addition and subtraction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p+i ,  p-i (result is a pointer)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p-q (result is a int)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Referencing &amp; dereferencing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*p, &amp;E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Subscription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A[i], *(A+i)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41A331B2-617B-7249-8F89-F7AB9990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105842-B3FD-3644-B861-AE8FF737F8F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7178B98-AC89-0A4D-AC10-9F048E99D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Example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894C63E-FB55-3F4B-97BD-5E5CA5959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86800" cy="48006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static int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daytab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[2][13] = {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{0, 31, 28, 31, 30, 31, 30, 31, 31, 30, 31, 30, 31},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{0, 31, 29, 31, 30, 31, 30, 31, 31, 30, 31, 30, 31}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endParaRPr lang="en-US" altLang="zh-CN" sz="20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/* </a:t>
            </a:r>
            <a:r>
              <a:rPr lang="en-US" altLang="zh-CN" sz="2000" dirty="0" err="1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day_of_year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: set day of year from month &amp; day */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day_of_year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(int year, int month, int day)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, leap;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leap = (year%4 == 0 &amp;&amp; year%100 != 0 </a:t>
            </a:r>
            <a:b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	|| year%400 ==0); 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endParaRPr lang="en-US" altLang="zh-CN" sz="20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for 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= 1;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&lt; month;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	day +=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daytab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[leap][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return 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day;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24CD0FBE-B50A-6143-A88C-49557DFE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8A25C6-09A4-0840-8D4C-09C25216A5C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E3E5AFE-4D9F-BE4C-80A2-6691A9D7F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Example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8549E92-9576-314E-A14E-C1A90BC30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8006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/* </a:t>
            </a:r>
            <a:r>
              <a:rPr lang="en-US" altLang="zh-CN" sz="2000" dirty="0" err="1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month_day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: set month, day from day of year */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month_day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(int year, int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yearday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b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	  int *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pmonth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, int *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pday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, leap;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leap = (year%4 == 0 &amp;&amp; year%100 != 0 </a:t>
            </a:r>
            <a:b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	|| year%400 ==0);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endParaRPr lang="en-US" altLang="zh-CN" sz="20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= 1;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yearday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&gt;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daytab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[leap][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] ;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yearday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-=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daytab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[leap][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endParaRPr lang="en-US" altLang="zh-CN" sz="20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*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pmonth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*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pday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yearday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7FA09ACB-D616-0A49-A16A-DB3435DF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1B5A25-4920-9D43-9E96-5380F433D9A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4C1D88-4DEF-4F4B-AE8C-C68D6C6E5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Pointer Array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43D5523-90E2-A54F-AAB8-434B49B0D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8006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/* </a:t>
            </a:r>
            <a:r>
              <a:rPr lang="en-US" altLang="zh-CN" sz="2000" dirty="0" err="1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month_name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: return name of n-</a:t>
            </a:r>
            <a:r>
              <a:rPr lang="en-US" altLang="zh-CN" sz="2000" dirty="0" err="1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th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month */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char *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month_name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(int n)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static char *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name[] = {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	“Illegal month”, 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	“January”, “February”, “March”,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	“April”, “May”, “June”,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	“July”, “August”, “September”,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	“October”, “November”, “December”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 (n &lt; 1 || n &gt; 12) ? name[0] : name[n];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EF9EE82A-52DF-5D43-BB9D-E3550D1B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A1CFD9-6C64-B649-9EC3-BDA218CD0CF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CCADE82-8225-4C47-923A-DBB157034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Pointer Array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8C31503-7936-7443-96EE-D29BEB4199FA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524000"/>
          <a:ext cx="609600" cy="51514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1526" name="TextBox 8">
            <a:extLst>
              <a:ext uri="{FF2B5EF4-FFF2-40B4-BE49-F238E27FC236}">
                <a16:creationId xmlns:a16="http://schemas.microsoft.com/office/drawing/2014/main" id="{B97122E0-AD04-3543-A366-4456C4F70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570038"/>
            <a:ext cx="213360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  <a:cs typeface="Courier New" panose="02070309020205020404" pitchFamily="49" charset="0"/>
              </a:rPr>
              <a:t>Illegal month\0</a:t>
            </a:r>
            <a:endParaRPr lang="zh-CN" altLang="en-US" sz="1600" b="0" dirty="0">
              <a:latin typeface="Nanum Myeongjo" panose="02020603020101020101" pitchFamily="18" charset="-127"/>
              <a:cs typeface="Courier New" panose="02070309020205020404" pitchFamily="49" charset="0"/>
            </a:endParaRPr>
          </a:p>
        </p:txBody>
      </p:sp>
      <p:sp>
        <p:nvSpPr>
          <p:cNvPr id="21527" name="TextBox 9">
            <a:extLst>
              <a:ext uri="{FF2B5EF4-FFF2-40B4-BE49-F238E27FC236}">
                <a16:creationId xmlns:a16="http://schemas.microsoft.com/office/drawing/2014/main" id="{038540B2-32A0-DF41-BA66-F40CB3D39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63738"/>
            <a:ext cx="139065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anose="02070309020205020404" pitchFamily="49" charset="0"/>
              </a:rPr>
              <a:t>January\0</a:t>
            </a:r>
            <a:endParaRPr lang="zh-CN" altLang="en-US" sz="1600" b="0" dirty="0">
              <a:solidFill>
                <a:srgbClr val="000000"/>
              </a:solidFill>
              <a:latin typeface="Nanum Myeongjo" panose="02020603020101020101" pitchFamily="18" charset="-127"/>
              <a:cs typeface="Courier New" panose="02070309020205020404" pitchFamily="49" charset="0"/>
            </a:endParaRPr>
          </a:p>
        </p:txBody>
      </p:sp>
      <p:sp>
        <p:nvSpPr>
          <p:cNvPr id="21528" name="TextBox 10">
            <a:extLst>
              <a:ext uri="{FF2B5EF4-FFF2-40B4-BE49-F238E27FC236}">
                <a16:creationId xmlns:a16="http://schemas.microsoft.com/office/drawing/2014/main" id="{1BA17846-FECF-C540-BF4B-DC063EB1A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57438"/>
            <a:ext cx="1576388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  <a:cs typeface="Courier New" panose="02070309020205020404" pitchFamily="49" charset="0"/>
              </a:rPr>
              <a:t>February\0</a:t>
            </a:r>
            <a:endParaRPr lang="zh-CN" altLang="en-US" sz="1600" b="0" dirty="0">
              <a:latin typeface="Nanum Myeongjo" panose="02020603020101020101" pitchFamily="18" charset="-127"/>
              <a:cs typeface="Courier New" panose="02070309020205020404" pitchFamily="49" charset="0"/>
            </a:endParaRPr>
          </a:p>
        </p:txBody>
      </p:sp>
      <p:sp>
        <p:nvSpPr>
          <p:cNvPr id="21529" name="TextBox 11">
            <a:extLst>
              <a:ext uri="{FF2B5EF4-FFF2-40B4-BE49-F238E27FC236}">
                <a16:creationId xmlns:a16="http://schemas.microsoft.com/office/drawing/2014/main" id="{C593E37B-D66D-F74E-97F6-FD56E488C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762250"/>
            <a:ext cx="115887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  <a:cs typeface="Courier New" panose="02070309020205020404" pitchFamily="49" charset="0"/>
              </a:rPr>
              <a:t>March\0</a:t>
            </a:r>
            <a:endParaRPr lang="zh-CN" altLang="en-US" sz="1600" b="0" dirty="0">
              <a:latin typeface="Nanum Myeongjo" panose="02020603020101020101" pitchFamily="18" charset="-127"/>
              <a:cs typeface="Courier New" panose="02070309020205020404" pitchFamily="49" charset="0"/>
            </a:endParaRPr>
          </a:p>
        </p:txBody>
      </p:sp>
      <p:sp>
        <p:nvSpPr>
          <p:cNvPr id="21530" name="TextBox 12">
            <a:extLst>
              <a:ext uri="{FF2B5EF4-FFF2-40B4-BE49-F238E27FC236}">
                <a16:creationId xmlns:a16="http://schemas.microsoft.com/office/drawing/2014/main" id="{B8CC07B5-F266-EE49-8717-EE7E36BBC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155950"/>
            <a:ext cx="115887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  <a:cs typeface="Courier New" panose="02070309020205020404" pitchFamily="49" charset="0"/>
              </a:rPr>
              <a:t>April\0</a:t>
            </a:r>
            <a:endParaRPr lang="zh-CN" altLang="en-US" sz="1600" b="0" dirty="0">
              <a:latin typeface="Nanum Myeongjo" panose="02020603020101020101" pitchFamily="18" charset="-127"/>
              <a:cs typeface="Courier New" panose="02070309020205020404" pitchFamily="49" charset="0"/>
            </a:endParaRPr>
          </a:p>
        </p:txBody>
      </p:sp>
      <p:sp>
        <p:nvSpPr>
          <p:cNvPr id="21531" name="TextBox 13">
            <a:extLst>
              <a:ext uri="{FF2B5EF4-FFF2-40B4-BE49-F238E27FC236}">
                <a16:creationId xmlns:a16="http://schemas.microsoft.com/office/drawing/2014/main" id="{8670D9F3-66C2-364D-B91F-4AEED9646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551238"/>
            <a:ext cx="974725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  <a:cs typeface="Courier New" panose="02070309020205020404" pitchFamily="49" charset="0"/>
              </a:rPr>
              <a:t>May\0</a:t>
            </a:r>
            <a:endParaRPr lang="zh-CN" altLang="en-US" sz="1600" b="0" dirty="0">
              <a:latin typeface="Nanum Myeongjo" panose="02020603020101020101" pitchFamily="18" charset="-127"/>
              <a:cs typeface="Courier New" panose="02070309020205020404" pitchFamily="49" charset="0"/>
            </a:endParaRPr>
          </a:p>
        </p:txBody>
      </p:sp>
      <p:sp>
        <p:nvSpPr>
          <p:cNvPr id="21532" name="TextBox 14">
            <a:extLst>
              <a:ext uri="{FF2B5EF4-FFF2-40B4-BE49-F238E27FC236}">
                <a16:creationId xmlns:a16="http://schemas.microsoft.com/office/drawing/2014/main" id="{9412DCB5-4EBE-7C42-A49D-CC2578B33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943350"/>
            <a:ext cx="106680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  <a:cs typeface="Courier New" panose="02070309020205020404" pitchFamily="49" charset="0"/>
              </a:rPr>
              <a:t>June\0</a:t>
            </a:r>
            <a:endParaRPr lang="zh-CN" altLang="en-US" sz="1600" b="0" dirty="0">
              <a:latin typeface="Nanum Myeongjo" panose="02020603020101020101" pitchFamily="18" charset="-127"/>
              <a:cs typeface="Courier New" panose="02070309020205020404" pitchFamily="49" charset="0"/>
            </a:endParaRPr>
          </a:p>
        </p:txBody>
      </p:sp>
      <p:sp>
        <p:nvSpPr>
          <p:cNvPr id="21533" name="TextBox 15">
            <a:extLst>
              <a:ext uri="{FF2B5EF4-FFF2-40B4-BE49-F238E27FC236}">
                <a16:creationId xmlns:a16="http://schemas.microsoft.com/office/drawing/2014/main" id="{2673454E-B929-0349-B550-BA2285593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37050"/>
            <a:ext cx="106680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  <a:cs typeface="Courier New" panose="02070309020205020404" pitchFamily="49" charset="0"/>
              </a:rPr>
              <a:t>July\0</a:t>
            </a:r>
            <a:endParaRPr lang="zh-CN" altLang="en-US" sz="1600" b="0" dirty="0">
              <a:latin typeface="Nanum Myeongjo" panose="02020603020101020101" pitchFamily="18" charset="-127"/>
              <a:cs typeface="Courier New" panose="02070309020205020404" pitchFamily="49" charset="0"/>
            </a:endParaRPr>
          </a:p>
        </p:txBody>
      </p:sp>
      <p:sp>
        <p:nvSpPr>
          <p:cNvPr id="21534" name="TextBox 16">
            <a:extLst>
              <a:ext uri="{FF2B5EF4-FFF2-40B4-BE49-F238E27FC236}">
                <a16:creationId xmlns:a16="http://schemas.microsoft.com/office/drawing/2014/main" id="{2E6D215B-1DEE-AF4C-BED4-357AAE60C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730750"/>
            <a:ext cx="13906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  <a:cs typeface="Courier New" panose="02070309020205020404" pitchFamily="49" charset="0"/>
              </a:rPr>
              <a:t>August\0</a:t>
            </a:r>
            <a:endParaRPr lang="zh-CN" altLang="en-US" sz="1600" b="0" dirty="0">
              <a:latin typeface="Nanum Myeongjo" panose="02020603020101020101" pitchFamily="18" charset="-127"/>
              <a:cs typeface="Courier New" panose="02070309020205020404" pitchFamily="49" charset="0"/>
            </a:endParaRPr>
          </a:p>
        </p:txBody>
      </p:sp>
      <p:sp>
        <p:nvSpPr>
          <p:cNvPr id="21535" name="TextBox 17">
            <a:extLst>
              <a:ext uri="{FF2B5EF4-FFF2-40B4-BE49-F238E27FC236}">
                <a16:creationId xmlns:a16="http://schemas.microsoft.com/office/drawing/2014/main" id="{2B206A41-8F7A-0448-B7CC-28C78BFDC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24450"/>
            <a:ext cx="175260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  <a:cs typeface="Courier New" panose="02070309020205020404" pitchFamily="49" charset="0"/>
              </a:rPr>
              <a:t>September\0</a:t>
            </a:r>
            <a:endParaRPr lang="zh-CN" altLang="en-US" sz="1600" b="0" dirty="0">
              <a:latin typeface="Nanum Myeongjo" panose="02020603020101020101" pitchFamily="18" charset="-127"/>
              <a:cs typeface="Courier New" panose="02070309020205020404" pitchFamily="49" charset="0"/>
            </a:endParaRPr>
          </a:p>
        </p:txBody>
      </p:sp>
      <p:sp>
        <p:nvSpPr>
          <p:cNvPr id="21536" name="TextBox 18">
            <a:extLst>
              <a:ext uri="{FF2B5EF4-FFF2-40B4-BE49-F238E27FC236}">
                <a16:creationId xmlns:a16="http://schemas.microsoft.com/office/drawing/2014/main" id="{FB7BA60D-5EB8-2642-9F8B-FA31235FC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530850"/>
            <a:ext cx="13906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  <a:cs typeface="Courier New" panose="02070309020205020404" pitchFamily="49" charset="0"/>
              </a:rPr>
              <a:t>October\0</a:t>
            </a:r>
            <a:endParaRPr lang="zh-CN" altLang="en-US" sz="1600" b="0" dirty="0">
              <a:latin typeface="Nanum Myeongjo" panose="02020603020101020101" pitchFamily="18" charset="-127"/>
              <a:cs typeface="Courier New" panose="02070309020205020404" pitchFamily="49" charset="0"/>
            </a:endParaRPr>
          </a:p>
        </p:txBody>
      </p:sp>
      <p:sp>
        <p:nvSpPr>
          <p:cNvPr id="21537" name="TextBox 19">
            <a:extLst>
              <a:ext uri="{FF2B5EF4-FFF2-40B4-BE49-F238E27FC236}">
                <a16:creationId xmlns:a16="http://schemas.microsoft.com/office/drawing/2014/main" id="{D6C0C397-9B68-DA49-893D-E117B1608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24550"/>
            <a:ext cx="1576388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  <a:cs typeface="Courier New" panose="02070309020205020404" pitchFamily="49" charset="0"/>
              </a:rPr>
              <a:t>November\0</a:t>
            </a:r>
            <a:endParaRPr lang="zh-CN" altLang="en-US" sz="1600" b="0" dirty="0">
              <a:latin typeface="Nanum Myeongjo" panose="02020603020101020101" pitchFamily="18" charset="-127"/>
              <a:cs typeface="Courier New" panose="02070309020205020404" pitchFamily="49" charset="0"/>
            </a:endParaRPr>
          </a:p>
        </p:txBody>
      </p:sp>
      <p:sp>
        <p:nvSpPr>
          <p:cNvPr id="21538" name="TextBox 20">
            <a:extLst>
              <a:ext uri="{FF2B5EF4-FFF2-40B4-BE49-F238E27FC236}">
                <a16:creationId xmlns:a16="http://schemas.microsoft.com/office/drawing/2014/main" id="{11BAD22C-8075-BD4E-92FC-B2D424133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330950"/>
            <a:ext cx="1576388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  <a:cs typeface="Courier New" panose="02070309020205020404" pitchFamily="49" charset="0"/>
              </a:rPr>
              <a:t>December\0</a:t>
            </a:r>
            <a:endParaRPr lang="zh-CN" altLang="en-US" sz="1600" b="0" dirty="0">
              <a:latin typeface="Nanum Myeongjo" panose="02020603020101020101" pitchFamily="18" charset="-127"/>
              <a:cs typeface="Courier New" panose="02070309020205020404" pitchFamily="49" charset="0"/>
            </a:endParaRPr>
          </a:p>
        </p:txBody>
      </p:sp>
      <p:cxnSp>
        <p:nvCxnSpPr>
          <p:cNvPr id="21539" name="直接箭头连接符 22">
            <a:extLst>
              <a:ext uri="{FF2B5EF4-FFF2-40B4-BE49-F238E27FC236}">
                <a16:creationId xmlns:a16="http://schemas.microsoft.com/office/drawing/2014/main" id="{3A62EE05-0BD6-FB48-A327-2089D6D3759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2600" y="1779588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直接箭头连接符 29">
            <a:extLst>
              <a:ext uri="{FF2B5EF4-FFF2-40B4-BE49-F238E27FC236}">
                <a16:creationId xmlns:a16="http://schemas.microsoft.com/office/drawing/2014/main" id="{59A783A6-FA8E-8943-BE2B-9A4090D281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2600" y="2103438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1" name="直接箭头连接符 30">
            <a:extLst>
              <a:ext uri="{FF2B5EF4-FFF2-40B4-BE49-F238E27FC236}">
                <a16:creationId xmlns:a16="http://schemas.microsoft.com/office/drawing/2014/main" id="{E5CA6BEB-DB8B-5D45-9790-1F5D1730A8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2600" y="2541588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2" name="直接箭头连接符 31">
            <a:extLst>
              <a:ext uri="{FF2B5EF4-FFF2-40B4-BE49-F238E27FC236}">
                <a16:creationId xmlns:a16="http://schemas.microsoft.com/office/drawing/2014/main" id="{E0F74875-379A-F644-B062-351439AE156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2600" y="2922588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3" name="直接箭头连接符 32">
            <a:extLst>
              <a:ext uri="{FF2B5EF4-FFF2-40B4-BE49-F238E27FC236}">
                <a16:creationId xmlns:a16="http://schemas.microsoft.com/office/drawing/2014/main" id="{9CC1D55B-47EE-2547-B2D3-978F3A19AD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2600" y="3379788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4" name="直接箭头连接符 33">
            <a:extLst>
              <a:ext uri="{FF2B5EF4-FFF2-40B4-BE49-F238E27FC236}">
                <a16:creationId xmlns:a16="http://schemas.microsoft.com/office/drawing/2014/main" id="{0E9683A2-9AE2-EC4C-A456-5A405AB7273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2600" y="3703638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5" name="直接箭头连接符 34">
            <a:extLst>
              <a:ext uri="{FF2B5EF4-FFF2-40B4-BE49-F238E27FC236}">
                <a16:creationId xmlns:a16="http://schemas.microsoft.com/office/drawing/2014/main" id="{6DC59C7A-23D3-DF47-8307-C136C841D96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2600" y="4141788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6" name="直接箭头连接符 35">
            <a:extLst>
              <a:ext uri="{FF2B5EF4-FFF2-40B4-BE49-F238E27FC236}">
                <a16:creationId xmlns:a16="http://schemas.microsoft.com/office/drawing/2014/main" id="{18AC9A97-8060-2C42-8285-A500E19E45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2600" y="4522788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7" name="直接箭头连接符 36">
            <a:extLst>
              <a:ext uri="{FF2B5EF4-FFF2-40B4-BE49-F238E27FC236}">
                <a16:creationId xmlns:a16="http://schemas.microsoft.com/office/drawing/2014/main" id="{8AD7483A-D5E8-654B-AC9C-1F5FAE9D4A5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2600" y="4903788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8" name="直接箭头连接符 37">
            <a:extLst>
              <a:ext uri="{FF2B5EF4-FFF2-40B4-BE49-F238E27FC236}">
                <a16:creationId xmlns:a16="http://schemas.microsoft.com/office/drawing/2014/main" id="{83A17FD8-947E-6C4A-9F5D-A1289B3767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2600" y="5284788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9" name="直接箭头连接符 38">
            <a:extLst>
              <a:ext uri="{FF2B5EF4-FFF2-40B4-BE49-F238E27FC236}">
                <a16:creationId xmlns:a16="http://schemas.microsoft.com/office/drawing/2014/main" id="{0E2B95BF-0835-1C4E-B608-4B8D401830A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2600" y="5665788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0" name="直接箭头连接符 39">
            <a:extLst>
              <a:ext uri="{FF2B5EF4-FFF2-40B4-BE49-F238E27FC236}">
                <a16:creationId xmlns:a16="http://schemas.microsoft.com/office/drawing/2014/main" id="{7977E43A-7FB9-5B4F-A058-A1F6D06394B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2600" y="6122988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1" name="直接箭头连接符 40">
            <a:extLst>
              <a:ext uri="{FF2B5EF4-FFF2-40B4-BE49-F238E27FC236}">
                <a16:creationId xmlns:a16="http://schemas.microsoft.com/office/drawing/2014/main" id="{13CC3362-218D-1142-B0C7-4C35EDC047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2600" y="6503988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16579</TotalTime>
  <Words>3246</Words>
  <Application>Microsoft Macintosh PowerPoint</Application>
  <PresentationFormat>如螢幕大小 (4:3)</PresentationFormat>
  <Paragraphs>622</Paragraphs>
  <Slides>46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6" baseType="lpstr">
      <vt:lpstr>Times New Roman</vt:lpstr>
      <vt:lpstr>宋体</vt:lpstr>
      <vt:lpstr>Arial</vt:lpstr>
      <vt:lpstr>Comic Sans MS</vt:lpstr>
      <vt:lpstr>方正姚体</vt:lpstr>
      <vt:lpstr>方正舒体</vt:lpstr>
      <vt:lpstr>Courier New</vt:lpstr>
      <vt:lpstr>Courier</vt:lpstr>
      <vt:lpstr>Helvetica</vt:lpstr>
      <vt:lpstr>icfp99</vt:lpstr>
      <vt:lpstr>Understanding Pointers</vt:lpstr>
      <vt:lpstr>Outline</vt:lpstr>
      <vt:lpstr>Pointers</vt:lpstr>
      <vt:lpstr>Pointers</vt:lpstr>
      <vt:lpstr>Pointer Arithmetic </vt:lpstr>
      <vt:lpstr>Example</vt:lpstr>
      <vt:lpstr>Example</vt:lpstr>
      <vt:lpstr>Pointer Array</vt:lpstr>
      <vt:lpstr>Pointer Array</vt:lpstr>
      <vt:lpstr>Command-line Arguments</vt:lpstr>
      <vt:lpstr>Command-line Arguments</vt:lpstr>
      <vt:lpstr>Pointer to Function</vt:lpstr>
      <vt:lpstr>Pointer to Function</vt:lpstr>
      <vt:lpstr>Pointers can point to functions</vt:lpstr>
      <vt:lpstr>Pointer Declaration</vt:lpstr>
      <vt:lpstr>C operators</vt:lpstr>
      <vt:lpstr>Parameter Passing</vt:lpstr>
      <vt:lpstr>Buffer Overflow </vt:lpstr>
      <vt:lpstr>Out-of-Bounds Memory References </vt:lpstr>
      <vt:lpstr>Out-of-Bounds Memory References </vt:lpstr>
      <vt:lpstr>Out-of-Bounds Memory References </vt:lpstr>
      <vt:lpstr>Out-of-Bounds Memory References </vt:lpstr>
      <vt:lpstr>Out-of-Bounds Memory References </vt:lpstr>
      <vt:lpstr>Out-of-Bounds Memory References </vt:lpstr>
      <vt:lpstr>Malicious Use of Buffer Overflow</vt:lpstr>
      <vt:lpstr>The Famous Internet Worm of November 1988</vt:lpstr>
      <vt:lpstr>The Famous Internet Worm of November 1988</vt:lpstr>
      <vt:lpstr>Morris Worm</vt:lpstr>
      <vt:lpstr>Stack Randomization</vt:lpstr>
      <vt:lpstr>Stack Randomization</vt:lpstr>
      <vt:lpstr>Stack Randomization</vt:lpstr>
      <vt:lpstr>Stack Corruption Detection</vt:lpstr>
      <vt:lpstr>Stack Corruption Detection</vt:lpstr>
      <vt:lpstr>Stack Corruption Detection</vt:lpstr>
      <vt:lpstr>Limiting Executable Code Regions</vt:lpstr>
      <vt:lpstr>Code Reuse Attack</vt:lpstr>
      <vt:lpstr>Motivation: Code Reuse Attack</vt:lpstr>
      <vt:lpstr>Supporting Variable-Size Stack Frames</vt:lpstr>
      <vt:lpstr>Supporting Variable-Size Stack Frames</vt:lpstr>
      <vt:lpstr>Supporting Variable-Size Stack Frames</vt:lpstr>
      <vt:lpstr>Supporting Variable-Size Stack Frames</vt:lpstr>
      <vt:lpstr>Supporting Variable-Size Stack Frames</vt:lpstr>
      <vt:lpstr>Supporting Variable-Size Stack Frames</vt:lpstr>
      <vt:lpstr>Supporting Variable-Size Stack Frames</vt:lpstr>
      <vt:lpstr>Supporting Variable-Size Stack Frames</vt:lpstr>
      <vt:lpstr>Supporting Variable-Size Stack Frames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511</cp:revision>
  <dcterms:created xsi:type="dcterms:W3CDTF">2000-01-15T07:54:11Z</dcterms:created>
  <dcterms:modified xsi:type="dcterms:W3CDTF">2020-07-10T08:26:54Z</dcterms:modified>
</cp:coreProperties>
</file>