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2"/>
  </p:notesMasterIdLst>
  <p:handoutMasterIdLst>
    <p:handoutMasterId r:id="rId73"/>
  </p:handoutMasterIdLst>
  <p:sldIdLst>
    <p:sldId id="455" r:id="rId2"/>
    <p:sldId id="605" r:id="rId3"/>
    <p:sldId id="656" r:id="rId4"/>
    <p:sldId id="657" r:id="rId5"/>
    <p:sldId id="689" r:id="rId6"/>
    <p:sldId id="690" r:id="rId7"/>
    <p:sldId id="691" r:id="rId8"/>
    <p:sldId id="692" r:id="rId9"/>
    <p:sldId id="693" r:id="rId10"/>
    <p:sldId id="603" r:id="rId11"/>
    <p:sldId id="630" r:id="rId12"/>
    <p:sldId id="631" r:id="rId13"/>
    <p:sldId id="632" r:id="rId14"/>
    <p:sldId id="634" r:id="rId15"/>
    <p:sldId id="607" r:id="rId16"/>
    <p:sldId id="636" r:id="rId17"/>
    <p:sldId id="635" r:id="rId18"/>
    <p:sldId id="645" r:id="rId19"/>
    <p:sldId id="679" r:id="rId20"/>
    <p:sldId id="644" r:id="rId21"/>
    <p:sldId id="680" r:id="rId22"/>
    <p:sldId id="649" r:id="rId23"/>
    <p:sldId id="683" r:id="rId24"/>
    <p:sldId id="684" r:id="rId25"/>
    <p:sldId id="685" r:id="rId26"/>
    <p:sldId id="686" r:id="rId27"/>
    <p:sldId id="648" r:id="rId28"/>
    <p:sldId id="651" r:id="rId29"/>
    <p:sldId id="682" r:id="rId30"/>
    <p:sldId id="681" r:id="rId31"/>
    <p:sldId id="650" r:id="rId32"/>
    <p:sldId id="653" r:id="rId33"/>
    <p:sldId id="687" r:id="rId34"/>
    <p:sldId id="665" r:id="rId35"/>
    <p:sldId id="666" r:id="rId36"/>
    <p:sldId id="667" r:id="rId37"/>
    <p:sldId id="668" r:id="rId38"/>
    <p:sldId id="669" r:id="rId39"/>
    <p:sldId id="670" r:id="rId40"/>
    <p:sldId id="671" r:id="rId41"/>
    <p:sldId id="672" r:id="rId42"/>
    <p:sldId id="673" r:id="rId43"/>
    <p:sldId id="675" r:id="rId44"/>
    <p:sldId id="676" r:id="rId45"/>
    <p:sldId id="677" r:id="rId46"/>
    <p:sldId id="678" r:id="rId47"/>
    <p:sldId id="688" r:id="rId48"/>
    <p:sldId id="694" r:id="rId49"/>
    <p:sldId id="695" r:id="rId50"/>
    <p:sldId id="696" r:id="rId51"/>
    <p:sldId id="697" r:id="rId52"/>
    <p:sldId id="698" r:id="rId53"/>
    <p:sldId id="699" r:id="rId54"/>
    <p:sldId id="700" r:id="rId55"/>
    <p:sldId id="701" r:id="rId56"/>
    <p:sldId id="702" r:id="rId57"/>
    <p:sldId id="703" r:id="rId58"/>
    <p:sldId id="704" r:id="rId59"/>
    <p:sldId id="705" r:id="rId60"/>
    <p:sldId id="706" r:id="rId61"/>
    <p:sldId id="707" r:id="rId62"/>
    <p:sldId id="708" r:id="rId63"/>
    <p:sldId id="709" r:id="rId64"/>
    <p:sldId id="710" r:id="rId65"/>
    <p:sldId id="711" r:id="rId66"/>
    <p:sldId id="712" r:id="rId67"/>
    <p:sldId id="713" r:id="rId68"/>
    <p:sldId id="714" r:id="rId69"/>
    <p:sldId id="715" r:id="rId70"/>
    <p:sldId id="716" r:id="rId7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70" autoAdjust="0"/>
    <p:restoredTop sz="94789" autoAdjust="0"/>
  </p:normalViewPr>
  <p:slideViewPr>
    <p:cSldViewPr>
      <p:cViewPr varScale="1">
        <p:scale>
          <a:sx n="54" d="100"/>
          <a:sy n="54" d="100"/>
        </p:scale>
        <p:origin x="200" y="1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5.xml"/><Relationship Id="rId2" Type="http://schemas.openxmlformats.org/officeDocument/2006/relationships/slide" Target="slides/slide44.xml"/><Relationship Id="rId1" Type="http://schemas.openxmlformats.org/officeDocument/2006/relationships/slide" Target="slides/slide43.xml"/><Relationship Id="rId6" Type="http://schemas.openxmlformats.org/officeDocument/2006/relationships/slide" Target="slides/slide67.xml"/><Relationship Id="rId5" Type="http://schemas.openxmlformats.org/officeDocument/2006/relationships/slide" Target="slides/slide51.xml"/><Relationship Id="rId4" Type="http://schemas.openxmlformats.org/officeDocument/2006/relationships/slide" Target="slides/slide4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E883E3-956D-0E4F-A76B-95F565B1CC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endParaRPr lang="en-US" b="0" dirty="0">
              <a:latin typeface="Nanum Myeongjo" panose="02020603020101020101" pitchFamily="18" charset="-12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9AEAB7-D885-BB48-B3DC-5059BF1F39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fld id="{BF716E64-DFA5-FC4D-9481-80B74287C83B}" type="datetimeFigureOut">
              <a:rPr lang="en-US" b="0">
                <a:latin typeface="Nanum Myeongjo" panose="02020603020101020101" pitchFamily="18" charset="-127"/>
              </a:rPr>
              <a:pPr>
                <a:defRPr/>
              </a:pPr>
              <a:t>7/29/20</a:t>
            </a:fld>
            <a:endParaRPr lang="en-US" b="0" dirty="0">
              <a:latin typeface="Nanum Myeongjo" panose="02020603020101020101" pitchFamily="18" charset="-12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2B70E2-2E29-B141-B09B-2B2CCAD9E0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endParaRPr lang="en-US" b="0" dirty="0">
              <a:latin typeface="Nanum Myeongjo" panose="02020603020101020101" pitchFamily="18" charset="-12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9DEB3-3AD6-2F43-A4CA-0F7AB274FF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251BC76-5715-9048-BF9E-05BBB1026324}" type="slidenum">
              <a:rPr lang="en-US" altLang="zh-CN" b="0">
                <a:latin typeface="Nanum Myeongjo" panose="02020603020101020101" pitchFamily="18" charset="-127"/>
              </a:rPr>
              <a:pPr/>
              <a:t>‹#›</a:t>
            </a:fld>
            <a:endParaRPr lang="en-US" altLang="zh-CN" b="0" dirty="0">
              <a:latin typeface="Nanum Myeongjo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6E36E35-CB01-7148-BA7A-5ADDE3856A9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A9BB044-D0B0-B848-B338-D9BFCADF6E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E8F5106-FB86-E24F-9E76-571BD00A2C2E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46906941-62AD-7341-99C5-A56345968EB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2F0A0DC1-D4A1-154F-BFC7-F6CCE6C504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B02BD2D3-18D1-8741-8D90-30989E7593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fld id="{2EC1943E-109C-9E4A-91D7-9FC242F3117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EC184C8-8D03-E54A-A276-31DF93D1AA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4E3683D-BF51-2148-85ED-F568AAA6E5FC}" type="slidenum">
              <a:rPr lang="zh-CN" altLang="en-US" sz="1200" b="0">
                <a:latin typeface="Times New Roman" panose="02020603050405020304" pitchFamily="18" charset="0"/>
              </a:rPr>
              <a:pPr/>
              <a:t>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822D1DB-F5DF-8242-8FB8-B48D0591AAC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EE210A88-FE91-0743-8535-6E4DAAD58F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8296B6B7-210E-5041-9707-F62A4B9A3E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B8CC065-56A7-A84A-92CB-490B19C4663E}" type="slidenum">
              <a:rPr lang="zh-CN" altLang="en-US" sz="1200" b="0">
                <a:latin typeface="Times New Roman" panose="02020603050405020304" pitchFamily="18" charset="0"/>
              </a:rPr>
              <a:pPr/>
              <a:t>10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ACB447EE-352A-9C42-8D10-380EA8BB572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D3E64D91-DDAC-504C-90A6-60F20C6B23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7179BF35-DE7E-0943-B73C-F030EB7B91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B22EFAB-C53B-654C-954E-5BAFAE6EBA7D}" type="slidenum">
              <a:rPr lang="zh-CN" altLang="en-US" sz="1200" b="0">
                <a:latin typeface="Times New Roman" panose="02020603050405020304" pitchFamily="18" charset="0"/>
              </a:rPr>
              <a:pPr/>
              <a:t>11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AB17218-09FE-F245-9729-2E7F13534CB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6F860CB0-5034-4941-9932-72355E2641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5FE00437-6890-6542-A4AF-9EC26CE411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2D49C1C-047B-CD43-8873-0B236EA21E3E}" type="slidenum">
              <a:rPr lang="zh-CN" altLang="en-US" sz="1200" b="0">
                <a:latin typeface="Times New Roman" panose="02020603050405020304" pitchFamily="18" charset="0"/>
              </a:rPr>
              <a:pPr/>
              <a:t>12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C8CABC30-0BD8-7E40-86FF-68BDEF4ACA1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60A1E8BD-3F19-A74E-99BC-BF606DD998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06BA3513-7C24-6849-B4F9-BA1E61D30E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4A14C64-3230-2047-9A99-25DD71EED680}" type="slidenum">
              <a:rPr lang="zh-CN" altLang="en-US" sz="1200" b="0">
                <a:latin typeface="Times New Roman" panose="02020603050405020304" pitchFamily="18" charset="0"/>
              </a:rPr>
              <a:pPr/>
              <a:t>13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40584499-A1E1-3446-9236-0A2B44DC318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601DEC97-1D6D-2F4E-8B19-551957E97D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715F0C41-364E-F548-8FD7-800081E792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5A20D7B-142B-5348-BE39-FEF8EE146AD2}" type="slidenum">
              <a:rPr lang="zh-CN" altLang="en-US" sz="1200" b="0">
                <a:latin typeface="Times New Roman" panose="02020603050405020304" pitchFamily="18" charset="0"/>
              </a:rPr>
              <a:pPr/>
              <a:t>14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CC1959E-BD73-454F-8D61-14701F7ADB7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EE59F607-F1AE-B64A-BB3B-8C344C1DCF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ACC965B1-50C5-6C4E-BC92-7845EA8EA0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40BC7C5-B041-B34A-A3BE-0A384A060FD5}" type="slidenum">
              <a:rPr lang="zh-CN" altLang="en-US" sz="1200" b="0">
                <a:latin typeface="Times New Roman" panose="02020603050405020304" pitchFamily="18" charset="0"/>
              </a:rPr>
              <a:pPr/>
              <a:t>15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A3DD300D-FF4F-7641-A19A-76E47AF5285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1BFB1DA1-284F-204C-A765-501436239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5F83659A-5574-874D-BE35-638DC3212F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BA15D67-4524-C14D-B7AF-BF2B3545FB2D}" type="slidenum">
              <a:rPr lang="zh-CN" altLang="en-US" sz="1200" b="0">
                <a:latin typeface="Times New Roman" panose="02020603050405020304" pitchFamily="18" charset="0"/>
              </a:rPr>
              <a:pPr/>
              <a:t>16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CCCF87C7-C027-5943-BECF-445D388BBCD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9FB063F1-0FFD-2B4B-9EA5-6D92B79AF9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DF48D527-0ABF-A244-AF02-4A5CE27074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BAD59CB-B94C-D34A-A787-540FA8EFD773}" type="slidenum">
              <a:rPr lang="zh-CN" altLang="en-US" sz="1200" b="0">
                <a:latin typeface="Times New Roman" panose="02020603050405020304" pitchFamily="18" charset="0"/>
              </a:rPr>
              <a:pPr/>
              <a:t>17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ACFA24D-E8FA-B548-9495-53FC96F5C59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6A4EFC47-ADFF-6149-BD88-155EA85A8B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6C329459-600B-024F-B83C-775C53DC2B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F935F2E-76F7-A244-B36C-C1DD88EE6860}" type="slidenum">
              <a:rPr lang="zh-CN" altLang="en-US" sz="1200" b="0">
                <a:latin typeface="Times New Roman" panose="02020603050405020304" pitchFamily="18" charset="0"/>
              </a:rPr>
              <a:pPr/>
              <a:t>18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8C2E3D62-FDA7-9545-93F8-B6616660701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415FE34F-6A5C-0945-B2F6-1BE4E8B878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F29B0EEA-81CB-3743-9745-B55B579C46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4C0235B-C977-8E49-BEE2-9C721A089188}" type="slidenum">
              <a:rPr lang="zh-CN" altLang="en-US" sz="1200" b="0">
                <a:latin typeface="Times New Roman" panose="02020603050405020304" pitchFamily="18" charset="0"/>
              </a:rPr>
              <a:pPr/>
              <a:t>19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2E34D1EB-3D7C-044F-B10B-F951113385F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B5F1A670-B4F2-784D-B6FD-86AB54D63E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D5C30BB8-A614-CD4F-8C81-BE63946885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CFBFBAA-AAFE-8E40-98AA-0F18E8098200}" type="slidenum">
              <a:rPr lang="zh-CN" altLang="en-US" sz="1200" b="0">
                <a:latin typeface="Times New Roman" panose="02020603050405020304" pitchFamily="18" charset="0"/>
              </a:rPr>
              <a:pPr/>
              <a:t>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B802D0D5-FAD6-8E4C-B081-EA5C4FFB405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05B8D81F-175E-6643-B57D-200C391473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3B1F1297-A276-7342-BCB2-A398FBD204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ACDC39F-FB39-5F42-AC7A-DE6EC5596464}" type="slidenum">
              <a:rPr lang="zh-CN" altLang="en-US" sz="1200" b="0">
                <a:latin typeface="Times New Roman" panose="02020603050405020304" pitchFamily="18" charset="0"/>
              </a:rPr>
              <a:pPr/>
              <a:t>20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0AEEA8C6-758C-2347-9E7D-89E608D7C6A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FBEC06AC-A046-5541-98AB-4366F33A5A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5066C987-EBA9-5744-8B4E-E3B3B0863B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BA78D1B-AD1A-E14A-B283-15BFB91A8C15}" type="slidenum">
              <a:rPr lang="zh-CN" altLang="en-US" sz="1200" b="0">
                <a:latin typeface="Times New Roman" panose="02020603050405020304" pitchFamily="18" charset="0"/>
              </a:rPr>
              <a:pPr/>
              <a:t>21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9D8C671B-0A1F-4641-8D68-5E353FD2705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32A63FE1-86AC-2B4A-BC53-EF0658A188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4B0A469E-7660-2143-BA81-70F9B5F78E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DB6BD6F-DAAD-F94D-93DF-0434A9E5C126}" type="slidenum">
              <a:rPr lang="zh-CN" altLang="en-US" sz="1200" b="0">
                <a:latin typeface="Times New Roman" panose="02020603050405020304" pitchFamily="18" charset="0"/>
              </a:rPr>
              <a:pPr/>
              <a:t>22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F21EE2F2-0FAF-9048-9134-056183373DA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A075C8D4-9C24-0148-990E-4EB6FA6E30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E6190E1C-8A98-C34E-91DB-F5D88D264A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2A66C09-3146-B14D-9F28-A401A4C33F45}" type="slidenum">
              <a:rPr lang="zh-CN" altLang="en-US" sz="1200" b="0">
                <a:latin typeface="Times New Roman" panose="02020603050405020304" pitchFamily="18" charset="0"/>
              </a:rPr>
              <a:pPr/>
              <a:t>23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D71FB895-542B-A242-8FF9-1C27C1697E3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4C737179-0502-964A-A877-E9B6977603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65F56047-6629-154C-ADA8-F296C50EA4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8E58CD8-843A-6C42-9086-F2F47DFCE163}" type="slidenum">
              <a:rPr lang="zh-CN" altLang="en-US" sz="1200" b="0">
                <a:latin typeface="Times New Roman" panose="02020603050405020304" pitchFamily="18" charset="0"/>
              </a:rPr>
              <a:pPr/>
              <a:t>24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E48B295-B180-7241-B872-A42F37F9F7D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A589393E-D30B-2544-908B-1AC2CA808E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18410ECD-3FE8-5149-BF34-CFFC9BBBB4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8A2AB24-0DBE-434D-9732-B39CC33B8E93}" type="slidenum">
              <a:rPr lang="zh-CN" altLang="en-US" sz="1200" b="0">
                <a:latin typeface="Times New Roman" panose="02020603050405020304" pitchFamily="18" charset="0"/>
              </a:rPr>
              <a:pPr/>
              <a:t>25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5A9BDB0F-2FE1-B946-95B6-04351BA05B3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918EC542-19E5-2B40-AE62-FCA4EAEFC1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A11F0CC1-59E2-594D-863A-74A81B6583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08FC210-33D7-F24A-9222-7E9B8A94F29E}" type="slidenum">
              <a:rPr lang="zh-CN" altLang="en-US" sz="1200" b="0">
                <a:latin typeface="Times New Roman" panose="02020603050405020304" pitchFamily="18" charset="0"/>
              </a:rPr>
              <a:pPr/>
              <a:t>26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B534A3B8-71EF-7E46-A057-61B564BDB25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7072174A-FB45-F842-BC3D-379997D595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B5C65B2C-F8D9-404C-80D8-275173A194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F49F89F-0E1F-394B-BD1A-3F71834B6D0E}" type="slidenum">
              <a:rPr lang="zh-CN" altLang="en-US" sz="1200" b="0">
                <a:latin typeface="Times New Roman" panose="02020603050405020304" pitchFamily="18" charset="0"/>
              </a:rPr>
              <a:pPr/>
              <a:t>27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7FEE6E9B-6B58-5B4B-91B9-34643A3225A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808DEF77-2AB8-184C-94F0-DBA57A0BF0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89848197-61AA-7045-9846-3D44F393EF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666604D-9522-F44A-A5F1-40C942400EC0}" type="slidenum">
              <a:rPr lang="zh-CN" altLang="en-US" sz="1200" b="0">
                <a:latin typeface="Times New Roman" panose="02020603050405020304" pitchFamily="18" charset="0"/>
              </a:rPr>
              <a:pPr/>
              <a:t>28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C7A3871A-168E-C14A-957D-3CFFCE04586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4CCAAE34-A6DE-FC48-9DF8-6D6EC46803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AD0F6BB2-AD89-F44C-8C8C-0978376BF5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BB9235F-7DA9-CF49-BAA4-DE4B006AE170}" type="slidenum">
              <a:rPr lang="zh-CN" altLang="en-US" sz="1200" b="0">
                <a:latin typeface="Times New Roman" panose="02020603050405020304" pitchFamily="18" charset="0"/>
              </a:rPr>
              <a:pPr/>
              <a:t>29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039E8AB4-3D25-A64D-8B7A-6137FB6B2AE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E9C20842-F845-4B4B-8E7E-BD56F2CE21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B71DD9B8-1A24-DC4A-8D7E-C3AC318F8C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5F1527F-71B3-5C43-9403-1B4EAABB6883}" type="slidenum">
              <a:rPr lang="zh-CN" altLang="en-US" sz="1200" b="0">
                <a:latin typeface="Times New Roman" panose="02020603050405020304" pitchFamily="18" charset="0"/>
              </a:rPr>
              <a:pPr/>
              <a:t>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5C8B1483-2C67-6E46-A690-ACD15064DE8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34609720-FB6E-F046-852C-443390979C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77DE62C0-D5A9-D444-A73F-8C3B7F8D2F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E58623F-245B-EF48-B318-F25D4D7A16B1}" type="slidenum">
              <a:rPr lang="zh-CN" altLang="en-US" sz="1200" b="0">
                <a:latin typeface="Times New Roman" panose="02020603050405020304" pitchFamily="18" charset="0"/>
              </a:rPr>
              <a:pPr/>
              <a:t>30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4592EC85-F20E-944B-89C5-D98DF93E088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206501C8-B556-2F41-96FC-A655D558B7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8AF9F726-EA6C-3B4D-B439-4209A043B9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8A3110B-E81A-5B41-8B90-5296ACCED634}" type="slidenum">
              <a:rPr lang="zh-CN" altLang="en-US" sz="1200" b="0">
                <a:latin typeface="Times New Roman" panose="02020603050405020304" pitchFamily="18" charset="0"/>
              </a:rPr>
              <a:pPr/>
              <a:t>31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2829A860-E798-0849-862C-200EAFA0C8F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A8BAAD03-0A52-9F44-9D72-C6A01DBE9E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0C2EED2E-80E1-0F4A-B5F3-29F5E28176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89A889A-CCFB-874A-8F2C-4A0E8AF17B01}" type="slidenum">
              <a:rPr lang="zh-CN" altLang="en-US" sz="1200" b="0">
                <a:latin typeface="Times New Roman" panose="02020603050405020304" pitchFamily="18" charset="0"/>
              </a:rPr>
              <a:pPr/>
              <a:t>32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F96D7AE7-9D36-E945-9EE9-88BF49E41DA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588E7DCA-29AB-C444-830E-45A06CFD65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8BADB36A-1EA5-C543-8EA5-0636C60135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B285EE7-D0E6-C941-BBA0-588479E5BFBB}" type="slidenum">
              <a:rPr lang="zh-CN" altLang="en-US" sz="1200" b="0">
                <a:latin typeface="Times New Roman" panose="02020603050405020304" pitchFamily="18" charset="0"/>
              </a:rPr>
              <a:pPr/>
              <a:t>33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85F1892D-EC21-7143-AAF8-AF4F4C56578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D1A5B21A-B472-E445-A94C-EB390C29F0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51E124DE-78B2-CB40-A59C-BCB4FA1FAA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2DBD18D-20C8-4440-AA7A-53E93EBAA513}" type="slidenum">
              <a:rPr lang="zh-CN" altLang="en-US" sz="1200" b="0">
                <a:latin typeface="Times New Roman" panose="02020603050405020304" pitchFamily="18" charset="0"/>
              </a:rPr>
              <a:pPr/>
              <a:t>34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75213354-A486-E643-8EE7-DC137CC3028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725F8B76-9D14-C346-A8B6-976637408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5F584B3C-0739-7E4A-B222-C404829961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182FE34-C1E6-AA43-A2E6-BA5ADBD61115}" type="slidenum">
              <a:rPr lang="zh-CN" altLang="en-US" sz="1200" b="0">
                <a:latin typeface="Times New Roman" panose="02020603050405020304" pitchFamily="18" charset="0"/>
              </a:rPr>
              <a:pPr/>
              <a:t>35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9F156F4F-BBDE-224A-A47F-BA075006CB1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63AA4F89-4754-3E44-98EE-31153F7834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3B1B026F-FA34-8240-97E8-6F7B511892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ECA5EC4-A3D3-CD47-9243-F9F2FB2F8FDA}" type="slidenum">
              <a:rPr lang="zh-CN" altLang="en-US" sz="1200" b="0">
                <a:latin typeface="Times New Roman" panose="02020603050405020304" pitchFamily="18" charset="0"/>
              </a:rPr>
              <a:pPr/>
              <a:t>36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F6040426-7DD7-2F4D-940A-3B6315003F6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DCC6DB39-A554-F84F-B9E4-ACD4D5D699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BB161052-19DE-E848-9EDD-B182EB6399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869F753-417B-FD42-852A-CBEEB5413E09}" type="slidenum">
              <a:rPr lang="zh-CN" altLang="en-US" sz="1200" b="0">
                <a:latin typeface="Times New Roman" panose="02020603050405020304" pitchFamily="18" charset="0"/>
              </a:rPr>
              <a:pPr/>
              <a:t>37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BAF725EE-96DC-074C-8352-A1CEB2A2070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E3E51FDD-0219-DF4B-BF58-F46B691EF3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57A53572-66A6-0B40-A7D1-B0C3A7582E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F21011D-22F2-2841-B41C-3B2AF2848ACE}" type="slidenum">
              <a:rPr lang="zh-CN" altLang="en-US" sz="1200" b="0">
                <a:latin typeface="Times New Roman" panose="02020603050405020304" pitchFamily="18" charset="0"/>
              </a:rPr>
              <a:pPr/>
              <a:t>38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930202CE-F721-394D-AB32-FD2988FE8C6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CA913E60-67FD-A642-83CE-4D9FA6F26A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FA311750-03F9-404D-AB2F-1C3EDBDDEB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F042641-6741-B046-A4E4-73E1D78A0570}" type="slidenum">
              <a:rPr lang="zh-CN" altLang="en-US" sz="1200" b="0">
                <a:latin typeface="Times New Roman" panose="02020603050405020304" pitchFamily="18" charset="0"/>
              </a:rPr>
              <a:pPr/>
              <a:t>39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670CF227-16F5-7749-BBF4-5017E2A28C3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DFA52DCF-10F7-8A46-9E64-1C0FB99095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8ADBC934-4044-B54D-B6DB-20F7E072E9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1F98105-154E-2848-B319-221BE6B016A0}" type="slidenum">
              <a:rPr lang="zh-CN" altLang="en-US" sz="1200" b="0">
                <a:latin typeface="Times New Roman" panose="02020603050405020304" pitchFamily="18" charset="0"/>
              </a:rPr>
              <a:pPr/>
              <a:t>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55CFB830-C9D3-5A40-B6BA-E441E8B37D5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2AD4A5E3-AF08-124D-8CED-C0B8E5F3F6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3E78C2AC-21DB-2C48-9FEC-D22686AC06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A5A8E4B-8CE9-8C44-8D22-7A2D501B7324}" type="slidenum">
              <a:rPr lang="zh-CN" altLang="en-US" sz="1200" b="0">
                <a:latin typeface="Times New Roman" panose="02020603050405020304" pitchFamily="18" charset="0"/>
              </a:rPr>
              <a:pPr/>
              <a:t>40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BEC7E383-ED2C-F04F-8221-37E2FE78966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A266B103-B16A-EF41-B90A-7FB03D9541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97FB0927-1806-B94B-8ECE-31A123979A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B609A58-D678-0B48-9FF4-4EF7F8162833}" type="slidenum">
              <a:rPr lang="zh-CN" altLang="en-US" sz="1200" b="0">
                <a:latin typeface="Times New Roman" panose="02020603050405020304" pitchFamily="18" charset="0"/>
              </a:rPr>
              <a:pPr/>
              <a:t>41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E5FFD48E-CE5D-074E-9F2C-2F8EF056C03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EA51D927-E31D-924A-BFD1-FE009E40F2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C829A5A4-7F98-C844-8C95-CECC369E88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AE81A19-137B-754A-A392-6E649A6CBE8D}" type="slidenum">
              <a:rPr lang="zh-CN" altLang="en-US" sz="1200" b="0">
                <a:latin typeface="Times New Roman" panose="02020603050405020304" pitchFamily="18" charset="0"/>
              </a:rPr>
              <a:pPr/>
              <a:t>42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7B5AE748-3305-B847-8107-411671DB02E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562F5C5A-722B-E240-9258-5B31FBE954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0C4A9D82-64B5-2443-B9A5-826CB448D5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1BF649F-3A39-834D-B8A6-473497EF92E8}" type="slidenum">
              <a:rPr lang="zh-CN" altLang="en-US" sz="1200" b="0">
                <a:latin typeface="Times New Roman" panose="02020603050405020304" pitchFamily="18" charset="0"/>
              </a:rPr>
              <a:pPr/>
              <a:t>43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C6CE9D88-3F03-2543-AA5B-8BBFE603AF3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D9660440-AF5B-A145-BF83-60EF7037BA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057F1930-AD47-8442-8705-AA2C5AC13B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8E0A484-1919-E74C-BCBB-876B69297447}" type="slidenum">
              <a:rPr lang="zh-CN" altLang="en-US" sz="1200" b="0">
                <a:latin typeface="Times New Roman" panose="02020603050405020304" pitchFamily="18" charset="0"/>
              </a:rPr>
              <a:pPr/>
              <a:t>44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E330E995-D283-E94A-AC20-4AB75ACB215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7D4755F4-E4F7-0048-A8EC-3EAC4A10EA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7CD4D149-3A35-4749-9C12-2E03EEE1B3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0CBB5E3-3332-384D-9E31-84A272947758}" type="slidenum">
              <a:rPr lang="zh-CN" altLang="en-US" sz="1200" b="0">
                <a:latin typeface="Times New Roman" panose="02020603050405020304" pitchFamily="18" charset="0"/>
              </a:rPr>
              <a:pPr/>
              <a:t>45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863C5D19-E435-E04F-A949-5D7A8AD0E1F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D73B3EEF-1682-BA4D-939B-32A8813151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BF41BF78-C2D0-9E47-80CC-9494FBFFC3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D06841A-06FD-CA43-8322-654B987BFC9A}" type="slidenum">
              <a:rPr lang="zh-CN" altLang="en-US" sz="1200" b="0">
                <a:latin typeface="Times New Roman" panose="02020603050405020304" pitchFamily="18" charset="0"/>
              </a:rPr>
              <a:pPr/>
              <a:t>46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6B890BB3-39D2-9044-99F5-51FF583DE8F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E99A1F92-CC12-7744-BD53-E6C110ED02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E53E1CE1-E6D1-5444-A189-660D4C986C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BEBCD69-48A4-D841-A262-3C9527C76F28}" type="slidenum">
              <a:rPr lang="zh-CN" altLang="en-US" sz="1200" b="0">
                <a:latin typeface="Times New Roman" panose="02020603050405020304" pitchFamily="18" charset="0"/>
              </a:rPr>
              <a:pPr/>
              <a:t>47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24FB8BD6-FC80-1B4C-9315-D9AA8502974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53B02D7D-305D-7649-A84F-920E0FECC3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47035D36-43A3-D04E-9AAA-35391FB755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1201713-BC2C-4541-B431-079A5FF03779}" type="slidenum">
              <a:rPr lang="zh-CN" altLang="en-US" sz="1200" b="0">
                <a:latin typeface="Times New Roman" panose="02020603050405020304" pitchFamily="18" charset="0"/>
              </a:rPr>
              <a:pPr/>
              <a:t>48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852A019A-5F61-1740-BD5F-EF5B810DD5F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BCBCA08A-84EC-9340-BE45-478434C0D4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01E03C99-4455-2644-883C-BB9ED62198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31C5150-D98F-2A4E-AA6D-C7E30E7C5537}" type="slidenum">
              <a:rPr lang="zh-CN" altLang="en-US" sz="1200" b="0">
                <a:latin typeface="Times New Roman" panose="02020603050405020304" pitchFamily="18" charset="0"/>
              </a:rPr>
              <a:pPr/>
              <a:t>49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9DA4947F-F632-054E-925B-3AD14C24013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7EAD8FEF-7FF5-AC4E-BE86-202897FE98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4545DA06-D5FA-9F4F-83F4-764DD2F106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C43E70A-C687-F646-9134-6A9CC611EE0F}" type="slidenum">
              <a:rPr lang="zh-CN" altLang="en-US" sz="1200" b="0">
                <a:latin typeface="Times New Roman" panose="02020603050405020304" pitchFamily="18" charset="0"/>
              </a:rPr>
              <a:pPr/>
              <a:t>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67317C8A-68E8-0B4D-BD0D-B1423EE135E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03E9085A-73D3-E04C-8A97-207C0CD28C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1C83BE51-0277-C740-A739-60F99D977E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791AD05-7845-A842-9FD2-119DC1B00972}" type="slidenum">
              <a:rPr lang="zh-CN" altLang="en-US" sz="1200" b="0">
                <a:latin typeface="Times New Roman" panose="02020603050405020304" pitchFamily="18" charset="0"/>
              </a:rPr>
              <a:pPr/>
              <a:t>50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E02B308F-551C-1344-8AE8-AFACC392BB0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24BA5788-E8A4-D849-A183-A8F321A072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354473C9-C9BB-4946-B9CC-0991319176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6E031E4-4617-C74F-BCB9-ED2D4228ED57}" type="slidenum">
              <a:rPr lang="zh-CN" altLang="en-US" sz="1200" b="0">
                <a:latin typeface="Times New Roman" panose="02020603050405020304" pitchFamily="18" charset="0"/>
              </a:rPr>
              <a:pPr/>
              <a:t>51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084256A3-F890-EB41-AB04-2058AF846E8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4374CACA-4CEF-284F-9E71-DC43BD078B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F77E326C-068E-AE47-9CE3-7251F6C79D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333EDF1-A5EF-1747-9E2F-9B273079E659}" type="slidenum">
              <a:rPr lang="zh-CN" altLang="en-US" sz="1200" b="0">
                <a:latin typeface="Times New Roman" panose="02020603050405020304" pitchFamily="18" charset="0"/>
              </a:rPr>
              <a:pPr/>
              <a:t>52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F3390023-E798-9345-A67E-53850DB293F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CB3C4100-E8FB-F44D-A94C-14C5CC79AF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C2F27BA8-88B6-E042-9572-76D79202B6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47D0A82-FB4A-B646-8DC6-1EE96A1C1393}" type="slidenum">
              <a:rPr lang="zh-CN" altLang="en-US" sz="1200" b="0">
                <a:latin typeface="Times New Roman" panose="02020603050405020304" pitchFamily="18" charset="0"/>
              </a:rPr>
              <a:pPr/>
              <a:t>53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03C924B2-891D-DA4E-9D75-934B03A1DB5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3393A0E0-D610-3E4E-9B6B-46BACE7DB4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59C625F2-47B7-E644-912D-3FF7182AF2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B064447-50DE-AA4F-8F12-E20289811412}" type="slidenum">
              <a:rPr lang="zh-CN" altLang="en-US" sz="1200" b="0">
                <a:latin typeface="Times New Roman" panose="02020603050405020304" pitchFamily="18" charset="0"/>
              </a:rPr>
              <a:pPr/>
              <a:t>54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89D253F8-C63C-F84B-8816-F4742942557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B1DC167D-7832-0844-A1A1-A96771586D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49E7D73C-0A65-3545-8928-FA7D513194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CACBB6F-78B4-7348-929E-FBE78E00CC96}" type="slidenum">
              <a:rPr lang="zh-CN" altLang="en-US" sz="1200" b="0">
                <a:latin typeface="Times New Roman" panose="02020603050405020304" pitchFamily="18" charset="0"/>
              </a:rPr>
              <a:pPr/>
              <a:t>55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5D29AA77-408D-8F43-A05D-1545269E76E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80F37BF5-7286-3A49-A56F-2D22476A8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90D9D9DB-F717-5642-9D7B-AE02E1E68B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A6C89CC-583C-CE4A-9C29-0A143A416495}" type="slidenum">
              <a:rPr lang="zh-CN" altLang="en-US" sz="1200" b="0">
                <a:latin typeface="Times New Roman" panose="02020603050405020304" pitchFamily="18" charset="0"/>
              </a:rPr>
              <a:pPr/>
              <a:t>56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29973AB0-BC9F-1845-B7A7-A58A8E4A6E6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E78A5DA8-1826-7A40-8AEE-860B7E43E8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7B7C574F-DEEE-6844-9CA8-5CF000B49F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5C5EF0A-7281-5544-AD50-EA7830FAE9A9}" type="slidenum">
              <a:rPr lang="zh-CN" altLang="en-US" sz="1200" b="0">
                <a:latin typeface="Times New Roman" panose="02020603050405020304" pitchFamily="18" charset="0"/>
              </a:rPr>
              <a:pPr/>
              <a:t>57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8CD4AAA1-B8E3-974C-BE87-25CD68471F2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718D2521-FE1C-A04B-AD09-D82B275AEA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512E0995-1EB4-974E-8EC5-15F3BD1E40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3C4B5EE-0400-164D-843E-EBEC1A101757}" type="slidenum">
              <a:rPr lang="zh-CN" altLang="en-US" sz="1200" b="0">
                <a:latin typeface="Times New Roman" panose="02020603050405020304" pitchFamily="18" charset="0"/>
              </a:rPr>
              <a:pPr/>
              <a:t>58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CAF225DE-EAE1-B442-BC72-6004AB88A8E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B7DEF9E2-59C0-3E49-8CD3-2C2565500B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74BCFDEE-FC08-C645-A6F8-8944D4FA62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22E108E-BB5E-EB4A-B857-C9AA9E4B95B4}" type="slidenum">
              <a:rPr lang="zh-CN" altLang="en-US" sz="1200" b="0">
                <a:latin typeface="Times New Roman" panose="02020603050405020304" pitchFamily="18" charset="0"/>
              </a:rPr>
              <a:pPr/>
              <a:t>59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02FED2EF-5E20-F440-BC2B-1BB112CD6F5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0B989553-DF5A-0645-8C3D-F0CA8EEAFC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B003BEFA-0E04-E241-89EE-0770B99F91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366E69C-5CE4-384E-BD31-2D3C98124113}" type="slidenum">
              <a:rPr lang="zh-CN" altLang="en-US" sz="1200" b="0">
                <a:latin typeface="Times New Roman" panose="02020603050405020304" pitchFamily="18" charset="0"/>
              </a:rPr>
              <a:pPr/>
              <a:t>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22566182-3A72-9442-B106-04040C0BDF9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B5BB551C-C7BD-654A-987B-EC009777DB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1CE7B853-684A-2B49-8AF9-873951850D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4AF1254-423D-6743-9C93-3AF32958F8CE}" type="slidenum">
              <a:rPr lang="zh-CN" altLang="en-US" sz="1200" b="0">
                <a:latin typeface="Times New Roman" panose="02020603050405020304" pitchFamily="18" charset="0"/>
              </a:rPr>
              <a:pPr/>
              <a:t>60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D670B743-3CAC-B442-8B6C-EB54ACC2B4C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81FBA335-A82A-4348-B319-35A23831B7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2EEA6773-768A-CE44-8980-20E52B672D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701A92E-C15C-FB44-86A9-EFADBCF671F0}" type="slidenum">
              <a:rPr lang="zh-CN" altLang="en-US" sz="1200" b="0">
                <a:latin typeface="Times New Roman" panose="02020603050405020304" pitchFamily="18" charset="0"/>
              </a:rPr>
              <a:pPr/>
              <a:t>61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33877F85-05F1-194D-A8BC-03DC40424D8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37F9E110-8297-374A-9E06-E2FC2FF312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7996C14A-1053-1144-814E-2012C86AD8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0552D7C-8E36-8342-85CE-C724EAFBB967}" type="slidenum">
              <a:rPr lang="zh-CN" altLang="en-US" sz="1200" b="0">
                <a:latin typeface="Times New Roman" panose="02020603050405020304" pitchFamily="18" charset="0"/>
              </a:rPr>
              <a:pPr/>
              <a:t>62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B9BEEEC6-D254-ED48-91CF-E9276D87EC9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E295E596-0C96-F645-9924-212917DA9F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04C3B0C5-E41E-0441-86C4-9257CDD439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57A0F61-D05B-8140-9059-E58B3329B9F9}" type="slidenum">
              <a:rPr lang="zh-CN" altLang="en-US" sz="1200" b="0">
                <a:latin typeface="Times New Roman" panose="02020603050405020304" pitchFamily="18" charset="0"/>
              </a:rPr>
              <a:pPr/>
              <a:t>63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2B4578B8-F40A-9B4C-B040-4D6AF37178E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6D02F013-AE72-BB45-9506-B06829EE9C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EA1F47AD-570F-1E47-813B-994BF770AA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E8019DE-5F4C-E142-9A31-83C37C151C21}" type="slidenum">
              <a:rPr lang="zh-CN" altLang="en-US" sz="1200" b="0">
                <a:latin typeface="Times New Roman" panose="02020603050405020304" pitchFamily="18" charset="0"/>
              </a:rPr>
              <a:pPr/>
              <a:t>64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36F0101D-3F1B-D84A-BBF2-04F3F7D40F5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0BCFC190-2135-BA45-89A5-3C51CCDF60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08662F48-F81B-134B-A9FC-0DCFCABFAC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6A45EF5-4DD8-5E42-B9B1-7C2667832845}" type="slidenum">
              <a:rPr lang="zh-CN" altLang="en-US" sz="1200" b="0">
                <a:latin typeface="Times New Roman" panose="02020603050405020304" pitchFamily="18" charset="0"/>
              </a:rPr>
              <a:pPr/>
              <a:t>65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4DA9972C-E409-8D43-9940-7EA5D3E7557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06E361D0-EFE3-7E42-968E-CE5B5E5D4F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79FD324A-9113-EF49-BE6B-86F8FFD398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DE8E36B-AC1B-6D43-85A9-ECCE92AF196A}" type="slidenum">
              <a:rPr lang="zh-CN" altLang="en-US" sz="1200" b="0">
                <a:latin typeface="Times New Roman" panose="02020603050405020304" pitchFamily="18" charset="0"/>
              </a:rPr>
              <a:pPr/>
              <a:t>66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88ECFB86-A414-2E4B-AA90-B1F2F138664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DECD926F-E944-424B-ADCE-D8E5ABC4EE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A575E4F2-B661-0D45-B381-9D4F465774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E825CD8-C183-0C46-A056-D4C0BE3E8B86}" type="slidenum">
              <a:rPr lang="zh-CN" altLang="en-US" sz="1200" b="0">
                <a:latin typeface="Times New Roman" panose="02020603050405020304" pitchFamily="18" charset="0"/>
              </a:rPr>
              <a:pPr/>
              <a:t>67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4C05E469-8B69-4147-9B91-F52FE5196A4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6CEDF53F-7465-3043-9C8E-6D01372B4A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0CF88A6B-7105-7A4E-82DD-C1A47C304A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8C31719-DB4E-204D-BA6C-32B157C978F1}" type="slidenum">
              <a:rPr lang="zh-CN" altLang="en-US" sz="1200" b="0">
                <a:latin typeface="Times New Roman" panose="02020603050405020304" pitchFamily="18" charset="0"/>
              </a:rPr>
              <a:pPr/>
              <a:t>68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2A239F4B-B376-6F40-B31E-19081652E1D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628A3CF3-45B8-1040-8835-597A89BB15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id="{71134F58-BB00-8145-BEC7-03CE24B8A7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870EA1C-4491-AA47-BAC5-342835D39D68}" type="slidenum">
              <a:rPr lang="zh-CN" altLang="en-US" sz="1200" b="0">
                <a:latin typeface="Times New Roman" panose="02020603050405020304" pitchFamily="18" charset="0"/>
              </a:rPr>
              <a:pPr/>
              <a:t>69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620EAEAA-A433-6D42-A756-9081C43CD4F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300BA6A9-EC06-BA4E-BE00-D5A904AD7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0A9ACE16-D081-D641-8DCE-4B7E7FF6E5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042C741-6282-ED41-A7B4-472324678D0F}" type="slidenum">
              <a:rPr lang="zh-CN" altLang="en-US" sz="1200" b="0">
                <a:latin typeface="Times New Roman" panose="02020603050405020304" pitchFamily="18" charset="0"/>
              </a:rPr>
              <a:pPr/>
              <a:t>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C2AD7AF4-028C-DE41-8755-202E7071424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3B63815A-B896-864B-8750-9C69DCCDE1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>
            <a:extLst>
              <a:ext uri="{FF2B5EF4-FFF2-40B4-BE49-F238E27FC236}">
                <a16:creationId xmlns:a16="http://schemas.microsoft.com/office/drawing/2014/main" id="{FD70B1F7-B766-AB4A-9B4F-7D2A8ABB6F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2F5DB32-A7CB-F74B-86CB-0F6968CD04A9}" type="slidenum">
              <a:rPr lang="zh-CN" altLang="en-US" sz="1200" b="0">
                <a:latin typeface="Times New Roman" panose="02020603050405020304" pitchFamily="18" charset="0"/>
              </a:rPr>
              <a:pPr/>
              <a:t>70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6BD4D22C-72C0-8142-BB9C-A19FC2D16AF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EF270B81-9E08-B14F-B184-EEEC4E4AFF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7B25C4D0-BC2C-454D-BA51-73E1D45D81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472EC86-8397-834F-82AE-B03F8461B162}" type="slidenum">
              <a:rPr lang="zh-CN" altLang="en-US" sz="1200" b="0">
                <a:latin typeface="Times New Roman" panose="02020603050405020304" pitchFamily="18" charset="0"/>
              </a:rPr>
              <a:pPr/>
              <a:t>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6556AB65-C6B1-8547-BC3F-F996E17599D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177F38BD-589B-EF45-8EAF-5A849DF06E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81538CE8-FCC7-C147-909E-A03A0499C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4EFEC82-DA4B-024A-B607-1AEEFECE0608}" type="slidenum">
              <a:rPr lang="zh-CN" altLang="en-US" sz="1200" b="0">
                <a:latin typeface="Times New Roman" panose="02020603050405020304" pitchFamily="18" charset="0"/>
              </a:rPr>
              <a:pPr/>
              <a:t>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BD7FFF0-EEF1-534D-AD4A-0B78E704826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BFA52AFA-F33F-F24D-A0B8-88160FF725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6EAAEF98-6584-9A47-AA70-A91C55BED8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CD9E6-AE0A-D94B-8E8E-674AE3906DEE}" type="datetime1">
              <a:rPr lang="zh-CN" altLang="en-US"/>
              <a:pPr>
                <a:defRPr/>
              </a:pPr>
              <a:t>2020/7/29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4550F15A-23D8-B540-96C2-0C8C4BB7D8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0AF3C7B-9AB7-DA4F-989B-5F75F39530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4E19859-0BAD-F947-B854-831D95357E5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8945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7D7877-B982-FF48-BA6F-926B62E2A4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4DE7E-5BF3-6E4F-98CE-39816D319D48}" type="datetime1">
              <a:rPr lang="zh-CN" altLang="en-US"/>
              <a:pPr>
                <a:defRPr/>
              </a:pPr>
              <a:t>2020/7/29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2E3684-5287-3947-A92F-2360A59F66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79FA48-B3BF-F34C-850C-320614597F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3D426-8E81-0A48-82DF-60F4D6BE1EC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007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A6E31F-00AD-B64C-9F3D-92408C2022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84DFA-9EF2-5F49-AA51-126C6B8AF212}" type="datetime1">
              <a:rPr lang="zh-CN" altLang="en-US"/>
              <a:pPr>
                <a:defRPr/>
              </a:pPr>
              <a:t>2020/7/29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3CE25D0-08DB-AE41-9C7C-9CD87A5C7E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20EE93-ADDA-F447-A9F4-C80134FDDA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33E69-459D-E640-87C3-CBCCEFF87DE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515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DB94359-AC90-4F45-9921-00AFB2A662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39BF6-27CA-4E40-8962-2C008CDD43F1}" type="datetime1">
              <a:rPr lang="zh-CN" altLang="en-US"/>
              <a:pPr>
                <a:defRPr/>
              </a:pPr>
              <a:t>2020/7/29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A7E7F0-0117-9F4E-877D-66D411E3F4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0B4DF8-DE4D-3546-ACB0-08BF35BBBC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0448DF-6881-E346-8383-C13DE91E55A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247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16C94F-3C8D-0440-936F-876C62533B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F8A99-904C-6248-A49D-1B448BBF8F61}" type="datetime1">
              <a:rPr lang="zh-CN" altLang="en-US"/>
              <a:pPr>
                <a:defRPr/>
              </a:pPr>
              <a:t>2020/7/29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F4011E-C2C4-5C4E-8765-B415CB833F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58E189-6E9A-5049-A038-9A7355EA76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F25D0-ADF9-0444-AD4A-DDC28EF74AB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10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1D6EC2-85FE-D846-977C-6F0AE74399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692B3-6D0D-B240-A13D-129953C8A90E}" type="datetime1">
              <a:rPr lang="zh-CN" altLang="en-US"/>
              <a:pPr>
                <a:defRPr/>
              </a:pPr>
              <a:t>2020/7/29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4D9478-1800-5A49-B62B-789B922903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319388-593D-6E4D-80FC-FD754BFDE3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DF0B0-85EF-C742-B509-722B20CE2EE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783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B76066E-CF9D-F541-B4B6-3B631D7C59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4D5DB-4197-D940-8CDB-B55BF08E7B1A}" type="datetime1">
              <a:rPr lang="zh-CN" altLang="en-US"/>
              <a:pPr>
                <a:defRPr/>
              </a:pPr>
              <a:t>2020/7/29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FE750A6-6C5B-5246-92DF-90F44AEA79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7512F74-59CC-364A-BB84-F0D80A2E9F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C29165-65BF-7D4C-B617-CC18E0EA247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92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11A78E3-5735-3941-9D2F-4DDD91031A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965CC-D677-D64B-BC58-2E430C45F7BC}" type="datetime1">
              <a:rPr lang="zh-CN" altLang="en-US"/>
              <a:pPr>
                <a:defRPr/>
              </a:pPr>
              <a:t>2020/7/29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6176DDD-4BE7-A946-A402-338BF87297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787D126-A0A8-914B-BB59-FF1AA4C047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F0CECB-540F-424C-BF64-D8653EF7DE1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149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3FC068D-52E5-C04F-B122-7886A66C9F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66876-D2FB-154E-BE27-AF0282BA2683}" type="datetime1">
              <a:rPr lang="zh-CN" altLang="en-US"/>
              <a:pPr>
                <a:defRPr/>
              </a:pPr>
              <a:t>2020/7/29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290FA7F-8191-7D44-82F1-BF2C241128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F29F14E-6D96-BC48-A7C8-37290F229F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855E24-7415-0047-91E5-B6059351B0C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636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376C9E-C5C8-B742-B8AF-FA4E7016DB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41EE2-4001-5046-AA0D-B42C4C4E83A9}" type="datetime1">
              <a:rPr lang="zh-CN" altLang="en-US"/>
              <a:pPr>
                <a:defRPr/>
              </a:pPr>
              <a:t>2020/7/29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00B784-2DB4-5A46-8DDB-9E21B56AD9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F28983-426A-D74A-9D74-20ADDC8883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348EB0-DC46-5945-A5E1-0F92CBF792D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030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CE9DD-EA33-544A-BFCF-5D764E8D47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4D1CA-9571-1545-9F66-DCAF80433510}" type="datetime1">
              <a:rPr lang="zh-CN" altLang="en-US"/>
              <a:pPr>
                <a:defRPr/>
              </a:pPr>
              <a:t>2020/7/29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3BD6F0-B350-C24D-B281-89C33265FA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09CC45-3958-0B4D-B462-1B0F34BCB5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2B7C1-CB00-8748-B856-6C01410E014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02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F1CA05F-0648-0545-9B15-EF07409A2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C7D2DF5-3F81-2644-827A-F57366E5E6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42212B6-A44B-E245-93C6-4AB02400478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42E983A-BF6E-A444-9F57-F36A0FB532AE}" type="datetime1">
              <a:rPr lang="zh-CN" altLang="en-US"/>
              <a:pPr>
                <a:defRPr/>
              </a:pPr>
              <a:t>2020/7/29</a:t>
            </a:fld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6DA6D2C-8AEE-9B4B-85FC-63F72F578F4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292200E5-EF11-9341-AD44-FB5F3FD8C06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fld id="{AF47DBC3-B364-8A4F-BB0F-FC57C51AE3D6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784EAE9A-AA74-EF40-8695-A4E0FF4E39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Nanum Myeongjo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Nanum Myeongjo" panose="02020603020101020101" pitchFamily="18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Nanum Myeongjo" panose="02020603020101020101" pitchFamily="18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0" i="0">
          <a:solidFill>
            <a:schemeClr val="tx1"/>
          </a:solidFill>
          <a:latin typeface="Nanum Myeongjo" panose="0202060302010102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0" i="0">
          <a:solidFill>
            <a:schemeClr val="tx1"/>
          </a:solidFill>
          <a:latin typeface="Nanum Myeongjo" panose="0202060302010102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Nanum Myeongjo" panose="0202060302010102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0" i="0">
          <a:solidFill>
            <a:schemeClr val="tx1"/>
          </a:solidFill>
          <a:latin typeface="Nanum Myeongjo" panose="02020603020101020101" pitchFamily="18" charset="-127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>
            <a:extLst>
              <a:ext uri="{FF2B5EF4-FFF2-40B4-BE49-F238E27FC236}">
                <a16:creationId xmlns:a16="http://schemas.microsoft.com/office/drawing/2014/main" id="{87BF4DE8-D0E3-0D49-9F86-04A3C4531B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F41E27-4BBC-0848-B486-8BC0D58995C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A78D5107-F3F9-2340-B759-28ED8EFC314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Machine-Independent Optimization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>
            <a:extLst>
              <a:ext uri="{FF2B5EF4-FFF2-40B4-BE49-F238E27FC236}">
                <a16:creationId xmlns:a16="http://schemas.microsoft.com/office/drawing/2014/main" id="{387CBA95-9F1A-E04B-8231-7C3B4F6E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16C98A-C34B-5545-A180-F8A5B08EBB9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342F68C7-65B7-0A49-89C4-2726D5936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Vector ADT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F5AF195A-4C47-F74B-A4C0-4B8AB03BF7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743200"/>
            <a:ext cx="8305800" cy="3276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typedef struct {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 	long </a:t>
            </a:r>
            <a:r>
              <a:rPr lang="en-US" altLang="zh-CN" dirty="0" err="1">
                <a:ea typeface="宋体" panose="02010600030101010101" pitchFamily="2" charset="-122"/>
              </a:rPr>
              <a:t>len</a:t>
            </a:r>
            <a:r>
              <a:rPr lang="en-US" altLang="zh-CN" dirty="0">
                <a:ea typeface="宋体" panose="02010600030101010101" pitchFamily="2" charset="-122"/>
              </a:rPr>
              <a:t> ;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ea typeface="宋体" panose="02010600030101010101" pitchFamily="2" charset="-122"/>
              </a:rPr>
              <a:t>data_t</a:t>
            </a:r>
            <a:r>
              <a:rPr lang="en-US" altLang="zh-CN" dirty="0">
                <a:ea typeface="宋体" panose="02010600030101010101" pitchFamily="2" charset="-122"/>
              </a:rPr>
              <a:t> *data ;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 } </a:t>
            </a:r>
            <a:r>
              <a:rPr lang="en-US" altLang="zh-CN" dirty="0" err="1">
                <a:ea typeface="宋体" panose="02010600030101010101" pitchFamily="2" charset="-122"/>
              </a:rPr>
              <a:t>vec_rec</a:t>
            </a:r>
            <a:r>
              <a:rPr lang="en-US" altLang="zh-CN" dirty="0">
                <a:ea typeface="宋体" panose="02010600030101010101" pitchFamily="2" charset="-122"/>
              </a:rPr>
              <a:t>, *</a:t>
            </a:r>
            <a:r>
              <a:rPr lang="en-US" altLang="zh-CN" dirty="0" err="1">
                <a:ea typeface="宋体" panose="02010600030101010101" pitchFamily="2" charset="-122"/>
              </a:rPr>
              <a:t>vec_ptr</a:t>
            </a:r>
            <a:r>
              <a:rPr lang="en-US" altLang="zh-CN" dirty="0">
                <a:ea typeface="宋体" panose="02010600030101010101" pitchFamily="2" charset="-122"/>
              </a:rPr>
              <a:t> ;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typedef long </a:t>
            </a:r>
            <a:r>
              <a:rPr lang="en-US" altLang="zh-CN" dirty="0" err="1">
                <a:ea typeface="宋体" panose="02010600030101010101" pitchFamily="2" charset="-122"/>
              </a:rPr>
              <a:t>data_t</a:t>
            </a:r>
            <a:r>
              <a:rPr lang="en-US" altLang="zh-CN" dirty="0">
                <a:ea typeface="宋体" panose="02010600030101010101" pitchFamily="2" charset="-122"/>
              </a:rPr>
              <a:t> ;</a:t>
            </a:r>
          </a:p>
        </p:txBody>
      </p:sp>
      <p:grpSp>
        <p:nvGrpSpPr>
          <p:cNvPr id="23557" name="Group 4">
            <a:extLst>
              <a:ext uri="{FF2B5EF4-FFF2-40B4-BE49-F238E27FC236}">
                <a16:creationId xmlns:a16="http://schemas.microsoft.com/office/drawing/2014/main" id="{DF8C983B-EF58-064F-94DC-DF23602EAAC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676400"/>
            <a:ext cx="5715000" cy="914400"/>
            <a:chOff x="816" y="960"/>
            <a:chExt cx="2304" cy="384"/>
          </a:xfrm>
        </p:grpSpPr>
        <p:sp>
          <p:nvSpPr>
            <p:cNvPr id="23558" name="Rectangle 5">
              <a:extLst>
                <a:ext uri="{FF2B5EF4-FFF2-40B4-BE49-F238E27FC236}">
                  <a16:creationId xmlns:a16="http://schemas.microsoft.com/office/drawing/2014/main" id="{0D31D4A2-0D0E-834C-8F9A-1BAA76F6D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960"/>
              <a:ext cx="576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length</a:t>
              </a:r>
            </a:p>
          </p:txBody>
        </p:sp>
        <p:sp>
          <p:nvSpPr>
            <p:cNvPr id="23559" name="Rectangle 6">
              <a:extLst>
                <a:ext uri="{FF2B5EF4-FFF2-40B4-BE49-F238E27FC236}">
                  <a16:creationId xmlns:a16="http://schemas.microsoft.com/office/drawing/2014/main" id="{C5A09012-F112-B844-9A3B-EBFA583C6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152"/>
              <a:ext cx="576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data</a:t>
              </a:r>
              <a:endParaRPr lang="en-US" altLang="zh-CN" sz="1800" b="0" dirty="0">
                <a:latin typeface="Nanum Myeongjo" panose="02020603020101020101" pitchFamily="18" charset="-127"/>
                <a:sym typeface="Symbol" pitchFamily="2" charset="2"/>
              </a:endParaRPr>
            </a:p>
          </p:txBody>
        </p:sp>
        <p:grpSp>
          <p:nvGrpSpPr>
            <p:cNvPr id="23560" name="Group 7">
              <a:extLst>
                <a:ext uri="{FF2B5EF4-FFF2-40B4-BE49-F238E27FC236}">
                  <a16:creationId xmlns:a16="http://schemas.microsoft.com/office/drawing/2014/main" id="{D2054292-1A5E-584C-9C2A-DCF19B043F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1152"/>
              <a:ext cx="1344" cy="192"/>
              <a:chOff x="1824" y="1248"/>
              <a:chExt cx="1344" cy="192"/>
            </a:xfrm>
          </p:grpSpPr>
          <p:sp>
            <p:nvSpPr>
              <p:cNvPr id="23566" name="Rectangle 8">
                <a:extLst>
                  <a:ext uri="{FF2B5EF4-FFF2-40B4-BE49-F238E27FC236}">
                    <a16:creationId xmlns:a16="http://schemas.microsoft.com/office/drawing/2014/main" id="{49FABA35-F82D-1F44-80AF-865FB3F07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24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23567" name="Rectangle 9">
                <a:extLst>
                  <a:ext uri="{FF2B5EF4-FFF2-40B4-BE49-F238E27FC236}">
                    <a16:creationId xmlns:a16="http://schemas.microsoft.com/office/drawing/2014/main" id="{BC2F30D9-1569-6C4E-B60E-31A28CEC4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24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23568" name="Rectangle 10">
                <a:extLst>
                  <a:ext uri="{FF2B5EF4-FFF2-40B4-BE49-F238E27FC236}">
                    <a16:creationId xmlns:a16="http://schemas.microsoft.com/office/drawing/2014/main" id="{601A8088-6682-204C-B7FB-66A464C186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124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23569" name="Rectangle 11">
                <a:extLst>
                  <a:ext uri="{FF2B5EF4-FFF2-40B4-BE49-F238E27FC236}">
                    <a16:creationId xmlns:a16="http://schemas.microsoft.com/office/drawing/2014/main" id="{F1E7A7DC-8F3A-D44F-B6E2-49669060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24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23570" name="Rectangle 12">
                <a:extLst>
                  <a:ext uri="{FF2B5EF4-FFF2-40B4-BE49-F238E27FC236}">
                    <a16:creationId xmlns:a16="http://schemas.microsoft.com/office/drawing/2014/main" id="{F20982D4-EC83-3D46-ABCE-B4C11AB0F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248"/>
                <a:ext cx="576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 dirty="0">
                    <a:latin typeface="Nanum Myeongjo" panose="02020603020101020101" pitchFamily="18" charset="-127"/>
                    <a:sym typeface="Symbol" pitchFamily="2" charset="2"/>
                  </a:rPr>
                  <a:t>  </a:t>
                </a: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23561" name="Line 13">
              <a:extLst>
                <a:ext uri="{FF2B5EF4-FFF2-40B4-BE49-F238E27FC236}">
                  <a16:creationId xmlns:a16="http://schemas.microsoft.com/office/drawing/2014/main" id="{23D21D82-7FC8-9849-A78F-109C947FB3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248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3562" name="Rectangle 14">
              <a:extLst>
                <a:ext uri="{FF2B5EF4-FFF2-40B4-BE49-F238E27FC236}">
                  <a16:creationId xmlns:a16="http://schemas.microsoft.com/office/drawing/2014/main" id="{C401551A-89C4-F346-A335-1F1B52615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960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0</a:t>
              </a:r>
            </a:p>
          </p:txBody>
        </p:sp>
        <p:sp>
          <p:nvSpPr>
            <p:cNvPr id="23563" name="Rectangle 15">
              <a:extLst>
                <a:ext uri="{FF2B5EF4-FFF2-40B4-BE49-F238E27FC236}">
                  <a16:creationId xmlns:a16="http://schemas.microsoft.com/office/drawing/2014/main" id="{43AD3044-E9A4-A94E-885D-E08DD0E14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960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1</a:t>
              </a:r>
            </a:p>
          </p:txBody>
        </p:sp>
        <p:sp>
          <p:nvSpPr>
            <p:cNvPr id="23564" name="Rectangle 16">
              <a:extLst>
                <a:ext uri="{FF2B5EF4-FFF2-40B4-BE49-F238E27FC236}">
                  <a16:creationId xmlns:a16="http://schemas.microsoft.com/office/drawing/2014/main" id="{85234DD9-A192-DA4D-8161-886CE8B5C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960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2</a:t>
              </a:r>
            </a:p>
          </p:txBody>
        </p:sp>
        <p:sp>
          <p:nvSpPr>
            <p:cNvPr id="23565" name="Rectangle 17">
              <a:extLst>
                <a:ext uri="{FF2B5EF4-FFF2-40B4-BE49-F238E27FC236}">
                  <a16:creationId xmlns:a16="http://schemas.microsoft.com/office/drawing/2014/main" id="{64E821FA-C6E6-2F45-B044-A61C6370D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960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length–1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>
            <a:extLst>
              <a:ext uri="{FF2B5EF4-FFF2-40B4-BE49-F238E27FC236}">
                <a16:creationId xmlns:a16="http://schemas.microsoft.com/office/drawing/2014/main" id="{44D746D7-8617-004A-BA30-9A577F8E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9DA802-FBA9-9F46-BD07-0EF45DEBD2B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F807A4A-74DB-6443-9460-ED33B81383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Procedures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90E40AFD-202F-4545-800C-09B3666E2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648200"/>
          </a:xfrm>
        </p:spPr>
        <p:txBody>
          <a:bodyPr/>
          <a:lstStyle/>
          <a:p>
            <a:pPr marL="0" indent="0">
              <a:spcBef>
                <a:spcPts val="300"/>
              </a:spcBef>
              <a:buFontTx/>
              <a:buNone/>
            </a:pPr>
            <a:r>
              <a:rPr kumimoji="1"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vec_ptr</a:t>
            </a:r>
            <a:r>
              <a:rPr kumimoji="1"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1"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new_vec</a:t>
            </a:r>
            <a:r>
              <a:rPr kumimoji="1"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(long </a:t>
            </a:r>
            <a:r>
              <a:rPr kumimoji="1"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len</a:t>
            </a:r>
            <a:r>
              <a:rPr kumimoji="1"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300"/>
              </a:spcBef>
              <a:buFontTx/>
              <a:buNone/>
            </a:pPr>
            <a:r>
              <a:rPr kumimoji="1" lang="en-US" altLang="zh-CN" sz="1800" dirty="0">
                <a:ea typeface="宋体" panose="02010600030101010101" pitchFamily="2" charset="-122"/>
                <a:cs typeface="Courier New" panose="02070309020205020404" pitchFamily="49" charset="0"/>
              </a:rPr>
              <a:t>Create vector of specified length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kumimoji="1"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long </a:t>
            </a:r>
            <a:r>
              <a:rPr kumimoji="1"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vec_length</a:t>
            </a:r>
            <a:r>
              <a:rPr kumimoji="1"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1"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vec_ptr</a:t>
            </a:r>
            <a:r>
              <a:rPr kumimoji="1"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kumimoji="1" lang="en-US" altLang="zh-CN" sz="1800" dirty="0">
                <a:ea typeface="宋体" panose="02010600030101010101" pitchFamily="2" charset="-122"/>
                <a:cs typeface="Courier New" panose="02070309020205020404" pitchFamily="49" charset="0"/>
              </a:rPr>
              <a:t>Return length of vector</a:t>
            </a:r>
          </a:p>
          <a:p>
            <a:pPr marL="0" indent="0">
              <a:spcBef>
                <a:spcPts val="300"/>
              </a:spcBef>
              <a:buFontTx/>
              <a:buNone/>
            </a:pPr>
            <a:r>
              <a:rPr kumimoji="1"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data_t</a:t>
            </a:r>
            <a:r>
              <a:rPr kumimoji="1"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 *</a:t>
            </a:r>
            <a:r>
              <a:rPr kumimoji="1"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get_vec_start</a:t>
            </a:r>
            <a:r>
              <a:rPr kumimoji="1"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1"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vec_ptr</a:t>
            </a:r>
            <a:r>
              <a:rPr kumimoji="1"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 v)</a:t>
            </a:r>
          </a:p>
          <a:p>
            <a:pPr marL="457200" lvl="1" indent="0">
              <a:spcBef>
                <a:spcPts val="300"/>
              </a:spcBef>
              <a:buFontTx/>
              <a:buNone/>
            </a:pPr>
            <a:r>
              <a:rPr kumimoji="1" lang="en-US" altLang="zh-CN" sz="1800" dirty="0">
                <a:ea typeface="宋体" panose="02010600030101010101" pitchFamily="2" charset="-122"/>
                <a:cs typeface="Courier New" panose="02070309020205020404" pitchFamily="49" charset="0"/>
              </a:rPr>
              <a:t>Return pointer to start of vector data</a:t>
            </a:r>
          </a:p>
          <a:p>
            <a:pPr marL="0" indent="0">
              <a:spcBef>
                <a:spcPts val="300"/>
              </a:spcBef>
              <a:buFontTx/>
              <a:buNone/>
            </a:pPr>
            <a:r>
              <a:rPr kumimoji="1"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long </a:t>
            </a:r>
            <a:r>
              <a:rPr kumimoji="1"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get_vec_element</a:t>
            </a:r>
            <a:r>
              <a:rPr kumimoji="1"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1" lang="en-US" altLang="zh-CN" sz="1800" dirty="0" err="1">
                <a:ea typeface="宋体" panose="02010600030101010101" pitchFamily="2" charset="-122"/>
                <a:cs typeface="Courier New" panose="02070309020205020404" pitchFamily="49" charset="0"/>
              </a:rPr>
              <a:t>vec_ptr</a:t>
            </a:r>
            <a:r>
              <a:rPr kumimoji="1" lang="en-US" altLang="zh-CN" sz="1800" dirty="0">
                <a:ea typeface="宋体" panose="02010600030101010101" pitchFamily="2" charset="-122"/>
                <a:cs typeface="Courier New" panose="02070309020205020404" pitchFamily="49" charset="0"/>
              </a:rPr>
              <a:t> v, long index, int *</a:t>
            </a:r>
            <a:r>
              <a:rPr kumimoji="1" lang="en-US" altLang="zh-CN" sz="1800" dirty="0" err="1">
                <a:ea typeface="宋体" panose="02010600030101010101" pitchFamily="2" charset="-122"/>
                <a:cs typeface="Courier New" panose="02070309020205020404" pitchFamily="49" charset="0"/>
              </a:rPr>
              <a:t>dest</a:t>
            </a:r>
            <a:r>
              <a:rPr kumimoji="1"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300"/>
              </a:spcBef>
              <a:buFontTx/>
              <a:buNone/>
            </a:pPr>
            <a:r>
              <a:rPr kumimoji="1" lang="en-US" altLang="zh-CN" sz="1800" dirty="0">
                <a:ea typeface="宋体" panose="02010600030101010101" pitchFamily="2" charset="-122"/>
                <a:cs typeface="Courier New" panose="02070309020205020404" pitchFamily="49" charset="0"/>
              </a:rPr>
              <a:t>Retrieve vector element, store at *</a:t>
            </a:r>
            <a:r>
              <a:rPr kumimoji="1" lang="en-US" altLang="zh-CN" sz="1800" dirty="0" err="1">
                <a:ea typeface="宋体" panose="02010600030101010101" pitchFamily="2" charset="-122"/>
                <a:cs typeface="Courier New" panose="02070309020205020404" pitchFamily="49" charset="0"/>
              </a:rPr>
              <a:t>dest</a:t>
            </a:r>
            <a:endParaRPr kumimoji="1" lang="en-US" altLang="zh-CN" sz="1800" dirty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457200" lvl="1" indent="0">
              <a:spcBef>
                <a:spcPts val="300"/>
              </a:spcBef>
              <a:buFontTx/>
              <a:buNone/>
            </a:pPr>
            <a:r>
              <a:rPr kumimoji="1" lang="en-US" altLang="zh-CN" sz="1800" dirty="0">
                <a:ea typeface="宋体" panose="02010600030101010101" pitchFamily="2" charset="-122"/>
                <a:cs typeface="Courier New" panose="02070309020205020404" pitchFamily="49" charset="0"/>
              </a:rPr>
              <a:t>Return 0 if out of bounds, 1 if successful</a:t>
            </a:r>
          </a:p>
          <a:p>
            <a:pPr marL="457200" lvl="1" indent="0">
              <a:spcBef>
                <a:spcPts val="300"/>
              </a:spcBef>
              <a:buFontTx/>
              <a:buNone/>
            </a:pPr>
            <a:endParaRPr kumimoji="1" lang="en-US" altLang="zh-CN" sz="2000" dirty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FontTx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Similar to array implementations in Pascal, Java</a:t>
            </a:r>
          </a:p>
          <a:p>
            <a:pPr marL="457200" lvl="1" indent="0">
              <a:spcBef>
                <a:spcPts val="300"/>
              </a:spcBef>
              <a:buFontTx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E.g., always do bounds checking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>
            <a:extLst>
              <a:ext uri="{FF2B5EF4-FFF2-40B4-BE49-F238E27FC236}">
                <a16:creationId xmlns:a16="http://schemas.microsoft.com/office/drawing/2014/main" id="{4484344D-4744-AA4A-AEB6-6DCC23CC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C537D2-4225-D94D-B300-37B1A1BE2D4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0A540A4F-8E1D-2145-9BEE-B274C39DF9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Vector ADT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AAF04A53-06EE-0A40-BA14-477D058C43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vec_ptr  new_vec(long len)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allocate header structure */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vec_ptr result = (vec_ptr) malloc(sizeof(vec_rec)) ;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data_t *data = NULL;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if ( !result )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return NULL ;  </a:t>
            </a:r>
            <a:r>
              <a:rPr lang="en-US" altLang="zh-CN" sz="240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Couldn’t allocate storage */ 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result-&gt;len = len ;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>
            <a:extLst>
              <a:ext uri="{FF2B5EF4-FFF2-40B4-BE49-F238E27FC236}">
                <a16:creationId xmlns:a16="http://schemas.microsoft.com/office/drawing/2014/main" id="{124B348A-5648-4B4C-A419-62FD7EA9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1A2904-8FF3-7445-B25E-CC045DE5717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EEF9E832-EA0B-914A-B38B-70629E405C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Vector ADT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46DFBD7F-F12D-B844-ADF4-6159B8B1E4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allocate array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if ( len &gt; 0 )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data = (data_t *)calloc(len, sizeof(data_t))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if ( !data 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    free( (void *) result )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    return NULL ; </a:t>
            </a:r>
            <a:r>
              <a:rPr lang="en-US" altLang="zh-CN" sz="240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couldn’t allocte stroage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Data will either be NULL or allocated array */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result-&gt;data = data;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return result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>
            <a:extLst>
              <a:ext uri="{FF2B5EF4-FFF2-40B4-BE49-F238E27FC236}">
                <a16:creationId xmlns:a16="http://schemas.microsoft.com/office/drawing/2014/main" id="{47C4DFE9-060F-E742-8720-BBD5CF16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2C47C6-0FD0-B14B-B1FA-53F419544E9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B96F6760-317B-1549-8365-8C91325CC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Vector ADT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6F0DB5C8-2091-D542-AC4A-6DEE9084F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dirty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dirty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 </a:t>
            </a:r>
            <a:r>
              <a:rPr lang="en-US" altLang="zh-CN" sz="2400" dirty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Retrieve vector element and store at </a:t>
            </a:r>
            <a:r>
              <a:rPr lang="en-US" altLang="zh-CN" sz="2400" dirty="0" err="1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dest</a:t>
            </a:r>
            <a:r>
              <a:rPr lang="en-US" altLang="zh-CN" sz="2400" dirty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 Return 0 (out of bounds) or 1 (successful)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int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get_vec_element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vec_ptr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v, long index,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data_t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if ( index &lt; 0 || index &gt;= v-&gt;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return 0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*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v-&gt;data[index]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return 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>
            <a:extLst>
              <a:ext uri="{FF2B5EF4-FFF2-40B4-BE49-F238E27FC236}">
                <a16:creationId xmlns:a16="http://schemas.microsoft.com/office/drawing/2014/main" id="{7E43531E-79E9-F045-AD0E-36142CB9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5255BA-7663-E443-9948-6D67BE6BB4B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7774ED3A-0C65-6542-8392-A830FD660C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Vector ADT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E99E1FED-4400-4040-9D7E-022FB7EC82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/* Return length of vector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long vec_length(vec_ptr)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return v-&gt;len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kumimoji="1" lang="en-US" altLang="zh-CN" sz="240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/* Return pointer to start of vector data */</a:t>
            </a:r>
            <a:endParaRPr lang="en-US" altLang="zh-CN" sz="2400">
              <a:solidFill>
                <a:srgbClr val="00CC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data_t *get_vec_start(vec_ptr v)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return v-&gt;data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>
            <a:extLst>
              <a:ext uri="{FF2B5EF4-FFF2-40B4-BE49-F238E27FC236}">
                <a16:creationId xmlns:a16="http://schemas.microsoft.com/office/drawing/2014/main" id="{239261DA-BCD7-F840-93C5-8326F75F3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BD3840-DD08-BE49-BE09-09D75FE49D1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92C5F831-1168-B547-BD85-97D0F5948A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ea typeface="方正舒体" pitchFamily="2" charset="-122"/>
              </a:rPr>
              <a:t>Optimization Example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712DE6A5-E65B-6C48-A6B7-81F2B8560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8768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combine1(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vec_ptr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v,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data_t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long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*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IDENT;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for 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0;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vec_length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(v);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++)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		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data_t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		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get_vec_element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(v,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&amp;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		*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*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OP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Compute sum (product) of all elements of vector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Store result at destination location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>
            <a:extLst>
              <a:ext uri="{FF2B5EF4-FFF2-40B4-BE49-F238E27FC236}">
                <a16:creationId xmlns:a16="http://schemas.microsoft.com/office/drawing/2014/main" id="{71B242E0-115E-174D-9919-0470FDDD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DC8EDA-F46B-3B42-BA26-F12CC38BE3F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726D3D94-8119-4241-B644-9D1C4C6A9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ea typeface="方正舒体" pitchFamily="2" charset="-122"/>
              </a:rPr>
              <a:t>Optimization Example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49417D03-3C35-6647-8018-2CFAE5704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Using different definitions of compile-time constants 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#define IDENT 0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#define OP +</a:t>
            </a:r>
          </a:p>
          <a:p>
            <a:pPr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#define IDENT 1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#define OP *</a:t>
            </a:r>
          </a:p>
          <a:p>
            <a:pPr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 long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data_t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 double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data_t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>
            <a:extLst>
              <a:ext uri="{FF2B5EF4-FFF2-40B4-BE49-F238E27FC236}">
                <a16:creationId xmlns:a16="http://schemas.microsoft.com/office/drawing/2014/main" id="{BAD890DB-27B6-6E4D-8398-A7322656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3EC81A-26B2-CC4E-BCEE-ADB26CCC27C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40B1072-3CDD-6047-A0C1-172D023AE3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Time Scales</a:t>
            </a:r>
          </a:p>
        </p:txBody>
      </p:sp>
      <p:pic>
        <p:nvPicPr>
          <p:cNvPr id="39940" name="Picture 1">
            <a:extLst>
              <a:ext uri="{FF2B5EF4-FFF2-40B4-BE49-F238E27FC236}">
                <a16:creationId xmlns:a16="http://schemas.microsoft.com/office/drawing/2014/main" id="{7485629E-5A95-AA43-A3EA-18273B02C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895600"/>
            <a:ext cx="74930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>
            <a:extLst>
              <a:ext uri="{FF2B5EF4-FFF2-40B4-BE49-F238E27FC236}">
                <a16:creationId xmlns:a16="http://schemas.microsoft.com/office/drawing/2014/main" id="{AD3B699B-28E0-DB48-92A4-E7DAF996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E398E4-BA94-1E4D-8435-AB41C3C5F24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87873F9B-B8E8-B742-86BF-C0A318A3CB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400">
                <a:ea typeface="宋体" panose="02010600030101010101" pitchFamily="2" charset="-122"/>
              </a:rPr>
              <a:t>Understanding Loop</a:t>
            </a:r>
            <a:endParaRPr lang="en-US" altLang="zh-CN" sz="2400">
              <a:ea typeface="方正舒体" pitchFamily="2" charset="-122"/>
            </a:endParaRP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F26656F7-5772-254B-AA97-5A2B0BC118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combine1(vec_ptr v, data_t *dest)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long i;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*dest = IDENT;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for (i = 0; i &lt; vec_length(v); i++) {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		data_t val;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		get_vec_element(v, i, &amp;val);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		*dest = *dest OP val;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>
            <a:extLst>
              <a:ext uri="{FF2B5EF4-FFF2-40B4-BE49-F238E27FC236}">
                <a16:creationId xmlns:a16="http://schemas.microsoft.com/office/drawing/2014/main" id="{FB0E65A0-D076-4242-9469-4E098640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39F257-E80B-5C4E-B318-767FCE53496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AB9CD5FE-89A5-0249-BA6A-224D4DF224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B405C4A1-0339-E94E-83A3-9DD15132FA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Machine-Independent Optimization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Code motion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Memory optimization</a:t>
            </a:r>
          </a:p>
          <a:p>
            <a:r>
              <a:rPr lang="en-US" altLang="zh-CN">
                <a:ea typeface="宋体" panose="02010600030101010101" pitchFamily="2" charset="-122"/>
              </a:rPr>
              <a:t>Optimizing Blockers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Memory alias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Side effect in function call</a:t>
            </a:r>
          </a:p>
          <a:p>
            <a:pPr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Suggested reading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5.2 ~ 5.6, 5.1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>
            <a:extLst>
              <a:ext uri="{FF2B5EF4-FFF2-40B4-BE49-F238E27FC236}">
                <a16:creationId xmlns:a16="http://schemas.microsoft.com/office/drawing/2014/main" id="{D8CB2DD2-10E3-E248-A864-FCAA3D7C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8C2709-85A0-9641-952B-75C287B7FBC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BC2AD671-A476-B14E-956D-A99020654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Understanding Loop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DA02E2B7-18EE-1D40-AF57-66D48618C2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800600"/>
          </a:xfrm>
        </p:spPr>
        <p:txBody>
          <a:bodyPr/>
          <a:lstStyle/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combine1-goto(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vec_ptr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v,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data_t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long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data_t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*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if 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&gt;=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vec_length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(v))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	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done;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loop: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		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get_vec_element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(v,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&amp;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		*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		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++;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		if 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vec_length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(v))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		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loop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done: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44037" name="Group 4">
            <a:extLst>
              <a:ext uri="{FF2B5EF4-FFF2-40B4-BE49-F238E27FC236}">
                <a16:creationId xmlns:a16="http://schemas.microsoft.com/office/drawing/2014/main" id="{4E9B93F5-5C97-7247-B943-ADB384FA7FE2}"/>
              </a:ext>
            </a:extLst>
          </p:cNvPr>
          <p:cNvGrpSpPr>
            <a:grpSpLocks/>
          </p:cNvGrpSpPr>
          <p:nvPr/>
        </p:nvGrpSpPr>
        <p:grpSpPr bwMode="auto">
          <a:xfrm>
            <a:off x="6172202" y="3962400"/>
            <a:ext cx="1830388" cy="1447800"/>
            <a:chOff x="3888" y="1968"/>
            <a:chExt cx="1153" cy="912"/>
          </a:xfrm>
        </p:grpSpPr>
        <p:sp>
          <p:nvSpPr>
            <p:cNvPr id="44040" name="AutoShape 5">
              <a:extLst>
                <a:ext uri="{FF2B5EF4-FFF2-40B4-BE49-F238E27FC236}">
                  <a16:creationId xmlns:a16="http://schemas.microsoft.com/office/drawing/2014/main" id="{E437ACFC-9B74-4D47-A8FB-465E814EA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1968"/>
              <a:ext cx="288" cy="912"/>
            </a:xfrm>
            <a:prstGeom prst="rightBrace">
              <a:avLst>
                <a:gd name="adj1" fmla="val 26389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4041" name="Text Box 6">
              <a:extLst>
                <a:ext uri="{FF2B5EF4-FFF2-40B4-BE49-F238E27FC236}">
                  <a16:creationId xmlns:a16="http://schemas.microsoft.com/office/drawing/2014/main" id="{F7513013-397D-5F4F-8196-D06DD84AE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304"/>
              <a:ext cx="76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1 </a:t>
              </a:r>
              <a:r>
                <a:rPr lang="en-US" altLang="zh-CN" sz="1800" b="0" dirty="0">
                  <a:latin typeface="Nanum Myeongjo" panose="02020603020101020101" pitchFamily="18" charset="-127"/>
                </a:rPr>
                <a:t>iteration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0FACBFC9-DC87-3F43-99BE-F70CAB7DE212}"/>
              </a:ext>
            </a:extLst>
          </p:cNvPr>
          <p:cNvSpPr txBox="1"/>
          <p:nvPr/>
        </p:nvSpPr>
        <p:spPr>
          <a:xfrm>
            <a:off x="68218" y="6431726"/>
            <a:ext cx="6865982" cy="1431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en-US" altLang="zh-CN" sz="2800" b="0" kern="0" dirty="0">
                <a:solidFill>
                  <a:srgbClr val="000000"/>
                </a:solidFill>
                <a:latin typeface="Nanum Myeongjo" panose="02020603020101020101" pitchFamily="18" charset="-127"/>
              </a:rPr>
              <a:t>Procedure </a:t>
            </a:r>
            <a:r>
              <a:rPr kumimoji="1" lang="en-US" altLang="zh-CN" sz="2800" b="0" kern="0" dirty="0" err="1">
                <a:solidFill>
                  <a:srgbClr val="FF0000"/>
                </a:solidFill>
                <a:latin typeface="Nanum Myeongjo" panose="02020603020101020101" pitchFamily="18" charset="-127"/>
              </a:rPr>
              <a:t>vec_length</a:t>
            </a:r>
            <a:r>
              <a:rPr kumimoji="1" lang="en-US" altLang="zh-CN" sz="2800" b="0" kern="0" dirty="0">
                <a:solidFill>
                  <a:srgbClr val="000000"/>
                </a:solidFill>
                <a:latin typeface="Nanum Myeongjo" panose="02020603020101020101" pitchFamily="18" charset="-127"/>
              </a:rPr>
              <a:t> called every iteration</a:t>
            </a:r>
          </a:p>
          <a:p>
            <a:pPr>
              <a:spcBef>
                <a:spcPts val="0"/>
              </a:spcBef>
              <a:defRPr/>
            </a:pPr>
            <a:r>
              <a:rPr kumimoji="1" lang="en-US" altLang="zh-CN" sz="2800" b="0" kern="0" dirty="0">
                <a:solidFill>
                  <a:srgbClr val="000000"/>
                </a:solidFill>
                <a:latin typeface="Nanum Myeongjo" panose="02020603020101020101" pitchFamily="18" charset="-127"/>
              </a:rPr>
              <a:t>Even though result always the same</a:t>
            </a:r>
          </a:p>
          <a:p>
            <a:pPr>
              <a:spcBef>
                <a:spcPts val="0"/>
              </a:spcBef>
              <a:defRPr/>
            </a:pPr>
            <a:endParaRPr kumimoji="1" lang="en-US" altLang="zh-CN" sz="2800" b="0" kern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  <a:p>
            <a:pPr>
              <a:spcBef>
                <a:spcPts val="0"/>
              </a:spcBef>
              <a:defRPr/>
            </a:pPr>
            <a:endParaRPr kumimoji="1" lang="en-US" altLang="zh-CN" sz="300" b="0" kern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cxnSp>
        <p:nvCxnSpPr>
          <p:cNvPr id="49159" name="曲线连接符 4">
            <a:extLst>
              <a:ext uri="{FF2B5EF4-FFF2-40B4-BE49-F238E27FC236}">
                <a16:creationId xmlns:a16="http://schemas.microsoft.com/office/drawing/2014/main" id="{85AAD6EC-C4F6-A54E-A76D-8DABE11EF8C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114800" y="2895600"/>
            <a:ext cx="3943350" cy="2043113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>
            <a:extLst>
              <a:ext uri="{FF2B5EF4-FFF2-40B4-BE49-F238E27FC236}">
                <a16:creationId xmlns:a16="http://schemas.microsoft.com/office/drawing/2014/main" id="{EF38C516-26E8-5E41-9723-AB7F5FE2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4D6CE1-A013-5F41-AD93-E4268BEB0C2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AF66B11F-C216-0A4F-883D-F49C9EC070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Code Motion</a:t>
            </a:r>
            <a:endParaRPr lang="en-US" altLang="zh-CN" sz="2400">
              <a:ea typeface="方正舒体" pitchFamily="2" charset="-122"/>
            </a:endParaRP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C4497A37-02F5-514B-AEFE-A70554415B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01000" cy="4724400"/>
          </a:xfrm>
        </p:spPr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combine2(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vec_ptr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v,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data_t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long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long length =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vec_length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(v);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*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IDENT;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for 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0;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length;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++) {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		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data_t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		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get_vec_element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(v,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&amp;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		*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*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OP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>
            <a:extLst>
              <a:ext uri="{FF2B5EF4-FFF2-40B4-BE49-F238E27FC236}">
                <a16:creationId xmlns:a16="http://schemas.microsoft.com/office/drawing/2014/main" id="{04BF2832-5176-EE4F-82B0-CF8C271E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D175B0-5BA8-244A-A03B-9A87B702864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17C5B193-6385-DE49-A596-57390C8FE0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Code Motion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0EBFC35A-7687-074D-893C-63B3E897C5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2133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Optimization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Move call to </a:t>
            </a:r>
            <a:r>
              <a:rPr lang="en-US" altLang="zh-CN" dirty="0" err="1">
                <a:ea typeface="宋体" panose="02010600030101010101" pitchFamily="2" charset="-122"/>
              </a:rPr>
              <a:t>vec_length</a:t>
            </a:r>
            <a:r>
              <a:rPr lang="en-US" altLang="zh-CN" dirty="0">
                <a:ea typeface="宋体" panose="02010600030101010101" pitchFamily="2" charset="-122"/>
              </a:rPr>
              <a:t> out of inner loop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Value does not change from one iteration to next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Code motion</a:t>
            </a:r>
          </a:p>
        </p:txBody>
      </p:sp>
      <p:pic>
        <p:nvPicPr>
          <p:cNvPr id="48133" name="Picture 1">
            <a:extLst>
              <a:ext uri="{FF2B5EF4-FFF2-40B4-BE49-F238E27FC236}">
                <a16:creationId xmlns:a16="http://schemas.microsoft.com/office/drawing/2014/main" id="{390B975C-3C09-704C-B036-DD3CA3CE7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3684588"/>
            <a:ext cx="72898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>
            <a:extLst>
              <a:ext uri="{FF2B5EF4-FFF2-40B4-BE49-F238E27FC236}">
                <a16:creationId xmlns:a16="http://schemas.microsoft.com/office/drawing/2014/main" id="{88A370CF-CE85-2E43-9E86-C13A0B87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E1F082-C6C4-614A-BDA0-035E36B3BAD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5D861115-3776-304C-94AF-0D10E09DB1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Code Motion</a:t>
            </a:r>
            <a:endParaRPr lang="en-US" altLang="zh-CN" sz="2400">
              <a:ea typeface="方正舒体" pitchFamily="2" charset="-122"/>
            </a:endParaRP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7FCB42A7-22A8-DC4A-9D16-30B7F6DEF4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010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 </a:t>
            </a:r>
            <a:r>
              <a:rPr lang="en-US" altLang="zh-CN" sz="2400" dirty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Convert string to lowercase: slow */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 void lower1(char *s)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 {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		long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</a:p>
          <a:p>
            <a:pPr>
              <a:buFontTx/>
              <a:buNone/>
            </a:pPr>
            <a:r>
              <a:rPr lang="nn-NO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 		for (i = 0; i &lt; </a:t>
            </a:r>
            <a:r>
              <a:rPr lang="nn-NO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lang="nn-NO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(s); i++)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 			if (s[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&gt;= ’A’ &amp;&amp; s[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&lt;= ’Z’)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 				s[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-= (’A’ - ’a’);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  }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</a:p>
          <a:p>
            <a:pPr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>
            <a:extLst>
              <a:ext uri="{FF2B5EF4-FFF2-40B4-BE49-F238E27FC236}">
                <a16:creationId xmlns:a16="http://schemas.microsoft.com/office/drawing/2014/main" id="{C118F121-2F32-8E43-B118-54E51FEE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D0D828-2E9E-1D48-8692-017C2885E45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2F162E7E-EE50-0845-B7DA-87A7DE5C0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Code Motion</a:t>
            </a:r>
            <a:endParaRPr lang="en-US" altLang="zh-CN" sz="2400">
              <a:ea typeface="方正舒体" pitchFamily="2" charset="-122"/>
            </a:endParaRP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6E7EBE98-E6DB-E846-B26A-7224C18E50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010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 </a:t>
            </a:r>
            <a:r>
              <a:rPr lang="en-US" altLang="zh-CN" sz="2400" dirty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/* Convert string to lowercase: faster */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  void lower2(char *s)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  {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  	long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 	long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(s);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17 	for 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0;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++)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 		if (s[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&gt;= ’A’ &amp;&amp; s[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&lt;= ’Z’)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 			s[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-= (’A’ - ’a’);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 }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>
            <a:extLst>
              <a:ext uri="{FF2B5EF4-FFF2-40B4-BE49-F238E27FC236}">
                <a16:creationId xmlns:a16="http://schemas.microsoft.com/office/drawing/2014/main" id="{6B76C018-455F-B846-9CDA-AA68266F9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062BF9-A616-BD46-82A6-2AF7FA87C03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4D97C3CE-36D8-C244-9DB8-A842FA389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Code Motion</a:t>
            </a:r>
            <a:endParaRPr lang="en-US" altLang="zh-CN" sz="2400">
              <a:ea typeface="方正舒体" pitchFamily="2" charset="-122"/>
            </a:endParaRP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33D5B88A-CA73-694E-B0E3-769E37B19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010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  </a:t>
            </a:r>
            <a:r>
              <a:rPr lang="en-US" altLang="zh-CN" sz="2400" dirty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Sample implementation of library function </a:t>
            </a:r>
            <a:r>
              <a:rPr lang="en-US" altLang="zh-CN" sz="2400" dirty="0" err="1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lang="en-US" altLang="zh-CN" sz="2400" dirty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*/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23  </a:t>
            </a:r>
            <a:r>
              <a:rPr lang="en-US" altLang="zh-CN" sz="2400" dirty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Compute length of string */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 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size_t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(const char *s)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  {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26 	long length = 0;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27 	while (*s != ’\0’) {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 		s++;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29 		length++;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  	}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31 	return length;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  }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>
            <a:extLst>
              <a:ext uri="{FF2B5EF4-FFF2-40B4-BE49-F238E27FC236}">
                <a16:creationId xmlns:a16="http://schemas.microsoft.com/office/drawing/2014/main" id="{E208AD09-3001-504A-BC97-413A6363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F2D722-CB64-7C44-B049-C2DD2CD5D71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E2D419BA-CB30-3D47-A0E7-3F304814F7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Code Motion</a:t>
            </a:r>
            <a:endParaRPr lang="en-US" altLang="zh-CN" sz="2400">
              <a:ea typeface="方正舒体" pitchFamily="2" charset="-122"/>
            </a:endParaRPr>
          </a:p>
        </p:txBody>
      </p:sp>
      <p:pic>
        <p:nvPicPr>
          <p:cNvPr id="56324" name="Picture 2">
            <a:extLst>
              <a:ext uri="{FF2B5EF4-FFF2-40B4-BE49-F238E27FC236}">
                <a16:creationId xmlns:a16="http://schemas.microsoft.com/office/drawing/2014/main" id="{001F5A14-AB3F-7647-942F-D25C037D4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4163"/>
            <a:ext cx="84582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3">
            <a:extLst>
              <a:ext uri="{FF2B5EF4-FFF2-40B4-BE49-F238E27FC236}">
                <a16:creationId xmlns:a16="http://schemas.microsoft.com/office/drawing/2014/main" id="{B7B9B3ED-CDE9-C945-966F-50950307E9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2900363"/>
            <a:ext cx="7620000" cy="357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>
            <a:extLst>
              <a:ext uri="{FF2B5EF4-FFF2-40B4-BE49-F238E27FC236}">
                <a16:creationId xmlns:a16="http://schemas.microsoft.com/office/drawing/2014/main" id="{17BD8081-BB11-A044-8714-5CB91C24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12F622-0DAC-9145-91C9-B34026C3A32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15CF9762-B3B9-AB48-AD49-A97681864D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Reduction in Strength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32436049-F060-2E49-BEEB-C5479A9D86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combine3(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vec_ptr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v,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data_t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long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long length =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vec_length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data_t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*data =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get_vec_start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*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IDENT;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for (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0 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length 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++ 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		*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= *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OP data[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>
            <a:extLst>
              <a:ext uri="{FF2B5EF4-FFF2-40B4-BE49-F238E27FC236}">
                <a16:creationId xmlns:a16="http://schemas.microsoft.com/office/drawing/2014/main" id="{A6186A41-34EC-8649-8F22-EE8926E4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47520A-90EE-954D-8D4E-1EAA263AF98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04C5C318-EBD4-9240-BCA8-70EB4C7EF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Reduction in Strength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4E0773B5-6416-264E-9660-8457618368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534400" cy="2438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Optimization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Avoid procedure call to retrieve each vector element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Get pointer to start of array before loop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Within loop just do pointer reference</a:t>
            </a:r>
          </a:p>
          <a:p>
            <a:pPr lvl="2"/>
            <a:r>
              <a:rPr lang="en-US" altLang="zh-CN" sz="2400" b="1" i="1">
                <a:ea typeface="宋体" panose="02010600030101010101" pitchFamily="2" charset="-122"/>
              </a:rPr>
              <a:t>No apparent performance improvement </a:t>
            </a:r>
          </a:p>
        </p:txBody>
      </p:sp>
      <p:pic>
        <p:nvPicPr>
          <p:cNvPr id="60421" name="Picture 2">
            <a:extLst>
              <a:ext uri="{FF2B5EF4-FFF2-40B4-BE49-F238E27FC236}">
                <a16:creationId xmlns:a16="http://schemas.microsoft.com/office/drawing/2014/main" id="{4271AAEA-F91F-9143-9F51-FA78D2629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4114800"/>
            <a:ext cx="71374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>
            <a:extLst>
              <a:ext uri="{FF2B5EF4-FFF2-40B4-BE49-F238E27FC236}">
                <a16:creationId xmlns:a16="http://schemas.microsoft.com/office/drawing/2014/main" id="{9B968BD3-38D1-2841-BC75-220E82965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D47FF2-BE9A-6240-9B55-218B979794F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E7401BCE-50E9-0948-A500-847647EC44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Eliminate Unneeded Memory References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A7886B17-C5FB-FD4B-99B2-146C272896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combine3: </a:t>
            </a:r>
            <a:r>
              <a:rPr lang="en-US" altLang="zh-CN" sz="2400" i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data_t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double, OP = *</a:t>
            </a:r>
          </a:p>
          <a:p>
            <a:pPr>
              <a:buFontTx/>
              <a:buNone/>
            </a:pPr>
            <a:r>
              <a:rPr lang="it-IT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it-IT" altLang="zh-CN" sz="2400" i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data+length</a:t>
            </a:r>
            <a:r>
              <a:rPr lang="it-IT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 %</a:t>
            </a:r>
            <a:r>
              <a:rPr lang="it-IT" altLang="zh-CN" sz="2400" i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rax</a:t>
            </a:r>
            <a:r>
              <a:rPr lang="it-IT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it-IT" altLang="zh-CN" sz="2400" i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data+i</a:t>
            </a:r>
            <a:r>
              <a:rPr lang="it-IT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 %</a:t>
            </a:r>
            <a:r>
              <a:rPr lang="it-IT" altLang="zh-CN" sz="2400" i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rdx</a:t>
            </a:r>
            <a:r>
              <a:rPr lang="it-IT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dest in %</a:t>
            </a:r>
            <a:r>
              <a:rPr lang="it-IT" altLang="zh-CN" sz="2400" i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rbx</a:t>
            </a:r>
            <a:endParaRPr lang="it-IT" altLang="zh-CN" sz="2400" i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	.L17: 			        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loop: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	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vmovsd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(%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rbx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  %xmm0 	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Read product from </a:t>
            </a:r>
            <a:r>
              <a:rPr lang="en-US" altLang="zh-CN" sz="2400" i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dest</a:t>
            </a:r>
            <a:endParaRPr lang="en-US" altLang="zh-CN" sz="2400" i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	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vmulsd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(%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rdx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 %xmm0,  %xmm0 </a:t>
            </a:r>
            <a:r>
              <a:rPr lang="en-US" altLang="zh-CN" sz="2000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Multiply product by data[</a:t>
            </a:r>
            <a:r>
              <a:rPr lang="en-US" altLang="zh-CN" sz="2000" i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400" i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	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vmovsd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%xmm0,  (%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rbx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	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Store product at </a:t>
            </a:r>
            <a:r>
              <a:rPr lang="en-US" altLang="zh-CN" sz="2400" i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dest</a:t>
            </a:r>
            <a:endParaRPr lang="en-US" altLang="zh-CN" sz="2400" i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 	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addq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$8,  %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rdx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	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Increment </a:t>
            </a:r>
            <a:r>
              <a:rPr lang="en-US" altLang="zh-CN" sz="2400" i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data+i</a:t>
            </a:r>
            <a:endParaRPr lang="en-US" altLang="zh-CN" sz="2400" i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 	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cmpq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%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 %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rdx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	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Compare to </a:t>
            </a:r>
            <a:r>
              <a:rPr lang="en-US" altLang="zh-CN" sz="2400" i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data+length</a:t>
            </a:r>
            <a:endParaRPr lang="en-US" altLang="zh-CN" sz="2400" i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 	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jne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	.L17 			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!=, </a:t>
            </a:r>
            <a:r>
              <a:rPr lang="en-US" altLang="zh-CN" sz="2400" i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loop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>
            <a:extLst>
              <a:ext uri="{FF2B5EF4-FFF2-40B4-BE49-F238E27FC236}">
                <a16:creationId xmlns:a16="http://schemas.microsoft.com/office/drawing/2014/main" id="{280ADA16-9DB8-A941-9D57-1FA08CCC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492B9C-E30B-0048-B8EB-EDD7C012C6C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A1C4042C-BE47-BE43-9543-1BF9A50243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Motivation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A35D06D-1134-E54D-83E0-2A2203E13E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4582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Constant factors matter too!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easily see 10:1 performance range depending on how code is written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must optimize at multiple levels</a:t>
            </a:r>
          </a:p>
          <a:p>
            <a:pPr lvl="2">
              <a:lnSpc>
                <a:spcPct val="140000"/>
              </a:lnSpc>
            </a:pPr>
            <a:r>
              <a:rPr lang="en-US" altLang="zh-CN" sz="2400">
                <a:ea typeface="宋体" panose="02010600030101010101" pitchFamily="2" charset="-122"/>
              </a:rPr>
              <a:t>algorithm, data representations, procedures, and loops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>
            <a:extLst>
              <a:ext uri="{FF2B5EF4-FFF2-40B4-BE49-F238E27FC236}">
                <a16:creationId xmlns:a16="http://schemas.microsoft.com/office/drawing/2014/main" id="{D775230A-4CCA-EA44-B2F0-0B0239C0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5B7768-E277-4C48-BB0E-52E29C24A28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6EEC2956-ED33-5147-A63A-1C8B12420F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Eliminate Unneeded Memory References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689FDEBE-3FB8-C146-983A-8107D04472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combine4(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vec_ptr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v,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data_t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long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long length =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vec_length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(v);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data_t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*data =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get_vec_start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(v);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data_t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acc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IDENT;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for 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0;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length;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++)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		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acc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acc OP data[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*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>
            <a:extLst>
              <a:ext uri="{FF2B5EF4-FFF2-40B4-BE49-F238E27FC236}">
                <a16:creationId xmlns:a16="http://schemas.microsoft.com/office/drawing/2014/main" id="{531D1B62-29AF-6244-914B-C4A595250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F63FF5-06E0-6F43-B4C6-497B4CEA480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7275C213-D86E-B846-BC99-52F90653A5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Eliminate Unneeded Memory References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76CDF154-7FBA-3C4E-85F4-342966B27E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combine4: </a:t>
            </a:r>
            <a:r>
              <a:rPr lang="en-US" altLang="zh-CN" sz="2400" i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data_t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double, OP = *</a:t>
            </a:r>
          </a:p>
          <a:p>
            <a:pPr>
              <a:buFontTx/>
              <a:buNone/>
            </a:pPr>
            <a:r>
              <a:rPr lang="it-IT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it-IT" altLang="zh-CN" sz="2400" i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data+length</a:t>
            </a:r>
            <a:r>
              <a:rPr lang="it-IT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 %</a:t>
            </a:r>
            <a:r>
              <a:rPr lang="it-IT" altLang="zh-CN" sz="2400" i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rax</a:t>
            </a:r>
            <a:r>
              <a:rPr lang="it-IT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it-IT" altLang="zh-CN" sz="2400" i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data+i</a:t>
            </a:r>
            <a:r>
              <a:rPr lang="it-IT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 %</a:t>
            </a:r>
            <a:r>
              <a:rPr lang="it-IT" altLang="zh-CN" sz="2400" i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rdx</a:t>
            </a:r>
            <a:r>
              <a:rPr lang="it-IT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it-IT" altLang="zh-CN" sz="2400" i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limit</a:t>
            </a:r>
            <a:r>
              <a:rPr lang="it-IT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 %</a:t>
            </a:r>
            <a:r>
              <a:rPr lang="it-IT" altLang="zh-CN" sz="2400" i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rbp</a:t>
            </a:r>
            <a:r>
              <a:rPr lang="it-IT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it-IT" altLang="zh-CN" sz="2400" i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acc</a:t>
            </a:r>
            <a:r>
              <a:rPr lang="it-IT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 %xmm0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	.L25: 				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loop: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	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vmulsd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(%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rdx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 %xmm0, %xmm0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Multiply acc by data[</a:t>
            </a:r>
            <a:r>
              <a:rPr lang="en-US" altLang="zh-CN" sz="2400" i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	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addq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$8, %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rdx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	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Increment </a:t>
            </a:r>
            <a:r>
              <a:rPr lang="en-US" altLang="zh-CN" sz="2400" i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data+i</a:t>
            </a:r>
            <a:endParaRPr lang="en-US" altLang="zh-CN" sz="2400" i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	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cmpq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%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%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rdx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	   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Compare to </a:t>
            </a:r>
            <a:r>
              <a:rPr lang="en-US" altLang="zh-CN" sz="2400" i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data+length</a:t>
            </a:r>
            <a:endParaRPr lang="en-US" altLang="zh-CN" sz="2400" i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 	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jne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	.L25 			   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!=, </a:t>
            </a:r>
            <a:r>
              <a:rPr lang="en-US" altLang="zh-CN" sz="2400" i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loop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>
            <a:extLst>
              <a:ext uri="{FF2B5EF4-FFF2-40B4-BE49-F238E27FC236}">
                <a16:creationId xmlns:a16="http://schemas.microsoft.com/office/drawing/2014/main" id="{1468565E-CE68-1B4A-9E10-7F931902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886E6C-20F2-6A4C-BAFD-1702B98F247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BE333F24-8B29-7A49-8D7A-EC2602376E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Eliminate Unneeded Memory References</a:t>
            </a: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733AD2BF-9778-F94B-A521-BFDD34A228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1981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Optimization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Don’t need to store in destination until end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Local variable sum held in register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Avoids 1 memory read, 1 memory write per cycle</a:t>
            </a:r>
          </a:p>
        </p:txBody>
      </p:sp>
      <p:pic>
        <p:nvPicPr>
          <p:cNvPr id="68613" name="Picture 1">
            <a:extLst>
              <a:ext uri="{FF2B5EF4-FFF2-40B4-BE49-F238E27FC236}">
                <a16:creationId xmlns:a16="http://schemas.microsoft.com/office/drawing/2014/main" id="{0A3E41B2-EE43-9D4D-BF76-2F51B9967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3962400"/>
            <a:ext cx="7874000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>
            <a:extLst>
              <a:ext uri="{FF2B5EF4-FFF2-40B4-BE49-F238E27FC236}">
                <a16:creationId xmlns:a16="http://schemas.microsoft.com/office/drawing/2014/main" id="{221D5033-5442-BC44-AA9F-3030CBFA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A61029-CFE6-BA45-A395-72551EE7D9A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02EF6888-13F2-B049-BB8F-2EDC47B0FA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Machine Independent Opt. Results</a:t>
            </a: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46DE5517-9AF5-204B-A30C-880E36CDBD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1828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Optimizations</a:t>
            </a:r>
          </a:p>
          <a:p>
            <a:pPr lvl="1">
              <a:lnSpc>
                <a:spcPct val="12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Reduce function calls and memory references within loop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>
            <a:extLst>
              <a:ext uri="{FF2B5EF4-FFF2-40B4-BE49-F238E27FC236}">
                <a16:creationId xmlns:a16="http://schemas.microsoft.com/office/drawing/2014/main" id="{7024731C-17B9-4D40-B08B-F0C55A28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9E167D-8690-4A4F-A94C-E0EF179787D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D79E7275-E7CF-6249-89E6-2FF726DB04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方正舒体" pitchFamily="2" charset="-122"/>
              </a:rPr>
              <a:t>Optimizing Compilers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BA52CCF8-1066-6949-AFDF-518C4983B9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Provide efficient mapping of program to machine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register allocation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code selection and ordering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eliminating minor inefficiencies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>
            <a:extLst>
              <a:ext uri="{FF2B5EF4-FFF2-40B4-BE49-F238E27FC236}">
                <a16:creationId xmlns:a16="http://schemas.microsoft.com/office/drawing/2014/main" id="{E76BAF1B-D770-3C4B-9F0F-A61F2C50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073313-E5D8-C44D-8215-58EC9D68176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131C4D3A-3DC8-294A-A642-5128EAEC10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方正舒体" pitchFamily="2" charset="-122"/>
              </a:rPr>
              <a:t>Optimizing Compilers</a:t>
            </a: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DC4DB418-74E5-494C-B8A3-BAB9D3219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Don’t (usually) improve asymptotic efficiency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up to programmer to select best overall algorithm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big-O savings are (often) more important than constant factors</a:t>
            </a:r>
          </a:p>
          <a:p>
            <a:pPr lvl="2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but constant factors also matter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Have difficulty overcoming “optimization blockers”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potential memory aliasing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potential procedure side-effects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>
            <a:extLst>
              <a:ext uri="{FF2B5EF4-FFF2-40B4-BE49-F238E27FC236}">
                <a16:creationId xmlns:a16="http://schemas.microsoft.com/office/drawing/2014/main" id="{0EE2E1BD-9014-F048-9491-C6446357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918ABD-3DB4-D34E-BBC2-9EF6C72A71F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8FAE5CAA-CF24-D244-9BDC-72D35895E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Optimization Blockers </a:t>
            </a:r>
            <a:r>
              <a:rPr lang="en-US" altLang="zh-CN" b="0">
                <a:ea typeface="宋体" panose="02010600030101010101" pitchFamily="2" charset="-122"/>
                <a:sym typeface="Symbol" pitchFamily="2" charset="2"/>
              </a:rPr>
              <a:t> </a:t>
            </a:r>
            <a:r>
              <a:rPr lang="en-US" altLang="zh-CN" b="0">
                <a:ea typeface="宋体" panose="02010600030101010101" pitchFamily="2" charset="-122"/>
              </a:rPr>
              <a:t>Memory aliasing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9AAAF5CE-8E77-3140-A727-4C76AB3FE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twiddle1(int *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int *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</a:p>
          <a:p>
            <a:pPr lvl="1"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*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xp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+= *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yp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</a:t>
            </a:r>
          </a:p>
          <a:p>
            <a:pPr lvl="1"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*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xp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+= *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yp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</a:t>
            </a:r>
          </a:p>
          <a:p>
            <a:pPr lvl="1"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</a:p>
          <a:p>
            <a:pPr lvl="1">
              <a:buFontTx/>
              <a:buNone/>
            </a:pP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void twiddle2(int *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xp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int *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yp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</a:p>
          <a:p>
            <a:pPr lvl="1"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*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xp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+= 2* *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yp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</a:t>
            </a:r>
          </a:p>
          <a:p>
            <a:pPr lvl="1"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>
            <a:extLst>
              <a:ext uri="{FF2B5EF4-FFF2-40B4-BE49-F238E27FC236}">
                <a16:creationId xmlns:a16="http://schemas.microsoft.com/office/drawing/2014/main" id="{B76AE702-57CB-3543-AF56-EFA68AE0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2A78C8-9854-954A-BD75-5CBD835D1F1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0EEB9249-AB58-3746-BB6C-47FAB0BE6C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Optimization Blockers </a:t>
            </a:r>
            <a:r>
              <a:rPr lang="en-US" altLang="zh-CN" sz="2400" b="0">
                <a:ea typeface="宋体" panose="02010600030101010101" pitchFamily="2" charset="-122"/>
                <a:sym typeface="Symbol" pitchFamily="2" charset="2"/>
              </a:rPr>
              <a:t> </a:t>
            </a:r>
            <a:r>
              <a:rPr lang="en-US" altLang="zh-CN" sz="2400" b="0">
                <a:ea typeface="宋体" panose="02010600030101010101" pitchFamily="2" charset="-122"/>
              </a:rPr>
              <a:t>Function call and side effect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8B2AC55B-2FF8-DB44-91FA-EDEF01D38A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int f(int) 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int func1(x)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return f(x)+f(x)+f(x)+f(x)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int func2(x)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return 4*f(x)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>
            <a:extLst>
              <a:ext uri="{FF2B5EF4-FFF2-40B4-BE49-F238E27FC236}">
                <a16:creationId xmlns:a16="http://schemas.microsoft.com/office/drawing/2014/main" id="{89ECBA60-3533-5A4A-BB8C-D3A516E2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68F02E-E628-8842-ACAF-F23FF0B4E53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D1F94802-2569-094D-8DEC-62F76522AA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Optimization Blockers </a:t>
            </a:r>
            <a:r>
              <a:rPr lang="en-US" altLang="zh-CN" sz="2400" b="0">
                <a:ea typeface="宋体" panose="02010600030101010101" pitchFamily="2" charset="-122"/>
                <a:sym typeface="Symbol" pitchFamily="2" charset="2"/>
              </a:rPr>
              <a:t> </a:t>
            </a:r>
            <a:r>
              <a:rPr lang="en-US" altLang="zh-CN" sz="2400" b="0">
                <a:ea typeface="宋体" panose="02010600030101010101" pitchFamily="2" charset="-122"/>
              </a:rPr>
              <a:t>Function call and side effect</a:t>
            </a: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B94A9E97-D105-C246-843D-D9B25F09EF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int counter = 0 ;</a:t>
            </a:r>
          </a:p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int f(int x)</a:t>
            </a:r>
          </a:p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{</a:t>
            </a:r>
          </a:p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return counter++ ;</a:t>
            </a:r>
          </a:p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>
            <a:extLst>
              <a:ext uri="{FF2B5EF4-FFF2-40B4-BE49-F238E27FC236}">
                <a16:creationId xmlns:a16="http://schemas.microsoft.com/office/drawing/2014/main" id="{BC0136AA-5EE1-3B49-859C-1BE89FEDE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B4A1E6-5FD6-FA4F-A6C3-5091C71D380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8EB9151F-E2D6-3249-A77F-A3EBA70A22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Optimization Blocker: Memory Aliasing</a:t>
            </a: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9A5B1701-525D-2640-96CE-95FBE639F2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3048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Aliasing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Two different memory references specify single location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Example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v: [2, 3, 5]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combine3(v, </a:t>
            </a:r>
            <a:r>
              <a:rPr lang="en-US" altLang="zh-CN" dirty="0" err="1">
                <a:ea typeface="宋体" panose="02010600030101010101" pitchFamily="2" charset="-122"/>
              </a:rPr>
              <a:t>get_vec_start</a:t>
            </a:r>
            <a:r>
              <a:rPr lang="en-US" altLang="zh-CN" dirty="0">
                <a:ea typeface="宋体" panose="02010600030101010101" pitchFamily="2" charset="-122"/>
              </a:rPr>
              <a:t>(v)+2) --&gt;	?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combine4(v, </a:t>
            </a:r>
            <a:r>
              <a:rPr lang="en-US" altLang="zh-CN" dirty="0" err="1">
                <a:ea typeface="宋体" panose="02010600030101010101" pitchFamily="2" charset="-122"/>
              </a:rPr>
              <a:t>get_vec_start</a:t>
            </a:r>
            <a:r>
              <a:rPr lang="en-US" altLang="zh-CN" dirty="0">
                <a:ea typeface="宋体" panose="02010600030101010101" pitchFamily="2" charset="-122"/>
              </a:rPr>
              <a:t>(v)+2) --&gt;	? 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E6EC8BF-E370-7D46-A56F-B7253750C60A}"/>
              </a:ext>
            </a:extLst>
          </p:cNvPr>
          <p:cNvGraphicFramePr>
            <a:graphicFrameLocks noGrp="1"/>
          </p:cNvGraphicFramePr>
          <p:nvPr/>
        </p:nvGraphicFramePr>
        <p:xfrm>
          <a:off x="211138" y="4572000"/>
          <a:ext cx="878046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5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18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83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41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Function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Intial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Before loop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=1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=2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Final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Combine3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[2,3,5]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[2,3,1]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[2,3,2]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[2,3,6]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[2,3,36]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[2,3,36]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combine4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[2,3,5]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[2,3,5]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[2,3,5]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[2,3,5]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[2,3,5]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[2,3,30]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>
            <a:extLst>
              <a:ext uri="{FF2B5EF4-FFF2-40B4-BE49-F238E27FC236}">
                <a16:creationId xmlns:a16="http://schemas.microsoft.com/office/drawing/2014/main" id="{63B7373B-947B-744D-AC57-26766073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D2489C-D121-DA4C-8894-8D03D5D6D2E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93B8444-8E8E-134B-8CE6-2B4FC31531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Motivation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CB48C81D-46F6-FF4E-B12F-024226E368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4582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Understand system to optimize performance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how programs are compiled and executed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how to measure program performance and identify bottlenecks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how to improve performance without destroying code modularity and generality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>
            <a:extLst>
              <a:ext uri="{FF2B5EF4-FFF2-40B4-BE49-F238E27FC236}">
                <a16:creationId xmlns:a16="http://schemas.microsoft.com/office/drawing/2014/main" id="{8D710568-4232-BD42-BA77-0AE6ABF8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C5A39D-1BE9-9245-9762-97F7235BBE5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A2D5DBA6-4944-854D-B69F-A55826AB24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Optimization Blocker: Memory Aliasing</a:t>
            </a:r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6F99ED4B-3C17-864C-9B91-C8D8449B42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Observations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Easy to have happen in C</a:t>
            </a:r>
          </a:p>
          <a:p>
            <a:pPr lvl="2">
              <a:lnSpc>
                <a:spcPct val="12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Since allowed to do address arithmetic</a:t>
            </a:r>
          </a:p>
          <a:p>
            <a:pPr lvl="2">
              <a:lnSpc>
                <a:spcPct val="12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Direct access to storage structures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Get in habit of introducing local variables</a:t>
            </a:r>
          </a:p>
          <a:p>
            <a:pPr lvl="2">
              <a:lnSpc>
                <a:spcPct val="12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Accumulating within loops</a:t>
            </a:r>
          </a:p>
          <a:p>
            <a:pPr lvl="2">
              <a:lnSpc>
                <a:spcPct val="12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Your way of telling compiler not to check for aliasing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>
            <a:extLst>
              <a:ext uri="{FF2B5EF4-FFF2-40B4-BE49-F238E27FC236}">
                <a16:creationId xmlns:a16="http://schemas.microsoft.com/office/drawing/2014/main" id="{0B4F3007-C64B-A648-9CC5-1ADCDAC6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6949AA-DCDD-294E-A2E7-8808FF27908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E34614C4-36DC-E042-8F05-2F5F9E604F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Limitations of Optimizing Compilers</a:t>
            </a:r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64CDFE30-8B8F-1E48-85BF-63E681B28C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Operate Under Fundamental Constraint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Must not cause any change in program behavior under any possible condition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Often prevents it from making optimizations when would only affect behavior under pathological conditions.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5">
            <a:extLst>
              <a:ext uri="{FF2B5EF4-FFF2-40B4-BE49-F238E27FC236}">
                <a16:creationId xmlns:a16="http://schemas.microsoft.com/office/drawing/2014/main" id="{CB1CCC28-0F6F-864B-A9EE-D4CF65FC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69623B-6F5C-1845-8905-489A3F25446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C7365542-AE04-5244-A386-BF9B5742DA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Limitations of Optimizing Compilers</a:t>
            </a:r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A0A1E8E2-D09C-5B4A-972A-C952855177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Behavior that may be obvious to the programmer can  be obfuscated by languages and coding styles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e.g., data ranges may be more limited than variable types suggest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e.g., using an “int” in C for what could be an enumerated type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When in doubt, the compiler must be conservative</a:t>
            </a:r>
          </a:p>
          <a:p>
            <a:pPr lvl="2"/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5">
            <a:extLst>
              <a:ext uri="{FF2B5EF4-FFF2-40B4-BE49-F238E27FC236}">
                <a16:creationId xmlns:a16="http://schemas.microsoft.com/office/drawing/2014/main" id="{B7F2F14E-EE4F-8643-819A-C3F3FE31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41BE37-7580-4640-94C6-75176858995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15F7DEFD-4EC5-764E-BD9D-A3C3089E58A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09600" y="1524000"/>
            <a:ext cx="7772400" cy="4343400"/>
          </a:xfr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void combine1(</a:t>
            </a:r>
            <a:r>
              <a:rPr lang="en-US" altLang="zh-CN" sz="2400" dirty="0" err="1">
                <a:ea typeface="宋体" panose="02010600030101010101" pitchFamily="2" charset="-122"/>
              </a:rPr>
              <a:t>vec_ptr</a:t>
            </a:r>
            <a:r>
              <a:rPr lang="en-US" altLang="zh-CN" sz="2400" dirty="0">
                <a:ea typeface="宋体" panose="02010600030101010101" pitchFamily="2" charset="-122"/>
              </a:rPr>
              <a:t> v, </a:t>
            </a:r>
            <a:r>
              <a:rPr lang="en-US" altLang="zh-CN" sz="2400" dirty="0" err="1">
                <a:ea typeface="宋体" panose="02010600030101010101" pitchFamily="2" charset="-122"/>
              </a:rPr>
              <a:t>data_t</a:t>
            </a:r>
            <a:r>
              <a:rPr lang="en-US" altLang="zh-CN" sz="2400" dirty="0">
                <a:ea typeface="宋体" panose="02010600030101010101" pitchFamily="2" charset="-122"/>
              </a:rPr>
              <a:t> *</a:t>
            </a:r>
            <a:r>
              <a:rPr lang="en-US" altLang="zh-CN" sz="2400" dirty="0" err="1">
                <a:ea typeface="宋体" panose="02010600030101010101" pitchFamily="2" charset="-122"/>
              </a:rPr>
              <a:t>dest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{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long 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*</a:t>
            </a:r>
            <a:r>
              <a:rPr lang="en-US" altLang="zh-CN" sz="2400" dirty="0" err="1">
                <a:ea typeface="宋体" panose="02010600030101010101" pitchFamily="2" charset="-122"/>
              </a:rPr>
              <a:t>dest</a:t>
            </a:r>
            <a:r>
              <a:rPr lang="en-US" altLang="zh-CN" sz="2400" dirty="0">
                <a:ea typeface="宋体" panose="02010600030101010101" pitchFamily="2" charset="-122"/>
              </a:rPr>
              <a:t> = IDENT;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for (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&lt; </a:t>
            </a:r>
            <a:r>
              <a:rPr lang="en-US" altLang="zh-CN" sz="2400" dirty="0" err="1">
                <a:ea typeface="宋体" panose="02010600030101010101" pitchFamily="2" charset="-122"/>
              </a:rPr>
              <a:t>vec_length</a:t>
            </a:r>
            <a:r>
              <a:rPr lang="en-US" altLang="zh-CN" sz="2400" dirty="0">
                <a:ea typeface="宋体" panose="02010600030101010101" pitchFamily="2" charset="-122"/>
              </a:rPr>
              <a:t>(v); 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++) {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ea typeface="宋体" panose="02010600030101010101" pitchFamily="2" charset="-122"/>
              </a:rPr>
              <a:t>data_t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</a:rPr>
              <a:t>val</a:t>
            </a:r>
            <a:r>
              <a:rPr lang="en-US" altLang="zh-CN" sz="2400" dirty="0"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ea typeface="宋体" panose="02010600030101010101" pitchFamily="2" charset="-122"/>
              </a:rPr>
              <a:t>get_vec_element</a:t>
            </a:r>
            <a:r>
              <a:rPr lang="en-US" altLang="zh-CN" sz="2400" dirty="0">
                <a:ea typeface="宋体" panose="02010600030101010101" pitchFamily="2" charset="-122"/>
              </a:rPr>
              <a:t>(v, 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, &amp;</a:t>
            </a:r>
            <a:r>
              <a:rPr lang="en-US" altLang="zh-CN" sz="2400" dirty="0" err="1">
                <a:ea typeface="宋体" panose="02010600030101010101" pitchFamily="2" charset="-122"/>
              </a:rPr>
              <a:t>val</a:t>
            </a:r>
            <a:r>
              <a:rPr lang="en-US" altLang="zh-CN" sz="2400" dirty="0">
                <a:ea typeface="宋体" panose="02010600030101010101" pitchFamily="2" charset="-122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  *</a:t>
            </a:r>
            <a:r>
              <a:rPr lang="en-US" altLang="zh-CN" sz="2400" dirty="0" err="1">
                <a:ea typeface="宋体" panose="02010600030101010101" pitchFamily="2" charset="-122"/>
              </a:rPr>
              <a:t>dest</a:t>
            </a:r>
            <a:r>
              <a:rPr lang="en-US" altLang="zh-CN" sz="2400" dirty="0">
                <a:ea typeface="宋体" panose="02010600030101010101" pitchFamily="2" charset="-122"/>
              </a:rPr>
              <a:t> = *</a:t>
            </a:r>
            <a:r>
              <a:rPr lang="en-US" altLang="zh-CN" sz="2400" dirty="0" err="1">
                <a:ea typeface="宋体" panose="02010600030101010101" pitchFamily="2" charset="-122"/>
              </a:rPr>
              <a:t>dest</a:t>
            </a:r>
            <a:r>
              <a:rPr lang="en-US" altLang="zh-CN" sz="2400" dirty="0">
                <a:ea typeface="宋体" panose="02010600030101010101" pitchFamily="2" charset="-122"/>
              </a:rPr>
              <a:t> OP </a:t>
            </a:r>
            <a:r>
              <a:rPr lang="en-US" altLang="zh-CN" sz="2400" dirty="0" err="1">
                <a:ea typeface="宋体" panose="02010600030101010101" pitchFamily="2" charset="-122"/>
              </a:rPr>
              <a:t>val</a:t>
            </a:r>
            <a:r>
              <a:rPr lang="en-US" altLang="zh-CN" sz="2400" dirty="0"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}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91C6B01A-238F-AA48-A770-E47CC80368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5">
            <a:extLst>
              <a:ext uri="{FF2B5EF4-FFF2-40B4-BE49-F238E27FC236}">
                <a16:creationId xmlns:a16="http://schemas.microsoft.com/office/drawing/2014/main" id="{192485D1-1CE2-6F48-80E3-37C2E51D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C87162-202A-C14D-9A94-0884CF56F29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33072A98-C589-714A-BBD7-7FF6F1B1205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09600" y="1524000"/>
            <a:ext cx="7772400" cy="4572000"/>
          </a:xfr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void combine2(</a:t>
            </a:r>
            <a:r>
              <a:rPr lang="en-US" altLang="zh-CN" sz="2400" dirty="0" err="1">
                <a:ea typeface="宋体" panose="02010600030101010101" pitchFamily="2" charset="-122"/>
              </a:rPr>
              <a:t>vec_ptr</a:t>
            </a:r>
            <a:r>
              <a:rPr lang="en-US" altLang="zh-CN" sz="2400" dirty="0">
                <a:ea typeface="宋体" panose="02010600030101010101" pitchFamily="2" charset="-122"/>
              </a:rPr>
              <a:t> v, </a:t>
            </a:r>
            <a:r>
              <a:rPr lang="en-US" altLang="zh-CN" sz="2400" dirty="0" err="1">
                <a:ea typeface="宋体" panose="02010600030101010101" pitchFamily="2" charset="-122"/>
              </a:rPr>
              <a:t>data_t</a:t>
            </a:r>
            <a:r>
              <a:rPr lang="en-US" altLang="zh-CN" sz="2400" dirty="0">
                <a:ea typeface="宋体" panose="02010600030101010101" pitchFamily="2" charset="-122"/>
              </a:rPr>
              <a:t> *</a:t>
            </a:r>
            <a:r>
              <a:rPr lang="en-US" altLang="zh-CN" sz="2400" dirty="0" err="1">
                <a:ea typeface="宋体" panose="02010600030101010101" pitchFamily="2" charset="-122"/>
              </a:rPr>
              <a:t>dest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{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long 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long </a:t>
            </a:r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</a:rPr>
              <a:t>length = </a:t>
            </a:r>
            <a:r>
              <a:rPr lang="en-US" altLang="zh-CN" sz="2400" dirty="0" err="1">
                <a:solidFill>
                  <a:srgbClr val="CC0000"/>
                </a:solidFill>
                <a:ea typeface="宋体" panose="02010600030101010101" pitchFamily="2" charset="-122"/>
              </a:rPr>
              <a:t>vec_length</a:t>
            </a:r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</a:rPr>
              <a:t>(v);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*</a:t>
            </a:r>
            <a:r>
              <a:rPr lang="en-US" altLang="zh-CN" sz="2400" dirty="0" err="1">
                <a:ea typeface="宋体" panose="02010600030101010101" pitchFamily="2" charset="-122"/>
              </a:rPr>
              <a:t>dest</a:t>
            </a:r>
            <a:r>
              <a:rPr lang="en-US" altLang="zh-CN" sz="2400" dirty="0">
                <a:ea typeface="宋体" panose="02010600030101010101" pitchFamily="2" charset="-122"/>
              </a:rPr>
              <a:t> = IDENT;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for (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&lt; </a:t>
            </a:r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</a:rPr>
              <a:t>length</a:t>
            </a:r>
            <a:r>
              <a:rPr lang="en-US" altLang="zh-CN" sz="2400" dirty="0">
                <a:ea typeface="宋体" panose="02010600030101010101" pitchFamily="2" charset="-122"/>
              </a:rPr>
              <a:t>; 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++) {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ea typeface="宋体" panose="02010600030101010101" pitchFamily="2" charset="-122"/>
              </a:rPr>
              <a:t>data_t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</a:rPr>
              <a:t>val</a:t>
            </a:r>
            <a:r>
              <a:rPr lang="en-US" altLang="zh-CN" sz="2400" dirty="0"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ea typeface="宋体" panose="02010600030101010101" pitchFamily="2" charset="-122"/>
              </a:rPr>
              <a:t>get_vec_element</a:t>
            </a:r>
            <a:r>
              <a:rPr lang="en-US" altLang="zh-CN" sz="2400" dirty="0">
                <a:ea typeface="宋体" panose="02010600030101010101" pitchFamily="2" charset="-122"/>
              </a:rPr>
              <a:t>(v, 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, &amp;</a:t>
            </a:r>
            <a:r>
              <a:rPr lang="en-US" altLang="zh-CN" sz="2400" dirty="0" err="1">
                <a:ea typeface="宋体" panose="02010600030101010101" pitchFamily="2" charset="-122"/>
              </a:rPr>
              <a:t>val</a:t>
            </a:r>
            <a:r>
              <a:rPr lang="en-US" altLang="zh-CN" sz="2400" dirty="0">
                <a:ea typeface="宋体" panose="02010600030101010101" pitchFamily="2" charset="-122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  *</a:t>
            </a:r>
            <a:r>
              <a:rPr lang="en-US" altLang="zh-CN" sz="2400" dirty="0" err="1">
                <a:ea typeface="宋体" panose="02010600030101010101" pitchFamily="2" charset="-122"/>
              </a:rPr>
              <a:t>dest</a:t>
            </a:r>
            <a:r>
              <a:rPr lang="en-US" altLang="zh-CN" sz="2400" dirty="0">
                <a:ea typeface="宋体" panose="02010600030101010101" pitchFamily="2" charset="-122"/>
              </a:rPr>
              <a:t> = *</a:t>
            </a:r>
            <a:r>
              <a:rPr lang="en-US" altLang="zh-CN" sz="2400" dirty="0" err="1">
                <a:ea typeface="宋体" panose="02010600030101010101" pitchFamily="2" charset="-122"/>
              </a:rPr>
              <a:t>dest</a:t>
            </a:r>
            <a:r>
              <a:rPr lang="en-US" altLang="zh-CN" sz="2400" dirty="0">
                <a:ea typeface="宋体" panose="02010600030101010101" pitchFamily="2" charset="-122"/>
              </a:rPr>
              <a:t> OP </a:t>
            </a:r>
            <a:r>
              <a:rPr lang="en-US" altLang="zh-CN" sz="2400" dirty="0" err="1">
                <a:ea typeface="宋体" panose="02010600030101010101" pitchFamily="2" charset="-122"/>
              </a:rPr>
              <a:t>val</a:t>
            </a:r>
            <a:r>
              <a:rPr lang="en-US" altLang="zh-CN" sz="2400" dirty="0"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}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4AA2BB32-C971-8941-90BD-41602BA29C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5">
            <a:extLst>
              <a:ext uri="{FF2B5EF4-FFF2-40B4-BE49-F238E27FC236}">
                <a16:creationId xmlns:a16="http://schemas.microsoft.com/office/drawing/2014/main" id="{09B88D60-614E-0546-8455-57C120FC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B32915-5DDE-3348-9986-773F90F4195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A0225A8F-3E6E-E54E-9DD8-B4C5D4CEA86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533400" y="1600200"/>
            <a:ext cx="7772400" cy="4114800"/>
          </a:xfr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void combine3(</a:t>
            </a:r>
            <a:r>
              <a:rPr lang="en-US" altLang="zh-CN" sz="2400" dirty="0" err="1">
                <a:ea typeface="宋体" panose="02010600030101010101" pitchFamily="2" charset="-122"/>
              </a:rPr>
              <a:t>vec_ptr</a:t>
            </a:r>
            <a:r>
              <a:rPr lang="en-US" altLang="zh-CN" sz="2400" dirty="0">
                <a:ea typeface="宋体" panose="02010600030101010101" pitchFamily="2" charset="-122"/>
              </a:rPr>
              <a:t> v, </a:t>
            </a:r>
            <a:r>
              <a:rPr lang="en-US" altLang="zh-CN" sz="2400" dirty="0" err="1">
                <a:ea typeface="宋体" panose="02010600030101010101" pitchFamily="2" charset="-122"/>
              </a:rPr>
              <a:t>data_t</a:t>
            </a:r>
            <a:r>
              <a:rPr lang="en-US" altLang="zh-CN" sz="2400" dirty="0">
                <a:ea typeface="宋体" panose="02010600030101010101" pitchFamily="2" charset="-122"/>
              </a:rPr>
              <a:t> *</a:t>
            </a:r>
            <a:r>
              <a:rPr lang="en-US" altLang="zh-CN" sz="2400" dirty="0" err="1">
                <a:ea typeface="宋体" panose="02010600030101010101" pitchFamily="2" charset="-122"/>
              </a:rPr>
              <a:t>dest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{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long 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long length = </a:t>
            </a:r>
            <a:r>
              <a:rPr lang="en-US" altLang="zh-CN" sz="2400" dirty="0" err="1">
                <a:ea typeface="宋体" panose="02010600030101010101" pitchFamily="2" charset="-122"/>
              </a:rPr>
              <a:t>vec_length</a:t>
            </a:r>
            <a:r>
              <a:rPr lang="en-US" altLang="zh-CN" sz="2400" dirty="0">
                <a:ea typeface="宋体" panose="02010600030101010101" pitchFamily="2" charset="-122"/>
              </a:rPr>
              <a:t>(v);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solidFill>
                  <a:srgbClr val="CC0000"/>
                </a:solidFill>
                <a:ea typeface="宋体" panose="02010600030101010101" pitchFamily="2" charset="-122"/>
              </a:rPr>
              <a:t>data_t</a:t>
            </a:r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</a:rPr>
              <a:t> *data = </a:t>
            </a:r>
            <a:r>
              <a:rPr lang="en-US" altLang="zh-CN" sz="2400" dirty="0" err="1">
                <a:solidFill>
                  <a:srgbClr val="CC0000"/>
                </a:solidFill>
                <a:ea typeface="宋体" panose="02010600030101010101" pitchFamily="2" charset="-122"/>
              </a:rPr>
              <a:t>get_vec_start</a:t>
            </a:r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</a:rPr>
              <a:t>(v);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endParaRPr lang="en-US" altLang="zh-CN" sz="2400" dirty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*</a:t>
            </a:r>
            <a:r>
              <a:rPr lang="en-US" altLang="zh-CN" sz="2400" dirty="0" err="1">
                <a:ea typeface="宋体" panose="02010600030101010101" pitchFamily="2" charset="-122"/>
              </a:rPr>
              <a:t>dest</a:t>
            </a:r>
            <a:r>
              <a:rPr lang="en-US" altLang="zh-CN" sz="2400" dirty="0">
                <a:ea typeface="宋体" panose="02010600030101010101" pitchFamily="2" charset="-122"/>
              </a:rPr>
              <a:t> = IDENT;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for (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&lt; length; 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++) {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  *</a:t>
            </a:r>
            <a:r>
              <a:rPr lang="en-US" altLang="zh-CN" sz="2400" dirty="0" err="1">
                <a:ea typeface="宋体" panose="02010600030101010101" pitchFamily="2" charset="-122"/>
              </a:rPr>
              <a:t>dest</a:t>
            </a:r>
            <a:r>
              <a:rPr lang="en-US" altLang="zh-CN" sz="2400" dirty="0">
                <a:ea typeface="宋体" panose="02010600030101010101" pitchFamily="2" charset="-122"/>
              </a:rPr>
              <a:t> = *</a:t>
            </a:r>
            <a:r>
              <a:rPr lang="en-US" altLang="zh-CN" sz="2400" dirty="0" err="1">
                <a:ea typeface="宋体" panose="02010600030101010101" pitchFamily="2" charset="-122"/>
              </a:rPr>
              <a:t>dest</a:t>
            </a:r>
            <a:r>
              <a:rPr lang="en-US" altLang="zh-CN" sz="2400" dirty="0">
                <a:ea typeface="宋体" panose="02010600030101010101" pitchFamily="2" charset="-122"/>
              </a:rPr>
              <a:t> OP </a:t>
            </a:r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</a:rPr>
              <a:t>data</a:t>
            </a:r>
            <a:r>
              <a:rPr lang="en-US" altLang="zh-CN" sz="2400" dirty="0"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];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1E6B7B54-DAFE-5B49-8C21-CB19B9E99B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5">
            <a:extLst>
              <a:ext uri="{FF2B5EF4-FFF2-40B4-BE49-F238E27FC236}">
                <a16:creationId xmlns:a16="http://schemas.microsoft.com/office/drawing/2014/main" id="{648037C6-253E-B84A-BCBC-5A5B76CD9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C242EB-C19A-774D-AF3A-08BB9033E1E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5FE58BAF-BC57-924B-8C9F-1659282624E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09600" y="1524000"/>
            <a:ext cx="7772400" cy="4648200"/>
          </a:xfr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void combine4(</a:t>
            </a:r>
            <a:r>
              <a:rPr lang="en-US" altLang="zh-CN" sz="2400" dirty="0" err="1">
                <a:ea typeface="宋体" panose="02010600030101010101" pitchFamily="2" charset="-122"/>
              </a:rPr>
              <a:t>vec_ptr</a:t>
            </a:r>
            <a:r>
              <a:rPr lang="en-US" altLang="zh-CN" sz="2400" dirty="0">
                <a:ea typeface="宋体" panose="02010600030101010101" pitchFamily="2" charset="-122"/>
              </a:rPr>
              <a:t> v, </a:t>
            </a:r>
            <a:r>
              <a:rPr lang="en-US" altLang="zh-CN" sz="2400" dirty="0" err="1">
                <a:ea typeface="宋体" panose="02010600030101010101" pitchFamily="2" charset="-122"/>
              </a:rPr>
              <a:t>data_t</a:t>
            </a:r>
            <a:r>
              <a:rPr lang="en-US" altLang="zh-CN" sz="2400" dirty="0">
                <a:ea typeface="宋体" panose="02010600030101010101" pitchFamily="2" charset="-122"/>
              </a:rPr>
              <a:t> *</a:t>
            </a:r>
            <a:r>
              <a:rPr lang="en-US" altLang="zh-CN" sz="2400" dirty="0" err="1">
                <a:ea typeface="宋体" panose="02010600030101010101" pitchFamily="2" charset="-122"/>
              </a:rPr>
              <a:t>dest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{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long 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long length = </a:t>
            </a:r>
            <a:r>
              <a:rPr lang="en-US" altLang="zh-CN" sz="2400" dirty="0" err="1">
                <a:ea typeface="宋体" panose="02010600030101010101" pitchFamily="2" charset="-122"/>
              </a:rPr>
              <a:t>vec_length</a:t>
            </a:r>
            <a:r>
              <a:rPr lang="en-US" altLang="zh-CN" sz="2400" dirty="0">
                <a:ea typeface="宋体" panose="02010600030101010101" pitchFamily="2" charset="-122"/>
              </a:rPr>
              <a:t>(v);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ea typeface="宋体" panose="02010600030101010101" pitchFamily="2" charset="-122"/>
              </a:rPr>
              <a:t>data_t</a:t>
            </a:r>
            <a:r>
              <a:rPr lang="en-US" altLang="zh-CN" sz="2400" dirty="0">
                <a:ea typeface="宋体" panose="02010600030101010101" pitchFamily="2" charset="-122"/>
              </a:rPr>
              <a:t> *data = </a:t>
            </a:r>
            <a:r>
              <a:rPr lang="en-US" altLang="zh-CN" sz="2400" dirty="0" err="1">
                <a:ea typeface="宋体" panose="02010600030101010101" pitchFamily="2" charset="-122"/>
              </a:rPr>
              <a:t>get_vec_start</a:t>
            </a:r>
            <a:r>
              <a:rPr lang="en-US" altLang="zh-CN" sz="2400" dirty="0">
                <a:ea typeface="宋体" panose="02010600030101010101" pitchFamily="2" charset="-122"/>
              </a:rPr>
              <a:t>(v);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data_t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 x = IDENT;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for (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&lt; length; 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++)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ea typeface="宋体" panose="02010600030101010101" pitchFamily="2" charset="-122"/>
              </a:rPr>
              <a:t> = </a:t>
            </a:r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ea typeface="宋体" panose="02010600030101010101" pitchFamily="2" charset="-122"/>
              </a:rPr>
              <a:t> OP data[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];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*</a:t>
            </a:r>
            <a:r>
              <a:rPr lang="en-US" altLang="zh-CN" sz="2400" dirty="0" err="1">
                <a:ea typeface="宋体" panose="02010600030101010101" pitchFamily="2" charset="-122"/>
              </a:rPr>
              <a:t>dest</a:t>
            </a:r>
            <a:r>
              <a:rPr lang="en-US" altLang="zh-CN" sz="2400" dirty="0">
                <a:ea typeface="宋体" panose="02010600030101010101" pitchFamily="2" charset="-122"/>
              </a:rPr>
              <a:t> = x;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4419F7E4-7F2D-9648-8147-EAD4E0B37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5">
            <a:extLst>
              <a:ext uri="{FF2B5EF4-FFF2-40B4-BE49-F238E27FC236}">
                <a16:creationId xmlns:a16="http://schemas.microsoft.com/office/drawing/2014/main" id="{986FFEBA-88BE-8345-B073-3F1F9951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825265-7C1F-CA4C-B24F-6FE5C7C8D4B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C787635F-3207-824B-8C06-8D353886E4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Effectiveness of the Optimization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5A883B1-8EAE-5F41-BE1B-83EE85393A04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1641475"/>
          <a:ext cx="7848600" cy="2255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4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48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9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48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990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264"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Integer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Floating point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Function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Method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combine 1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Abstract </a:t>
                      </a:r>
                      <a:r>
                        <a:rPr lang="en-US" altLang="zh-CN" sz="2000" b="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-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10.12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10.12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10.17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11.14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combine 4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Accumulate in temporary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1.27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3.01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3.01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5.01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30">
            <a:extLst>
              <a:ext uri="{FF2B5EF4-FFF2-40B4-BE49-F238E27FC236}">
                <a16:creationId xmlns:a16="http://schemas.microsoft.com/office/drawing/2014/main" id="{0EF69780-9ABE-8042-B48B-C73CACCF14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43EB5B-7C2B-8845-A420-001D52B0026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C6D319AE-588F-274E-A68C-5B05B9AF923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Modern Processors</a:t>
            </a:r>
            <a:endParaRPr kumimoji="1"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5">
            <a:extLst>
              <a:ext uri="{FF2B5EF4-FFF2-40B4-BE49-F238E27FC236}">
                <a16:creationId xmlns:a16="http://schemas.microsoft.com/office/drawing/2014/main" id="{B541C3AC-5EB8-CF4A-BAF1-B1BE9FA3D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632BB1-914E-3E42-9416-18CB790D810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41B9364E-3BDB-EB46-B2A8-ADC9B937B9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8045AACA-47CF-F447-BC7F-71DC2B290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Understanding Modern Processor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Super-scalar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Out-of –order execution</a:t>
            </a:r>
          </a:p>
          <a:p>
            <a:pPr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Suggested reading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5.7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>
            <a:extLst>
              <a:ext uri="{FF2B5EF4-FFF2-40B4-BE49-F238E27FC236}">
                <a16:creationId xmlns:a16="http://schemas.microsoft.com/office/drawing/2014/main" id="{6C3B779F-E9C7-B943-8A44-76BF8421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3EE73C-FAC5-8546-BAFB-83914D30148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57361FE6-7547-0942-80FC-C2B53B113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Time Scales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E801B44-C8CB-7740-BEB7-131BF56B2E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Absolute Time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Typically use nanoseconds: 10</a:t>
            </a:r>
            <a:r>
              <a:rPr lang="en-US" altLang="zh-CN" baseline="30000">
                <a:ea typeface="宋体" panose="02010600030101010101" pitchFamily="2" charset="-122"/>
              </a:rPr>
              <a:t>–9</a:t>
            </a:r>
            <a:r>
              <a:rPr lang="en-US" altLang="zh-CN">
                <a:ea typeface="宋体" panose="02010600030101010101" pitchFamily="2" charset="-122"/>
              </a:rPr>
              <a:t> seconds</a:t>
            </a:r>
          </a:p>
          <a:p>
            <a:pPr lvl="2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Time scale of computer instructions</a:t>
            </a:r>
          </a:p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Clock Cycles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Typical Range</a:t>
            </a:r>
          </a:p>
          <a:p>
            <a:pPr lvl="2">
              <a:spcBef>
                <a:spcPts val="600"/>
              </a:spcBef>
            </a:pPr>
            <a:r>
              <a:rPr lang="en-US" altLang="zh-CN" sz="2400">
                <a:ea typeface="宋体" panose="02010600030101010101" pitchFamily="2" charset="-122"/>
              </a:rPr>
              <a:t>100 MHz </a:t>
            </a:r>
          </a:p>
          <a:p>
            <a:pPr lvl="3">
              <a:spcBef>
                <a:spcPts val="600"/>
              </a:spcBef>
            </a:pPr>
            <a:r>
              <a:rPr lang="en-US" altLang="zh-CN" sz="2400">
                <a:ea typeface="宋体" panose="02010600030101010101" pitchFamily="2" charset="-122"/>
              </a:rPr>
              <a:t>10</a:t>
            </a:r>
            <a:r>
              <a:rPr lang="en-US" altLang="zh-CN" sz="2400" baseline="30000">
                <a:ea typeface="宋体" panose="02010600030101010101" pitchFamily="2" charset="-122"/>
              </a:rPr>
              <a:t>8</a:t>
            </a:r>
            <a:r>
              <a:rPr lang="en-US" altLang="zh-CN" sz="2400">
                <a:ea typeface="宋体" panose="02010600030101010101" pitchFamily="2" charset="-122"/>
              </a:rPr>
              <a:t> cycles per second, clock period = 10ns</a:t>
            </a:r>
          </a:p>
          <a:p>
            <a:pPr lvl="2">
              <a:spcBef>
                <a:spcPts val="600"/>
              </a:spcBef>
            </a:pPr>
            <a:r>
              <a:rPr lang="en-US" altLang="zh-CN" sz="2400">
                <a:ea typeface="宋体" panose="02010600030101010101" pitchFamily="2" charset="-122"/>
              </a:rPr>
              <a:t>2 GHz </a:t>
            </a:r>
          </a:p>
          <a:p>
            <a:pPr lvl="3">
              <a:spcBef>
                <a:spcPts val="600"/>
              </a:spcBef>
            </a:pPr>
            <a:r>
              <a:rPr lang="en-US" altLang="zh-CN" sz="2400">
                <a:ea typeface="宋体" panose="02010600030101010101" pitchFamily="2" charset="-122"/>
              </a:rPr>
              <a:t>2 X 10</a:t>
            </a:r>
            <a:r>
              <a:rPr lang="en-US" altLang="zh-CN" sz="2400" baseline="30000">
                <a:ea typeface="宋体" panose="02010600030101010101" pitchFamily="2" charset="-122"/>
              </a:rPr>
              <a:t>9</a:t>
            </a:r>
            <a:r>
              <a:rPr lang="en-US" altLang="zh-CN" sz="2400">
                <a:ea typeface="宋体" panose="02010600030101010101" pitchFamily="2" charset="-122"/>
              </a:rPr>
              <a:t> cycles per second, clock period = 0.5ns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5">
            <a:extLst>
              <a:ext uri="{FF2B5EF4-FFF2-40B4-BE49-F238E27FC236}">
                <a16:creationId xmlns:a16="http://schemas.microsoft.com/office/drawing/2014/main" id="{82E2ECAA-5B95-E24E-9DBC-84519884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1BDFE1-A091-1F4C-B76D-47EB37D05F0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BBABD1CC-7F00-1641-BF1B-CB0632087F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Modern Processor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9B80C91-5DF3-7B40-BBB0-47F719D704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Superscalar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Perform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multiple</a:t>
            </a:r>
            <a:r>
              <a:rPr lang="en-US" altLang="zh-CN" dirty="0">
                <a:ea typeface="宋体" pitchFamily="2" charset="-122"/>
              </a:rPr>
              <a:t> operations on every clock cycle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Instruction level parallelism</a:t>
            </a:r>
          </a:p>
          <a:p>
            <a:pPr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Out-of-order execution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The order in which the instructions execute need not correspond to their ordering in the assembly program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3">
            <a:extLst>
              <a:ext uri="{FF2B5EF4-FFF2-40B4-BE49-F238E27FC236}">
                <a16:creationId xmlns:a16="http://schemas.microsoft.com/office/drawing/2014/main" id="{1B0C476F-8D51-1E49-B2EB-5E558D750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3429000"/>
            <a:ext cx="6510337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eaLnBrk="1" hangingPunct="1">
              <a:defRPr/>
            </a:pPr>
            <a:r>
              <a:rPr lang="en-US" sz="2800" b="0" dirty="0">
                <a:solidFill>
                  <a:srgbClr val="7030A0"/>
                </a:solidFill>
                <a:latin typeface="Nanum Myeongjo" panose="02020603020101020101" pitchFamily="18" charset="-127"/>
              </a:rPr>
              <a:t>Execution</a:t>
            </a:r>
          </a:p>
        </p:txBody>
      </p:sp>
      <p:sp>
        <p:nvSpPr>
          <p:cNvPr id="67" name="Rectangle 4">
            <a:extLst>
              <a:ext uri="{FF2B5EF4-FFF2-40B4-BE49-F238E27FC236}">
                <a16:creationId xmlns:a16="http://schemas.microsoft.com/office/drawing/2014/main" id="{C8B97155-18F8-FB43-A585-5BD19469D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824288"/>
            <a:ext cx="57912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defRPr/>
            </a:pPr>
            <a:r>
              <a:rPr lang="en-US" sz="1800" b="0" dirty="0">
                <a:latin typeface="Nanum Myeongjo" panose="02020603020101020101" pitchFamily="18" charset="-127"/>
              </a:rPr>
              <a:t>Functional</a:t>
            </a:r>
          </a:p>
          <a:p>
            <a:pPr algn="r" eaLnBrk="1" hangingPunct="1">
              <a:defRPr/>
            </a:pPr>
            <a:r>
              <a:rPr lang="en-US" sz="1800" b="0" dirty="0">
                <a:latin typeface="Nanum Myeongjo" panose="02020603020101020101" pitchFamily="18" charset="-127"/>
              </a:rPr>
              <a:t>Units</a:t>
            </a:r>
          </a:p>
        </p:txBody>
      </p:sp>
      <p:sp>
        <p:nvSpPr>
          <p:cNvPr id="68" name="Rectangle 5">
            <a:extLst>
              <a:ext uri="{FF2B5EF4-FFF2-40B4-BE49-F238E27FC236}">
                <a16:creationId xmlns:a16="http://schemas.microsoft.com/office/drawing/2014/main" id="{8CEC92B8-A876-7B41-A245-01150F6D4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1143000"/>
            <a:ext cx="6510337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r>
              <a:rPr lang="en-US" sz="2800" b="0" dirty="0">
                <a:solidFill>
                  <a:srgbClr val="7030A0"/>
                </a:solidFill>
                <a:latin typeface="Nanum Myeongjo" panose="02020603020101020101" pitchFamily="18" charset="-127"/>
              </a:rPr>
              <a:t>Instruction Control</a:t>
            </a:r>
          </a:p>
        </p:txBody>
      </p:sp>
      <p:sp>
        <p:nvSpPr>
          <p:cNvPr id="107525" name="Rectangle 6">
            <a:extLst>
              <a:ext uri="{FF2B5EF4-FFF2-40B4-BE49-F238E27FC236}">
                <a16:creationId xmlns:a16="http://schemas.microsoft.com/office/drawing/2014/main" id="{E6252CC7-0568-5F43-929F-E6D21144C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150" y="3962400"/>
            <a:ext cx="676275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Branch</a:t>
            </a:r>
          </a:p>
        </p:txBody>
      </p:sp>
      <p:sp>
        <p:nvSpPr>
          <p:cNvPr id="107526" name="Rectangle 7">
            <a:extLst>
              <a:ext uri="{FF2B5EF4-FFF2-40B4-BE49-F238E27FC236}">
                <a16:creationId xmlns:a16="http://schemas.microsoft.com/office/drawing/2014/main" id="{2AD11D04-0295-8C44-8063-B7DF59EE3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3962400"/>
            <a:ext cx="1109662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Arithmetic</a:t>
            </a:r>
            <a:b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</a:b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operations</a:t>
            </a:r>
          </a:p>
        </p:txBody>
      </p:sp>
      <p:sp>
        <p:nvSpPr>
          <p:cNvPr id="107527" name="Rectangle 9">
            <a:extLst>
              <a:ext uri="{FF2B5EF4-FFF2-40B4-BE49-F238E27FC236}">
                <a16:creationId xmlns:a16="http://schemas.microsoft.com/office/drawing/2014/main" id="{95295BF0-38AE-CD47-93DE-B0DA0CD3B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0" y="3962400"/>
            <a:ext cx="676275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Load</a:t>
            </a:r>
          </a:p>
        </p:txBody>
      </p:sp>
      <p:sp>
        <p:nvSpPr>
          <p:cNvPr id="107528" name="Rectangle 10">
            <a:extLst>
              <a:ext uri="{FF2B5EF4-FFF2-40B4-BE49-F238E27FC236}">
                <a16:creationId xmlns:a16="http://schemas.microsoft.com/office/drawing/2014/main" id="{8F25E9DB-152F-7D41-8E01-A107CCD58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5" y="3962400"/>
            <a:ext cx="676275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Store</a:t>
            </a:r>
          </a:p>
        </p:txBody>
      </p:sp>
      <p:sp>
        <p:nvSpPr>
          <p:cNvPr id="107529" name="Rectangle 11">
            <a:extLst>
              <a:ext uri="{FF2B5EF4-FFF2-40B4-BE49-F238E27FC236}">
                <a16:creationId xmlns:a16="http://schemas.microsoft.com/office/drawing/2014/main" id="{027A5D91-B22A-3448-8161-F4D61778C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463" y="1600200"/>
            <a:ext cx="1303337" cy="11430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Instruction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Cache</a:t>
            </a:r>
          </a:p>
        </p:txBody>
      </p:sp>
      <p:sp>
        <p:nvSpPr>
          <p:cNvPr id="107530" name="Rectangle 12">
            <a:extLst>
              <a:ext uri="{FF2B5EF4-FFF2-40B4-BE49-F238E27FC236}">
                <a16:creationId xmlns:a16="http://schemas.microsoft.com/office/drawing/2014/main" id="{B82B17CE-3A0E-CF46-B7B8-3C8B76598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0" y="5486400"/>
            <a:ext cx="1447800" cy="6096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Data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Cache</a:t>
            </a:r>
          </a:p>
        </p:txBody>
      </p:sp>
      <p:sp>
        <p:nvSpPr>
          <p:cNvPr id="107531" name="Rectangle 13">
            <a:extLst>
              <a:ext uri="{FF2B5EF4-FFF2-40B4-BE49-F238E27FC236}">
                <a16:creationId xmlns:a16="http://schemas.microsoft.com/office/drawing/2014/main" id="{2A0BE1E8-4B70-D04E-820B-14A2A6570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00" y="1600200"/>
            <a:ext cx="1157288" cy="5334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Fetch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Control</a:t>
            </a:r>
          </a:p>
        </p:txBody>
      </p:sp>
      <p:sp>
        <p:nvSpPr>
          <p:cNvPr id="107532" name="Rectangle 14">
            <a:extLst>
              <a:ext uri="{FF2B5EF4-FFF2-40B4-BE49-F238E27FC236}">
                <a16:creationId xmlns:a16="http://schemas.microsoft.com/office/drawing/2014/main" id="{A64A586A-6B07-BA4E-94F9-5517ADF02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00" y="2209800"/>
            <a:ext cx="1157288" cy="5334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Instruction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Decode</a:t>
            </a:r>
          </a:p>
        </p:txBody>
      </p:sp>
      <p:sp>
        <p:nvSpPr>
          <p:cNvPr id="107533" name="Line 15">
            <a:extLst>
              <a:ext uri="{FF2B5EF4-FFF2-40B4-BE49-F238E27FC236}">
                <a16:creationId xmlns:a16="http://schemas.microsoft.com/office/drawing/2014/main" id="{1A7C0C23-68DD-3F4F-9267-D75FCF53E6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9088" y="1871663"/>
            <a:ext cx="1254125" cy="15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7534" name="Line 16">
            <a:extLst>
              <a:ext uri="{FF2B5EF4-FFF2-40B4-BE49-F238E27FC236}">
                <a16:creationId xmlns:a16="http://schemas.microsoft.com/office/drawing/2014/main" id="{541DEC71-DAA9-8745-AE68-99CDB4E081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9088" y="2473325"/>
            <a:ext cx="1222375" cy="1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7535" name="Line 17">
            <a:extLst>
              <a:ext uri="{FF2B5EF4-FFF2-40B4-BE49-F238E27FC236}">
                <a16:creationId xmlns:a16="http://schemas.microsoft.com/office/drawing/2014/main" id="{A51B5ED5-FBD0-B24F-9C21-9A9A4EFE53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9650" y="27432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7536" name="Freeform 18">
            <a:extLst>
              <a:ext uri="{FF2B5EF4-FFF2-40B4-BE49-F238E27FC236}">
                <a16:creationId xmlns:a16="http://schemas.microsoft.com/office/drawing/2014/main" id="{DADF6892-7A1F-224B-BBEA-4D6D8F779DC1}"/>
              </a:ext>
            </a:extLst>
          </p:cNvPr>
          <p:cNvSpPr>
            <a:spLocks/>
          </p:cNvSpPr>
          <p:nvPr/>
        </p:nvSpPr>
        <p:spPr bwMode="auto">
          <a:xfrm flipH="1">
            <a:off x="2312988" y="1676400"/>
            <a:ext cx="1928812" cy="2286000"/>
          </a:xfrm>
          <a:custGeom>
            <a:avLst/>
            <a:gdLst>
              <a:gd name="T0" fmla="*/ 0 w 144"/>
              <a:gd name="T1" fmla="*/ 0 h 864"/>
              <a:gd name="T2" fmla="*/ 2147483646 w 144"/>
              <a:gd name="T3" fmla="*/ 0 h 864"/>
              <a:gd name="T4" fmla="*/ 2147483646 w 144"/>
              <a:gd name="T5" fmla="*/ 2147483646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7537" name="Line 19">
            <a:extLst>
              <a:ext uri="{FF2B5EF4-FFF2-40B4-BE49-F238E27FC236}">
                <a16:creationId xmlns:a16="http://schemas.microsoft.com/office/drawing/2014/main" id="{B92D4910-8776-F843-A82A-B1645D2462A7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962525" y="49530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7538" name="Line 20">
            <a:extLst>
              <a:ext uri="{FF2B5EF4-FFF2-40B4-BE49-F238E27FC236}">
                <a16:creationId xmlns:a16="http://schemas.microsoft.com/office/drawing/2014/main" id="{9A961D54-1C3C-3C4A-9675-0F4DC04493AD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5253038" y="49530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7539" name="Line 21">
            <a:extLst>
              <a:ext uri="{FF2B5EF4-FFF2-40B4-BE49-F238E27FC236}">
                <a16:creationId xmlns:a16="http://schemas.microsoft.com/office/drawing/2014/main" id="{B54E0043-E3E5-A148-AA80-0A485DE0CC23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734050" y="49530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7540" name="Line 22">
            <a:extLst>
              <a:ext uri="{FF2B5EF4-FFF2-40B4-BE49-F238E27FC236}">
                <a16:creationId xmlns:a16="http://schemas.microsoft.com/office/drawing/2014/main" id="{778F9BCC-96D0-6045-BD61-43BC51F7AE86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022975" y="49530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7541" name="Text Box 23">
            <a:extLst>
              <a:ext uri="{FF2B5EF4-FFF2-40B4-BE49-F238E27FC236}">
                <a16:creationId xmlns:a16="http://schemas.microsoft.com/office/drawing/2014/main" id="{E1255A44-3F4B-8641-8D1A-99DF74BF1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218" y="1597025"/>
            <a:ext cx="9845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Address</a:t>
            </a:r>
          </a:p>
        </p:txBody>
      </p:sp>
      <p:sp>
        <p:nvSpPr>
          <p:cNvPr id="107542" name="Text Box 24">
            <a:extLst>
              <a:ext uri="{FF2B5EF4-FFF2-40B4-BE49-F238E27FC236}">
                <a16:creationId xmlns:a16="http://schemas.microsoft.com/office/drawing/2014/main" id="{153C4CF5-71FE-934D-87DC-AD68FDEE2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534" y="2144713"/>
            <a:ext cx="1367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Instructions</a:t>
            </a:r>
          </a:p>
        </p:txBody>
      </p:sp>
      <p:sp>
        <p:nvSpPr>
          <p:cNvPr id="107543" name="Text Box 25">
            <a:extLst>
              <a:ext uri="{FF2B5EF4-FFF2-40B4-BE49-F238E27FC236}">
                <a16:creationId xmlns:a16="http://schemas.microsoft.com/office/drawing/2014/main" id="{72903D44-413B-8345-9154-BD8592714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637" y="2740025"/>
            <a:ext cx="13051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Operations</a:t>
            </a:r>
          </a:p>
        </p:txBody>
      </p:sp>
      <p:sp>
        <p:nvSpPr>
          <p:cNvPr id="107544" name="Text Box 26">
            <a:extLst>
              <a:ext uri="{FF2B5EF4-FFF2-40B4-BE49-F238E27FC236}">
                <a16:creationId xmlns:a16="http://schemas.microsoft.com/office/drawing/2014/main" id="{6A3C11F6-D4F8-CF48-BFB4-3174C9AC3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089275"/>
            <a:ext cx="17572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Prediction OK?</a:t>
            </a:r>
          </a:p>
        </p:txBody>
      </p:sp>
      <p:sp>
        <p:nvSpPr>
          <p:cNvPr id="107545" name="Text Box 27">
            <a:extLst>
              <a:ext uri="{FF2B5EF4-FFF2-40B4-BE49-F238E27FC236}">
                <a16:creationId xmlns:a16="http://schemas.microsoft.com/office/drawing/2014/main" id="{4FC6F42E-9E26-3D4E-ADA9-4AD2A071D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3048" y="5164138"/>
            <a:ext cx="6190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</a:rPr>
              <a:t>Data</a:t>
            </a:r>
          </a:p>
        </p:txBody>
      </p:sp>
      <p:sp>
        <p:nvSpPr>
          <p:cNvPr id="107546" name="Text Box 28">
            <a:extLst>
              <a:ext uri="{FF2B5EF4-FFF2-40B4-BE49-F238E27FC236}">
                <a16:creationId xmlns:a16="http://schemas.microsoft.com/office/drawing/2014/main" id="{214D420E-95F9-894D-9E5F-080EA4B4F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585" y="5181600"/>
            <a:ext cx="6190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</a:rPr>
              <a:t>Data</a:t>
            </a:r>
          </a:p>
        </p:txBody>
      </p:sp>
      <p:sp>
        <p:nvSpPr>
          <p:cNvPr id="107547" name="Text Box 29">
            <a:extLst>
              <a:ext uri="{FF2B5EF4-FFF2-40B4-BE49-F238E27FC236}">
                <a16:creationId xmlns:a16="http://schemas.microsoft.com/office/drawing/2014/main" id="{6C4AA8F6-921B-304F-84BE-646BFF565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3273" y="4935538"/>
            <a:ext cx="6992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0" dirty="0" err="1">
                <a:latin typeface="Nanum Myeongjo" panose="02020603020101020101" pitchFamily="18" charset="-127"/>
              </a:rPr>
              <a:t>Addr</a:t>
            </a:r>
            <a:r>
              <a:rPr lang="en-US" altLang="zh-CN" sz="1600" b="0" dirty="0">
                <a:latin typeface="Nanum Myeongjo" panose="02020603020101020101" pitchFamily="18" charset="-127"/>
              </a:rPr>
              <a:t>.</a:t>
            </a:r>
          </a:p>
        </p:txBody>
      </p:sp>
      <p:sp>
        <p:nvSpPr>
          <p:cNvPr id="107548" name="Text Box 30">
            <a:extLst>
              <a:ext uri="{FF2B5EF4-FFF2-40B4-BE49-F238E27FC236}">
                <a16:creationId xmlns:a16="http://schemas.microsoft.com/office/drawing/2014/main" id="{A09E0DF2-D208-D54B-B3E0-7442E8F22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3210" y="4935538"/>
            <a:ext cx="6992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0" dirty="0" err="1">
                <a:latin typeface="Nanum Myeongjo" panose="02020603020101020101" pitchFamily="18" charset="-127"/>
              </a:rPr>
              <a:t>Addr</a:t>
            </a:r>
            <a:r>
              <a:rPr lang="en-US" altLang="zh-CN" sz="1600" b="0" dirty="0">
                <a:latin typeface="Nanum Myeongjo" panose="02020603020101020101" pitchFamily="18" charset="-127"/>
              </a:rPr>
              <a:t>.</a:t>
            </a:r>
          </a:p>
        </p:txBody>
      </p:sp>
      <p:sp>
        <p:nvSpPr>
          <p:cNvPr id="107549" name="Line 31">
            <a:extLst>
              <a:ext uri="{FF2B5EF4-FFF2-40B4-BE49-F238E27FC236}">
                <a16:creationId xmlns:a16="http://schemas.microsoft.com/office/drawing/2014/main" id="{EAD66F5E-296A-3D4C-93E5-79C2322F09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3175" y="3733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7550" name="Line 33">
            <a:extLst>
              <a:ext uri="{FF2B5EF4-FFF2-40B4-BE49-F238E27FC236}">
                <a16:creationId xmlns:a16="http://schemas.microsoft.com/office/drawing/2014/main" id="{5849BE62-25C1-A744-832C-EF7FB2358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733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7551" name="Line 34">
            <a:extLst>
              <a:ext uri="{FF2B5EF4-FFF2-40B4-BE49-F238E27FC236}">
                <a16:creationId xmlns:a16="http://schemas.microsoft.com/office/drawing/2014/main" id="{D5DD0F35-54DB-0744-BBD7-AF0B61F4DF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0863" y="3733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7552" name="Line 35">
            <a:extLst>
              <a:ext uri="{FF2B5EF4-FFF2-40B4-BE49-F238E27FC236}">
                <a16:creationId xmlns:a16="http://schemas.microsoft.com/office/drawing/2014/main" id="{B0840D29-744E-C541-803D-57FF01539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733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7553" name="Line 36">
            <a:extLst>
              <a:ext uri="{FF2B5EF4-FFF2-40B4-BE49-F238E27FC236}">
                <a16:creationId xmlns:a16="http://schemas.microsoft.com/office/drawing/2014/main" id="{1145C8C1-FF55-B64A-808C-D64D7DEC24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3175" y="3733800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7554" name="Rectangle 37">
            <a:extLst>
              <a:ext uri="{FF2B5EF4-FFF2-40B4-BE49-F238E27FC236}">
                <a16:creationId xmlns:a16="http://schemas.microsoft.com/office/drawing/2014/main" id="{C6B00461-20C4-464C-9C9D-225F09210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263" y="3962400"/>
            <a:ext cx="1108075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Arithmetic</a:t>
            </a:r>
            <a:b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</a:b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operations</a:t>
            </a:r>
          </a:p>
        </p:txBody>
      </p:sp>
      <p:sp>
        <p:nvSpPr>
          <p:cNvPr id="107555" name="Line 38">
            <a:extLst>
              <a:ext uri="{FF2B5EF4-FFF2-40B4-BE49-F238E27FC236}">
                <a16:creationId xmlns:a16="http://schemas.microsoft.com/office/drawing/2014/main" id="{68CB9346-9706-0F42-85C1-DED217AED7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733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7556" name="Line 39">
            <a:extLst>
              <a:ext uri="{FF2B5EF4-FFF2-40B4-BE49-F238E27FC236}">
                <a16:creationId xmlns:a16="http://schemas.microsoft.com/office/drawing/2014/main" id="{C2A17D00-789F-8449-8692-3429A4E7C4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5138" y="4800600"/>
            <a:ext cx="52149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grpSp>
        <p:nvGrpSpPr>
          <p:cNvPr id="107557" name="Group 40">
            <a:extLst>
              <a:ext uri="{FF2B5EF4-FFF2-40B4-BE49-F238E27FC236}">
                <a16:creationId xmlns:a16="http://schemas.microsoft.com/office/drawing/2014/main" id="{8E39F6EB-5855-7F4B-922C-CF760E86EBD0}"/>
              </a:ext>
            </a:extLst>
          </p:cNvPr>
          <p:cNvGrpSpPr>
            <a:grpSpLocks/>
          </p:cNvGrpSpPr>
          <p:nvPr/>
        </p:nvGrpSpPr>
        <p:grpSpPr bwMode="auto">
          <a:xfrm>
            <a:off x="2506663" y="4419600"/>
            <a:ext cx="3857625" cy="381000"/>
            <a:chOff x="768" y="2016"/>
            <a:chExt cx="1920" cy="144"/>
          </a:xfrm>
        </p:grpSpPr>
        <p:sp>
          <p:nvSpPr>
            <p:cNvPr id="107566" name="Line 41">
              <a:extLst>
                <a:ext uri="{FF2B5EF4-FFF2-40B4-BE49-F238E27FC236}">
                  <a16:creationId xmlns:a16="http://schemas.microsoft.com/office/drawing/2014/main" id="{0125BBB0-8F35-3C47-86F8-885E118C7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7567" name="Line 42">
              <a:extLst>
                <a:ext uri="{FF2B5EF4-FFF2-40B4-BE49-F238E27FC236}">
                  <a16:creationId xmlns:a16="http://schemas.microsoft.com/office/drawing/2014/main" id="{48DAA433-9126-7E43-8617-900F2B356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7568" name="Line 44">
              <a:extLst>
                <a:ext uri="{FF2B5EF4-FFF2-40B4-BE49-F238E27FC236}">
                  <a16:creationId xmlns:a16="http://schemas.microsoft.com/office/drawing/2014/main" id="{D5A43CFE-C7AD-5F4E-81CA-9E613EDCC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7569" name="Line 45">
              <a:extLst>
                <a:ext uri="{FF2B5EF4-FFF2-40B4-BE49-F238E27FC236}">
                  <a16:creationId xmlns:a16="http://schemas.microsoft.com/office/drawing/2014/main" id="{AB4438B2-22DE-8F41-8DD7-86AACCE368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7570" name="Line 46">
              <a:extLst>
                <a:ext uri="{FF2B5EF4-FFF2-40B4-BE49-F238E27FC236}">
                  <a16:creationId xmlns:a16="http://schemas.microsoft.com/office/drawing/2014/main" id="{18651423-66C6-E646-8AE7-8F67AA06D9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5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107558" name="Rectangle 47">
            <a:extLst>
              <a:ext uri="{FF2B5EF4-FFF2-40B4-BE49-F238E27FC236}">
                <a16:creationId xmlns:a16="http://schemas.microsoft.com/office/drawing/2014/main" id="{2E49ABC9-7642-1B4F-9584-C969287D8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588" y="4752975"/>
            <a:ext cx="20024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Operation Results</a:t>
            </a:r>
          </a:p>
        </p:txBody>
      </p:sp>
      <p:sp>
        <p:nvSpPr>
          <p:cNvPr id="107559" name="Rectangle 48">
            <a:extLst>
              <a:ext uri="{FF2B5EF4-FFF2-40B4-BE49-F238E27FC236}">
                <a16:creationId xmlns:a16="http://schemas.microsoft.com/office/drawing/2014/main" id="{568ECC8A-EFDC-804D-A3AA-81DD6E4DF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588" y="1752600"/>
            <a:ext cx="1157287" cy="9906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Retirement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Unit</a:t>
            </a:r>
          </a:p>
        </p:txBody>
      </p:sp>
      <p:sp>
        <p:nvSpPr>
          <p:cNvPr id="107560" name="Rectangle 49">
            <a:extLst>
              <a:ext uri="{FF2B5EF4-FFF2-40B4-BE49-F238E27FC236}">
                <a16:creationId xmlns:a16="http://schemas.microsoft.com/office/drawing/2014/main" id="{C2D04605-1DF2-9646-9FD8-D90A4B44E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263" y="2286000"/>
            <a:ext cx="769937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Register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File</a:t>
            </a:r>
          </a:p>
        </p:txBody>
      </p:sp>
      <p:sp>
        <p:nvSpPr>
          <p:cNvPr id="107561" name="Line 50">
            <a:extLst>
              <a:ext uri="{FF2B5EF4-FFF2-40B4-BE49-F238E27FC236}">
                <a16:creationId xmlns:a16="http://schemas.microsoft.com/office/drawing/2014/main" id="{15193034-BCC9-DC4F-A64C-9123115DB1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2988" y="21336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7562" name="Freeform 51">
            <a:extLst>
              <a:ext uri="{FF2B5EF4-FFF2-40B4-BE49-F238E27FC236}">
                <a16:creationId xmlns:a16="http://schemas.microsoft.com/office/drawing/2014/main" id="{CE6D1D4D-7834-7647-8BEC-429ABDB623CE}"/>
              </a:ext>
            </a:extLst>
          </p:cNvPr>
          <p:cNvSpPr>
            <a:spLocks/>
          </p:cNvSpPr>
          <p:nvPr/>
        </p:nvSpPr>
        <p:spPr bwMode="auto">
          <a:xfrm flipH="1">
            <a:off x="1905000" y="2590800"/>
            <a:ext cx="890588" cy="2209800"/>
          </a:xfrm>
          <a:custGeom>
            <a:avLst/>
            <a:gdLst>
              <a:gd name="T0" fmla="*/ 0 w 144"/>
              <a:gd name="T1" fmla="*/ 0 h 864"/>
              <a:gd name="T2" fmla="*/ 2147483646 w 144"/>
              <a:gd name="T3" fmla="*/ 0 h 864"/>
              <a:gd name="T4" fmla="*/ 2147483646 w 144"/>
              <a:gd name="T5" fmla="*/ 2147483646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7563" name="Text Box 52">
            <a:extLst>
              <a:ext uri="{FF2B5EF4-FFF2-40B4-BE49-F238E27FC236}">
                <a16:creationId xmlns:a16="http://schemas.microsoft.com/office/drawing/2014/main" id="{A1AA5B77-0FF4-0044-B532-97F284271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9" y="3082925"/>
            <a:ext cx="18710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Register Updates</a:t>
            </a:r>
          </a:p>
        </p:txBody>
      </p:sp>
      <p:sp>
        <p:nvSpPr>
          <p:cNvPr id="107564" name="Line 53">
            <a:extLst>
              <a:ext uri="{FF2B5EF4-FFF2-40B4-BE49-F238E27FC236}">
                <a16:creationId xmlns:a16="http://schemas.microsoft.com/office/drawing/2014/main" id="{5BABEECC-6B18-FC4A-8E6C-81BA4EF745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9200" y="24384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7565" name="Freeform 54">
            <a:extLst>
              <a:ext uri="{FF2B5EF4-FFF2-40B4-BE49-F238E27FC236}">
                <a16:creationId xmlns:a16="http://schemas.microsoft.com/office/drawing/2014/main" id="{113C12B9-B5EE-6447-BD1F-F440C4BB1815}"/>
              </a:ext>
            </a:extLst>
          </p:cNvPr>
          <p:cNvSpPr>
            <a:spLocks/>
          </p:cNvSpPr>
          <p:nvPr/>
        </p:nvSpPr>
        <p:spPr bwMode="auto">
          <a:xfrm>
            <a:off x="3856038" y="2743200"/>
            <a:ext cx="963612" cy="228600"/>
          </a:xfrm>
          <a:custGeom>
            <a:avLst/>
            <a:gdLst>
              <a:gd name="T0" fmla="*/ 2147483646 w 480"/>
              <a:gd name="T1" fmla="*/ 2147483646 h 144"/>
              <a:gd name="T2" fmla="*/ 0 w 480"/>
              <a:gd name="T3" fmla="*/ 2147483646 h 144"/>
              <a:gd name="T4" fmla="*/ 0 w 480"/>
              <a:gd name="T5" fmla="*/ 0 h 144"/>
              <a:gd name="T6" fmla="*/ 0 60000 65536"/>
              <a:gd name="T7" fmla="*/ 0 60000 65536"/>
              <a:gd name="T8" fmla="*/ 0 60000 65536"/>
              <a:gd name="T9" fmla="*/ 0 w 480"/>
              <a:gd name="T10" fmla="*/ 0 h 144"/>
              <a:gd name="T11" fmla="*/ 480 w 48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灯片编号占位符 5">
            <a:extLst>
              <a:ext uri="{FF2B5EF4-FFF2-40B4-BE49-F238E27FC236}">
                <a16:creationId xmlns:a16="http://schemas.microsoft.com/office/drawing/2014/main" id="{72259777-C1EC-4E40-B252-A4C154D3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622240-C67C-6342-AB69-37FB755F64B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738A227F-2488-BE44-8FBB-26D4314B5E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Modern Processor</a:t>
            </a:r>
          </a:p>
        </p:txBody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B7B90A42-5D19-2641-8080-50CBEAC043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419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Two main parts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Instruction Control Unit (ICU)</a:t>
            </a:r>
          </a:p>
          <a:p>
            <a:pPr lvl="2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Responsible for reading a sequence of instructions from memory</a:t>
            </a:r>
          </a:p>
          <a:p>
            <a:pPr lvl="2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Generating from above instructions a set of primitive operations to perform on program data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Execution Unit (EU)</a:t>
            </a:r>
          </a:p>
          <a:p>
            <a:pPr lvl="2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Execute these operations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5">
            <a:extLst>
              <a:ext uri="{FF2B5EF4-FFF2-40B4-BE49-F238E27FC236}">
                <a16:creationId xmlns:a16="http://schemas.microsoft.com/office/drawing/2014/main" id="{25240F20-1B3C-DC41-B096-8ADC0F37F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9CF74A-CD5C-CA45-8AAB-07253E80572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DDD5A08E-149C-CD46-AB6E-6CB6860582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Instruction Control Unit</a:t>
            </a:r>
          </a:p>
        </p:txBody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711F6E72-7FF7-C34A-B103-DAC2E95F52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2209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Instruction Cache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special, high speed memory containing the most recently accessed instructions.</a:t>
            </a:r>
          </a:p>
        </p:txBody>
      </p:sp>
      <p:sp>
        <p:nvSpPr>
          <p:cNvPr id="57" name="Rectangle 5">
            <a:extLst>
              <a:ext uri="{FF2B5EF4-FFF2-40B4-BE49-F238E27FC236}">
                <a16:creationId xmlns:a16="http://schemas.microsoft.com/office/drawing/2014/main" id="{711407D9-1CE9-9146-9420-C79DB3604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3581400"/>
            <a:ext cx="6510337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r>
              <a:rPr lang="en-US" b="0" dirty="0">
                <a:solidFill>
                  <a:srgbClr val="7030A0"/>
                </a:solidFill>
                <a:latin typeface="Nanum Myeongjo" panose="02020603020101020101" pitchFamily="18" charset="-127"/>
              </a:rPr>
              <a:t>Instruction Control</a:t>
            </a:r>
          </a:p>
        </p:txBody>
      </p:sp>
      <p:sp>
        <p:nvSpPr>
          <p:cNvPr id="111622" name="Rectangle 11">
            <a:extLst>
              <a:ext uri="{FF2B5EF4-FFF2-40B4-BE49-F238E27FC236}">
                <a16:creationId xmlns:a16="http://schemas.microsoft.com/office/drawing/2014/main" id="{1E2B0E85-2FB4-864D-B379-021565C92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4038600"/>
            <a:ext cx="1303337" cy="11430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Instruction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Cache</a:t>
            </a:r>
          </a:p>
        </p:txBody>
      </p:sp>
      <p:sp>
        <p:nvSpPr>
          <p:cNvPr id="111623" name="Rectangle 13">
            <a:extLst>
              <a:ext uri="{FF2B5EF4-FFF2-40B4-BE49-F238E27FC236}">
                <a16:creationId xmlns:a16="http://schemas.microsoft.com/office/drawing/2014/main" id="{D9038FE8-C628-0A45-BCA1-B19BB4383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00" y="4038600"/>
            <a:ext cx="1157288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Fetch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Control</a:t>
            </a:r>
          </a:p>
        </p:txBody>
      </p:sp>
      <p:sp>
        <p:nvSpPr>
          <p:cNvPr id="111624" name="Rectangle 14">
            <a:extLst>
              <a:ext uri="{FF2B5EF4-FFF2-40B4-BE49-F238E27FC236}">
                <a16:creationId xmlns:a16="http://schemas.microsoft.com/office/drawing/2014/main" id="{CD7F425A-E74F-DA47-BCEC-6532574BD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00" y="4648200"/>
            <a:ext cx="1157288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Instruction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Decode</a:t>
            </a:r>
          </a:p>
        </p:txBody>
      </p:sp>
      <p:sp>
        <p:nvSpPr>
          <p:cNvPr id="111625" name="Line 15">
            <a:extLst>
              <a:ext uri="{FF2B5EF4-FFF2-40B4-BE49-F238E27FC236}">
                <a16:creationId xmlns:a16="http://schemas.microsoft.com/office/drawing/2014/main" id="{F6A0C23A-4D41-FF41-A541-E1A5E84E6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9088" y="4310063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11626" name="Line 16">
            <a:extLst>
              <a:ext uri="{FF2B5EF4-FFF2-40B4-BE49-F238E27FC236}">
                <a16:creationId xmlns:a16="http://schemas.microsoft.com/office/drawing/2014/main" id="{7C9EE0D5-A219-4D43-9A0F-49C2077BBE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9088" y="4924425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11627" name="Line 17">
            <a:extLst>
              <a:ext uri="{FF2B5EF4-FFF2-40B4-BE49-F238E27FC236}">
                <a16:creationId xmlns:a16="http://schemas.microsoft.com/office/drawing/2014/main" id="{FBEAEC4F-400F-194D-AA2F-E493A4BEF4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9650" y="5181600"/>
            <a:ext cx="1588" cy="876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11628" name="Freeform 18">
            <a:extLst>
              <a:ext uri="{FF2B5EF4-FFF2-40B4-BE49-F238E27FC236}">
                <a16:creationId xmlns:a16="http://schemas.microsoft.com/office/drawing/2014/main" id="{A43E4576-B6FF-D042-A9CD-588A7CF49042}"/>
              </a:ext>
            </a:extLst>
          </p:cNvPr>
          <p:cNvSpPr>
            <a:spLocks/>
          </p:cNvSpPr>
          <p:nvPr/>
        </p:nvSpPr>
        <p:spPr bwMode="auto">
          <a:xfrm flipH="1">
            <a:off x="2312988" y="4114800"/>
            <a:ext cx="1928812" cy="1943100"/>
          </a:xfrm>
          <a:custGeom>
            <a:avLst/>
            <a:gdLst>
              <a:gd name="T0" fmla="*/ 0 w 144"/>
              <a:gd name="T1" fmla="*/ 0 h 864"/>
              <a:gd name="T2" fmla="*/ 2147483646 w 144"/>
              <a:gd name="T3" fmla="*/ 0 h 864"/>
              <a:gd name="T4" fmla="*/ 2147483646 w 144"/>
              <a:gd name="T5" fmla="*/ 2147483646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11629" name="Text Box 23">
            <a:extLst>
              <a:ext uri="{FF2B5EF4-FFF2-40B4-BE49-F238E27FC236}">
                <a16:creationId xmlns:a16="http://schemas.microsoft.com/office/drawing/2014/main" id="{EE7D9BCD-1119-8E43-A84D-3FB0F04CF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3787" y="4035425"/>
            <a:ext cx="8034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Address</a:t>
            </a:r>
          </a:p>
        </p:txBody>
      </p:sp>
      <p:sp>
        <p:nvSpPr>
          <p:cNvPr id="111630" name="Text Box 24">
            <a:extLst>
              <a:ext uri="{FF2B5EF4-FFF2-40B4-BE49-F238E27FC236}">
                <a16:creationId xmlns:a16="http://schemas.microsoft.com/office/drawing/2014/main" id="{60E6497D-2608-5B46-99CD-29138EF79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801" y="4648200"/>
            <a:ext cx="11031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Instructions</a:t>
            </a:r>
          </a:p>
        </p:txBody>
      </p:sp>
      <p:sp>
        <p:nvSpPr>
          <p:cNvPr id="111631" name="Text Box 25">
            <a:extLst>
              <a:ext uri="{FF2B5EF4-FFF2-40B4-BE49-F238E27FC236}">
                <a16:creationId xmlns:a16="http://schemas.microsoft.com/office/drawing/2014/main" id="{01AE58F5-3F4E-104A-B513-F5F28EC75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671" y="5178425"/>
            <a:ext cx="10550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Operations</a:t>
            </a:r>
          </a:p>
        </p:txBody>
      </p:sp>
      <p:sp>
        <p:nvSpPr>
          <p:cNvPr id="111632" name="Text Box 26">
            <a:extLst>
              <a:ext uri="{FF2B5EF4-FFF2-40B4-BE49-F238E27FC236}">
                <a16:creationId xmlns:a16="http://schemas.microsoft.com/office/drawing/2014/main" id="{056DE7F8-91C3-7045-BF49-382A26584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527675"/>
            <a:ext cx="14061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Prediction OK?</a:t>
            </a:r>
          </a:p>
        </p:txBody>
      </p:sp>
      <p:sp>
        <p:nvSpPr>
          <p:cNvPr id="111633" name="Rectangle 48">
            <a:extLst>
              <a:ext uri="{FF2B5EF4-FFF2-40B4-BE49-F238E27FC236}">
                <a16:creationId xmlns:a16="http://schemas.microsoft.com/office/drawing/2014/main" id="{4A975386-9F7F-414D-B674-69651882A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588" y="4191000"/>
            <a:ext cx="1157287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Retirement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Unit</a:t>
            </a:r>
          </a:p>
        </p:txBody>
      </p:sp>
      <p:sp>
        <p:nvSpPr>
          <p:cNvPr id="111634" name="Rectangle 49">
            <a:extLst>
              <a:ext uri="{FF2B5EF4-FFF2-40B4-BE49-F238E27FC236}">
                <a16:creationId xmlns:a16="http://schemas.microsoft.com/office/drawing/2014/main" id="{E5CAC3C4-D163-9340-87D5-63042D693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263" y="4648200"/>
            <a:ext cx="769937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Register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File</a:t>
            </a:r>
          </a:p>
        </p:txBody>
      </p:sp>
      <p:sp>
        <p:nvSpPr>
          <p:cNvPr id="111635" name="Line 50">
            <a:extLst>
              <a:ext uri="{FF2B5EF4-FFF2-40B4-BE49-F238E27FC236}">
                <a16:creationId xmlns:a16="http://schemas.microsoft.com/office/drawing/2014/main" id="{98483D8D-B961-A34F-8E04-A83C053AAE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2988" y="45720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11636" name="Freeform 51">
            <a:extLst>
              <a:ext uri="{FF2B5EF4-FFF2-40B4-BE49-F238E27FC236}">
                <a16:creationId xmlns:a16="http://schemas.microsoft.com/office/drawing/2014/main" id="{111A04EE-FE68-C549-85E2-C515F970441A}"/>
              </a:ext>
            </a:extLst>
          </p:cNvPr>
          <p:cNvSpPr>
            <a:spLocks/>
          </p:cNvSpPr>
          <p:nvPr/>
        </p:nvSpPr>
        <p:spPr bwMode="auto">
          <a:xfrm flipH="1">
            <a:off x="1905000" y="4953000"/>
            <a:ext cx="890588" cy="1104900"/>
          </a:xfrm>
          <a:custGeom>
            <a:avLst/>
            <a:gdLst>
              <a:gd name="T0" fmla="*/ 0 w 144"/>
              <a:gd name="T1" fmla="*/ 0 h 864"/>
              <a:gd name="T2" fmla="*/ 2147483646 w 144"/>
              <a:gd name="T3" fmla="*/ 0 h 864"/>
              <a:gd name="T4" fmla="*/ 2147483646 w 144"/>
              <a:gd name="T5" fmla="*/ 2147483646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11637" name="Text Box 52">
            <a:extLst>
              <a:ext uri="{FF2B5EF4-FFF2-40B4-BE49-F238E27FC236}">
                <a16:creationId xmlns:a16="http://schemas.microsoft.com/office/drawing/2014/main" id="{BF835576-1BA5-574F-A7BA-785F30993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505" y="5521325"/>
            <a:ext cx="14943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Register Updates</a:t>
            </a:r>
          </a:p>
        </p:txBody>
      </p:sp>
      <p:sp>
        <p:nvSpPr>
          <p:cNvPr id="111638" name="Line 53">
            <a:extLst>
              <a:ext uri="{FF2B5EF4-FFF2-40B4-BE49-F238E27FC236}">
                <a16:creationId xmlns:a16="http://schemas.microsoft.com/office/drawing/2014/main" id="{7DAE45E7-BE3F-1340-942F-F5467E5037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9200" y="48768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11639" name="Freeform 54">
            <a:extLst>
              <a:ext uri="{FF2B5EF4-FFF2-40B4-BE49-F238E27FC236}">
                <a16:creationId xmlns:a16="http://schemas.microsoft.com/office/drawing/2014/main" id="{7F008F0C-C498-E44A-81FF-3DBACCE89F16}"/>
              </a:ext>
            </a:extLst>
          </p:cNvPr>
          <p:cNvSpPr>
            <a:spLocks/>
          </p:cNvSpPr>
          <p:nvPr/>
        </p:nvSpPr>
        <p:spPr bwMode="auto">
          <a:xfrm>
            <a:off x="3856038" y="5181600"/>
            <a:ext cx="963612" cy="228600"/>
          </a:xfrm>
          <a:custGeom>
            <a:avLst/>
            <a:gdLst>
              <a:gd name="T0" fmla="*/ 2147483646 w 480"/>
              <a:gd name="T1" fmla="*/ 2147483646 h 144"/>
              <a:gd name="T2" fmla="*/ 0 w 480"/>
              <a:gd name="T3" fmla="*/ 2147483646 h 144"/>
              <a:gd name="T4" fmla="*/ 0 w 480"/>
              <a:gd name="T5" fmla="*/ 0 h 144"/>
              <a:gd name="T6" fmla="*/ 0 60000 65536"/>
              <a:gd name="T7" fmla="*/ 0 60000 65536"/>
              <a:gd name="T8" fmla="*/ 0 60000 65536"/>
              <a:gd name="T9" fmla="*/ 0 w 480"/>
              <a:gd name="T10" fmla="*/ 0 h 144"/>
              <a:gd name="T11" fmla="*/ 480 w 48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灯片编号占位符 5">
            <a:extLst>
              <a:ext uri="{FF2B5EF4-FFF2-40B4-BE49-F238E27FC236}">
                <a16:creationId xmlns:a16="http://schemas.microsoft.com/office/drawing/2014/main" id="{FF01D1F4-40EB-7841-B28E-4D159849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18B934-CE15-724B-98C3-AC8688DE263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6B884121-6C90-1842-BE99-7417386C90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Instruction Control Unit</a:t>
            </a:r>
          </a:p>
        </p:txBody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313E702E-B5DF-1D43-AB8F-4BF19DC5D4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Fetch Control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Fetches ahead of currently accessed instructions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enough time to decode instructions and send decoded operations down to the EU</a:t>
            </a:r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34CE7A45-6F74-4749-B106-59614AB6D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3581400"/>
            <a:ext cx="6510337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r>
              <a:rPr lang="en-US" b="0" dirty="0">
                <a:solidFill>
                  <a:srgbClr val="7030A0"/>
                </a:solidFill>
                <a:latin typeface="Nanum Myeongjo" panose="02020603020101020101" pitchFamily="18" charset="-127"/>
              </a:rPr>
              <a:t>Instruction Control</a:t>
            </a:r>
          </a:p>
        </p:txBody>
      </p:sp>
      <p:sp>
        <p:nvSpPr>
          <p:cNvPr id="113670" name="Rectangle 11">
            <a:extLst>
              <a:ext uri="{FF2B5EF4-FFF2-40B4-BE49-F238E27FC236}">
                <a16:creationId xmlns:a16="http://schemas.microsoft.com/office/drawing/2014/main" id="{EEA5CF8A-E360-8E49-A9F3-7E69860A9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4038600"/>
            <a:ext cx="1303337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Instruction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Cache</a:t>
            </a:r>
          </a:p>
        </p:txBody>
      </p:sp>
      <p:sp>
        <p:nvSpPr>
          <p:cNvPr id="113671" name="Rectangle 13">
            <a:extLst>
              <a:ext uri="{FF2B5EF4-FFF2-40B4-BE49-F238E27FC236}">
                <a16:creationId xmlns:a16="http://schemas.microsoft.com/office/drawing/2014/main" id="{E507246B-D797-414E-AC46-7B5A2A139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00" y="4038600"/>
            <a:ext cx="1157288" cy="5334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Fetch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Control</a:t>
            </a:r>
          </a:p>
        </p:txBody>
      </p:sp>
      <p:sp>
        <p:nvSpPr>
          <p:cNvPr id="113672" name="Rectangle 14">
            <a:extLst>
              <a:ext uri="{FF2B5EF4-FFF2-40B4-BE49-F238E27FC236}">
                <a16:creationId xmlns:a16="http://schemas.microsoft.com/office/drawing/2014/main" id="{ABF59518-2A88-184A-BFAD-1A4F3C16B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00" y="4648200"/>
            <a:ext cx="1157288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Instruction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Decode</a:t>
            </a:r>
          </a:p>
        </p:txBody>
      </p:sp>
      <p:sp>
        <p:nvSpPr>
          <p:cNvPr id="113673" name="Line 15">
            <a:extLst>
              <a:ext uri="{FF2B5EF4-FFF2-40B4-BE49-F238E27FC236}">
                <a16:creationId xmlns:a16="http://schemas.microsoft.com/office/drawing/2014/main" id="{4F8748DC-7677-5D4A-A84C-B22211F752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9088" y="4310063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13674" name="Line 16">
            <a:extLst>
              <a:ext uri="{FF2B5EF4-FFF2-40B4-BE49-F238E27FC236}">
                <a16:creationId xmlns:a16="http://schemas.microsoft.com/office/drawing/2014/main" id="{4C88C1B7-4521-594E-AD4B-E5DE097921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9088" y="4924425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13675" name="Line 17">
            <a:extLst>
              <a:ext uri="{FF2B5EF4-FFF2-40B4-BE49-F238E27FC236}">
                <a16:creationId xmlns:a16="http://schemas.microsoft.com/office/drawing/2014/main" id="{A4D4B8EB-C67E-3A48-826A-412D99F7CC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9650" y="5181600"/>
            <a:ext cx="1588" cy="876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13676" name="Freeform 18">
            <a:extLst>
              <a:ext uri="{FF2B5EF4-FFF2-40B4-BE49-F238E27FC236}">
                <a16:creationId xmlns:a16="http://schemas.microsoft.com/office/drawing/2014/main" id="{CC3E1C74-833F-1C42-9CE8-42FEA672C7C0}"/>
              </a:ext>
            </a:extLst>
          </p:cNvPr>
          <p:cNvSpPr>
            <a:spLocks/>
          </p:cNvSpPr>
          <p:nvPr/>
        </p:nvSpPr>
        <p:spPr bwMode="auto">
          <a:xfrm flipH="1">
            <a:off x="2312988" y="4114800"/>
            <a:ext cx="1928812" cy="1943100"/>
          </a:xfrm>
          <a:custGeom>
            <a:avLst/>
            <a:gdLst>
              <a:gd name="T0" fmla="*/ 0 w 144"/>
              <a:gd name="T1" fmla="*/ 0 h 864"/>
              <a:gd name="T2" fmla="*/ 2147483646 w 144"/>
              <a:gd name="T3" fmla="*/ 0 h 864"/>
              <a:gd name="T4" fmla="*/ 2147483646 w 144"/>
              <a:gd name="T5" fmla="*/ 2147483646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13677" name="Text Box 23">
            <a:extLst>
              <a:ext uri="{FF2B5EF4-FFF2-40B4-BE49-F238E27FC236}">
                <a16:creationId xmlns:a16="http://schemas.microsoft.com/office/drawing/2014/main" id="{4111990B-0433-CE48-8477-84A3E38A7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3787" y="4035425"/>
            <a:ext cx="8034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Address</a:t>
            </a:r>
          </a:p>
        </p:txBody>
      </p:sp>
      <p:sp>
        <p:nvSpPr>
          <p:cNvPr id="113678" name="Text Box 24">
            <a:extLst>
              <a:ext uri="{FF2B5EF4-FFF2-40B4-BE49-F238E27FC236}">
                <a16:creationId xmlns:a16="http://schemas.microsoft.com/office/drawing/2014/main" id="{27DFEB80-2846-AD4F-B8E1-6D7F317D2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801" y="4648200"/>
            <a:ext cx="11031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Instructions</a:t>
            </a:r>
          </a:p>
        </p:txBody>
      </p:sp>
      <p:sp>
        <p:nvSpPr>
          <p:cNvPr id="113679" name="Text Box 25">
            <a:extLst>
              <a:ext uri="{FF2B5EF4-FFF2-40B4-BE49-F238E27FC236}">
                <a16:creationId xmlns:a16="http://schemas.microsoft.com/office/drawing/2014/main" id="{AB377B18-9DC6-F740-8EC8-98687E450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671" y="5178425"/>
            <a:ext cx="10550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Operations</a:t>
            </a:r>
          </a:p>
        </p:txBody>
      </p:sp>
      <p:sp>
        <p:nvSpPr>
          <p:cNvPr id="113680" name="Text Box 26">
            <a:extLst>
              <a:ext uri="{FF2B5EF4-FFF2-40B4-BE49-F238E27FC236}">
                <a16:creationId xmlns:a16="http://schemas.microsoft.com/office/drawing/2014/main" id="{2978EEC8-3D5E-844F-8C83-171C7CA7D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527675"/>
            <a:ext cx="14061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Prediction OK?</a:t>
            </a:r>
          </a:p>
        </p:txBody>
      </p:sp>
      <p:sp>
        <p:nvSpPr>
          <p:cNvPr id="113681" name="Rectangle 48">
            <a:extLst>
              <a:ext uri="{FF2B5EF4-FFF2-40B4-BE49-F238E27FC236}">
                <a16:creationId xmlns:a16="http://schemas.microsoft.com/office/drawing/2014/main" id="{E20D5E01-75A3-B244-B640-5033F4858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588" y="4191000"/>
            <a:ext cx="1157287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Retirement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Unit</a:t>
            </a:r>
          </a:p>
        </p:txBody>
      </p:sp>
      <p:sp>
        <p:nvSpPr>
          <p:cNvPr id="113682" name="Rectangle 49">
            <a:extLst>
              <a:ext uri="{FF2B5EF4-FFF2-40B4-BE49-F238E27FC236}">
                <a16:creationId xmlns:a16="http://schemas.microsoft.com/office/drawing/2014/main" id="{195B443E-4958-FE4E-9E22-60E470F16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263" y="4648200"/>
            <a:ext cx="769937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Register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File</a:t>
            </a:r>
          </a:p>
        </p:txBody>
      </p:sp>
      <p:sp>
        <p:nvSpPr>
          <p:cNvPr id="113683" name="Line 50">
            <a:extLst>
              <a:ext uri="{FF2B5EF4-FFF2-40B4-BE49-F238E27FC236}">
                <a16:creationId xmlns:a16="http://schemas.microsoft.com/office/drawing/2014/main" id="{6E952500-C001-8946-8359-05FE7C211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2988" y="45720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13684" name="Freeform 51">
            <a:extLst>
              <a:ext uri="{FF2B5EF4-FFF2-40B4-BE49-F238E27FC236}">
                <a16:creationId xmlns:a16="http://schemas.microsoft.com/office/drawing/2014/main" id="{8C746A07-D6A0-2347-9705-3F236D235912}"/>
              </a:ext>
            </a:extLst>
          </p:cNvPr>
          <p:cNvSpPr>
            <a:spLocks/>
          </p:cNvSpPr>
          <p:nvPr/>
        </p:nvSpPr>
        <p:spPr bwMode="auto">
          <a:xfrm flipH="1">
            <a:off x="1905000" y="4953000"/>
            <a:ext cx="890588" cy="1104900"/>
          </a:xfrm>
          <a:custGeom>
            <a:avLst/>
            <a:gdLst>
              <a:gd name="T0" fmla="*/ 0 w 144"/>
              <a:gd name="T1" fmla="*/ 0 h 864"/>
              <a:gd name="T2" fmla="*/ 2147483646 w 144"/>
              <a:gd name="T3" fmla="*/ 0 h 864"/>
              <a:gd name="T4" fmla="*/ 2147483646 w 144"/>
              <a:gd name="T5" fmla="*/ 2147483646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13685" name="Text Box 52">
            <a:extLst>
              <a:ext uri="{FF2B5EF4-FFF2-40B4-BE49-F238E27FC236}">
                <a16:creationId xmlns:a16="http://schemas.microsoft.com/office/drawing/2014/main" id="{F3FF8DCE-D3CD-554B-840B-F03387816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505" y="5521325"/>
            <a:ext cx="14943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Register Updates</a:t>
            </a:r>
          </a:p>
        </p:txBody>
      </p:sp>
      <p:sp>
        <p:nvSpPr>
          <p:cNvPr id="113686" name="Line 53">
            <a:extLst>
              <a:ext uri="{FF2B5EF4-FFF2-40B4-BE49-F238E27FC236}">
                <a16:creationId xmlns:a16="http://schemas.microsoft.com/office/drawing/2014/main" id="{43C7DA80-F8DF-574C-A6DD-4BF33AD613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9200" y="48768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13687" name="Freeform 54">
            <a:extLst>
              <a:ext uri="{FF2B5EF4-FFF2-40B4-BE49-F238E27FC236}">
                <a16:creationId xmlns:a16="http://schemas.microsoft.com/office/drawing/2014/main" id="{5913C4A3-0F44-3449-A8D1-1CF94D1CB317}"/>
              </a:ext>
            </a:extLst>
          </p:cNvPr>
          <p:cNvSpPr>
            <a:spLocks/>
          </p:cNvSpPr>
          <p:nvPr/>
        </p:nvSpPr>
        <p:spPr bwMode="auto">
          <a:xfrm>
            <a:off x="3856038" y="5181600"/>
            <a:ext cx="963612" cy="228600"/>
          </a:xfrm>
          <a:custGeom>
            <a:avLst/>
            <a:gdLst>
              <a:gd name="T0" fmla="*/ 2147483646 w 480"/>
              <a:gd name="T1" fmla="*/ 2147483646 h 144"/>
              <a:gd name="T2" fmla="*/ 0 w 480"/>
              <a:gd name="T3" fmla="*/ 2147483646 h 144"/>
              <a:gd name="T4" fmla="*/ 0 w 480"/>
              <a:gd name="T5" fmla="*/ 0 h 144"/>
              <a:gd name="T6" fmla="*/ 0 60000 65536"/>
              <a:gd name="T7" fmla="*/ 0 60000 65536"/>
              <a:gd name="T8" fmla="*/ 0 60000 65536"/>
              <a:gd name="T9" fmla="*/ 0 w 480"/>
              <a:gd name="T10" fmla="*/ 0 h 144"/>
              <a:gd name="T11" fmla="*/ 480 w 48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灯片编号占位符 5">
            <a:extLst>
              <a:ext uri="{FF2B5EF4-FFF2-40B4-BE49-F238E27FC236}">
                <a16:creationId xmlns:a16="http://schemas.microsoft.com/office/drawing/2014/main" id="{68A628AE-D23E-5E48-9CFB-579A3350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253B7D-36F5-2D48-80EF-339D8FDBB26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D3BC87DF-6E69-BE4E-8FD1-5A813E7EA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Fetch Control</a:t>
            </a:r>
          </a:p>
        </p:txBody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533660C0-86E5-8F41-8641-4931BB9676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Branch Predication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Branch taken or fall through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Guess whether branch is taken or not</a:t>
            </a:r>
          </a:p>
          <a:p>
            <a:r>
              <a:rPr lang="en-US" altLang="zh-CN">
                <a:ea typeface="宋体" panose="02010600030101010101" pitchFamily="2" charset="-122"/>
              </a:rPr>
              <a:t>Speculative Execution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Fetch, decode and execute only according to the branch prediction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Before the branch predication has been determined whether or not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灯片编号占位符 5">
            <a:extLst>
              <a:ext uri="{FF2B5EF4-FFF2-40B4-BE49-F238E27FC236}">
                <a16:creationId xmlns:a16="http://schemas.microsoft.com/office/drawing/2014/main" id="{04209BC7-27F8-C045-9641-73A838244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EC3915-C347-A740-8B9A-EDD3AD19A14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3D54D903-65DA-414F-BAF4-30160964C0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Instruction Control Unit</a:t>
            </a:r>
          </a:p>
        </p:txBody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0D34D1B2-8F43-4A42-ACA2-20D56A42F4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Instruction Decoding Logic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Take actual program instructions</a:t>
            </a:r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75B2EAEE-DA4C-1D44-968D-8D4C0890C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3581400"/>
            <a:ext cx="6510337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r>
              <a:rPr lang="en-US" b="0" dirty="0">
                <a:solidFill>
                  <a:srgbClr val="7030A0"/>
                </a:solidFill>
                <a:latin typeface="Nanum Myeongjo" panose="02020603020101020101" pitchFamily="18" charset="-127"/>
              </a:rPr>
              <a:t>Instruction Control</a:t>
            </a:r>
          </a:p>
        </p:txBody>
      </p:sp>
      <p:sp>
        <p:nvSpPr>
          <p:cNvPr id="117766" name="Rectangle 11">
            <a:extLst>
              <a:ext uri="{FF2B5EF4-FFF2-40B4-BE49-F238E27FC236}">
                <a16:creationId xmlns:a16="http://schemas.microsoft.com/office/drawing/2014/main" id="{E053FB2A-A2DB-4141-9695-869F7F5BB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4038600"/>
            <a:ext cx="1303337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Instruction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Cache</a:t>
            </a:r>
          </a:p>
        </p:txBody>
      </p:sp>
      <p:sp>
        <p:nvSpPr>
          <p:cNvPr id="117767" name="Rectangle 13">
            <a:extLst>
              <a:ext uri="{FF2B5EF4-FFF2-40B4-BE49-F238E27FC236}">
                <a16:creationId xmlns:a16="http://schemas.microsoft.com/office/drawing/2014/main" id="{8130BCC8-2716-AA4C-92BD-776D69B01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00" y="4038600"/>
            <a:ext cx="1157288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Fetch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Control</a:t>
            </a:r>
          </a:p>
        </p:txBody>
      </p:sp>
      <p:sp>
        <p:nvSpPr>
          <p:cNvPr id="117768" name="Rectangle 14">
            <a:extLst>
              <a:ext uri="{FF2B5EF4-FFF2-40B4-BE49-F238E27FC236}">
                <a16:creationId xmlns:a16="http://schemas.microsoft.com/office/drawing/2014/main" id="{9EB7FDD6-FED2-0A44-BC9C-8C53DB2A7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00" y="4648200"/>
            <a:ext cx="1157288" cy="5334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Instruction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Decode</a:t>
            </a:r>
          </a:p>
        </p:txBody>
      </p:sp>
      <p:sp>
        <p:nvSpPr>
          <p:cNvPr id="117769" name="Line 15">
            <a:extLst>
              <a:ext uri="{FF2B5EF4-FFF2-40B4-BE49-F238E27FC236}">
                <a16:creationId xmlns:a16="http://schemas.microsoft.com/office/drawing/2014/main" id="{8BAA75B3-28D4-A34A-8918-F1316DD4EA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9088" y="4310063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17770" name="Line 16">
            <a:extLst>
              <a:ext uri="{FF2B5EF4-FFF2-40B4-BE49-F238E27FC236}">
                <a16:creationId xmlns:a16="http://schemas.microsoft.com/office/drawing/2014/main" id="{CC79661C-2C8A-A840-A2B8-9196E551A7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9088" y="4924425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17771" name="Line 17">
            <a:extLst>
              <a:ext uri="{FF2B5EF4-FFF2-40B4-BE49-F238E27FC236}">
                <a16:creationId xmlns:a16="http://schemas.microsoft.com/office/drawing/2014/main" id="{04159F09-E374-374C-9299-74BC7552A0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9650" y="5181600"/>
            <a:ext cx="1588" cy="876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17772" name="Freeform 18">
            <a:extLst>
              <a:ext uri="{FF2B5EF4-FFF2-40B4-BE49-F238E27FC236}">
                <a16:creationId xmlns:a16="http://schemas.microsoft.com/office/drawing/2014/main" id="{431B9FF6-877A-E349-BB40-54F1CBAF2451}"/>
              </a:ext>
            </a:extLst>
          </p:cNvPr>
          <p:cNvSpPr>
            <a:spLocks/>
          </p:cNvSpPr>
          <p:nvPr/>
        </p:nvSpPr>
        <p:spPr bwMode="auto">
          <a:xfrm flipH="1">
            <a:off x="2312988" y="4114800"/>
            <a:ext cx="1928812" cy="1943100"/>
          </a:xfrm>
          <a:custGeom>
            <a:avLst/>
            <a:gdLst>
              <a:gd name="T0" fmla="*/ 0 w 144"/>
              <a:gd name="T1" fmla="*/ 0 h 864"/>
              <a:gd name="T2" fmla="*/ 2147483646 w 144"/>
              <a:gd name="T3" fmla="*/ 0 h 864"/>
              <a:gd name="T4" fmla="*/ 2147483646 w 144"/>
              <a:gd name="T5" fmla="*/ 2147483646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17773" name="Text Box 23">
            <a:extLst>
              <a:ext uri="{FF2B5EF4-FFF2-40B4-BE49-F238E27FC236}">
                <a16:creationId xmlns:a16="http://schemas.microsoft.com/office/drawing/2014/main" id="{7BFA8709-D11A-F749-B3DE-FBA31EC4B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3787" y="4035425"/>
            <a:ext cx="8034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Address</a:t>
            </a:r>
          </a:p>
        </p:txBody>
      </p:sp>
      <p:sp>
        <p:nvSpPr>
          <p:cNvPr id="117774" name="Text Box 24">
            <a:extLst>
              <a:ext uri="{FF2B5EF4-FFF2-40B4-BE49-F238E27FC236}">
                <a16:creationId xmlns:a16="http://schemas.microsoft.com/office/drawing/2014/main" id="{E2F939CF-ABF8-F845-AAC3-FB4D33B9D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801" y="4648200"/>
            <a:ext cx="11031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Instructions</a:t>
            </a:r>
          </a:p>
        </p:txBody>
      </p:sp>
      <p:sp>
        <p:nvSpPr>
          <p:cNvPr id="117775" name="Text Box 25">
            <a:extLst>
              <a:ext uri="{FF2B5EF4-FFF2-40B4-BE49-F238E27FC236}">
                <a16:creationId xmlns:a16="http://schemas.microsoft.com/office/drawing/2014/main" id="{8619DE57-8CA6-5C41-B338-BA9261532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671" y="5178425"/>
            <a:ext cx="10550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Operations</a:t>
            </a:r>
          </a:p>
        </p:txBody>
      </p:sp>
      <p:sp>
        <p:nvSpPr>
          <p:cNvPr id="117776" name="Text Box 26">
            <a:extLst>
              <a:ext uri="{FF2B5EF4-FFF2-40B4-BE49-F238E27FC236}">
                <a16:creationId xmlns:a16="http://schemas.microsoft.com/office/drawing/2014/main" id="{0B590DFD-62BD-FE4D-857C-F1EA8344A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527675"/>
            <a:ext cx="14061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Prediction OK?</a:t>
            </a:r>
          </a:p>
        </p:txBody>
      </p:sp>
      <p:sp>
        <p:nvSpPr>
          <p:cNvPr id="117777" name="Rectangle 48">
            <a:extLst>
              <a:ext uri="{FF2B5EF4-FFF2-40B4-BE49-F238E27FC236}">
                <a16:creationId xmlns:a16="http://schemas.microsoft.com/office/drawing/2014/main" id="{330A0E47-DB8F-0746-9468-DD110732B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588" y="4191000"/>
            <a:ext cx="1157287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Retirement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Unit</a:t>
            </a:r>
          </a:p>
        </p:txBody>
      </p:sp>
      <p:sp>
        <p:nvSpPr>
          <p:cNvPr id="117778" name="Rectangle 49">
            <a:extLst>
              <a:ext uri="{FF2B5EF4-FFF2-40B4-BE49-F238E27FC236}">
                <a16:creationId xmlns:a16="http://schemas.microsoft.com/office/drawing/2014/main" id="{8C32BD7C-41D0-1D49-9BD1-DC1CB07D6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263" y="4648200"/>
            <a:ext cx="769937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Register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File</a:t>
            </a:r>
          </a:p>
        </p:txBody>
      </p:sp>
      <p:sp>
        <p:nvSpPr>
          <p:cNvPr id="117779" name="Line 50">
            <a:extLst>
              <a:ext uri="{FF2B5EF4-FFF2-40B4-BE49-F238E27FC236}">
                <a16:creationId xmlns:a16="http://schemas.microsoft.com/office/drawing/2014/main" id="{571D69C1-2A34-9645-8B81-38B66C674F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2988" y="45720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17780" name="Freeform 51">
            <a:extLst>
              <a:ext uri="{FF2B5EF4-FFF2-40B4-BE49-F238E27FC236}">
                <a16:creationId xmlns:a16="http://schemas.microsoft.com/office/drawing/2014/main" id="{A3259383-5666-6B40-84D5-1391B005DC46}"/>
              </a:ext>
            </a:extLst>
          </p:cNvPr>
          <p:cNvSpPr>
            <a:spLocks/>
          </p:cNvSpPr>
          <p:nvPr/>
        </p:nvSpPr>
        <p:spPr bwMode="auto">
          <a:xfrm flipH="1">
            <a:off x="1905000" y="4953000"/>
            <a:ext cx="890588" cy="1104900"/>
          </a:xfrm>
          <a:custGeom>
            <a:avLst/>
            <a:gdLst>
              <a:gd name="T0" fmla="*/ 0 w 144"/>
              <a:gd name="T1" fmla="*/ 0 h 864"/>
              <a:gd name="T2" fmla="*/ 2147483646 w 144"/>
              <a:gd name="T3" fmla="*/ 0 h 864"/>
              <a:gd name="T4" fmla="*/ 2147483646 w 144"/>
              <a:gd name="T5" fmla="*/ 2147483646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17781" name="Text Box 52">
            <a:extLst>
              <a:ext uri="{FF2B5EF4-FFF2-40B4-BE49-F238E27FC236}">
                <a16:creationId xmlns:a16="http://schemas.microsoft.com/office/drawing/2014/main" id="{0B3ACA7F-89AD-964F-BDA0-93A789B80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505" y="5521325"/>
            <a:ext cx="14943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Register Updates</a:t>
            </a:r>
          </a:p>
        </p:txBody>
      </p:sp>
      <p:sp>
        <p:nvSpPr>
          <p:cNvPr id="117782" name="Line 53">
            <a:extLst>
              <a:ext uri="{FF2B5EF4-FFF2-40B4-BE49-F238E27FC236}">
                <a16:creationId xmlns:a16="http://schemas.microsoft.com/office/drawing/2014/main" id="{B3CF319E-731B-8640-89F2-F48E878E75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9200" y="48768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17783" name="Freeform 54">
            <a:extLst>
              <a:ext uri="{FF2B5EF4-FFF2-40B4-BE49-F238E27FC236}">
                <a16:creationId xmlns:a16="http://schemas.microsoft.com/office/drawing/2014/main" id="{689484EF-29DC-5145-9BFC-2189C7B1E54C}"/>
              </a:ext>
            </a:extLst>
          </p:cNvPr>
          <p:cNvSpPr>
            <a:spLocks/>
          </p:cNvSpPr>
          <p:nvPr/>
        </p:nvSpPr>
        <p:spPr bwMode="auto">
          <a:xfrm>
            <a:off x="3856038" y="5181600"/>
            <a:ext cx="963612" cy="228600"/>
          </a:xfrm>
          <a:custGeom>
            <a:avLst/>
            <a:gdLst>
              <a:gd name="T0" fmla="*/ 2147483646 w 480"/>
              <a:gd name="T1" fmla="*/ 2147483646 h 144"/>
              <a:gd name="T2" fmla="*/ 0 w 480"/>
              <a:gd name="T3" fmla="*/ 2147483646 h 144"/>
              <a:gd name="T4" fmla="*/ 0 w 480"/>
              <a:gd name="T5" fmla="*/ 0 h 144"/>
              <a:gd name="T6" fmla="*/ 0 60000 65536"/>
              <a:gd name="T7" fmla="*/ 0 60000 65536"/>
              <a:gd name="T8" fmla="*/ 0 60000 65536"/>
              <a:gd name="T9" fmla="*/ 0 w 480"/>
              <a:gd name="T10" fmla="*/ 0 h 144"/>
              <a:gd name="T11" fmla="*/ 480 w 48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灯片编号占位符 5">
            <a:extLst>
              <a:ext uri="{FF2B5EF4-FFF2-40B4-BE49-F238E27FC236}">
                <a16:creationId xmlns:a16="http://schemas.microsoft.com/office/drawing/2014/main" id="{FB159D11-28A6-8D42-8222-BA3117C9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F664E7-F59B-644D-BD6C-23772AF0A1B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56241BA7-E8C7-994E-A510-0F060B443C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Instruction Control Unit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BC3DA391-EB8A-4748-AD1D-67A9390A00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Instruction Decoding Logic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Take actual program instructions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Converts them into a set of primitive operations</a:t>
            </a:r>
          </a:p>
          <a:p>
            <a:pPr lvl="2">
              <a:defRPr/>
            </a:pPr>
            <a:r>
              <a:rPr lang="en-US" altLang="zh-CN" sz="2400" dirty="0">
                <a:ea typeface="宋体" pitchFamily="2" charset="-122"/>
              </a:rPr>
              <a:t>An instruction can be decoded into a variable number of operations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Each primitive operation performs some simple task</a:t>
            </a:r>
          </a:p>
          <a:p>
            <a:pPr lvl="2">
              <a:defRPr/>
            </a:pPr>
            <a:r>
              <a:rPr lang="en-US" altLang="zh-CN" sz="2400" dirty="0">
                <a:ea typeface="宋体" pitchFamily="2" charset="-122"/>
              </a:rPr>
              <a:t>Simple arithmetic, Load, Store</a:t>
            </a:r>
          </a:p>
          <a:p>
            <a:pPr marL="914400" lvl="2" indent="0">
              <a:buFontTx/>
              <a:buNone/>
              <a:defRPr/>
            </a:pPr>
            <a:r>
              <a:rPr lang="en-US" altLang="zh-CN" sz="2800" dirty="0"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dirty="0">
                <a:ea typeface="宋体" pitchFamily="2" charset="-122"/>
                <a:cs typeface="Courier New" pitchFamily="49" charset="0"/>
              </a:rPr>
              <a:t> </a:t>
            </a:r>
            <a:endParaRPr lang="en-US" altLang="zh-CN" dirty="0">
              <a:ea typeface="宋体" pitchFamily="2" charset="-122"/>
              <a:sym typeface="Symbol" pitchFamily="18" charset="2"/>
            </a:endParaRPr>
          </a:p>
          <a:p>
            <a:pPr lvl="1">
              <a:defRPr/>
            </a:pPr>
            <a:r>
              <a:rPr lang="en-US" altLang="zh-CN" dirty="0">
                <a:ea typeface="宋体" pitchFamily="2" charset="-122"/>
                <a:sym typeface="Symbol" pitchFamily="18" charset="2"/>
              </a:rPr>
              <a:t>Register renaming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28BCF2-97F9-1846-A363-7C7797F0C680}"/>
              </a:ext>
            </a:extLst>
          </p:cNvPr>
          <p:cNvSpPr/>
          <p:nvPr/>
        </p:nvSpPr>
        <p:spPr>
          <a:xfrm>
            <a:off x="5105400" y="4681538"/>
            <a:ext cx="3276600" cy="103346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1143000" lvl="2" indent="-1143000">
              <a:spcBef>
                <a:spcPct val="20000"/>
              </a:spcBef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Nanum Myeongjo" panose="02020603020101020101" pitchFamily="18" charset="-127"/>
                <a:cs typeface="Courier New" pitchFamily="49" charset="0"/>
              </a:rPr>
              <a:t>load 8(%</a:t>
            </a:r>
            <a:r>
              <a:rPr lang="en-US" altLang="zh-CN" sz="1800" b="0" kern="0" dirty="0" err="1">
                <a:solidFill>
                  <a:srgbClr val="000000"/>
                </a:solidFill>
                <a:latin typeface="Nanum Myeongjo" panose="02020603020101020101" pitchFamily="18" charset="-127"/>
                <a:cs typeface="Courier New" pitchFamily="49" charset="0"/>
              </a:rPr>
              <a:t>rdx</a:t>
            </a:r>
            <a:r>
              <a:rPr lang="en-US" altLang="zh-CN" sz="1800" b="0" kern="0" dirty="0">
                <a:solidFill>
                  <a:srgbClr val="000000"/>
                </a:solidFill>
                <a:latin typeface="Nanum Myeongjo" panose="02020603020101020101" pitchFamily="18" charset="-127"/>
                <a:cs typeface="Courier New" pitchFamily="49" charset="0"/>
              </a:rPr>
              <a:t>) </a:t>
            </a:r>
            <a:r>
              <a:rPr lang="en-US" altLang="zh-CN" sz="1800" b="0" kern="0" dirty="0">
                <a:solidFill>
                  <a:srgbClr val="000000"/>
                </a:solidFill>
                <a:latin typeface="Nanum Myeongjo" panose="02020603020101020101" pitchFamily="18" charset="-127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zh-CN" sz="1800" b="0" kern="0" dirty="0">
                <a:solidFill>
                  <a:srgbClr val="000000"/>
                </a:solidFill>
                <a:latin typeface="Nanum Myeongjo" panose="02020603020101020101" pitchFamily="18" charset="-127"/>
                <a:cs typeface="Courier New" pitchFamily="49" charset="0"/>
              </a:rPr>
              <a:t> t1</a:t>
            </a:r>
          </a:p>
          <a:p>
            <a:pPr marL="1143000" lvl="2" indent="-1143000">
              <a:spcBef>
                <a:spcPct val="20000"/>
              </a:spcBef>
              <a:defRPr/>
            </a:pPr>
            <a:r>
              <a:rPr lang="en-US" altLang="zh-CN" sz="1800" b="0" kern="0" dirty="0" err="1">
                <a:solidFill>
                  <a:srgbClr val="000000"/>
                </a:solidFill>
                <a:latin typeface="Nanum Myeongjo" panose="02020603020101020101" pitchFamily="18" charset="-127"/>
                <a:cs typeface="Courier New" pitchFamily="49" charset="0"/>
              </a:rPr>
              <a:t>addq</a:t>
            </a:r>
            <a:r>
              <a:rPr lang="en-US" altLang="zh-CN" sz="1800" b="0" kern="0" dirty="0">
                <a:solidFill>
                  <a:srgbClr val="000000"/>
                </a:solidFill>
                <a:latin typeface="Nanum Myeongjo" panose="02020603020101020101" pitchFamily="18" charset="-127"/>
                <a:cs typeface="Courier New" pitchFamily="49" charset="0"/>
              </a:rPr>
              <a:t> %</a:t>
            </a:r>
            <a:r>
              <a:rPr lang="en-US" altLang="zh-CN" sz="1800" b="0" kern="0" dirty="0" err="1">
                <a:solidFill>
                  <a:srgbClr val="000000"/>
                </a:solidFill>
                <a:latin typeface="Nanum Myeongjo" panose="02020603020101020101" pitchFamily="18" charset="-127"/>
                <a:cs typeface="Courier New" pitchFamily="49" charset="0"/>
              </a:rPr>
              <a:t>rax</a:t>
            </a:r>
            <a:r>
              <a:rPr lang="en-US" altLang="zh-CN" sz="1800" b="0" kern="0" dirty="0">
                <a:solidFill>
                  <a:srgbClr val="000000"/>
                </a:solidFill>
                <a:latin typeface="Nanum Myeongjo" panose="02020603020101020101" pitchFamily="18" charset="-127"/>
                <a:cs typeface="Courier New" pitchFamily="49" charset="0"/>
              </a:rPr>
              <a:t>, t1 </a:t>
            </a:r>
            <a:r>
              <a:rPr lang="en-US" altLang="zh-CN" sz="1800" b="0" kern="0" dirty="0">
                <a:solidFill>
                  <a:srgbClr val="000000"/>
                </a:solidFill>
                <a:latin typeface="Nanum Myeongjo" panose="02020603020101020101" pitchFamily="18" charset="-127"/>
                <a:cs typeface="Courier New" pitchFamily="49" charset="0"/>
                <a:sym typeface="Symbol" pitchFamily="18" charset="2"/>
              </a:rPr>
              <a:t> t2</a:t>
            </a:r>
          </a:p>
          <a:p>
            <a:pPr marL="1143000" lvl="2" indent="-1143000">
              <a:spcBef>
                <a:spcPct val="20000"/>
              </a:spcBef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Nanum Myeongjo" panose="02020603020101020101" pitchFamily="18" charset="-127"/>
                <a:cs typeface="Courier New" pitchFamily="49" charset="0"/>
                <a:sym typeface="Symbol" pitchFamily="18" charset="2"/>
              </a:rPr>
              <a:t>store t2, 8(%</a:t>
            </a:r>
            <a:r>
              <a:rPr lang="en-US" altLang="zh-CN" sz="1800" b="0" kern="0" dirty="0" err="1">
                <a:solidFill>
                  <a:srgbClr val="000000"/>
                </a:solidFill>
                <a:latin typeface="Nanum Myeongjo" panose="02020603020101020101" pitchFamily="18" charset="-127"/>
                <a:cs typeface="Courier New" pitchFamily="49" charset="0"/>
                <a:sym typeface="Symbol" pitchFamily="18" charset="2"/>
              </a:rPr>
              <a:t>rdx</a:t>
            </a:r>
            <a:r>
              <a:rPr lang="en-US" altLang="zh-CN" sz="1800" b="0" kern="0" dirty="0">
                <a:solidFill>
                  <a:srgbClr val="000000"/>
                </a:solidFill>
                <a:latin typeface="Nanum Myeongjo" panose="02020603020101020101" pitchFamily="18" charset="-127"/>
                <a:cs typeface="Courier New" pitchFamily="49" charset="0"/>
                <a:sym typeface="Symbol" pitchFamily="18" charset="2"/>
              </a:rPr>
              <a:t>)</a:t>
            </a:r>
            <a:endParaRPr lang="zh-CN" altLang="en-US" sz="1400" b="0" dirty="0">
              <a:latin typeface="Nanum Myeongjo" panose="02020603020101020101" pitchFamily="18" charset="-127"/>
              <a:cs typeface="Courier New" pitchFamily="49" charset="0"/>
            </a:endParaRPr>
          </a:p>
        </p:txBody>
      </p:sp>
      <p:cxnSp>
        <p:nvCxnSpPr>
          <p:cNvPr id="119814" name="Straight Arrow Connector 4">
            <a:extLst>
              <a:ext uri="{FF2B5EF4-FFF2-40B4-BE49-F238E27FC236}">
                <a16:creationId xmlns:a16="http://schemas.microsoft.com/office/drawing/2014/main" id="{40E5B4AF-8195-DC43-BADB-D39CA9031E5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48200" y="5029200"/>
            <a:ext cx="381000" cy="0"/>
          </a:xfrm>
          <a:prstGeom prst="straightConnector1">
            <a:avLst/>
          </a:prstGeom>
          <a:noFill/>
          <a:ln w="28575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815" name="Rectangle 7">
            <a:extLst>
              <a:ext uri="{FF2B5EF4-FFF2-40B4-BE49-F238E27FC236}">
                <a16:creationId xmlns:a16="http://schemas.microsoft.com/office/drawing/2014/main" id="{349D12C6-32F9-6E43-B7DF-9B6C72EC2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800600"/>
            <a:ext cx="3276600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</a:rPr>
              <a:t>addq</a:t>
            </a:r>
            <a:r>
              <a:rPr lang="en-US" altLang="zh-CN" sz="2000" b="0" dirty="0">
                <a:latin typeface="Nanum Myeongjo" panose="02020603020101020101" pitchFamily="18" charset="-127"/>
              </a:rPr>
              <a:t> %</a:t>
            </a:r>
            <a:r>
              <a:rPr lang="en-US" altLang="zh-CN" sz="2000" b="0" dirty="0" err="1">
                <a:latin typeface="Nanum Myeongjo" panose="02020603020101020101" pitchFamily="18" charset="-127"/>
              </a:rPr>
              <a:t>rax</a:t>
            </a:r>
            <a:r>
              <a:rPr lang="en-US" altLang="zh-CN" sz="2000" b="0" dirty="0">
                <a:latin typeface="Nanum Myeongjo" panose="02020603020101020101" pitchFamily="18" charset="-127"/>
              </a:rPr>
              <a:t>, 8(%</a:t>
            </a:r>
            <a:r>
              <a:rPr lang="en-US" altLang="zh-CN" sz="2000" b="0" dirty="0" err="1">
                <a:latin typeface="Nanum Myeongjo" panose="02020603020101020101" pitchFamily="18" charset="-127"/>
              </a:rPr>
              <a:t>rdx</a:t>
            </a:r>
            <a:r>
              <a:rPr lang="en-US" altLang="zh-CN" sz="2000" b="0" dirty="0">
                <a:latin typeface="Nanum Myeongjo" panose="02020603020101020101" pitchFamily="18" charset="-127"/>
              </a:rPr>
              <a:t>)</a:t>
            </a: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灯片编号占位符 5">
            <a:extLst>
              <a:ext uri="{FF2B5EF4-FFF2-40B4-BE49-F238E27FC236}">
                <a16:creationId xmlns:a16="http://schemas.microsoft.com/office/drawing/2014/main" id="{C52C1C64-A1EE-864A-AB9A-57FBC7635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306D6F-9B5A-B548-9E34-5E3A47AD03B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2B2D3C02-50B1-D042-900C-BC8519B2E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Instruction Control Unit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D6C5966F-B681-8249-ACF6-B65247998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00050" lvl="1" indent="0">
              <a:lnSpc>
                <a:spcPct val="90000"/>
              </a:lnSpc>
              <a:buFontTx/>
              <a:buNone/>
              <a:defRPr/>
            </a:pPr>
            <a:r>
              <a:rPr lang="en-US" altLang="zh-CN" dirty="0" err="1">
                <a:ea typeface="宋体" panose="02010600030101010101" pitchFamily="2" charset="-122"/>
              </a:rPr>
              <a:t>addq</a:t>
            </a:r>
            <a:r>
              <a:rPr lang="en-US" altLang="zh-CN" dirty="0">
                <a:ea typeface="宋体" panose="02010600030101010101" pitchFamily="2" charset="-122"/>
              </a:rPr>
              <a:t> $8, %</a:t>
            </a:r>
            <a:r>
              <a:rPr lang="en-US" altLang="zh-CN" dirty="0" err="1">
                <a:ea typeface="宋体" panose="02010600030101010101" pitchFamily="2" charset="-122"/>
              </a:rPr>
              <a:t>rdx</a:t>
            </a:r>
            <a:r>
              <a:rPr lang="en-US" altLang="zh-CN" dirty="0">
                <a:ea typeface="宋体" panose="02010600030101010101" pitchFamily="2" charset="-122"/>
              </a:rPr>
              <a:t>  is translated to</a:t>
            </a:r>
          </a:p>
          <a:p>
            <a:pPr marL="400050" lvl="1" indent="0">
              <a:lnSpc>
                <a:spcPct val="90000"/>
              </a:lnSpc>
              <a:buFontTx/>
              <a:buNone/>
              <a:defRPr/>
            </a:pPr>
            <a:r>
              <a:rPr lang="en-US" altLang="zh-CN" dirty="0" err="1">
                <a:ea typeface="宋体" panose="02010600030101010101" pitchFamily="2" charset="-122"/>
                <a:sym typeface="Wingdings" panose="05000000000000000000" pitchFamily="2" charset="2"/>
              </a:rPr>
              <a:t>addq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 $8, %rdx.0 → %rdx.1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Register Renaming</a:t>
            </a:r>
          </a:p>
          <a:p>
            <a:pPr marL="400050" lvl="1" indent="0">
              <a:lnSpc>
                <a:spcPct val="9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Values passed directly from producer to consumers</a:t>
            </a:r>
            <a:endParaRPr lang="en-US" altLang="zh-CN" u="sng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marL="400050" lvl="1" indent="0">
              <a:lnSpc>
                <a:spcPct val="9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A tag </a:t>
            </a:r>
            <a:r>
              <a:rPr lang="en-US" altLang="zh-CN" u="sng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 is generated to the result of the operation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e.g. %rcx.0, %rcx.1</a:t>
            </a:r>
          </a:p>
          <a:p>
            <a:pPr marL="400050" lvl="1" indent="0">
              <a:lnSpc>
                <a:spcPct val="9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Renaming table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Maintain the association between program register </a:t>
            </a:r>
            <a:r>
              <a:rPr lang="en-US" altLang="zh-CN" sz="2400" u="sng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</a:rPr>
              <a:t> and tag </a:t>
            </a:r>
            <a:r>
              <a:rPr lang="en-US" altLang="zh-CN" sz="2400" u="sng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ea typeface="宋体" panose="02010600030101010101" pitchFamily="2" charset="-122"/>
              </a:rPr>
              <a:t> for an operation that will update this register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灯片编号占位符 5">
            <a:extLst>
              <a:ext uri="{FF2B5EF4-FFF2-40B4-BE49-F238E27FC236}">
                <a16:creationId xmlns:a16="http://schemas.microsoft.com/office/drawing/2014/main" id="{C50B4911-D3F3-8E46-8624-9449FE38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0966D9-EA47-794C-B28F-BAFBB2D93F8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0A858B39-BEB9-E64F-A800-A5C8391EB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Translation Example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6E4946E2-ED54-1F46-849F-C0EEC0EDA1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kern="1200" dirty="0">
                <a:ea typeface="宋体" pitchFamily="2" charset="-122"/>
              </a:rPr>
              <a:t>Example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kern="1200" dirty="0">
                <a:ea typeface="宋体" pitchFamily="2" charset="-122"/>
                <a:cs typeface="+mn-cs"/>
              </a:rPr>
              <a:t>combine4 (</a:t>
            </a:r>
            <a:r>
              <a:rPr lang="en-US" altLang="zh-CN" kern="1200" dirty="0" err="1">
                <a:ea typeface="宋体" pitchFamily="2" charset="-122"/>
                <a:cs typeface="+mn-cs"/>
              </a:rPr>
              <a:t>data_t</a:t>
            </a:r>
            <a:r>
              <a:rPr lang="en-US" altLang="zh-CN" kern="1200" dirty="0">
                <a:ea typeface="宋体" pitchFamily="2" charset="-122"/>
                <a:cs typeface="+mn-cs"/>
              </a:rPr>
              <a:t> = float, OP = *)</a:t>
            </a:r>
          </a:p>
          <a:p>
            <a:pPr lvl="2">
              <a:lnSpc>
                <a:spcPct val="90000"/>
              </a:lnSpc>
              <a:defRPr/>
            </a:pPr>
            <a:endParaRPr lang="en-US" altLang="zh-CN" kern="1200" dirty="0">
              <a:ea typeface="宋体" pitchFamily="2" charset="-122"/>
              <a:cs typeface="+mn-cs"/>
            </a:endParaRPr>
          </a:p>
        </p:txBody>
      </p:sp>
      <p:sp>
        <p:nvSpPr>
          <p:cNvPr id="123909" name="Rectangle 2">
            <a:extLst>
              <a:ext uri="{FF2B5EF4-FFF2-40B4-BE49-F238E27FC236}">
                <a16:creationId xmlns:a16="http://schemas.microsoft.com/office/drawing/2014/main" id="{7DD251CD-0935-324F-8AF2-C8D1ABD25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590800"/>
            <a:ext cx="7239000" cy="3657600"/>
          </a:xfrm>
          <a:prstGeom prst="rect">
            <a:avLst/>
          </a:prstGeom>
          <a:solidFill>
            <a:srgbClr val="FFFFCC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void combine4(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vec_ptr</a:t>
            </a:r>
            <a:r>
              <a:rPr lang="en-US" altLang="zh-CN" sz="2400" b="0" dirty="0">
                <a:latin typeface="Nanum Myeongjo" panose="02020603020101020101" pitchFamily="18" charset="-127"/>
              </a:rPr>
              <a:t> v, 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data_t</a:t>
            </a:r>
            <a:r>
              <a:rPr lang="en-US" altLang="zh-CN" sz="2400" b="0" dirty="0">
                <a:latin typeface="Nanum Myeongjo" panose="02020603020101020101" pitchFamily="18" charset="-127"/>
              </a:rPr>
              <a:t> *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dest</a:t>
            </a:r>
            <a:r>
              <a:rPr lang="en-US" altLang="zh-CN" sz="2400" b="0" dirty="0">
                <a:latin typeface="Nanum Myeongjo" panose="02020603020101020101" pitchFamily="18" charset="-127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  long 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i</a:t>
            </a:r>
            <a:r>
              <a:rPr lang="en-US" altLang="zh-CN" sz="2400" b="0" dirty="0">
                <a:latin typeface="Nanum Myeongjo" panose="02020603020101020101" pitchFamily="18" charset="-127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  long length = 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vec_length</a:t>
            </a:r>
            <a:r>
              <a:rPr lang="en-US" altLang="zh-CN" sz="2400" b="0" dirty="0">
                <a:latin typeface="Nanum Myeongjo" panose="02020603020101020101" pitchFamily="18" charset="-127"/>
              </a:rPr>
              <a:t>(v);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  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data_t</a:t>
            </a:r>
            <a:r>
              <a:rPr lang="en-US" altLang="zh-CN" sz="2400" b="0" dirty="0">
                <a:latin typeface="Nanum Myeongjo" panose="02020603020101020101" pitchFamily="18" charset="-127"/>
              </a:rPr>
              <a:t> *data = 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get_vec_start</a:t>
            </a:r>
            <a:r>
              <a:rPr lang="en-US" altLang="zh-CN" sz="2400" b="0" dirty="0">
                <a:latin typeface="Nanum Myeongjo" panose="02020603020101020101" pitchFamily="18" charset="-127"/>
              </a:rPr>
              <a:t>(v);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  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data_t</a:t>
            </a:r>
            <a:r>
              <a:rPr lang="en-US" altLang="zh-CN" sz="2400" b="0" dirty="0">
                <a:latin typeface="Nanum Myeongjo" panose="02020603020101020101" pitchFamily="18" charset="-127"/>
              </a:rPr>
              <a:t> x = IDENT;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CN" sz="2400" b="0" dirty="0">
              <a:latin typeface="Nanum Myeongjo" panose="02020603020101020101" pitchFamily="18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  for (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i</a:t>
            </a:r>
            <a:r>
              <a:rPr lang="en-US" altLang="zh-CN" sz="2400" b="0" dirty="0">
                <a:latin typeface="Nanum Myeongjo" panose="02020603020101020101" pitchFamily="18" charset="-127"/>
              </a:rPr>
              <a:t> = 0; 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i</a:t>
            </a:r>
            <a:r>
              <a:rPr lang="en-US" altLang="zh-CN" sz="2400" b="0" dirty="0">
                <a:latin typeface="Nanum Myeongjo" panose="02020603020101020101" pitchFamily="18" charset="-127"/>
              </a:rPr>
              <a:t> &lt; length; 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i</a:t>
            </a:r>
            <a:r>
              <a:rPr lang="en-US" altLang="zh-CN" sz="2400" b="0" dirty="0">
                <a:latin typeface="Nanum Myeongjo" panose="02020603020101020101" pitchFamily="18" charset="-127"/>
              </a:rPr>
              <a:t>++)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    x = x OP data[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i</a:t>
            </a:r>
            <a:r>
              <a:rPr lang="en-US" altLang="zh-CN" sz="2400" b="0" dirty="0">
                <a:latin typeface="Nanum Myeongjo" panose="02020603020101020101" pitchFamily="18" charset="-127"/>
              </a:rPr>
              <a:t>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  *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dest</a:t>
            </a:r>
            <a:r>
              <a:rPr lang="en-US" altLang="zh-CN" sz="2400" b="0" dirty="0">
                <a:latin typeface="Nanum Myeongjo" panose="02020603020101020101" pitchFamily="18" charset="-127"/>
              </a:rPr>
              <a:t> = x;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>
            <a:extLst>
              <a:ext uri="{FF2B5EF4-FFF2-40B4-BE49-F238E27FC236}">
                <a16:creationId xmlns:a16="http://schemas.microsoft.com/office/drawing/2014/main" id="{600197A4-B8C3-B246-AF21-242A7042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3A58D0-AEFF-A74F-8A87-D20FA31AB48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9015D76A-F699-EF4C-8C0F-5FFEDE7B52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Cycles Per Element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D3D193A-499F-4244-9A5A-4DDB81D2B6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Convenient way to express performance of program that operators on vectors or lists</a:t>
            </a:r>
          </a:p>
          <a:p>
            <a:pPr>
              <a:lnSpc>
                <a:spcPct val="14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Length = n</a:t>
            </a:r>
          </a:p>
          <a:p>
            <a:pPr>
              <a:lnSpc>
                <a:spcPct val="14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T = CPE*n + Overhead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灯片编号占位符 5">
            <a:extLst>
              <a:ext uri="{FF2B5EF4-FFF2-40B4-BE49-F238E27FC236}">
                <a16:creationId xmlns:a16="http://schemas.microsoft.com/office/drawing/2014/main" id="{3A16BBE1-A850-AE4C-858A-A8967BF2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6E6797-6800-9844-9EAF-C09447B373E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EAE585CC-FC73-1749-ABBE-5CC8C5BFB7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Translation Example</a:t>
            </a:r>
          </a:p>
        </p:txBody>
      </p:sp>
      <p:sp>
        <p:nvSpPr>
          <p:cNvPr id="125956" name="Rectangle 5">
            <a:extLst>
              <a:ext uri="{FF2B5EF4-FFF2-40B4-BE49-F238E27FC236}">
                <a16:creationId xmlns:a16="http://schemas.microsoft.com/office/drawing/2014/main" id="{0523C2CF-25F3-9446-BFDD-F2730EECB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305800" cy="1936750"/>
          </a:xfrm>
          <a:prstGeom prst="rect">
            <a:avLst/>
          </a:prstGeom>
          <a:solidFill>
            <a:srgbClr val="FFFFCC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Nanum Myeongjo" panose="02020603020101020101" pitchFamily="18" charset="-127"/>
              </a:rPr>
              <a:t>.</a:t>
            </a:r>
            <a:r>
              <a:rPr lang="en-US" altLang="zh-CN" sz="2400" b="0" dirty="0">
                <a:latin typeface="Nanum Myeongjo" panose="02020603020101020101" pitchFamily="18" charset="-127"/>
              </a:rPr>
              <a:t>L25:		 # Loop: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 err="1">
                <a:latin typeface="Nanum Myeongjo" panose="02020603020101020101" pitchFamily="18" charset="-127"/>
              </a:rPr>
              <a:t>vmulsd</a:t>
            </a:r>
            <a:r>
              <a:rPr lang="en-US" altLang="zh-CN" sz="2400" b="0" dirty="0">
                <a:latin typeface="Nanum Myeongjo" panose="02020603020101020101" pitchFamily="18" charset="-127"/>
              </a:rPr>
              <a:t> (%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rdx</a:t>
            </a:r>
            <a:r>
              <a:rPr lang="en-US" altLang="zh-CN" sz="2400" b="0" dirty="0">
                <a:latin typeface="Nanum Myeongjo" panose="02020603020101020101" pitchFamily="18" charset="-127"/>
              </a:rPr>
              <a:t>),%xmm0,%xmm0	 # t *= data[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i</a:t>
            </a:r>
            <a:r>
              <a:rPr lang="en-US" altLang="zh-CN" sz="2400" b="0" dirty="0">
                <a:latin typeface="Nanum Myeongjo" panose="02020603020101020101" pitchFamily="18" charset="-127"/>
              </a:rPr>
              <a:t>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 err="1">
                <a:latin typeface="Nanum Myeongjo" panose="02020603020101020101" pitchFamily="18" charset="-127"/>
              </a:rPr>
              <a:t>addq</a:t>
            </a:r>
            <a:r>
              <a:rPr lang="en-US" altLang="zh-CN" sz="2400" b="0" dirty="0">
                <a:latin typeface="Nanum Myeongjo" panose="02020603020101020101" pitchFamily="18" charset="-127"/>
              </a:rPr>
              <a:t> $8, %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rdx</a:t>
            </a:r>
            <a:r>
              <a:rPr lang="en-US" altLang="zh-CN" sz="2400" b="0" dirty="0">
                <a:latin typeface="Nanum Myeongjo" panose="02020603020101020101" pitchFamily="18" charset="-127"/>
              </a:rPr>
              <a:t>		 # Increment 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data+i</a:t>
            </a:r>
            <a:endParaRPr lang="en-US" altLang="zh-CN" sz="2400" b="0" dirty="0">
              <a:latin typeface="Nanum Myeongjo" panose="0202060302010102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 err="1">
                <a:latin typeface="Nanum Myeongjo" panose="02020603020101020101" pitchFamily="18" charset="-127"/>
              </a:rPr>
              <a:t>cmpq</a:t>
            </a:r>
            <a:r>
              <a:rPr lang="en-US" altLang="zh-CN" sz="2400" b="0" dirty="0">
                <a:latin typeface="Nanum Myeongjo" panose="02020603020101020101" pitchFamily="18" charset="-127"/>
              </a:rPr>
              <a:t> %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rax</a:t>
            </a:r>
            <a:r>
              <a:rPr lang="en-US" altLang="zh-CN" sz="2400" b="0" dirty="0">
                <a:latin typeface="Nanum Myeongjo" panose="02020603020101020101" pitchFamily="18" charset="-127"/>
              </a:rPr>
              <a:t>,%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rdp</a:t>
            </a:r>
            <a:r>
              <a:rPr lang="en-US" altLang="zh-CN" sz="2400" b="0" dirty="0">
                <a:latin typeface="Nanum Myeongjo" panose="02020603020101020101" pitchFamily="18" charset="-127"/>
              </a:rPr>
              <a:t>		 # Comp to 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data+len</a:t>
            </a:r>
            <a:endParaRPr lang="en-US" altLang="zh-CN" sz="2400" b="0" dirty="0">
              <a:latin typeface="Nanum Myeongjo" panose="0202060302010102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 err="1">
                <a:latin typeface="Nanum Myeongjo" panose="02020603020101020101" pitchFamily="18" charset="-127"/>
              </a:rPr>
              <a:t>jne</a:t>
            </a:r>
            <a:r>
              <a:rPr lang="en-US" altLang="zh-CN" sz="2400" b="0" dirty="0">
                <a:latin typeface="Nanum Myeongjo" panose="02020603020101020101" pitchFamily="18" charset="-127"/>
              </a:rPr>
              <a:t> .L25		 # if !=, 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goto</a:t>
            </a:r>
            <a:r>
              <a:rPr lang="en-US" altLang="zh-CN" sz="2400" b="0" dirty="0">
                <a:latin typeface="Nanum Myeongjo" panose="02020603020101020101" pitchFamily="18" charset="-127"/>
              </a:rPr>
              <a:t> Loop</a:t>
            </a:r>
          </a:p>
        </p:txBody>
      </p:sp>
      <p:sp>
        <p:nvSpPr>
          <p:cNvPr id="125957" name="Rectangle 7">
            <a:extLst>
              <a:ext uri="{FF2B5EF4-FFF2-40B4-BE49-F238E27FC236}">
                <a16:creationId xmlns:a16="http://schemas.microsoft.com/office/drawing/2014/main" id="{0AA3493F-D096-D74B-A96A-05808DA41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191000"/>
            <a:ext cx="8077200" cy="224472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load (%rdx.0)       </a:t>
            </a:r>
            <a:r>
              <a:rPr lang="en-US" altLang="zh-CN" b="0" dirty="0">
                <a:latin typeface="Nanum Myeongjo" panose="02020603020101020101" pitchFamily="18" charset="-127"/>
                <a:sym typeface="Wingdings" pitchFamily="2" charset="2"/>
              </a:rPr>
              <a:t> t.1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 err="1">
                <a:latin typeface="Nanum Myeongjo" panose="02020603020101020101" pitchFamily="18" charset="-127"/>
                <a:sym typeface="Wingdings" pitchFamily="2" charset="2"/>
              </a:rPr>
              <a:t>mulq</a:t>
            </a:r>
            <a:r>
              <a:rPr lang="en-US" altLang="zh-CN" b="0" dirty="0">
                <a:latin typeface="Nanum Myeongjo" panose="02020603020101020101" pitchFamily="18" charset="-127"/>
                <a:sym typeface="Wingdings" pitchFamily="2" charset="2"/>
              </a:rPr>
              <a:t> t.1, %xmm0.0    %xmm0.1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 err="1">
                <a:latin typeface="Nanum Myeongjo" panose="02020603020101020101" pitchFamily="18" charset="-127"/>
                <a:sym typeface="Wingdings" pitchFamily="2" charset="2"/>
              </a:rPr>
              <a:t>addq</a:t>
            </a:r>
            <a:r>
              <a:rPr lang="en-US" altLang="zh-CN" b="0" dirty="0">
                <a:latin typeface="Nanum Myeongjo" panose="02020603020101020101" pitchFamily="18" charset="-127"/>
                <a:sym typeface="Wingdings" pitchFamily="2" charset="2"/>
              </a:rPr>
              <a:t> $8, %rdx.0      %rdx.1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 err="1">
                <a:latin typeface="Nanum Myeongjo" panose="02020603020101020101" pitchFamily="18" charset="-127"/>
                <a:sym typeface="Wingdings" pitchFamily="2" charset="2"/>
              </a:rPr>
              <a:t>cmpq</a:t>
            </a:r>
            <a:r>
              <a:rPr lang="en-US" altLang="zh-CN" b="0" dirty="0">
                <a:latin typeface="Nanum Myeongjo" panose="02020603020101020101" pitchFamily="18" charset="-127"/>
                <a:sym typeface="Wingdings" pitchFamily="2" charset="2"/>
              </a:rPr>
              <a:t> %</a:t>
            </a:r>
            <a:r>
              <a:rPr lang="en-US" altLang="zh-CN" b="0" dirty="0" err="1">
                <a:latin typeface="Nanum Myeongjo" panose="02020603020101020101" pitchFamily="18" charset="-127"/>
                <a:sym typeface="Wingdings" pitchFamily="2" charset="2"/>
              </a:rPr>
              <a:t>rax</a:t>
            </a:r>
            <a:r>
              <a:rPr lang="en-US" altLang="zh-CN" b="0" dirty="0">
                <a:latin typeface="Nanum Myeongjo" panose="02020603020101020101" pitchFamily="18" charset="-127"/>
                <a:sym typeface="Wingdings" pitchFamily="2" charset="2"/>
              </a:rPr>
              <a:t>, %rdx.1    cc.1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 err="1">
                <a:latin typeface="Nanum Myeongjo" panose="02020603020101020101" pitchFamily="18" charset="-127"/>
                <a:sym typeface="Wingdings" pitchFamily="2" charset="2"/>
              </a:rPr>
              <a:t>jne</a:t>
            </a:r>
            <a:r>
              <a:rPr lang="en-US" altLang="zh-CN" b="0" dirty="0">
                <a:latin typeface="Nanum Myeongjo" panose="02020603020101020101" pitchFamily="18" charset="-127"/>
                <a:sym typeface="Wingdings" pitchFamily="2" charset="2"/>
              </a:rPr>
              <a:t>-taken cc.1</a:t>
            </a:r>
          </a:p>
        </p:txBody>
      </p:sp>
      <p:sp>
        <p:nvSpPr>
          <p:cNvPr id="125958" name="Down Arrow 1">
            <a:extLst>
              <a:ext uri="{FF2B5EF4-FFF2-40B4-BE49-F238E27FC236}">
                <a16:creationId xmlns:a16="http://schemas.microsoft.com/office/drawing/2014/main" id="{9E2EEBE1-723B-1B4F-8817-838ADC6E4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352800"/>
            <a:ext cx="685800" cy="685800"/>
          </a:xfrm>
          <a:prstGeom prst="downArrow">
            <a:avLst>
              <a:gd name="adj1" fmla="val 50000"/>
              <a:gd name="adj2" fmla="val 50000"/>
            </a:avLst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灯片编号占位符 5">
            <a:extLst>
              <a:ext uri="{FF2B5EF4-FFF2-40B4-BE49-F238E27FC236}">
                <a16:creationId xmlns:a16="http://schemas.microsoft.com/office/drawing/2014/main" id="{4FEC6FBE-C2F4-E14D-B1D5-AC810740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5A3EA1-FB7A-2149-BDA3-436739EEDCC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18E1A1F5-734C-7645-9881-4C0EA4C32E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Understanding Translation Example</a:t>
            </a:r>
          </a:p>
        </p:txBody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5DDE05AB-C818-FF47-B6D1-ED277F399B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305800" cy="3581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Split into two operations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Load reads from memory to generate temporary result t.1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Multiply operation just operates on registers</a:t>
            </a:r>
          </a:p>
        </p:txBody>
      </p:sp>
      <p:sp>
        <p:nvSpPr>
          <p:cNvPr id="128005" name="Rectangle 4">
            <a:extLst>
              <a:ext uri="{FF2B5EF4-FFF2-40B4-BE49-F238E27FC236}">
                <a16:creationId xmlns:a16="http://schemas.microsoft.com/office/drawing/2014/main" id="{43805E2D-5E0B-2748-8310-0161C2BC4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09725"/>
            <a:ext cx="4038600" cy="70485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</a:rPr>
              <a:t>vmulsd</a:t>
            </a:r>
            <a:r>
              <a:rPr lang="en-US" altLang="zh-CN" sz="2000" b="0" dirty="0">
                <a:latin typeface="Nanum Myeongjo" panose="02020603020101020101" pitchFamily="18" charset="-127"/>
              </a:rPr>
              <a:t> (%</a:t>
            </a:r>
            <a:r>
              <a:rPr lang="en-US" altLang="zh-CN" sz="2000" b="0" dirty="0" err="1">
                <a:latin typeface="Nanum Myeongjo" panose="02020603020101020101" pitchFamily="18" charset="-127"/>
              </a:rPr>
              <a:t>rdx</a:t>
            </a:r>
            <a:r>
              <a:rPr lang="en-US" altLang="zh-CN" sz="2000" b="0" dirty="0">
                <a:latin typeface="Nanum Myeongjo" panose="02020603020101020101" pitchFamily="18" charset="-127"/>
              </a:rPr>
              <a:t>),%xmm0,%xmm0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Nanum Myeongjo" panose="02020603020101020101" pitchFamily="18" charset="-127"/>
            </a:endParaRPr>
          </a:p>
        </p:txBody>
      </p:sp>
      <p:sp>
        <p:nvSpPr>
          <p:cNvPr id="128006" name="Rectangle 5">
            <a:extLst>
              <a:ext uri="{FF2B5EF4-FFF2-40B4-BE49-F238E27FC236}">
                <a16:creationId xmlns:a16="http://schemas.microsoft.com/office/drawing/2014/main" id="{B654AFE0-67E8-6B4E-A82C-EFB6214FE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609725"/>
            <a:ext cx="4648200" cy="70485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load (%rdx.0)</a:t>
            </a:r>
            <a:r>
              <a:rPr lang="en-US" altLang="zh-CN" sz="2000" b="0" dirty="0">
                <a:latin typeface="Nanum Myeongjo" panose="02020603020101020101" pitchFamily="18" charset="-127"/>
                <a:sym typeface="Wingdings" pitchFamily="2" charset="2"/>
              </a:rPr>
              <a:t> t.1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sym typeface="Wingdings" pitchFamily="2" charset="2"/>
              </a:rPr>
              <a:t>mulq</a:t>
            </a:r>
            <a:r>
              <a:rPr lang="en-US" altLang="zh-CN" sz="2000" b="0" dirty="0">
                <a:latin typeface="Nanum Myeongjo" panose="02020603020101020101" pitchFamily="18" charset="-127"/>
                <a:sym typeface="Wingdings" pitchFamily="2" charset="2"/>
              </a:rPr>
              <a:t> t.1, %xmm0.0   %xmm0.1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灯片编号占位符 5">
            <a:extLst>
              <a:ext uri="{FF2B5EF4-FFF2-40B4-BE49-F238E27FC236}">
                <a16:creationId xmlns:a16="http://schemas.microsoft.com/office/drawing/2014/main" id="{C8C38ED9-F157-8344-820E-0748D73E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91464C-15BF-C744-9938-A74B5041998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7D9537EA-D420-1242-B45A-B72E4863B0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Understanding Translation Example</a:t>
            </a:r>
          </a:p>
        </p:txBody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B3D56756-35D6-134E-B7E5-E749239A86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305800" cy="3581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Operands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Register %xmm0 changes on every iteration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Uniquely identify different versions as 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%xmm0.0, %xmm0.1, %xmm0.2, …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Register renaming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Values passed directly from producer to consumers</a:t>
            </a:r>
          </a:p>
        </p:txBody>
      </p:sp>
      <p:sp>
        <p:nvSpPr>
          <p:cNvPr id="130053" name="Rectangle 4">
            <a:extLst>
              <a:ext uri="{FF2B5EF4-FFF2-40B4-BE49-F238E27FC236}">
                <a16:creationId xmlns:a16="http://schemas.microsoft.com/office/drawing/2014/main" id="{B2819E27-B60C-B243-B1C8-2286507DB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09725"/>
            <a:ext cx="4038600" cy="70485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</a:rPr>
              <a:t>vmulsd</a:t>
            </a:r>
            <a:r>
              <a:rPr lang="en-US" altLang="zh-CN" sz="2000" b="0" dirty="0">
                <a:latin typeface="Nanum Myeongjo" panose="02020603020101020101" pitchFamily="18" charset="-127"/>
              </a:rPr>
              <a:t> (%</a:t>
            </a:r>
            <a:r>
              <a:rPr lang="en-US" altLang="zh-CN" sz="2000" b="0" dirty="0" err="1">
                <a:latin typeface="Nanum Myeongjo" panose="02020603020101020101" pitchFamily="18" charset="-127"/>
              </a:rPr>
              <a:t>rdx</a:t>
            </a:r>
            <a:r>
              <a:rPr lang="en-US" altLang="zh-CN" sz="2000" b="0" dirty="0">
                <a:latin typeface="Nanum Myeongjo" panose="02020603020101020101" pitchFamily="18" charset="-127"/>
              </a:rPr>
              <a:t>),%xmm0,%xmm0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Nanum Myeongjo" panose="02020603020101020101" pitchFamily="18" charset="-127"/>
            </a:endParaRPr>
          </a:p>
        </p:txBody>
      </p:sp>
      <p:sp>
        <p:nvSpPr>
          <p:cNvPr id="130054" name="Rectangle 5">
            <a:extLst>
              <a:ext uri="{FF2B5EF4-FFF2-40B4-BE49-F238E27FC236}">
                <a16:creationId xmlns:a16="http://schemas.microsoft.com/office/drawing/2014/main" id="{96AC201F-B99A-C841-9177-E940DE91D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609725"/>
            <a:ext cx="4648200" cy="70485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load (%rdx.0)</a:t>
            </a:r>
            <a:r>
              <a:rPr lang="en-US" altLang="zh-CN" sz="2000" b="0" dirty="0">
                <a:latin typeface="Nanum Myeongjo" panose="02020603020101020101" pitchFamily="18" charset="-127"/>
                <a:sym typeface="Wingdings" pitchFamily="2" charset="2"/>
              </a:rPr>
              <a:t> t.1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sym typeface="Wingdings" pitchFamily="2" charset="2"/>
              </a:rPr>
              <a:t>mulq</a:t>
            </a:r>
            <a:r>
              <a:rPr lang="en-US" altLang="zh-CN" sz="2000" b="0" dirty="0">
                <a:latin typeface="Nanum Myeongjo" panose="02020603020101020101" pitchFamily="18" charset="-127"/>
                <a:sym typeface="Wingdings" pitchFamily="2" charset="2"/>
              </a:rPr>
              <a:t> t.1, %xmm0.0   %xmm0.1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灯片编号占位符 5">
            <a:extLst>
              <a:ext uri="{FF2B5EF4-FFF2-40B4-BE49-F238E27FC236}">
                <a16:creationId xmlns:a16="http://schemas.microsoft.com/office/drawing/2014/main" id="{21D91E5B-365C-9B4C-9D34-136194E3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C704B5-717A-BA47-B817-25E14855E74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98FB8EB6-54F5-4D44-A73E-70C09DD21F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Understanding Translation Example</a:t>
            </a:r>
          </a:p>
        </p:txBody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B9280C0D-B324-3341-B1F5-EDB1880D39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305800" cy="3581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Register %rdx changes on each iteration</a:t>
            </a:r>
          </a:p>
          <a:p>
            <a:r>
              <a:rPr lang="en-US" altLang="zh-CN">
                <a:ea typeface="宋体" panose="02010600030101010101" pitchFamily="2" charset="-122"/>
              </a:rPr>
              <a:t>Renamed as %rdx.0, %rdx.1, %rdx.2, …</a:t>
            </a:r>
          </a:p>
        </p:txBody>
      </p:sp>
      <p:sp>
        <p:nvSpPr>
          <p:cNvPr id="132101" name="Rectangle 6">
            <a:extLst>
              <a:ext uri="{FF2B5EF4-FFF2-40B4-BE49-F238E27FC236}">
                <a16:creationId xmlns:a16="http://schemas.microsoft.com/office/drawing/2014/main" id="{6CA8CD49-4C02-E745-A203-B6684D3F8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00200"/>
            <a:ext cx="3886200" cy="39687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</a:rPr>
              <a:t>addq</a:t>
            </a: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 $8, %</a:t>
            </a: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</a:rPr>
              <a:t>rdx</a:t>
            </a:r>
            <a:endParaRPr lang="en-US" altLang="zh-CN" sz="20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132102" name="Rectangle 7">
            <a:extLst>
              <a:ext uri="{FF2B5EF4-FFF2-40B4-BE49-F238E27FC236}">
                <a16:creationId xmlns:a16="http://schemas.microsoft.com/office/drawing/2014/main" id="{853EC31C-48AA-614A-A09F-26DD26E33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600200"/>
            <a:ext cx="4800600" cy="39687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  <a:sym typeface="Wingdings" pitchFamily="2" charset="2"/>
              </a:rPr>
              <a:t>addq</a:t>
            </a: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sym typeface="Wingdings" pitchFamily="2" charset="2"/>
              </a:rPr>
              <a:t> $8, %rdx.0      %rdx.1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灯片编号占位符 5">
            <a:extLst>
              <a:ext uri="{FF2B5EF4-FFF2-40B4-BE49-F238E27FC236}">
                <a16:creationId xmlns:a16="http://schemas.microsoft.com/office/drawing/2014/main" id="{ACA499CD-45AD-B345-B7E0-D48A35CD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E9A87D-9EDF-044E-AFAF-5EE936E8F1A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8147C3AB-CFE4-794B-9EE1-FC1F5301D9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Understanding Translation Example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95D771FB-7FC7-1544-B5B1-131B2BFDE6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534400" cy="3276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Operands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Registers %</a:t>
            </a:r>
            <a:r>
              <a:rPr lang="en-US" altLang="zh-CN" dirty="0" err="1">
                <a:ea typeface="宋体" pitchFamily="2" charset="-122"/>
              </a:rPr>
              <a:t>rax</a:t>
            </a:r>
            <a:r>
              <a:rPr lang="en-US" altLang="zh-CN" dirty="0">
                <a:ea typeface="宋体" pitchFamily="2" charset="-122"/>
              </a:rPr>
              <a:t> does not change in loop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Values will be retrieved from </a:t>
            </a:r>
            <a:r>
              <a:rPr lang="en-US" altLang="zh-C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register file</a:t>
            </a:r>
            <a:r>
              <a:rPr lang="en-US" altLang="zh-CN" dirty="0">
                <a:ea typeface="宋体" pitchFamily="2" charset="-122"/>
              </a:rPr>
              <a:t> during decoding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34149" name="Rectangle 6">
            <a:extLst>
              <a:ext uri="{FF2B5EF4-FFF2-40B4-BE49-F238E27FC236}">
                <a16:creationId xmlns:a16="http://schemas.microsoft.com/office/drawing/2014/main" id="{5E93DDBB-37F1-264A-89B8-39DEC8ED0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60525"/>
            <a:ext cx="3962400" cy="39687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</a:rPr>
              <a:t>cmpq</a:t>
            </a: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 %</a:t>
            </a: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</a:rPr>
              <a:t>rax</a:t>
            </a: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,%</a:t>
            </a: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</a:rPr>
              <a:t>rdx</a:t>
            </a:r>
            <a:endParaRPr lang="en-US" altLang="zh-CN" sz="20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134150" name="Rectangle 7">
            <a:extLst>
              <a:ext uri="{FF2B5EF4-FFF2-40B4-BE49-F238E27FC236}">
                <a16:creationId xmlns:a16="http://schemas.microsoft.com/office/drawing/2014/main" id="{396E036A-B007-3A41-86E2-BB72CFC8B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660525"/>
            <a:ext cx="4648200" cy="39687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  <a:sym typeface="Wingdings" pitchFamily="2" charset="2"/>
              </a:rPr>
              <a:t>cmpq</a:t>
            </a: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sym typeface="Wingdings" pitchFamily="2" charset="2"/>
              </a:rPr>
              <a:t> %</a:t>
            </a: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  <a:sym typeface="Wingdings" pitchFamily="2" charset="2"/>
              </a:rPr>
              <a:t>rax</a:t>
            </a: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sym typeface="Wingdings" pitchFamily="2" charset="2"/>
              </a:rPr>
              <a:t>, %rdx.1    cc.1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灯片编号占位符 5">
            <a:extLst>
              <a:ext uri="{FF2B5EF4-FFF2-40B4-BE49-F238E27FC236}">
                <a16:creationId xmlns:a16="http://schemas.microsoft.com/office/drawing/2014/main" id="{11B56CB6-E121-DA48-8705-0DC2A760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1BF93B-6A0D-A744-8A1A-E3D470F756D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D1D4E4F1-8F0F-C645-8CA1-01E6C9B81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Understanding Translation Example</a:t>
            </a:r>
          </a:p>
        </p:txBody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BE4926A1-D4BD-6642-AE5A-009E4ACF74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534400" cy="3276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Condition codes are treated similar to registers</a:t>
            </a:r>
          </a:p>
          <a:p>
            <a:r>
              <a:rPr lang="en-US" altLang="zh-CN">
                <a:ea typeface="宋体" panose="02010600030101010101" pitchFamily="2" charset="-122"/>
              </a:rPr>
              <a:t>Assign tag to define connection between producer and consumer</a:t>
            </a:r>
          </a:p>
        </p:txBody>
      </p:sp>
      <p:sp>
        <p:nvSpPr>
          <p:cNvPr id="136197" name="Rectangle 6">
            <a:extLst>
              <a:ext uri="{FF2B5EF4-FFF2-40B4-BE49-F238E27FC236}">
                <a16:creationId xmlns:a16="http://schemas.microsoft.com/office/drawing/2014/main" id="{CF37928A-E010-5143-9216-29ACC7859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60525"/>
            <a:ext cx="3962400" cy="39687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</a:rPr>
              <a:t>cmpq</a:t>
            </a: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 %</a:t>
            </a: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</a:rPr>
              <a:t>rax</a:t>
            </a: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,%</a:t>
            </a: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</a:rPr>
              <a:t>rdx</a:t>
            </a:r>
            <a:endParaRPr lang="en-US" altLang="zh-CN" sz="20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136198" name="Rectangle 7">
            <a:extLst>
              <a:ext uri="{FF2B5EF4-FFF2-40B4-BE49-F238E27FC236}">
                <a16:creationId xmlns:a16="http://schemas.microsoft.com/office/drawing/2014/main" id="{0D9E417A-4D9A-0E41-ABD2-0D48BA93F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660525"/>
            <a:ext cx="4648200" cy="39687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  <a:sym typeface="Wingdings" pitchFamily="2" charset="2"/>
              </a:rPr>
              <a:t>cmpq</a:t>
            </a: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sym typeface="Wingdings" pitchFamily="2" charset="2"/>
              </a:rPr>
              <a:t> %</a:t>
            </a: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  <a:sym typeface="Wingdings" pitchFamily="2" charset="2"/>
              </a:rPr>
              <a:t>rax</a:t>
            </a: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sym typeface="Wingdings" pitchFamily="2" charset="2"/>
              </a:rPr>
              <a:t>, %rdx.1    cc.1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灯片编号占位符 5">
            <a:extLst>
              <a:ext uri="{FF2B5EF4-FFF2-40B4-BE49-F238E27FC236}">
                <a16:creationId xmlns:a16="http://schemas.microsoft.com/office/drawing/2014/main" id="{75D33DFC-5334-C14D-976D-EC715A11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7F48B2-CFA1-8E4F-8DD9-D689EFF3EEE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4643B6A8-14EE-BC48-8DC1-149D268CE4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Understanding Translation Example</a:t>
            </a:r>
          </a:p>
        </p:txBody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A0A825ED-5812-9444-AFCD-BA0BBA4D0F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305800" cy="3581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Execution unit simply checks whether or not prediction was OK</a:t>
            </a:r>
          </a:p>
          <a:p>
            <a:r>
              <a:rPr lang="en-US" altLang="zh-CN">
                <a:ea typeface="宋体" panose="02010600030101010101" pitchFamily="2" charset="-122"/>
              </a:rPr>
              <a:t>If not, it signals instruction control unit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Instruction control unit then “invalidates” any operations generated from misfetched instructions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Begins fetching and decoding instructions at correct target</a:t>
            </a:r>
          </a:p>
        </p:txBody>
      </p:sp>
      <p:sp>
        <p:nvSpPr>
          <p:cNvPr id="138245" name="Rectangle 6">
            <a:extLst>
              <a:ext uri="{FF2B5EF4-FFF2-40B4-BE49-F238E27FC236}">
                <a16:creationId xmlns:a16="http://schemas.microsoft.com/office/drawing/2014/main" id="{799CF737-53BD-9540-B7D0-1BD00FA9E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79563"/>
            <a:ext cx="3886200" cy="39687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Nanum Myeongjo" panose="02020603020101020101" pitchFamily="18" charset="-127"/>
              </a:rPr>
              <a:t>	</a:t>
            </a: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</a:rPr>
              <a:t>jne</a:t>
            </a: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 .L25</a:t>
            </a:r>
          </a:p>
        </p:txBody>
      </p:sp>
      <p:sp>
        <p:nvSpPr>
          <p:cNvPr id="138246" name="Rectangle 7">
            <a:extLst>
              <a:ext uri="{FF2B5EF4-FFF2-40B4-BE49-F238E27FC236}">
                <a16:creationId xmlns:a16="http://schemas.microsoft.com/office/drawing/2014/main" id="{C17B9321-B726-8A4D-A856-90DAA7121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579563"/>
            <a:ext cx="4572000" cy="39687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sym typeface="Wingdings" pitchFamily="2" charset="2"/>
              </a:rPr>
              <a:t>jne</a:t>
            </a:r>
            <a:r>
              <a:rPr lang="en-US" altLang="zh-CN" sz="2000" b="0" dirty="0">
                <a:latin typeface="Nanum Myeongjo" panose="02020603020101020101" pitchFamily="18" charset="-127"/>
                <a:sym typeface="Wingdings" pitchFamily="2" charset="2"/>
              </a:rPr>
              <a:t>-taken cc.1</a:t>
            </a:r>
            <a:endParaRPr lang="en-US" altLang="zh-CN" sz="2000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灯片编号占位符 3">
            <a:extLst>
              <a:ext uri="{FF2B5EF4-FFF2-40B4-BE49-F238E27FC236}">
                <a16:creationId xmlns:a16="http://schemas.microsoft.com/office/drawing/2014/main" id="{A89CBE35-170F-0847-8252-9E6A7239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06BF3A-F7A4-5045-A1BA-3DFD0341FBC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E59A0FDD-2275-9C4C-86A6-9C4FE8A3A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b="0" dirty="0">
                <a:latin typeface="Nanum Myeongjo" panose="02020603020101020101" pitchFamily="18" charset="-127"/>
              </a:rPr>
              <a:t>Multi-functional Units</a:t>
            </a:r>
          </a:p>
          <a:p>
            <a:pPr lvl="1">
              <a:lnSpc>
                <a:spcPct val="90000"/>
              </a:lnSpc>
            </a:pPr>
            <a:r>
              <a:rPr lang="en-US" altLang="zh-CN" b="0" dirty="0">
                <a:latin typeface="Nanum Myeongjo" panose="02020603020101020101" pitchFamily="18" charset="-127"/>
              </a:rPr>
              <a:t>Receive operations from ICU</a:t>
            </a:r>
          </a:p>
          <a:p>
            <a:pPr lvl="1">
              <a:lnSpc>
                <a:spcPct val="90000"/>
              </a:lnSpc>
            </a:pPr>
            <a:r>
              <a:rPr lang="en-US" altLang="zh-CN" b="0" dirty="0">
                <a:latin typeface="Nanum Myeongjo" panose="02020603020101020101" pitchFamily="18" charset="-127"/>
              </a:rPr>
              <a:t>Execute a number of operations on each clock cycle</a:t>
            </a:r>
          </a:p>
          <a:p>
            <a:pPr lvl="1">
              <a:lnSpc>
                <a:spcPct val="90000"/>
              </a:lnSpc>
            </a:pPr>
            <a:r>
              <a:rPr lang="en-US" altLang="zh-CN" b="0" dirty="0">
                <a:latin typeface="Nanum Myeongjo" panose="02020603020101020101" pitchFamily="18" charset="-127"/>
              </a:rPr>
              <a:t>Handle specific types of operations</a:t>
            </a:r>
          </a:p>
        </p:txBody>
      </p:sp>
      <p:sp>
        <p:nvSpPr>
          <p:cNvPr id="140292" name="Rectangle 2">
            <a:extLst>
              <a:ext uri="{FF2B5EF4-FFF2-40B4-BE49-F238E27FC236}">
                <a16:creationId xmlns:a16="http://schemas.microsoft.com/office/drawing/2014/main" id="{315F33EA-EBA0-514C-8FC4-6FDCFC7D6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Execution Unit</a:t>
            </a:r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67B81336-A8C0-404E-8F1A-861F6BF75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3429000"/>
            <a:ext cx="6510337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eaLnBrk="1" hangingPunct="1">
              <a:defRPr/>
            </a:pPr>
            <a:r>
              <a:rPr lang="en-US" sz="2800" b="0" dirty="0">
                <a:solidFill>
                  <a:srgbClr val="7030A0"/>
                </a:solidFill>
                <a:latin typeface="Nanum Myeongjo" panose="02020603020101020101" pitchFamily="18" charset="-127"/>
              </a:rPr>
              <a:t>Execution</a:t>
            </a:r>
          </a:p>
        </p:txBody>
      </p:sp>
      <p:sp>
        <p:nvSpPr>
          <p:cNvPr id="140294" name="Rectangle 4">
            <a:extLst>
              <a:ext uri="{FF2B5EF4-FFF2-40B4-BE49-F238E27FC236}">
                <a16:creationId xmlns:a16="http://schemas.microsoft.com/office/drawing/2014/main" id="{F606106A-FFEA-DA41-858F-654827ACA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824288"/>
            <a:ext cx="5791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Functional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Units</a:t>
            </a:r>
          </a:p>
        </p:txBody>
      </p:sp>
      <p:sp>
        <p:nvSpPr>
          <p:cNvPr id="140295" name="Rectangle 6">
            <a:extLst>
              <a:ext uri="{FF2B5EF4-FFF2-40B4-BE49-F238E27FC236}">
                <a16:creationId xmlns:a16="http://schemas.microsoft.com/office/drawing/2014/main" id="{AF9DB6C9-1532-9B4B-8176-423216459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150" y="3962400"/>
            <a:ext cx="67627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</a:rPr>
              <a:t>Branch</a:t>
            </a:r>
          </a:p>
        </p:txBody>
      </p:sp>
      <p:sp>
        <p:nvSpPr>
          <p:cNvPr id="140296" name="Rectangle 7">
            <a:extLst>
              <a:ext uri="{FF2B5EF4-FFF2-40B4-BE49-F238E27FC236}">
                <a16:creationId xmlns:a16="http://schemas.microsoft.com/office/drawing/2014/main" id="{9EB57EE5-DAD2-9F4D-8C16-DC1F801D1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3962400"/>
            <a:ext cx="1109662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</a:rPr>
              <a:t>Arithmetic</a:t>
            </a:r>
            <a:br>
              <a:rPr lang="en-US" altLang="zh-CN" sz="1600" b="0" dirty="0">
                <a:latin typeface="Nanum Myeongjo" panose="02020603020101020101" pitchFamily="18" charset="-127"/>
              </a:rPr>
            </a:br>
            <a:r>
              <a:rPr lang="en-US" altLang="zh-CN" sz="1600" b="0" dirty="0">
                <a:latin typeface="Nanum Myeongjo" panose="02020603020101020101" pitchFamily="18" charset="-127"/>
              </a:rPr>
              <a:t>operations</a:t>
            </a:r>
          </a:p>
        </p:txBody>
      </p:sp>
      <p:sp>
        <p:nvSpPr>
          <p:cNvPr id="140297" name="Rectangle 9">
            <a:extLst>
              <a:ext uri="{FF2B5EF4-FFF2-40B4-BE49-F238E27FC236}">
                <a16:creationId xmlns:a16="http://schemas.microsoft.com/office/drawing/2014/main" id="{17F78B8A-3115-5644-B6EA-B3379E85A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0" y="3962400"/>
            <a:ext cx="67627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Load</a:t>
            </a:r>
          </a:p>
        </p:txBody>
      </p:sp>
      <p:sp>
        <p:nvSpPr>
          <p:cNvPr id="140298" name="Rectangle 10">
            <a:extLst>
              <a:ext uri="{FF2B5EF4-FFF2-40B4-BE49-F238E27FC236}">
                <a16:creationId xmlns:a16="http://schemas.microsoft.com/office/drawing/2014/main" id="{A82F409A-662E-3947-88C2-6C69A199B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5" y="3962400"/>
            <a:ext cx="67627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Store</a:t>
            </a:r>
          </a:p>
        </p:txBody>
      </p:sp>
      <p:sp>
        <p:nvSpPr>
          <p:cNvPr id="140299" name="Rectangle 12">
            <a:extLst>
              <a:ext uri="{FF2B5EF4-FFF2-40B4-BE49-F238E27FC236}">
                <a16:creationId xmlns:a16="http://schemas.microsoft.com/office/drawing/2014/main" id="{259AB60C-8F40-0648-AE35-8ED15D71F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0" y="5486400"/>
            <a:ext cx="1447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Data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Cache</a:t>
            </a:r>
          </a:p>
        </p:txBody>
      </p:sp>
      <p:sp>
        <p:nvSpPr>
          <p:cNvPr id="140300" name="Line 19">
            <a:extLst>
              <a:ext uri="{FF2B5EF4-FFF2-40B4-BE49-F238E27FC236}">
                <a16:creationId xmlns:a16="http://schemas.microsoft.com/office/drawing/2014/main" id="{F8B65740-77B1-F14B-9778-C108770E2EA8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962525" y="49530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40301" name="Line 20">
            <a:extLst>
              <a:ext uri="{FF2B5EF4-FFF2-40B4-BE49-F238E27FC236}">
                <a16:creationId xmlns:a16="http://schemas.microsoft.com/office/drawing/2014/main" id="{AAC82751-FA17-A64D-BF7D-417F4FC2C28C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5253038" y="49530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40302" name="Line 21">
            <a:extLst>
              <a:ext uri="{FF2B5EF4-FFF2-40B4-BE49-F238E27FC236}">
                <a16:creationId xmlns:a16="http://schemas.microsoft.com/office/drawing/2014/main" id="{8F5D9094-15B2-5341-B1C6-0BEFABFCB478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734050" y="49530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40303" name="Line 22">
            <a:extLst>
              <a:ext uri="{FF2B5EF4-FFF2-40B4-BE49-F238E27FC236}">
                <a16:creationId xmlns:a16="http://schemas.microsoft.com/office/drawing/2014/main" id="{A7A68499-E9C1-864D-A40C-2641099D3386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022975" y="49530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40304" name="Text Box 27">
            <a:extLst>
              <a:ext uri="{FF2B5EF4-FFF2-40B4-BE49-F238E27FC236}">
                <a16:creationId xmlns:a16="http://schemas.microsoft.com/office/drawing/2014/main" id="{A446B2C9-70E2-AA43-AC47-336B965E8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3048" y="5164138"/>
            <a:ext cx="6190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</a:rPr>
              <a:t>Data</a:t>
            </a:r>
          </a:p>
        </p:txBody>
      </p:sp>
      <p:sp>
        <p:nvSpPr>
          <p:cNvPr id="140305" name="Text Box 28">
            <a:extLst>
              <a:ext uri="{FF2B5EF4-FFF2-40B4-BE49-F238E27FC236}">
                <a16:creationId xmlns:a16="http://schemas.microsoft.com/office/drawing/2014/main" id="{CAA25F68-5D5F-9E4D-9C58-DA06336A2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585" y="5181600"/>
            <a:ext cx="6190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</a:rPr>
              <a:t>Data</a:t>
            </a:r>
          </a:p>
        </p:txBody>
      </p:sp>
      <p:sp>
        <p:nvSpPr>
          <p:cNvPr id="140306" name="Text Box 29">
            <a:extLst>
              <a:ext uri="{FF2B5EF4-FFF2-40B4-BE49-F238E27FC236}">
                <a16:creationId xmlns:a16="http://schemas.microsoft.com/office/drawing/2014/main" id="{F9FC2012-E851-754B-8DC4-BF4C8A9EA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3273" y="4935538"/>
            <a:ext cx="6992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0" dirty="0" err="1">
                <a:latin typeface="Nanum Myeongjo" panose="02020603020101020101" pitchFamily="18" charset="-127"/>
              </a:rPr>
              <a:t>Addr</a:t>
            </a:r>
            <a:r>
              <a:rPr lang="en-US" altLang="zh-CN" sz="1600" b="0" dirty="0">
                <a:latin typeface="Nanum Myeongjo" panose="02020603020101020101" pitchFamily="18" charset="-127"/>
              </a:rPr>
              <a:t>.</a:t>
            </a:r>
          </a:p>
        </p:txBody>
      </p:sp>
      <p:sp>
        <p:nvSpPr>
          <p:cNvPr id="140307" name="Text Box 30">
            <a:extLst>
              <a:ext uri="{FF2B5EF4-FFF2-40B4-BE49-F238E27FC236}">
                <a16:creationId xmlns:a16="http://schemas.microsoft.com/office/drawing/2014/main" id="{A378CD9D-B178-2B4C-A507-0A191B4E3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3210" y="4935538"/>
            <a:ext cx="6992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0" dirty="0" err="1">
                <a:latin typeface="Nanum Myeongjo" panose="02020603020101020101" pitchFamily="18" charset="-127"/>
              </a:rPr>
              <a:t>Addr</a:t>
            </a:r>
            <a:r>
              <a:rPr lang="en-US" altLang="zh-CN" sz="1600" b="0" dirty="0">
                <a:latin typeface="Nanum Myeongjo" panose="02020603020101020101" pitchFamily="18" charset="-127"/>
              </a:rPr>
              <a:t>.</a:t>
            </a:r>
          </a:p>
        </p:txBody>
      </p:sp>
      <p:sp>
        <p:nvSpPr>
          <p:cNvPr id="140308" name="Line 31">
            <a:extLst>
              <a:ext uri="{FF2B5EF4-FFF2-40B4-BE49-F238E27FC236}">
                <a16:creationId xmlns:a16="http://schemas.microsoft.com/office/drawing/2014/main" id="{B6A4A848-3D29-5845-A74C-DAE7C6D1E7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3175" y="3733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40309" name="Line 33">
            <a:extLst>
              <a:ext uri="{FF2B5EF4-FFF2-40B4-BE49-F238E27FC236}">
                <a16:creationId xmlns:a16="http://schemas.microsoft.com/office/drawing/2014/main" id="{1CDC03C9-859C-C241-A66A-DF47908A7C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733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40310" name="Line 34">
            <a:extLst>
              <a:ext uri="{FF2B5EF4-FFF2-40B4-BE49-F238E27FC236}">
                <a16:creationId xmlns:a16="http://schemas.microsoft.com/office/drawing/2014/main" id="{1A30CDA5-1CE0-9645-A580-351A86AD5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0863" y="3733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40311" name="Line 35">
            <a:extLst>
              <a:ext uri="{FF2B5EF4-FFF2-40B4-BE49-F238E27FC236}">
                <a16:creationId xmlns:a16="http://schemas.microsoft.com/office/drawing/2014/main" id="{6A397367-6DD9-9D4A-9408-E5C67D7093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733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40312" name="Line 36">
            <a:extLst>
              <a:ext uri="{FF2B5EF4-FFF2-40B4-BE49-F238E27FC236}">
                <a16:creationId xmlns:a16="http://schemas.microsoft.com/office/drawing/2014/main" id="{6673BA3E-B92B-7B4E-9B80-47A5192A1A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3175" y="3733800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40313" name="Rectangle 37">
            <a:extLst>
              <a:ext uri="{FF2B5EF4-FFF2-40B4-BE49-F238E27FC236}">
                <a16:creationId xmlns:a16="http://schemas.microsoft.com/office/drawing/2014/main" id="{48207A8F-F29E-DA4F-A3FB-B72B6AB31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263" y="3962400"/>
            <a:ext cx="110807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</a:rPr>
              <a:t>Arithmetic</a:t>
            </a:r>
            <a:br>
              <a:rPr lang="en-US" altLang="zh-CN" sz="1600" b="0" dirty="0">
                <a:latin typeface="Nanum Myeongjo" panose="02020603020101020101" pitchFamily="18" charset="-127"/>
              </a:rPr>
            </a:br>
            <a:r>
              <a:rPr lang="en-US" altLang="zh-CN" sz="1600" b="0" dirty="0">
                <a:latin typeface="Nanum Myeongjo" panose="02020603020101020101" pitchFamily="18" charset="-127"/>
              </a:rPr>
              <a:t>operations</a:t>
            </a:r>
          </a:p>
        </p:txBody>
      </p:sp>
      <p:sp>
        <p:nvSpPr>
          <p:cNvPr id="140314" name="Line 38">
            <a:extLst>
              <a:ext uri="{FF2B5EF4-FFF2-40B4-BE49-F238E27FC236}">
                <a16:creationId xmlns:a16="http://schemas.microsoft.com/office/drawing/2014/main" id="{48692CB3-A445-B348-B136-B305134F3F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733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40315" name="Line 39">
            <a:extLst>
              <a:ext uri="{FF2B5EF4-FFF2-40B4-BE49-F238E27FC236}">
                <a16:creationId xmlns:a16="http://schemas.microsoft.com/office/drawing/2014/main" id="{2782E986-89E2-1545-90D5-E3223ECCFE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5138" y="4800600"/>
            <a:ext cx="52149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grpSp>
        <p:nvGrpSpPr>
          <p:cNvPr id="140316" name="Group 40">
            <a:extLst>
              <a:ext uri="{FF2B5EF4-FFF2-40B4-BE49-F238E27FC236}">
                <a16:creationId xmlns:a16="http://schemas.microsoft.com/office/drawing/2014/main" id="{0E1BBA87-D5B3-A341-83E5-E14AC8B062FD}"/>
              </a:ext>
            </a:extLst>
          </p:cNvPr>
          <p:cNvGrpSpPr>
            <a:grpSpLocks/>
          </p:cNvGrpSpPr>
          <p:nvPr/>
        </p:nvGrpSpPr>
        <p:grpSpPr bwMode="auto">
          <a:xfrm>
            <a:off x="2506663" y="4419600"/>
            <a:ext cx="3857625" cy="381000"/>
            <a:chOff x="768" y="2016"/>
            <a:chExt cx="1920" cy="144"/>
          </a:xfrm>
        </p:grpSpPr>
        <p:sp>
          <p:nvSpPr>
            <p:cNvPr id="140318" name="Line 41">
              <a:extLst>
                <a:ext uri="{FF2B5EF4-FFF2-40B4-BE49-F238E27FC236}">
                  <a16:creationId xmlns:a16="http://schemas.microsoft.com/office/drawing/2014/main" id="{A4C21EBE-415F-124D-A97E-9A263ABA4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40319" name="Line 42">
              <a:extLst>
                <a:ext uri="{FF2B5EF4-FFF2-40B4-BE49-F238E27FC236}">
                  <a16:creationId xmlns:a16="http://schemas.microsoft.com/office/drawing/2014/main" id="{A63975FB-4299-C54B-A877-729951EBA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40320" name="Line 44">
              <a:extLst>
                <a:ext uri="{FF2B5EF4-FFF2-40B4-BE49-F238E27FC236}">
                  <a16:creationId xmlns:a16="http://schemas.microsoft.com/office/drawing/2014/main" id="{253A1C41-1394-8C45-AAFD-03221D955D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40321" name="Line 45">
              <a:extLst>
                <a:ext uri="{FF2B5EF4-FFF2-40B4-BE49-F238E27FC236}">
                  <a16:creationId xmlns:a16="http://schemas.microsoft.com/office/drawing/2014/main" id="{080AFEA5-85A1-3547-938A-F8D98D995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40322" name="Line 46">
              <a:extLst>
                <a:ext uri="{FF2B5EF4-FFF2-40B4-BE49-F238E27FC236}">
                  <a16:creationId xmlns:a16="http://schemas.microsoft.com/office/drawing/2014/main" id="{0CC08027-DF81-9A41-96AA-509C1AD082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5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140317" name="Rectangle 47">
            <a:extLst>
              <a:ext uri="{FF2B5EF4-FFF2-40B4-BE49-F238E27FC236}">
                <a16:creationId xmlns:a16="http://schemas.microsoft.com/office/drawing/2014/main" id="{27BC2459-FB90-C341-94A9-E4160738E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588" y="4752975"/>
            <a:ext cx="20024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Operation Results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灯片编号占位符 5">
            <a:extLst>
              <a:ext uri="{FF2B5EF4-FFF2-40B4-BE49-F238E27FC236}">
                <a16:creationId xmlns:a16="http://schemas.microsoft.com/office/drawing/2014/main" id="{7B224355-B41D-CA41-83BD-478F8C43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F4DC9A-921B-4E44-9BBF-0578A6E260A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473CA04C-44D9-C343-BE5B-700B5631F2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Multi-functional Units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2DCAC858-9360-3A4E-B872-EC6CB0C0FA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724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Multiple Instructions Can Execute in Parallel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 err="1">
                <a:ea typeface="宋体" panose="02010600030101010101" pitchFamily="2" charset="-122"/>
              </a:rPr>
              <a:t>Haswell</a:t>
            </a:r>
            <a:r>
              <a:rPr lang="en-US" altLang="zh-CN" dirty="0">
                <a:ea typeface="宋体" panose="02010600030101010101" pitchFamily="2" charset="-122"/>
              </a:rPr>
              <a:t> CPU (Core i7)</a:t>
            </a:r>
          </a:p>
          <a:p>
            <a:pPr marL="1417638" lvl="3" indent="-2222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0. Integer arithmetic, FP multiplication, integer and FP division, branches </a:t>
            </a:r>
          </a:p>
          <a:p>
            <a:pPr marL="1417638" lvl="3" indent="-2222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1. Integer arithmetic, FP addition, integer multiplication, FP multiplication </a:t>
            </a:r>
          </a:p>
          <a:p>
            <a:pPr marL="1417638" lvl="3" indent="-2222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2. Load, address computation </a:t>
            </a:r>
          </a:p>
          <a:p>
            <a:pPr marL="1417638" lvl="3" indent="-2222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3. Load, address computation </a:t>
            </a:r>
          </a:p>
          <a:p>
            <a:pPr marL="1417638" lvl="3" indent="-2222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4. Store </a:t>
            </a:r>
          </a:p>
          <a:p>
            <a:pPr marL="1417638" lvl="3" indent="-2222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5. Integer arithmetic(basic operations) </a:t>
            </a:r>
          </a:p>
          <a:p>
            <a:pPr marL="1417638" lvl="3" indent="-2222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6. Integer arithmetic, branches </a:t>
            </a:r>
          </a:p>
          <a:p>
            <a:pPr marL="1417638" lvl="3" indent="-2222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7. Store address computation </a:t>
            </a:r>
          </a:p>
          <a:p>
            <a:pPr marL="160338" indent="-2222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Integer arithmetic: addition, bitwise operations, shifting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灯片编号占位符 5">
            <a:extLst>
              <a:ext uri="{FF2B5EF4-FFF2-40B4-BE49-F238E27FC236}">
                <a16:creationId xmlns:a16="http://schemas.microsoft.com/office/drawing/2014/main" id="{3A7DFD09-76DA-6444-B053-77C13636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7D0B1A-6441-E840-8B48-E8F1CB357E5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7FF74DC4-4AA2-A644-B6D0-256E5BF25A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Multi-functional Units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A0168DB8-E274-044E-A435-FEED3F4C87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Some Instructions Take &gt; 1 Cycle, but Can be Pipelined</a:t>
            </a:r>
          </a:p>
          <a:p>
            <a:pPr marL="457200" lvl="1" indent="0">
              <a:lnSpc>
                <a:spcPct val="150000"/>
              </a:lnSpc>
              <a:buFontTx/>
              <a:buNone/>
              <a:defRPr/>
            </a:pPr>
            <a:r>
              <a:rPr lang="en-US" altLang="zh-CN" dirty="0" err="1">
                <a:ea typeface="宋体" pitchFamily="2" charset="-122"/>
              </a:rPr>
              <a:t>Haswell</a:t>
            </a:r>
            <a:r>
              <a:rPr lang="en-US" altLang="zh-CN" dirty="0">
                <a:ea typeface="宋体" pitchFamily="2" charset="-122"/>
              </a:rPr>
              <a:t> (Core i7)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144389" name="Picture 1">
            <a:extLst>
              <a:ext uri="{FF2B5EF4-FFF2-40B4-BE49-F238E27FC236}">
                <a16:creationId xmlns:a16="http://schemas.microsoft.com/office/drawing/2014/main" id="{26932EEE-247E-4E45-88F1-834A4C30B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3124200"/>
            <a:ext cx="73787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>
            <a:extLst>
              <a:ext uri="{FF2B5EF4-FFF2-40B4-BE49-F238E27FC236}">
                <a16:creationId xmlns:a16="http://schemas.microsoft.com/office/drawing/2014/main" id="{645BF443-4C6D-E645-8D81-1DA61D71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88F9E0-2FAD-5A46-B3E6-746C827FA1F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4CAD3530-0C31-1B4A-B2FD-FEF9F823F7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CPE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B8633096-EF73-2148-BB3F-99068C3269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void psum1(float a[], float p[], long n)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{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		long i;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 		p[0] = a[0] ;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		for (i = 1; i &lt; n; i++)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 			p[i] = p[i-1] + a[i];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 }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灯片编号占位符 5">
            <a:extLst>
              <a:ext uri="{FF2B5EF4-FFF2-40B4-BE49-F238E27FC236}">
                <a16:creationId xmlns:a16="http://schemas.microsoft.com/office/drawing/2014/main" id="{A3753A4B-2A66-2443-A0AB-60C3BE1A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4EF08E-A208-F147-BB43-B7AA61B2450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C88B89B5-532E-B843-83D9-345028DC48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Execution Unit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286C1E62-B989-A642-A3F7-53439633F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kern="1200" dirty="0">
                <a:ea typeface="宋体" pitchFamily="2" charset="-122"/>
              </a:rPr>
              <a:t>Operation is dispatched to one of multi-functional units, whenever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kern="1200" dirty="0">
                <a:ea typeface="宋体" pitchFamily="2" charset="-122"/>
                <a:cs typeface="+mn-cs"/>
              </a:rPr>
              <a:t>All the operands of an operation are ready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kern="1200" dirty="0">
                <a:ea typeface="宋体" pitchFamily="2" charset="-122"/>
                <a:cs typeface="+mn-cs"/>
              </a:rPr>
              <a:t>Suitable functional units are available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kern="1200" dirty="0">
                <a:ea typeface="宋体" pitchFamily="2" charset="-122"/>
              </a:rPr>
              <a:t>Execution results are passed among functional units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>
            <a:extLst>
              <a:ext uri="{FF2B5EF4-FFF2-40B4-BE49-F238E27FC236}">
                <a16:creationId xmlns:a16="http://schemas.microsoft.com/office/drawing/2014/main" id="{AD377F59-56E5-AE4E-8333-6B1FB5D5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209CBF-1CDD-8142-B808-23F06059733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FF3B24B-C34F-F84F-B44C-0697EF0E60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CPE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B0AD7559-0FDF-7140-9692-E93C8C1EEF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800600"/>
          </a:xfrm>
        </p:spPr>
        <p:txBody>
          <a:bodyPr/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 void psum2(float a[], float p[]; long n)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 {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 	long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13        p[0] = a[0] 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14 	for (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1;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&lt; n-1;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+=2) {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15 	 	float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mid_val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p[i-1] + a[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 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16 	 	p[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 =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mid_val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17 		p[i+1] =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mid_val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+ a[i+1];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18 	}</a:t>
            </a:r>
          </a:p>
          <a:p>
            <a:pPr marL="457200" indent="-457200">
              <a:spcBef>
                <a:spcPts val="0"/>
              </a:spcBef>
              <a:buFontTx/>
              <a:buAutoNum type="arabicPlain" startAt="19"/>
              <a:defRPr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	/* For odd n, finish remaining element */</a:t>
            </a:r>
          </a:p>
          <a:p>
            <a:pPr marL="457200" indent="-457200">
              <a:spcBef>
                <a:spcPts val="0"/>
              </a:spcBef>
              <a:buFontTx/>
              <a:buAutoNum type="arabicPlain" startAt="19"/>
              <a:defRPr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	if  (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&lt; n )</a:t>
            </a:r>
          </a:p>
          <a:p>
            <a:pPr marL="457200" indent="-457200">
              <a:spcBef>
                <a:spcPts val="0"/>
              </a:spcBef>
              <a:buFontTx/>
              <a:buAutoNum type="arabicPlain" startAt="19"/>
              <a:defRPr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	 	p[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 = p[i-1] + a[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 ;</a:t>
            </a:r>
          </a:p>
          <a:p>
            <a:pPr marL="457200" indent="-457200">
              <a:spcBef>
                <a:spcPts val="0"/>
              </a:spcBef>
              <a:buFontTx/>
              <a:buAutoNum type="arabicPlain" startAt="19"/>
              <a:defRPr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">
            <a:extLst>
              <a:ext uri="{FF2B5EF4-FFF2-40B4-BE49-F238E27FC236}">
                <a16:creationId xmlns:a16="http://schemas.microsoft.com/office/drawing/2014/main" id="{7E2FB338-24F0-0242-98A1-25DD32C18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481138"/>
            <a:ext cx="7562850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灯片编号占位符 5">
            <a:extLst>
              <a:ext uri="{FF2B5EF4-FFF2-40B4-BE49-F238E27FC236}">
                <a16:creationId xmlns:a16="http://schemas.microsoft.com/office/drawing/2014/main" id="{926C5955-CDFA-6D4A-96A5-81C080F2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7AD2E8-6EBE-8C43-9DDB-E3D64649CC7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5DB029A4-DEBD-1645-9AD6-C67842FE0B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Cycles Per Element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376</TotalTime>
  <Words>4132</Words>
  <Application>Microsoft Macintosh PowerPoint</Application>
  <PresentationFormat>如螢幕大小 (4:3)</PresentationFormat>
  <Paragraphs>832</Paragraphs>
  <Slides>70</Slides>
  <Notes>70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70</vt:i4>
      </vt:variant>
    </vt:vector>
  </HeadingPairs>
  <TitlesOfParts>
    <vt:vector size="81" baseType="lpstr">
      <vt:lpstr>Comic Sans MS</vt:lpstr>
      <vt:lpstr>宋体</vt:lpstr>
      <vt:lpstr>Arial</vt:lpstr>
      <vt:lpstr>Times New Roman</vt:lpstr>
      <vt:lpstr>Courier New</vt:lpstr>
      <vt:lpstr>Symbol</vt:lpstr>
      <vt:lpstr>Helvetica</vt:lpstr>
      <vt:lpstr>方正舒体</vt:lpstr>
      <vt:lpstr>Calibri</vt:lpstr>
      <vt:lpstr>Wingdings</vt:lpstr>
      <vt:lpstr>icfp99</vt:lpstr>
      <vt:lpstr>Machine-Independent Optimization</vt:lpstr>
      <vt:lpstr>Outline</vt:lpstr>
      <vt:lpstr>Motivation</vt:lpstr>
      <vt:lpstr>Motivation</vt:lpstr>
      <vt:lpstr>Time Scales</vt:lpstr>
      <vt:lpstr>Cycles Per Element</vt:lpstr>
      <vt:lpstr>CPE</vt:lpstr>
      <vt:lpstr>CPE</vt:lpstr>
      <vt:lpstr>Cycles Per Element</vt:lpstr>
      <vt:lpstr>Vector ADT</vt:lpstr>
      <vt:lpstr>Procedures</vt:lpstr>
      <vt:lpstr>Vector ADT</vt:lpstr>
      <vt:lpstr>Vector ADT</vt:lpstr>
      <vt:lpstr>Vector ADT</vt:lpstr>
      <vt:lpstr>Vector ADT</vt:lpstr>
      <vt:lpstr>Optimization Example</vt:lpstr>
      <vt:lpstr>Optimization Example</vt:lpstr>
      <vt:lpstr>Time Scales</vt:lpstr>
      <vt:lpstr>Understanding Loop</vt:lpstr>
      <vt:lpstr>Understanding Loop</vt:lpstr>
      <vt:lpstr>Code Motion</vt:lpstr>
      <vt:lpstr>Code Motion</vt:lpstr>
      <vt:lpstr>Code Motion</vt:lpstr>
      <vt:lpstr>Code Motion</vt:lpstr>
      <vt:lpstr>Code Motion</vt:lpstr>
      <vt:lpstr>Code Motion</vt:lpstr>
      <vt:lpstr>Reduction in Strength</vt:lpstr>
      <vt:lpstr>Reduction in Strength</vt:lpstr>
      <vt:lpstr>Eliminate Unneeded Memory References</vt:lpstr>
      <vt:lpstr>Eliminate Unneeded Memory References</vt:lpstr>
      <vt:lpstr>Eliminate Unneeded Memory References</vt:lpstr>
      <vt:lpstr>Eliminate Unneeded Memory References</vt:lpstr>
      <vt:lpstr>Machine Independent Opt. Results</vt:lpstr>
      <vt:lpstr>Optimizing Compilers</vt:lpstr>
      <vt:lpstr>Optimizing Compilers</vt:lpstr>
      <vt:lpstr>Optimization Blockers  Memory aliasing</vt:lpstr>
      <vt:lpstr>Optimization Blockers  Function call and side effect</vt:lpstr>
      <vt:lpstr>Optimization Blockers  Function call and side effect</vt:lpstr>
      <vt:lpstr>Optimization Blocker: Memory Aliasing</vt:lpstr>
      <vt:lpstr>Optimization Blocker: Memory Aliasing</vt:lpstr>
      <vt:lpstr>Limitations of Optimizing Compilers</vt:lpstr>
      <vt:lpstr>Limitations of Optimizing Compilers</vt:lpstr>
      <vt:lpstr>Example</vt:lpstr>
      <vt:lpstr>Example</vt:lpstr>
      <vt:lpstr>Example</vt:lpstr>
      <vt:lpstr>Example</vt:lpstr>
      <vt:lpstr>Effectiveness of the Optimization</vt:lpstr>
      <vt:lpstr>Modern Processors</vt:lpstr>
      <vt:lpstr>Outline</vt:lpstr>
      <vt:lpstr>Modern Processor</vt:lpstr>
      <vt:lpstr>PowerPoint 簡報</vt:lpstr>
      <vt:lpstr>Modern Processor</vt:lpstr>
      <vt:lpstr>Instruction Control Unit</vt:lpstr>
      <vt:lpstr>Instruction Control Unit</vt:lpstr>
      <vt:lpstr>Fetch Control</vt:lpstr>
      <vt:lpstr>Instruction Control Unit</vt:lpstr>
      <vt:lpstr>Instruction Control Unit</vt:lpstr>
      <vt:lpstr>Instruction Control Unit</vt:lpstr>
      <vt:lpstr>Translation Example</vt:lpstr>
      <vt:lpstr>Translation Example</vt:lpstr>
      <vt:lpstr>Understanding Translation Example</vt:lpstr>
      <vt:lpstr>Understanding Translation Example</vt:lpstr>
      <vt:lpstr>Understanding Translation Example</vt:lpstr>
      <vt:lpstr>Understanding Translation Example</vt:lpstr>
      <vt:lpstr>Understanding Translation Example</vt:lpstr>
      <vt:lpstr>Understanding Translation Example</vt:lpstr>
      <vt:lpstr>PowerPoint 簡報</vt:lpstr>
      <vt:lpstr>Multi-functional Units</vt:lpstr>
      <vt:lpstr>Multi-functional Units</vt:lpstr>
      <vt:lpstr>Execution Unit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Machine-Independent Optimization</dc:title>
  <dc:creator>Microsoft Office User</dc:creator>
  <cp:lastModifiedBy>Qingping Yue</cp:lastModifiedBy>
  <cp:revision>20</cp:revision>
  <dcterms:created xsi:type="dcterms:W3CDTF">2016-02-25T15:17:52Z</dcterms:created>
  <dcterms:modified xsi:type="dcterms:W3CDTF">2020-07-29T03:29:18Z</dcterms:modified>
</cp:coreProperties>
</file>