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1353" r:id="rId2"/>
    <p:sldId id="1354" r:id="rId3"/>
    <p:sldId id="1223" r:id="rId4"/>
    <p:sldId id="1224" r:id="rId5"/>
    <p:sldId id="1225" r:id="rId6"/>
    <p:sldId id="1226" r:id="rId7"/>
    <p:sldId id="1227" r:id="rId8"/>
    <p:sldId id="1228" r:id="rId9"/>
    <p:sldId id="1229" r:id="rId10"/>
    <p:sldId id="1230" r:id="rId11"/>
    <p:sldId id="1231" r:id="rId12"/>
    <p:sldId id="1232" r:id="rId13"/>
    <p:sldId id="1233" r:id="rId14"/>
    <p:sldId id="1234" r:id="rId15"/>
    <p:sldId id="1235" r:id="rId16"/>
    <p:sldId id="1236" r:id="rId17"/>
    <p:sldId id="1237" r:id="rId18"/>
    <p:sldId id="1238" r:id="rId19"/>
    <p:sldId id="1239" r:id="rId20"/>
    <p:sldId id="1240" r:id="rId21"/>
    <p:sldId id="1241" r:id="rId22"/>
    <p:sldId id="1242" r:id="rId23"/>
    <p:sldId id="1243" r:id="rId24"/>
    <p:sldId id="1244" r:id="rId25"/>
    <p:sldId id="1245" r:id="rId26"/>
    <p:sldId id="1246" r:id="rId27"/>
    <p:sldId id="1247" r:id="rId28"/>
    <p:sldId id="1248" r:id="rId29"/>
    <p:sldId id="1249" r:id="rId30"/>
    <p:sldId id="1250" r:id="rId31"/>
    <p:sldId id="1251" r:id="rId32"/>
    <p:sldId id="1252" r:id="rId33"/>
    <p:sldId id="1253" r:id="rId34"/>
    <p:sldId id="1254" r:id="rId35"/>
    <p:sldId id="1255" r:id="rId36"/>
    <p:sldId id="1256" r:id="rId37"/>
    <p:sldId id="1257" r:id="rId38"/>
    <p:sldId id="1258" r:id="rId39"/>
    <p:sldId id="1259" r:id="rId40"/>
    <p:sldId id="1260" r:id="rId41"/>
    <p:sldId id="1261" r:id="rId42"/>
    <p:sldId id="126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78716" autoAdjust="0"/>
  </p:normalViewPr>
  <p:slideViewPr>
    <p:cSldViewPr>
      <p:cViewPr varScale="1">
        <p:scale>
          <a:sx n="63" d="100"/>
          <a:sy n="63" d="100"/>
        </p:scale>
        <p:origin x="192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B01DD-F08D-7343-8A14-1CA3950612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4D658-3F5C-AA4F-BDF9-ACC644E74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3574E8AD-9398-3F49-B563-85EFF77DB17A}" type="datetimeFigureOut">
              <a:rPr lang="en-US" b="0">
                <a:latin typeface="FandolSong" pitchFamily="2" charset="-128"/>
              </a:rPr>
              <a:pPr>
                <a:defRPr/>
              </a:pPr>
              <a:t>11/23/20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FC29-1471-754D-8811-BD3609CBF6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F952-4215-A348-85AD-E9CBB8C4E2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198384-7AE6-AB4D-8F03-61A653B02FB7}" type="slidenum">
              <a:rPr lang="en-US" altLang="en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en-CN" b="0" dirty="0">
              <a:latin typeface="FandolSon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DB13C2-9DE2-8C47-8797-54CCB866CC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D5687C0-11F3-8F48-B988-7E10AF9517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B4A772-BEA3-6149-8775-E6CD3D80F1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534C511-1D93-8D41-B3E5-D3D2BA46B8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FF94A32-9564-0D45-B911-B9A3B57AF5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ECD235F-0F04-3046-874C-F80A1DA35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3F9F84-CB53-9443-BE55-C220B08CF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E2A3431-BF70-CF4B-9DEB-33EB4C86A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72EBC9A-D631-E44F-88E0-6711CDF7303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1FFA24-3547-1D41-9ED3-4E7CEA1B0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8435ACC-139F-084B-8965-6B908C1FC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E062B1C-C296-0F41-85DC-9800BBBC5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40D582D3-A27E-EB40-82E2-AE60110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A032D42-B254-3446-8A45-FA68C35C5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C238AB2-D7B6-B44A-8160-C4C6207B4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BBDEEAE-25BD-A049-81D3-60CE8DF49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8E9988E3-9610-2247-8C76-CD97781E1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0DEDB19-9664-E94E-984D-09268D791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B892550-BBA9-1540-A745-D87021C1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E99C7F7-2A5C-3B49-B34F-E53D5FA4B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4E3F9F7D-AE82-EB40-8E44-D44555B46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094A119-8411-6C41-9B99-092891ED4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BBC193C-B156-5843-8A24-9634D81D0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D024F34E-7201-3848-B985-9A5F69214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91EB299D-795D-EB4E-AB72-CF23C6230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49053E6-61FF-5E4B-AEB5-7403753B7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AACBF502-1A60-7447-B413-111B561AE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0E6951EB-D363-A947-B40B-DFE1BB6E7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500CC66-3F7C-D44A-9690-3916F9C4B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7733EDEF-004E-5F42-932A-EF7CD3EEC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EED4F87-A69B-6D4B-8B08-9DC872667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79AB6C1-09D0-7547-8C32-EED8FBCC5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F7FC201-F8EB-1F4B-9232-DD0D622A1B6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9580B03-7B13-E046-AAF9-857A1B6A1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8968991-0226-BB4A-92A8-B0725F374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E9E0BD83-0BB9-E44F-9B8E-115CA3F61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F467A0F-0057-3345-A2F9-7AF297E0F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132CD47-6C95-8E4C-85B2-0C2EA6461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821E1A-A00A-604F-A753-C133EDB3BCF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5706A9C-8610-7048-B2A7-29CC62FDB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F3EB298-A99B-9A45-BCE5-02782B3B0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EB78AAB7-029D-3C45-8792-506C1167C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C1C932F-688A-C34F-8B4F-9B8196E1B9AD}" type="slidenum">
              <a:rPr lang="zh-CN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8153BCC-2161-9D43-96E2-1170F3EBB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B981514-89B3-124C-BC36-58A87A2E5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5D976171-B523-8348-952B-42DFC6838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F7DA19-0BC5-6245-9B96-665538DBBFF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8373552-2D54-DF4C-B665-B6EB7379D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6526559-1DFD-834C-B9ED-7DE6CA586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F54C4F97-1629-8E4A-9A30-7538F9B6B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58BC859B-7C5A-684F-8506-99E5CD9BF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DB7B3DD-AA4E-394B-B64E-C7D5CDE23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EB68E3-6466-264F-B7E4-11E8CE99DF5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5DA6050-F80D-324D-AE47-D9BCA99F2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3D54DD3-902B-FD43-AB82-911B4B320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9334A612-BB6F-B54C-8104-688E9C241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A4EBC5-860E-3144-90B0-EA63E2E1D37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08B1B11-D8FC-EF4C-B817-0F01ACA3E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267718A-58E0-D544-8503-922D7192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177AFDDF-707F-3F4B-92E9-FBE03D3E0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B3CB72-4B5B-9741-8AA1-FF5623C40E5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129102D-E9F3-EB45-9405-E8D256745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E6EE481-FD08-FE46-8212-DD62EF31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1820AEAE-4282-FD41-B308-F1461FE89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318D2C-6C7B-204B-9F0E-5FD6C148C9D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6FE9728-D7A5-2947-AD24-ED5AA62F8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E424FA5-6044-9D4B-9E01-223120D84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2906E9C4-3E0C-6647-99B7-FEB8B392E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8C3FC7-A29D-D141-9C6F-2B7ECAA7D35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70F5777-D57E-014A-BDDC-55352665C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DCD81E5-0A34-2E44-80E1-25B891259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2D9A8D2-C6C1-CF43-AD06-E72B968CB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06DE88B-3A0B-E047-AF71-E3C9DA22D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64F1B6A5-EEFB-104C-8DFF-DEDD7BCD5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ABDA5EB-40BF-5C4B-AB18-634785C2DAE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838EEE4-D16B-8443-A08D-A9D584299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D517E5F-51A1-4949-B8B6-7B2B2808A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8B9354F3-B1B7-424A-8B91-888E2C86E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330DAC4-0BBF-5E46-919D-92B37B9A0B9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2C4EB88E-7A92-0C40-B654-3BC2EE56F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67FB968-8FF9-AD42-90F4-46A83919C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1BF7F502-B996-5746-9E4C-2078F6084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49B4357-7632-E840-BC75-FBF1D4DE619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F7517C1-300F-674E-8375-FBB7FFD13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5F3FBBB-537D-B847-A421-E03BADAF4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2C9314F-1F57-9D41-99EB-502AE9C70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70DE81C-7B8D-C940-8310-B515190636A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3BFC23E-0A89-544E-A7D3-57BC99FF1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D236805-52CC-B446-AB05-600900CF6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2CA5142C-E333-FF4E-89C2-0F6FD2336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021BBB-1E74-EC4E-ABFE-0FCE669767F1}" type="slidenum">
              <a:rPr lang="zh-CN" altLang="en-US" sz="12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B590053-C84D-174A-B238-8C02688C6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EB030C4-79F6-934E-AFC3-3F1B50257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5A231DF5-74E1-724B-B37B-51AB82F50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3FCF5C2-88D4-EE4C-9B41-D8ADB26480C2}" type="slidenum">
              <a:rPr lang="zh-CN" altLang="en-US" sz="12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A987D81-773B-3F4A-B75B-EC19F224F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C1209BA-0C54-B644-8AA8-58BABB865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EB2F60D3-4F97-734D-96D7-F368BBB90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7A73F7-712C-2043-8157-65B851BB99B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29D904C-50CF-C547-B0B5-A45B92C45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9D2C812-AFBB-2144-B9D3-BC1BE3D95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0F2CB5EB-37ED-C047-BF44-7B1AFD137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14FF7E9-E048-9142-B0D6-DF1D2309614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60ACCFA-E213-004D-9F4B-55040EED2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2D52BBF-7F16-1944-8095-BC1C39B31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Q: The output on the screen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19D7CD8A-CEAE-1148-AE08-5803D223D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4B5B98C-36CB-E246-85EE-E4984248F15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568592E-930F-8244-8F64-E497BE8D7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8EBEFF0-B353-9643-BAF8-1A816192C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7F0A2570-922B-8B46-90A9-8FBE9EABB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8069AC3-9988-C34A-BA37-BAC5AC15A0C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58091A1-EBBA-7E40-97E6-22AE5113E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3A4BAF9-25F4-8443-9DD4-02EE9BA32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FDBC5105-577C-7D40-BBB7-35DEA5EE6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2F6B5B2-B249-A047-8699-EAA834A95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395D72BC-34D9-D342-B283-462D9205C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1F45427-F2EE-334D-B4E3-CC9E4F05023D}" type="slidenum">
              <a:rPr lang="zh-CN" altLang="en-US" sz="12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3B0CACD2-DB4F-B74D-8FFE-A4299A118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08973C-CEB8-8341-A705-105C20F70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66C66037-803C-4844-8F4C-318276163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425D35-033A-E644-BF53-50EE45DF60A7}" type="slidenum">
              <a:rPr lang="zh-CN" altLang="en-US" sz="12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1FCE215-1A79-E94F-A271-30DA76399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FF4744A-4D2F-F04A-A53C-BE031A584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34C687C1-56C0-6E4E-BAF4-B6918ACD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0C3E60E-235F-4E4D-8CCA-7CA4730711E5}" type="slidenum">
              <a:rPr lang="zh-CN" altLang="en-US" sz="1200" b="0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F23BEA0-7ECC-4B4F-8C3F-E2E5254A1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9ADC8F2-CF83-C642-A0BF-6E6A009AC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AAD3A7E-86C5-C641-A34D-7788619D8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C59F378-46FC-C344-8FEF-16A03DE31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35A7611-E541-DC4A-B9D9-85D2BD886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BF5AE98-0F2F-154C-9C13-A6CB5A37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4F9B162-2EDA-6546-B62D-C6E7BF08A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1C70AE3-2EFB-5F42-A44B-F96AFFA2D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E0E6E2F-150D-E34A-82AD-D491F9612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47000EF-1B46-4D4A-90A4-08CA8ED16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9969E3FA-3947-A649-9D1B-484493190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6C24FBD-C72D-A549-B3CA-45F11A8DC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3B9B5F2-DB0A-1E47-8FB7-57A27A895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4172-1761-474E-9A79-6D914F9EE712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938741-8AD2-7D40-8570-553AAA4D7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4C45FA-75C2-204C-9978-5974014D5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4AFEB-70B9-374C-862A-06DD439F9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4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B4964F-6E2B-4046-B373-82AD48AAA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490FF-7308-7D4B-AE92-06469B421E65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1F85F-EE26-5040-8FA0-57B61F9E9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4BABB5-0C03-7A4D-BF9F-5C72873F5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0B9EF-9054-BB46-971A-9FE51FF9A6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7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07D404-D28E-7245-B811-06F566806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F0D3C-53B4-1C48-9161-A061704442B3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3B5867-820C-1A47-BDD5-7D718E160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0F0E00-9798-584C-8EC0-677ED15F7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FCAF-CFB4-5841-93D6-11714734A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8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3CAD7-108A-E742-8413-A814F7257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223B3-52FC-6649-9883-EB69D2ACAB49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38E1A-68EF-394F-B2DC-5914D0507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7389B-F425-F54B-A54B-99DBECC06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8F68-EC68-7D48-9FE0-CC06E92F3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3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F03EBD-D724-7C45-A208-A10A8FC05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833AA-5150-B14A-8C3F-4F1D6C2DBBCA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1DABF4-21A1-8D46-ADAB-169977911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391E7DD-E26E-8444-A420-6B7D9423C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AF35-645E-A04F-9066-3A04C70D0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4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2DC6A4-552E-F24C-924C-8470A8C1D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9B441-A6E4-DF45-8E42-55C82CD05F08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EF489B-EB23-7441-B284-229D6AAFB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212EE4-2969-0A46-A244-198EB4B19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DF289-46E9-8141-94F4-F98A726D0F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67DFC2-49C1-4F4B-9063-5DF266A5B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0AE20-2CC8-CF41-9179-32A7F9482F8C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001E3-0B8D-0348-BB36-14732504C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361063-E5EA-6C47-A7D8-9375663C4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69860-14EE-E442-9071-13745EAD23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5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BA6D6-FFC7-504B-99C5-3F9B9BB4F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9BB74-5DEA-254C-9357-992C3F75216F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F35BC-EF50-8843-85EF-59BD2B981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76064-7E36-594C-B54A-AEF4A47B1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6F70C-D98E-684D-AF3F-77CE5E2477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A11FB6-DF22-404F-81D1-FA2CCA806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AD294-B8B9-0C4C-897F-9ED2E0E92B47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084EC4-2F79-2145-B64A-73B304DDE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7D882C-9980-A243-A5A8-5CFB350B9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E407-63E0-1346-A857-08399CA8D9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8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5E338E-B835-A14D-BD28-63F0E797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34BF-15BF-2649-96D5-FB68A3346B16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0F80A1-F109-E64D-9B3D-ABF21F29C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5AE020-4802-0248-84D3-5EDDA46B6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88F4C-21C2-D24F-88E1-D41033BA02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030470-0640-6C47-B659-8C11FA0E0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16E3A-7EA2-4248-A656-207593065EF6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D2A15D-D0F9-9B4B-959F-AAC851930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80F436-B070-CD4D-8913-CEEF0AE75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AA968-9A7D-3C4E-8B87-7A05AE3A52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9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BF191-32A1-7042-BEC5-D599B085C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9447-D7E6-D946-B618-8A93BBEBA7C0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971BB-11A3-D547-BC82-D5B79B82C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2A5DC-FBE8-3A4D-92A4-97EE8413A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8737-8B9B-C74E-A61E-77B1B928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5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BAB3C-2629-4B45-A0A3-1F9974F85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BDEC6-26FF-D344-AE8C-B9DFFE0FDF9A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D1B95-1E6D-C042-999E-B79598B79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02F6D-5671-2042-912C-3FE9418D5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B3E8-93C4-A746-B48F-AADFD0BACD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8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BAAE78-3793-6644-8F23-7831B074C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2E8935-4C22-BD4F-A087-F93A396BE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4A07FD5-9576-EF40-81A2-B9E735752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26D25D3-3473-E748-9AF1-4A97F274F625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C685C6A-8122-D74F-9A5F-6F90B35B7E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34AC0E8-0CE0-A149-B92D-F9755204D7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E0415E-0B9C-1D42-84A6-8928CB983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0FB29A8-4C74-F545-9F9D-AB810A48F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0">
            <a:extLst>
              <a:ext uri="{FF2B5EF4-FFF2-40B4-BE49-F238E27FC236}">
                <a16:creationId xmlns:a16="http://schemas.microsoft.com/office/drawing/2014/main" id="{D0FFA0C5-0540-5746-AA80-642133526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184780-645D-6B4F-B65E-5AA51B38CBD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6FF4AB-C561-3544-8CC0-F189CC072F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ADB4E015-9E4C-5A41-9FD3-2860F3D79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5C6643D-A46B-494B-81EA-935473610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343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There are many processes in a computer system at one time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How can a computer manage these processes running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multitasking (time slicing)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 mechanism that the OS performs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 basic operation is context switch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Higher-level form of exceptional control flow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built on top of the lower-level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mechanism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3797DC6-6214-2F4D-8F01-DB337D647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10AC1F2-7790-CD4A-8959-4F4DED6F6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When</a:t>
            </a:r>
            <a:r>
              <a:rPr lang="en-US" altLang="zh-CN" dirty="0">
                <a:ea typeface="宋体" pitchFamily="2" charset="-122"/>
              </a:rPr>
              <a:t> does the context switch happen?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kernel is executing a system call on behalf of the user such as</a:t>
            </a:r>
          </a:p>
          <a:p>
            <a:pPr lvl="2"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read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sleep</a:t>
            </a:r>
            <a:r>
              <a:rPr lang="en-US" altLang="zh-CN" dirty="0">
                <a:ea typeface="宋体" pitchFamily="2" charset="-122"/>
              </a:rPr>
              <a:t> ,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etc.</a:t>
            </a:r>
            <a:r>
              <a:rPr lang="en-US" altLang="zh-CN" dirty="0">
                <a:ea typeface="宋体" pitchFamily="2" charset="-122"/>
              </a:rPr>
              <a:t> which will cause the calling process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blocked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Even if a system call does not block, the kernel can decide to perform a context switch rather than return control to the calling process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As a result of an interrupt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Timer interrupt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1">
            <a:extLst>
              <a:ext uri="{FF2B5EF4-FFF2-40B4-BE49-F238E27FC236}">
                <a16:creationId xmlns:a16="http://schemas.microsoft.com/office/drawing/2014/main" id="{595CC09D-2B4B-1444-B1E0-3DAA42EDEDA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76400"/>
            <a:ext cx="7745413" cy="3200400"/>
            <a:chOff x="609600" y="2163763"/>
            <a:chExt cx="8287224" cy="2713037"/>
          </a:xfrm>
        </p:grpSpPr>
        <p:sp>
          <p:nvSpPr>
            <p:cNvPr id="39939" name="Text Box 127">
              <a:extLst>
                <a:ext uri="{FF2B5EF4-FFF2-40B4-BE49-F238E27FC236}">
                  <a16:creationId xmlns:a16="http://schemas.microsoft.com/office/drawing/2014/main" id="{838F441B-C4DA-A846-887A-2741B549B98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87784" y="2163763"/>
              <a:ext cx="1431877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39940" name="Text Box 128">
              <a:extLst>
                <a:ext uri="{FF2B5EF4-FFF2-40B4-BE49-F238E27FC236}">
                  <a16:creationId xmlns:a16="http://schemas.microsoft.com/office/drawing/2014/main" id="{5A03CECB-7074-174C-874A-007C64016F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26670" y="2163763"/>
              <a:ext cx="1447164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39941" name="Line 131">
              <a:extLst>
                <a:ext uri="{FF2B5EF4-FFF2-40B4-BE49-F238E27FC236}">
                  <a16:creationId xmlns:a16="http://schemas.microsoft.com/office/drawing/2014/main" id="{9792E54A-C6F0-CC4A-99D7-F1850B4AE3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7911" y="3483947"/>
              <a:ext cx="0" cy="3660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2" name="Line 134">
              <a:extLst>
                <a:ext uri="{FF2B5EF4-FFF2-40B4-BE49-F238E27FC236}">
                  <a16:creationId xmlns:a16="http://schemas.microsoft.com/office/drawing/2014/main" id="{C7273703-BE83-B74F-A4E9-2E4B79428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17748" y="2222976"/>
              <a:ext cx="10191" cy="2653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3" name="Text Box 135">
              <a:extLst>
                <a:ext uri="{FF2B5EF4-FFF2-40B4-BE49-F238E27FC236}">
                  <a16:creationId xmlns:a16="http://schemas.microsoft.com/office/drawing/2014/main" id="{DDE284FC-78BD-B54B-BFC0-C90B5C2444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2772043"/>
              <a:ext cx="1448862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User code</a:t>
              </a:r>
            </a:p>
          </p:txBody>
        </p:sp>
        <p:sp>
          <p:nvSpPr>
            <p:cNvPr id="39944" name="Text Box 136">
              <a:extLst>
                <a:ext uri="{FF2B5EF4-FFF2-40B4-BE49-F238E27FC236}">
                  <a16:creationId xmlns:a16="http://schemas.microsoft.com/office/drawing/2014/main" id="{4F9DC93C-59E8-F443-AE5F-84F3A659B8D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3154237"/>
              <a:ext cx="1662880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Kernel code</a:t>
              </a:r>
            </a:p>
          </p:txBody>
        </p:sp>
        <p:sp>
          <p:nvSpPr>
            <p:cNvPr id="39945" name="Text Box 137">
              <a:extLst>
                <a:ext uri="{FF2B5EF4-FFF2-40B4-BE49-F238E27FC236}">
                  <a16:creationId xmlns:a16="http://schemas.microsoft.com/office/drawing/2014/main" id="{63E7197C-A6BF-E247-9903-F39B0DCE893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3533739"/>
              <a:ext cx="1448862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User code</a:t>
              </a:r>
            </a:p>
          </p:txBody>
        </p:sp>
        <p:sp>
          <p:nvSpPr>
            <p:cNvPr id="39946" name="Text Box 138">
              <a:extLst>
                <a:ext uri="{FF2B5EF4-FFF2-40B4-BE49-F238E27FC236}">
                  <a16:creationId xmlns:a16="http://schemas.microsoft.com/office/drawing/2014/main" id="{5D7D9F99-627F-DA40-9F9E-41D7D85B595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27973" y="3934773"/>
              <a:ext cx="1662881" cy="340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Kernel code</a:t>
              </a:r>
            </a:p>
          </p:txBody>
        </p:sp>
        <p:sp>
          <p:nvSpPr>
            <p:cNvPr id="39947" name="Text Box 139">
              <a:extLst>
                <a:ext uri="{FF2B5EF4-FFF2-40B4-BE49-F238E27FC236}">
                  <a16:creationId xmlns:a16="http://schemas.microsoft.com/office/drawing/2014/main" id="{8F91E60D-E478-A84E-B4E0-53EA99D26FF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4357340"/>
              <a:ext cx="1448862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User code</a:t>
              </a:r>
            </a:p>
          </p:txBody>
        </p:sp>
        <p:sp>
          <p:nvSpPr>
            <p:cNvPr id="39948" name="Line 140">
              <a:extLst>
                <a:ext uri="{FF2B5EF4-FFF2-40B4-BE49-F238E27FC236}">
                  <a16:creationId xmlns:a16="http://schemas.microsoft.com/office/drawing/2014/main" id="{903EAAC5-CA1A-8D42-AA1E-5F9877E62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3082912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9" name="Line 141">
              <a:extLst>
                <a:ext uri="{FF2B5EF4-FFF2-40B4-BE49-F238E27FC236}">
                  <a16:creationId xmlns:a16="http://schemas.microsoft.com/office/drawing/2014/main" id="{5119DF9C-1A5B-AB41-912C-016B80EE9C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3474526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0" name="Line 142">
              <a:extLst>
                <a:ext uri="{FF2B5EF4-FFF2-40B4-BE49-F238E27FC236}">
                  <a16:creationId xmlns:a16="http://schemas.microsoft.com/office/drawing/2014/main" id="{40F72C44-05EE-A845-89D1-7F38DFA1E4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3868832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1" name="Line 143">
              <a:extLst>
                <a:ext uri="{FF2B5EF4-FFF2-40B4-BE49-F238E27FC236}">
                  <a16:creationId xmlns:a16="http://schemas.microsoft.com/office/drawing/2014/main" id="{FCC65961-03CB-DA41-989A-25DE1EFFAC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4261792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2" name="Line 144">
              <a:extLst>
                <a:ext uri="{FF2B5EF4-FFF2-40B4-BE49-F238E27FC236}">
                  <a16:creationId xmlns:a16="http://schemas.microsoft.com/office/drawing/2014/main" id="{9C4D427A-08C1-DC4F-8556-C608A6738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4656097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3" name="Line 145">
              <a:extLst>
                <a:ext uri="{FF2B5EF4-FFF2-40B4-BE49-F238E27FC236}">
                  <a16:creationId xmlns:a16="http://schemas.microsoft.com/office/drawing/2014/main" id="{F3F8FCDA-1701-A64D-BE96-F25FA2700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2688606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4" name="Text Box 147">
              <a:extLst>
                <a:ext uri="{FF2B5EF4-FFF2-40B4-BE49-F238E27FC236}">
                  <a16:creationId xmlns:a16="http://schemas.microsoft.com/office/drawing/2014/main" id="{F782C1AC-62C4-C94D-9228-EC0A6D0469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9600" y="2575563"/>
              <a:ext cx="798318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82" name="AutoShape 148">
              <a:extLst>
                <a:ext uri="{FF2B5EF4-FFF2-40B4-BE49-F238E27FC236}">
                  <a16:creationId xmlns:a16="http://schemas.microsoft.com/office/drawing/2014/main" id="{DABBB9D2-FFF4-1A40-B0E6-2C8F70E878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80448" y="3081566"/>
              <a:ext cx="67942" cy="351242"/>
            </a:xfrm>
            <a:prstGeom prst="rightBrace">
              <a:avLst>
                <a:gd name="adj1" fmla="val 4281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39956" name="Text Box 149">
              <a:extLst>
                <a:ext uri="{FF2B5EF4-FFF2-40B4-BE49-F238E27FC236}">
                  <a16:creationId xmlns:a16="http://schemas.microsoft.com/office/drawing/2014/main" id="{E3723205-4AE2-D54E-9C63-C1FCEBEBD6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78963" y="2912001"/>
              <a:ext cx="1217861" cy="6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Context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switch</a:t>
              </a:r>
              <a:endParaRPr lang="en-US" altLang="zh-CN" sz="2000" b="0">
                <a:solidFill>
                  <a:srgbClr val="7030A0"/>
                </a:solidFill>
                <a:latin typeface="Helvetica" pitchFamily="2" charset="0"/>
              </a:endParaRPr>
            </a:p>
          </p:txBody>
        </p:sp>
        <p:sp>
          <p:nvSpPr>
            <p:cNvPr id="84" name="AutoShape 150">
              <a:extLst>
                <a:ext uri="{FF2B5EF4-FFF2-40B4-BE49-F238E27FC236}">
                  <a16:creationId xmlns:a16="http://schemas.microsoft.com/office/drawing/2014/main" id="{19CC8EDA-6E92-DC44-9C2F-82F7192B1F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80448" y="3894401"/>
              <a:ext cx="67942" cy="351242"/>
            </a:xfrm>
            <a:prstGeom prst="rightBrace">
              <a:avLst>
                <a:gd name="adj1" fmla="val 4281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39958" name="Text Box 151">
              <a:extLst>
                <a:ext uri="{FF2B5EF4-FFF2-40B4-BE49-F238E27FC236}">
                  <a16:creationId xmlns:a16="http://schemas.microsoft.com/office/drawing/2014/main" id="{60C33189-8F6B-8349-99C9-30644BEE123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78963" y="3770591"/>
              <a:ext cx="1217861" cy="6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Context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switch</a:t>
              </a:r>
              <a:endParaRPr lang="en-US" altLang="zh-CN" sz="2000" b="0">
                <a:solidFill>
                  <a:srgbClr val="7030A0"/>
                </a:solidFill>
                <a:latin typeface="Helvetica" pitchFamily="2" charset="0"/>
              </a:endParaRPr>
            </a:p>
          </p:txBody>
        </p:sp>
        <p:sp>
          <p:nvSpPr>
            <p:cNvPr id="39959" name="Text Box 152">
              <a:extLst>
                <a:ext uri="{FF2B5EF4-FFF2-40B4-BE49-F238E27FC236}">
                  <a16:creationId xmlns:a16="http://schemas.microsoft.com/office/drawing/2014/main" id="{E6E00C5E-4F4C-554E-BCF4-2C832F3591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88393" y="2871629"/>
              <a:ext cx="856069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read</a:t>
              </a:r>
              <a:endParaRPr lang="en-US" altLang="zh-CN" sz="2000" b="0">
                <a:latin typeface="Helvetica" pitchFamily="2" charset="0"/>
              </a:endParaRPr>
            </a:p>
          </p:txBody>
        </p:sp>
        <p:sp>
          <p:nvSpPr>
            <p:cNvPr id="39960" name="Text Box 153">
              <a:extLst>
                <a:ext uri="{FF2B5EF4-FFF2-40B4-BE49-F238E27FC236}">
                  <a16:creationId xmlns:a16="http://schemas.microsoft.com/office/drawing/2014/main" id="{21F37C43-1313-2340-9CE5-B5E6E204B6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51009" y="3653511"/>
              <a:ext cx="1888787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Helvetica" pitchFamily="2" charset="0"/>
                </a:rPr>
                <a:t>Disk  interrupt</a:t>
              </a:r>
              <a:endParaRPr lang="en-US" altLang="zh-CN" sz="2000" b="0">
                <a:latin typeface="Helvetica" pitchFamily="2" charset="0"/>
              </a:endParaRPr>
            </a:p>
          </p:txBody>
        </p:sp>
        <p:sp>
          <p:nvSpPr>
            <p:cNvPr id="39961" name="Line 155">
              <a:extLst>
                <a:ext uri="{FF2B5EF4-FFF2-40B4-BE49-F238E27FC236}">
                  <a16:creationId xmlns:a16="http://schemas.microsoft.com/office/drawing/2014/main" id="{899BFFA0-D85D-CD4C-9168-03E426C117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20683" y="3876906"/>
              <a:ext cx="3499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2" name="Line 159">
              <a:extLst>
                <a:ext uri="{FF2B5EF4-FFF2-40B4-BE49-F238E27FC236}">
                  <a16:creationId xmlns:a16="http://schemas.microsoft.com/office/drawing/2014/main" id="{D9956218-6EF6-DB40-BA4E-0A3B16ED2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549" y="2684570"/>
              <a:ext cx="0" cy="392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3" name="Line 160">
              <a:extLst>
                <a:ext uri="{FF2B5EF4-FFF2-40B4-BE49-F238E27FC236}">
                  <a16:creationId xmlns:a16="http://schemas.microsoft.com/office/drawing/2014/main" id="{0AB1C67C-B20F-AD43-9B4C-244802767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549" y="3090987"/>
              <a:ext cx="1340156" cy="374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4" name="Line 161">
              <a:extLst>
                <a:ext uri="{FF2B5EF4-FFF2-40B4-BE49-F238E27FC236}">
                  <a16:creationId xmlns:a16="http://schemas.microsoft.com/office/drawing/2014/main" id="{093BFFDB-3C1B-2947-88B0-3DF00091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8137" y="3866140"/>
              <a:ext cx="1312979" cy="3646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5" name="Line 162">
              <a:extLst>
                <a:ext uri="{FF2B5EF4-FFF2-40B4-BE49-F238E27FC236}">
                  <a16:creationId xmlns:a16="http://schemas.microsoft.com/office/drawing/2014/main" id="{252D0219-F0D9-A24A-A33B-79A9FA0643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20683" y="3077529"/>
              <a:ext cx="3499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6" name="Line 163">
              <a:extLst>
                <a:ext uri="{FF2B5EF4-FFF2-40B4-BE49-F238E27FC236}">
                  <a16:creationId xmlns:a16="http://schemas.microsoft.com/office/drawing/2014/main" id="{726BE167-67D9-7543-9519-0DC857028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454" y="4249679"/>
              <a:ext cx="0" cy="429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7" name="Text Box 164">
              <a:extLst>
                <a:ext uri="{FF2B5EF4-FFF2-40B4-BE49-F238E27FC236}">
                  <a16:creationId xmlns:a16="http://schemas.microsoft.com/office/drawing/2014/main" id="{CF2F3CCA-CF49-214D-8639-251B79E321E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4835" y="4016865"/>
              <a:ext cx="1479436" cy="6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Helvetica" pitchFamily="2" charset="0"/>
                </a:rPr>
                <a:t>Return 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Helvetica" pitchFamily="2" charset="0"/>
                </a:rPr>
                <a:t>from </a:t>
              </a:r>
              <a:r>
                <a:rPr lang="en-US" altLang="zh-CN" sz="2000" b="0">
                  <a:latin typeface="Courier New" panose="02070309020205020404" pitchFamily="49" charset="0"/>
                </a:rPr>
                <a:t>read</a:t>
              </a:r>
              <a:endParaRPr lang="en-US" altLang="zh-CN" sz="2000" b="0">
                <a:latin typeface="Helvetica" pitchFamily="2" charset="0"/>
              </a:endParaRPr>
            </a:p>
          </p:txBody>
        </p:sp>
        <p:sp>
          <p:nvSpPr>
            <p:cNvPr id="39968" name="Line 165">
              <a:extLst>
                <a:ext uri="{FF2B5EF4-FFF2-40B4-BE49-F238E27FC236}">
                  <a16:creationId xmlns:a16="http://schemas.microsoft.com/office/drawing/2014/main" id="{0775824F-CB85-E14D-9C2D-8ADDC6DBC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450" y="2964486"/>
              <a:ext cx="0" cy="18409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9" name="Line 166">
              <a:extLst>
                <a:ext uri="{FF2B5EF4-FFF2-40B4-BE49-F238E27FC236}">
                  <a16:creationId xmlns:a16="http://schemas.microsoft.com/office/drawing/2014/main" id="{5360BA7D-0D06-7E42-93C4-93B34E6974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20683" y="4269866"/>
              <a:ext cx="3499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46780B8-9F5D-2249-8169-7314C7DE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09600"/>
            <a:ext cx="6057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Context switching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CC5DE38-C72D-AF44-AB4A-E409F025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575EE0C-0D89-954A-AC47-A15E0925E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scheduler</a:t>
            </a:r>
            <a:r>
              <a:rPr lang="en-US" altLang="zh-CN" dirty="0">
                <a:ea typeface="宋体" pitchFamily="2" charset="-122"/>
              </a:rPr>
              <a:t> (a chunk of kernel code) does schedule as following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Decides</a:t>
            </a:r>
            <a:r>
              <a:rPr lang="en-US" altLang="zh-CN" dirty="0">
                <a:ea typeface="宋体" pitchFamily="2" charset="-122"/>
              </a:rPr>
              <a:t> whether to preempt the current process during the execution of a process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Selects</a:t>
            </a:r>
            <a:r>
              <a:rPr lang="en-US" altLang="zh-CN" dirty="0">
                <a:ea typeface="宋体" pitchFamily="2" charset="-122"/>
              </a:rPr>
              <a:t> a previously preempted process (scheduled process) to restart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Preempts</a:t>
            </a:r>
            <a:r>
              <a:rPr lang="en-US" altLang="zh-CN" dirty="0">
                <a:ea typeface="宋体" pitchFamily="2" charset="-122"/>
              </a:rPr>
              <a:t> the current process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Saves</a:t>
            </a:r>
            <a:r>
              <a:rPr lang="en-US" altLang="zh-CN" dirty="0">
                <a:ea typeface="宋体" pitchFamily="2" charset="-122"/>
              </a:rPr>
              <a:t> the context of the current 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Restarts</a:t>
            </a:r>
            <a:r>
              <a:rPr lang="en-US" altLang="zh-CN" dirty="0">
                <a:ea typeface="宋体" pitchFamily="2" charset="-122"/>
              </a:rPr>
              <a:t> the scheduled process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Restores</a:t>
            </a:r>
            <a:r>
              <a:rPr lang="en-US" altLang="zh-CN" dirty="0">
                <a:ea typeface="宋体" pitchFamily="2" charset="-122"/>
              </a:rPr>
              <a:t> the saved context of the scheduled process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Passes the control to this newly restored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F9B8CBA-C145-EE42-91E3-8F42B52852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E12EE00-D16B-7D4B-8408-97F7FD78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control flows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63C156A-2B6C-404B-B146-D61FB7766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67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Each process has its own logical control flow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not affect the states of any other processes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Preempted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Time slice</a:t>
            </a:r>
          </a:p>
        </p:txBody>
      </p:sp>
      <p:grpSp>
        <p:nvGrpSpPr>
          <p:cNvPr id="46083" name="Group 4">
            <a:extLst>
              <a:ext uri="{FF2B5EF4-FFF2-40B4-BE49-F238E27FC236}">
                <a16:creationId xmlns:a16="http://schemas.microsoft.com/office/drawing/2014/main" id="{696E22AA-A0E5-7645-B8D1-5B2D3CBE2D5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600450"/>
            <a:ext cx="7200900" cy="2495550"/>
            <a:chOff x="950" y="1632"/>
            <a:chExt cx="3606" cy="1248"/>
          </a:xfrm>
        </p:grpSpPr>
        <p:sp>
          <p:nvSpPr>
            <p:cNvPr id="46084" name="Line 5">
              <a:extLst>
                <a:ext uri="{FF2B5EF4-FFF2-40B4-BE49-F238E27FC236}">
                  <a16:creationId xmlns:a16="http://schemas.microsoft.com/office/drawing/2014/main" id="{C40610BA-009E-8147-A7F7-ED5A41387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85" name="Text Box 6">
              <a:extLst>
                <a:ext uri="{FF2B5EF4-FFF2-40B4-BE49-F238E27FC236}">
                  <a16:creationId xmlns:a16="http://schemas.microsoft.com/office/drawing/2014/main" id="{DE67240E-986C-E749-A587-C75BA074C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064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086" name="Line 7">
              <a:extLst>
                <a:ext uri="{FF2B5EF4-FFF2-40B4-BE49-F238E27FC236}">
                  <a16:creationId xmlns:a16="http://schemas.microsoft.com/office/drawing/2014/main" id="{845C7EF7-BBD9-5C4C-8BE9-CBFF2D722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87" name="Text Box 8">
              <a:extLst>
                <a:ext uri="{FF2B5EF4-FFF2-40B4-BE49-F238E27FC236}">
                  <a16:creationId xmlns:a16="http://schemas.microsoft.com/office/drawing/2014/main" id="{799EF443-47C9-FD4E-B065-C73F3527D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632"/>
              <a:ext cx="8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46088" name="Text Box 9">
              <a:extLst>
                <a:ext uri="{FF2B5EF4-FFF2-40B4-BE49-F238E27FC236}">
                  <a16:creationId xmlns:a16="http://schemas.microsoft.com/office/drawing/2014/main" id="{5C2E7C54-1352-1A4A-8A0C-75EB72F3C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632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46089" name="Text Box 10">
              <a:extLst>
                <a:ext uri="{FF2B5EF4-FFF2-40B4-BE49-F238E27FC236}">
                  <a16:creationId xmlns:a16="http://schemas.microsoft.com/office/drawing/2014/main" id="{E7F23286-D838-DB4A-A22E-C57151292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632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C</a:t>
              </a:r>
            </a:p>
          </p:txBody>
        </p:sp>
        <p:sp>
          <p:nvSpPr>
            <p:cNvPr id="46090" name="Line 11">
              <a:extLst>
                <a:ext uri="{FF2B5EF4-FFF2-40B4-BE49-F238E27FC236}">
                  <a16:creationId xmlns:a16="http://schemas.microsoft.com/office/drawing/2014/main" id="{7A9AADCF-B6C0-C54C-AF2F-292FB8823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1" name="Line 12">
              <a:extLst>
                <a:ext uri="{FF2B5EF4-FFF2-40B4-BE49-F238E27FC236}">
                  <a16:creationId xmlns:a16="http://schemas.microsoft.com/office/drawing/2014/main" id="{30D9B317-5BD6-9542-90DC-D3AAF11C6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2" name="Line 13">
              <a:extLst>
                <a:ext uri="{FF2B5EF4-FFF2-40B4-BE49-F238E27FC236}">
                  <a16:creationId xmlns:a16="http://schemas.microsoft.com/office/drawing/2014/main" id="{97BC5518-2971-A940-BE15-A4A78329C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3" name="Line 14">
              <a:extLst>
                <a:ext uri="{FF2B5EF4-FFF2-40B4-BE49-F238E27FC236}">
                  <a16:creationId xmlns:a16="http://schemas.microsoft.com/office/drawing/2014/main" id="{FBF0C366-81A4-6146-88DF-3F992B863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4" name="Line 15">
              <a:extLst>
                <a:ext uri="{FF2B5EF4-FFF2-40B4-BE49-F238E27FC236}">
                  <a16:creationId xmlns:a16="http://schemas.microsoft.com/office/drawing/2014/main" id="{2676F486-3A93-1740-8F0E-85F622543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5" name="Line 16">
              <a:extLst>
                <a:ext uri="{FF2B5EF4-FFF2-40B4-BE49-F238E27FC236}">
                  <a16:creationId xmlns:a16="http://schemas.microsoft.com/office/drawing/2014/main" id="{2FD4EBB0-5DD0-C148-AA41-FE089410C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6" name="Line 17">
              <a:extLst>
                <a:ext uri="{FF2B5EF4-FFF2-40B4-BE49-F238E27FC236}">
                  <a16:creationId xmlns:a16="http://schemas.microsoft.com/office/drawing/2014/main" id="{00E1580D-9695-EC43-B17D-E4ACFC37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7" name="Line 18">
              <a:extLst>
                <a:ext uri="{FF2B5EF4-FFF2-40B4-BE49-F238E27FC236}">
                  <a16:creationId xmlns:a16="http://schemas.microsoft.com/office/drawing/2014/main" id="{90FF48E6-AE89-9E44-AF90-F3E0A788E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40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8" name="Line 19">
              <a:extLst>
                <a:ext uri="{FF2B5EF4-FFF2-40B4-BE49-F238E27FC236}">
                  <a16:creationId xmlns:a16="http://schemas.microsoft.com/office/drawing/2014/main" id="{95B5879D-D102-2843-AF16-1D43F379C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3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6E923462-1889-1A4B-8EDF-8B301685D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processes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0193AB4-3AC7-6741-B819-46E308496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66850"/>
            <a:ext cx="8839200" cy="18859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processes </a:t>
            </a:r>
            <a:r>
              <a:rPr lang="en-US" altLang="zh-CN" i="1">
                <a:ea typeface="宋体" panose="02010600030101010101" pitchFamily="2" charset="-122"/>
              </a:rPr>
              <a:t>run concurrently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are concurrent, </a:t>
            </a:r>
            <a:r>
              <a:rPr lang="en-US" altLang="zh-CN">
                <a:ea typeface="宋体" panose="02010600030101010101" pitchFamily="2" charset="-122"/>
              </a:rPr>
              <a:t>if their flows overlap in time.</a:t>
            </a:r>
          </a:p>
          <a:p>
            <a:r>
              <a:rPr lang="en-US" altLang="zh-CN">
                <a:ea typeface="宋体" panose="02010600030101010101" pitchFamily="2" charset="-122"/>
              </a:rPr>
              <a:t>Otherwise, they are </a:t>
            </a:r>
            <a:r>
              <a:rPr lang="en-US" altLang="zh-CN" i="1">
                <a:ea typeface="宋体" panose="02010600030101010101" pitchFamily="2" charset="-122"/>
              </a:rPr>
              <a:t>sequential.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Concurrent: A &amp; B, A&amp;C</a:t>
            </a: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Sequential: B &amp; C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DC3A9BBF-F5E1-CA46-87BF-2BEDD64B8BC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00550"/>
            <a:ext cx="7162800" cy="1924050"/>
            <a:chOff x="950" y="1632"/>
            <a:chExt cx="3606" cy="1248"/>
          </a:xfrm>
        </p:grpSpPr>
        <p:sp>
          <p:nvSpPr>
            <p:cNvPr id="48132" name="Line 5">
              <a:extLst>
                <a:ext uri="{FF2B5EF4-FFF2-40B4-BE49-F238E27FC236}">
                  <a16:creationId xmlns:a16="http://schemas.microsoft.com/office/drawing/2014/main" id="{96BCCDE1-4B99-894A-9F57-1047592DF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3" name="Text Box 6">
              <a:extLst>
                <a:ext uri="{FF2B5EF4-FFF2-40B4-BE49-F238E27FC236}">
                  <a16:creationId xmlns:a16="http://schemas.microsoft.com/office/drawing/2014/main" id="{3B19CE4C-39BF-3241-8D09-A9CE8FB65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065"/>
              <a:ext cx="47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Time</a:t>
              </a:r>
            </a:p>
          </p:txBody>
        </p:sp>
        <p:sp>
          <p:nvSpPr>
            <p:cNvPr id="48134" name="Line 7">
              <a:extLst>
                <a:ext uri="{FF2B5EF4-FFF2-40B4-BE49-F238E27FC236}">
                  <a16:creationId xmlns:a16="http://schemas.microsoft.com/office/drawing/2014/main" id="{F7D782BC-F882-804F-BFD6-6829F0D1C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4811DC5D-EEBA-6449-9DD5-62489D1B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632"/>
              <a:ext cx="87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48136" name="Text Box 9">
              <a:extLst>
                <a:ext uri="{FF2B5EF4-FFF2-40B4-BE49-F238E27FC236}">
                  <a16:creationId xmlns:a16="http://schemas.microsoft.com/office/drawing/2014/main" id="{9D24E1D8-8EE1-B04A-AC40-D39E299DF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632"/>
              <a:ext cx="8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48137" name="Text Box 10">
              <a:extLst>
                <a:ext uri="{FF2B5EF4-FFF2-40B4-BE49-F238E27FC236}">
                  <a16:creationId xmlns:a16="http://schemas.microsoft.com/office/drawing/2014/main" id="{E53A4F3B-7301-C949-9AB3-2AF1EA06F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632"/>
              <a:ext cx="8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C</a:t>
              </a:r>
            </a:p>
          </p:txBody>
        </p:sp>
        <p:sp>
          <p:nvSpPr>
            <p:cNvPr id="48138" name="Line 11">
              <a:extLst>
                <a:ext uri="{FF2B5EF4-FFF2-40B4-BE49-F238E27FC236}">
                  <a16:creationId xmlns:a16="http://schemas.microsoft.com/office/drawing/2014/main" id="{3DEC31DF-89E8-FD49-B7B7-F703BC727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9" name="Line 12">
              <a:extLst>
                <a:ext uri="{FF2B5EF4-FFF2-40B4-BE49-F238E27FC236}">
                  <a16:creationId xmlns:a16="http://schemas.microsoft.com/office/drawing/2014/main" id="{B308AAE8-220C-2D4E-8278-26E82A7CF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0" name="Line 13">
              <a:extLst>
                <a:ext uri="{FF2B5EF4-FFF2-40B4-BE49-F238E27FC236}">
                  <a16:creationId xmlns:a16="http://schemas.microsoft.com/office/drawing/2014/main" id="{A63EE800-7955-0E41-BA39-213C75B1F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1" name="Line 14">
              <a:extLst>
                <a:ext uri="{FF2B5EF4-FFF2-40B4-BE49-F238E27FC236}">
                  <a16:creationId xmlns:a16="http://schemas.microsoft.com/office/drawing/2014/main" id="{D4356500-C825-9249-AFFA-7469D7183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2" name="Line 15">
              <a:extLst>
                <a:ext uri="{FF2B5EF4-FFF2-40B4-BE49-F238E27FC236}">
                  <a16:creationId xmlns:a16="http://schemas.microsoft.com/office/drawing/2014/main" id="{3F43B04E-ADB1-9540-85C8-3E0D3AFC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3" name="Line 16">
              <a:extLst>
                <a:ext uri="{FF2B5EF4-FFF2-40B4-BE49-F238E27FC236}">
                  <a16:creationId xmlns:a16="http://schemas.microsoft.com/office/drawing/2014/main" id="{CC56A502-2916-B346-98EF-D0111DDDF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4" name="Line 17">
              <a:extLst>
                <a:ext uri="{FF2B5EF4-FFF2-40B4-BE49-F238E27FC236}">
                  <a16:creationId xmlns:a16="http://schemas.microsoft.com/office/drawing/2014/main" id="{6EAFB3CA-2604-6F44-978A-64659360E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5" name="Line 18">
              <a:extLst>
                <a:ext uri="{FF2B5EF4-FFF2-40B4-BE49-F238E27FC236}">
                  <a16:creationId xmlns:a16="http://schemas.microsoft.com/office/drawing/2014/main" id="{6E7AF0D5-C3C6-0A42-930C-F3274AEC5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40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6" name="Line 19">
              <a:extLst>
                <a:ext uri="{FF2B5EF4-FFF2-40B4-BE49-F238E27FC236}">
                  <a16:creationId xmlns:a16="http://schemas.microsoft.com/office/drawing/2014/main" id="{5F551384-D286-0841-8823-22F53790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3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7FD49487-6AB4-E644-AB9B-70FF4716F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 view of concurrent processes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BA82A3AD-9B68-3642-9DC4-36210B8C0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859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Control flows for concurrent processes are physically disjoint in time.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However, we can think of concurrent processes are running in parallel with each other.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Multitasking or time slicing</a:t>
            </a:r>
          </a:p>
        </p:txBody>
      </p:sp>
      <p:grpSp>
        <p:nvGrpSpPr>
          <p:cNvPr id="50179" name="Group 20">
            <a:extLst>
              <a:ext uri="{FF2B5EF4-FFF2-40B4-BE49-F238E27FC236}">
                <a16:creationId xmlns:a16="http://schemas.microsoft.com/office/drawing/2014/main" id="{8FA3375B-898B-EB41-BDCD-4EF1887C681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29100"/>
            <a:ext cx="6800850" cy="2324100"/>
            <a:chOff x="768" y="2208"/>
            <a:chExt cx="3793" cy="912"/>
          </a:xfrm>
        </p:grpSpPr>
        <p:sp>
          <p:nvSpPr>
            <p:cNvPr id="50180" name="Line 21">
              <a:extLst>
                <a:ext uri="{FF2B5EF4-FFF2-40B4-BE49-F238E27FC236}">
                  <a16:creationId xmlns:a16="http://schemas.microsoft.com/office/drawing/2014/main" id="{3B006BEA-5953-6546-869C-617B8B105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0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1" name="Text Box 22">
              <a:extLst>
                <a:ext uri="{FF2B5EF4-FFF2-40B4-BE49-F238E27FC236}">
                  <a16:creationId xmlns:a16="http://schemas.microsoft.com/office/drawing/2014/main" id="{A89CD4A2-3A4C-FD4A-9541-24FA89C24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24"/>
              <a:ext cx="50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Time</a:t>
              </a:r>
            </a:p>
          </p:txBody>
        </p:sp>
        <p:sp>
          <p:nvSpPr>
            <p:cNvPr id="50182" name="Line 23">
              <a:extLst>
                <a:ext uri="{FF2B5EF4-FFF2-40B4-BE49-F238E27FC236}">
                  <a16:creationId xmlns:a16="http://schemas.microsoft.com/office/drawing/2014/main" id="{666C22DD-58BF-B840-9B3C-6B5368A97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3" name="Text Box 24">
              <a:extLst>
                <a:ext uri="{FF2B5EF4-FFF2-40B4-BE49-F238E27FC236}">
                  <a16:creationId xmlns:a16="http://schemas.microsoft.com/office/drawing/2014/main" id="{2A92C38B-139A-EC4A-998F-7CEFC1B3A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2208"/>
              <a:ext cx="9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50184" name="Text Box 25">
              <a:extLst>
                <a:ext uri="{FF2B5EF4-FFF2-40B4-BE49-F238E27FC236}">
                  <a16:creationId xmlns:a16="http://schemas.microsoft.com/office/drawing/2014/main" id="{1B1CAA20-BECA-A747-9EF5-CFEEE8218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2208"/>
              <a:ext cx="93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50185" name="Text Box 26">
              <a:extLst>
                <a:ext uri="{FF2B5EF4-FFF2-40B4-BE49-F238E27FC236}">
                  <a16:creationId xmlns:a16="http://schemas.microsoft.com/office/drawing/2014/main" id="{EB1575C4-80EA-BB4C-9D10-D1F45043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208"/>
              <a:ext cx="93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C</a:t>
              </a:r>
            </a:p>
          </p:txBody>
        </p:sp>
        <p:sp>
          <p:nvSpPr>
            <p:cNvPr id="50186" name="Line 27">
              <a:extLst>
                <a:ext uri="{FF2B5EF4-FFF2-40B4-BE49-F238E27FC236}">
                  <a16:creationId xmlns:a16="http://schemas.microsoft.com/office/drawing/2014/main" id="{026E92E0-9DAA-3041-AB6B-11A61F4CE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54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7" name="Line 28">
              <a:extLst>
                <a:ext uri="{FF2B5EF4-FFF2-40B4-BE49-F238E27FC236}">
                  <a16:creationId xmlns:a16="http://schemas.microsoft.com/office/drawing/2014/main" id="{EEEE45EB-F905-6247-9095-606655F50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7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8" name="Line 29">
              <a:extLst>
                <a:ext uri="{FF2B5EF4-FFF2-40B4-BE49-F238E27FC236}">
                  <a16:creationId xmlns:a16="http://schemas.microsoft.com/office/drawing/2014/main" id="{E510D133-4386-FA4E-9C10-3D92E16D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9" name="Line 30">
              <a:extLst>
                <a:ext uri="{FF2B5EF4-FFF2-40B4-BE49-F238E27FC236}">
                  <a16:creationId xmlns:a16="http://schemas.microsoft.com/office/drawing/2014/main" id="{EEA195F3-0283-9346-9324-26152389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4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0" name="Line 31">
              <a:extLst>
                <a:ext uri="{FF2B5EF4-FFF2-40B4-BE49-F238E27FC236}">
                  <a16:creationId xmlns:a16="http://schemas.microsoft.com/office/drawing/2014/main" id="{03D06A51-0892-544A-876D-E036BE395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1" name="Line 32">
              <a:extLst>
                <a:ext uri="{FF2B5EF4-FFF2-40B4-BE49-F238E27FC236}">
                  <a16:creationId xmlns:a16="http://schemas.microsoft.com/office/drawing/2014/main" id="{2E8419E1-3535-1749-B48A-796D450B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2" name="Line 33">
              <a:extLst>
                <a:ext uri="{FF2B5EF4-FFF2-40B4-BE49-F238E27FC236}">
                  <a16:creationId xmlns:a16="http://schemas.microsoft.com/office/drawing/2014/main" id="{355AF19C-73FE-E844-B4F9-FA5DF3DDE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4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3" name="Line 34">
              <a:extLst>
                <a:ext uri="{FF2B5EF4-FFF2-40B4-BE49-F238E27FC236}">
                  <a16:creationId xmlns:a16="http://schemas.microsoft.com/office/drawing/2014/main" id="{845A1C88-F51D-4B43-80E6-89787122B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3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629EFE6-4D64-9B4E-96E5-870C807B4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states of a process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04EEC95-0984-9948-AD30-57677C163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Running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process is either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executing</a:t>
            </a:r>
            <a:r>
              <a:rPr lang="en-US" altLang="zh-CN" dirty="0">
                <a:ea typeface="宋体" pitchFamily="2" charset="-122"/>
              </a:rPr>
              <a:t> on the CPU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or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waiting</a:t>
            </a:r>
            <a:r>
              <a:rPr lang="en-US" altLang="zh-CN" dirty="0">
                <a:ea typeface="宋体" pitchFamily="2" charset="-122"/>
              </a:rPr>
              <a:t> to be executed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and will eventually be scheduled.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Stopped (blocked)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execution of the process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suspended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and will not be scheduled. 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process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stopped</a:t>
            </a:r>
            <a:r>
              <a:rPr lang="en-US" altLang="zh-CN" dirty="0">
                <a:ea typeface="宋体" pitchFamily="2" charset="-122"/>
              </a:rPr>
              <a:t> permanently.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633268C7-87F4-A64A-A3C4-4BDFAED7E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states of a process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C609013-A5FA-D046-A985-274E28CA9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419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running process becomes stop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By receiving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signal</a:t>
            </a:r>
            <a:r>
              <a:rPr lang="en-US" altLang="zh-CN" dirty="0">
                <a:ea typeface="宋体" pitchFamily="2" charset="-122"/>
              </a:rPr>
              <a:t>  such as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SIGSTOP, SIGTSTP, SIGTTIN, or SIGTTOU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stopped process becomes running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By receiving a SIGCONT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signal</a:t>
            </a:r>
          </a:p>
          <a:p>
            <a:pPr marL="342900" lvl="1" indent="-34290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	(a signal is a form of software interrupt)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process becomes terminated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receiving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signal</a:t>
            </a:r>
            <a:r>
              <a:rPr lang="en-US" altLang="zh-CN" dirty="0">
                <a:ea typeface="宋体" pitchFamily="2" charset="-122"/>
              </a:rPr>
              <a:t> whose default action is to terminate the process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returning from the main routine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calling the 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exit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93002565-5DE0-2F4F-9B48-B744C728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E236B-3C23-D947-94AB-68B663F1A8E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34A9B29-A37A-2C4E-BFA5-0DD7DFE36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76D8FA-47A9-E645-AAC7-1DFFFE7AE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Context Switch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Concurrency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Exiting &amp; Creating Processes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8.2, 8.3, 8.4.1, 8.4.2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408178F3-1D89-A44B-8FD0-A70FD3D198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50BA96AE-740C-174F-B145-83184D0D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863CA-3D25-8F4C-9D99-6E3B6FB94A0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F026527-A69D-004E-B36D-207C8CA45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6273B24-86B6-834D-B857-F33573CD3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Unix system-level functions encounter an error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typically return –1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set the global integer variable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to indicate what went wrong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BF937902-5BDA-A340-9C24-DFE5A46C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3CE8E3-4F09-8B4E-9B3A-0AF1468D935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5C2FFDF-3FD8-D242-BAD9-21F2F690A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C0FAA9C-0983-9144-A43F-9BDB8202F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if ((pid = fork()) &lt;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AutoNum type="arabicPlain" startAt="2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"fork error: %s\n", </a:t>
            </a:r>
          </a:p>
          <a:p>
            <a:pPr>
              <a:buFontTx/>
              <a:buAutoNum type="arabicPlain" startAt="2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strerror(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    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}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void unix_error(char *msg) /* unix-style error */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AutoNum type="arabicPlain" startAt="3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"%s: %s\n", msg, strerror(errno));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    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5C85C9-40C0-824C-9E55-E6121828B875}"/>
              </a:ext>
            </a:extLst>
          </p:cNvPr>
          <p:cNvCxnSpPr/>
          <p:nvPr/>
        </p:nvCxnSpPr>
        <p:spPr bwMode="auto">
          <a:xfrm>
            <a:off x="533400" y="3429000"/>
            <a:ext cx="792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A6A7EB31-39FA-3C4F-88E8-E9093E51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6FA18-7DC3-B54E-9D92-1951034AD2C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8219134-372F-DE4E-88C5-E8A2AEA93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C223D3-4F9B-A646-92B0-80F99AB58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pid_t Fork(void)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pid_t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if ((pid = fork()) &lt;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	unix_error("Fork error");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return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B1F43C0-B56C-AC4A-A354-3514C63B17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+mn-ea"/>
              </a:rPr>
              <a:t>Terminate and Create a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4D362067-2F11-9B4D-B76E-173880E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73285-BFC6-1441-8CC2-E9960A6AFBC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CA255317-D1D3-9944-B051-33E81F60A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Obtaining Process ID’s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8AFFE55-6295-504A-B9D5-B90B955E5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Process ID 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PID</a:t>
            </a:r>
          </a:p>
          <a:p>
            <a:pPr lvl="1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Each process has a unique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dolSong" pitchFamily="2" charset="-128"/>
                <a:ea typeface="宋体" pitchFamily="2" charset="-122"/>
              </a:rPr>
              <a:t>positive</a:t>
            </a:r>
            <a:r>
              <a:rPr lang="en-US" altLang="zh-CN" dirty="0">
                <a:latin typeface="FandolSong" pitchFamily="2" charset="-128"/>
                <a:ea typeface="宋体" pitchFamily="2" charset="-122"/>
              </a:rPr>
              <a:t> PID</a:t>
            </a:r>
          </a:p>
          <a:p>
            <a:pPr lvl="1">
              <a:defRPr/>
            </a:pPr>
            <a:endParaRPr lang="en-US" altLang="zh-CN" dirty="0">
              <a:latin typeface="FandolSong" pitchFamily="2" charset="-128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Getpid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Returns the PID of the calling process </a:t>
            </a:r>
          </a:p>
          <a:p>
            <a:pPr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Getppid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Returns the PID of its </a:t>
            </a:r>
            <a:r>
              <a:rPr lang="en-US" altLang="zh-CN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parent</a:t>
            </a:r>
          </a:p>
          <a:p>
            <a:pPr lvl="2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 The process that created the calling process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6">
            <a:extLst>
              <a:ext uri="{FF2B5EF4-FFF2-40B4-BE49-F238E27FC236}">
                <a16:creationId xmlns:a16="http://schemas.microsoft.com/office/drawing/2014/main" id="{66C696ED-F476-4B4A-9138-F691E79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6DD1D-8A41-C349-8618-BECF2E4A5B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C349F1E-8128-F74F-A1FD-C317008EB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Obtaining Process ID’s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A762FCF-ED08-A146-867C-6FA71D8CBF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962400"/>
            <a:ext cx="8001000" cy="2057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getpid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getppid</a:t>
            </a:r>
            <a:r>
              <a:rPr lang="en-US" altLang="zh-CN" sz="2400" dirty="0">
                <a:ea typeface="宋体" pitchFamily="2" charset="-122"/>
              </a:rPr>
              <a:t> routines return an integer value of type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pid_t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pid_t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Defined in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 as an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dolSong" pitchFamily="2" charset="-128"/>
                <a:ea typeface="宋体" pitchFamily="2" charset="-122"/>
              </a:rPr>
              <a:t> </a:t>
            </a: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on Linux systems</a:t>
            </a:r>
          </a:p>
        </p:txBody>
      </p:sp>
      <p:graphicFrame>
        <p:nvGraphicFramePr>
          <p:cNvPr id="1453060" name="Group 4">
            <a:extLst>
              <a:ext uri="{FF2B5EF4-FFF2-40B4-BE49-F238E27FC236}">
                <a16:creationId xmlns:a16="http://schemas.microsoft.com/office/drawing/2014/main" id="{91FBECD9-5092-D04E-A365-375DC74064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6480464"/>
              </p:ext>
            </p:extLst>
          </p:nvPr>
        </p:nvGraphicFramePr>
        <p:xfrm>
          <a:off x="533400" y="1600200"/>
          <a:ext cx="8001000" cy="19050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getpid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getppid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(void);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PID of either the caller or the parent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6">
            <a:extLst>
              <a:ext uri="{FF2B5EF4-FFF2-40B4-BE49-F238E27FC236}">
                <a16:creationId xmlns:a16="http://schemas.microsoft.com/office/drawing/2014/main" id="{2993C1FA-7CB3-E74B-9270-6D5418E3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B9A04-61A9-954C-B406-BE13295EA24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3D555CA-D79F-E04B-B862-4051D9B06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Exit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985372-C045-3D44-84B8-042AA2B2A7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276600"/>
            <a:ext cx="7848600" cy="19050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exit</a:t>
            </a:r>
            <a:r>
              <a:rPr lang="en-US" altLang="zh-CN" sz="2400" dirty="0">
                <a:ea typeface="宋体" pitchFamily="2" charset="-122"/>
              </a:rPr>
              <a:t> function terminates the process with an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exit status </a:t>
            </a:r>
            <a:r>
              <a:rPr lang="en-US" altLang="zh-CN" sz="2400" dirty="0">
                <a:ea typeface="宋体" pitchFamily="2" charset="-122"/>
              </a:rPr>
              <a:t>of status. </a:t>
            </a:r>
          </a:p>
        </p:txBody>
      </p:sp>
      <p:graphicFrame>
        <p:nvGraphicFramePr>
          <p:cNvPr id="1387531" name="Group 11">
            <a:extLst>
              <a:ext uri="{FF2B5EF4-FFF2-40B4-BE49-F238E27FC236}">
                <a16:creationId xmlns:a16="http://schemas.microsoft.com/office/drawing/2014/main" id="{59BBC9FD-C062-4F44-8E00-B7D7783A88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6383692"/>
              </p:ext>
            </p:extLst>
          </p:nvPr>
        </p:nvGraphicFramePr>
        <p:xfrm>
          <a:off x="533400" y="1600200"/>
          <a:ext cx="7924800" cy="12954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stdlib.h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exit(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status);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this function does not return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6">
            <a:extLst>
              <a:ext uri="{FF2B5EF4-FFF2-40B4-BE49-F238E27FC236}">
                <a16:creationId xmlns:a16="http://schemas.microsoft.com/office/drawing/2014/main" id="{A34C0447-36A3-B440-A941-BDAD5E8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7B10C-C918-C945-97E8-CF6DD48B77C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62AA493-FEF6-2149-9C3F-D419ACD0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5C27853-1E2B-5540-9CCB-0800C9E187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848600" cy="18288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 parent process </a:t>
            </a:r>
          </a:p>
          <a:p>
            <a:pPr lvl="1">
              <a:defRPr/>
            </a:pP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creates a new running child process </a:t>
            </a:r>
          </a:p>
          <a:p>
            <a:pPr lvl="1">
              <a:defRPr/>
            </a:pP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by calling the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 function</a:t>
            </a:r>
          </a:p>
        </p:txBody>
      </p:sp>
      <p:graphicFrame>
        <p:nvGraphicFramePr>
          <p:cNvPr id="1389572" name="Group 4">
            <a:extLst>
              <a:ext uri="{FF2B5EF4-FFF2-40B4-BE49-F238E27FC236}">
                <a16:creationId xmlns:a16="http://schemas.microsoft.com/office/drawing/2014/main" id="{2A27DFD2-6497-4347-868A-7B1694B3C5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3810000"/>
          <a:ext cx="8001000" cy="15240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fork(void);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0 to child, PID of child to parent, -1 on error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0B70A89A-8D4E-7E4C-B657-CEC7308B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13DA1-A00C-204C-9EB6-8735CF15BAA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88296CE-02AF-4144-89C2-D5A7F2123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626CF1F-1408-1E4E-977C-6B4E5A4AC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newly created child process is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almost</a:t>
            </a:r>
            <a:r>
              <a:rPr lang="en-US" altLang="zh-CN">
                <a:ea typeface="宋体" panose="02010600030101010101" pitchFamily="2" charset="-122"/>
              </a:rPr>
              <a:t>, but not quite, identical to the parent.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parent and the newly created child have different PIDs.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81D3506-7ED6-9246-9AE3-25D26BB252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Processes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EC125E05-EE05-E941-9D0C-2A651E05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DC258-4FB2-824A-9273-C4CCCED7162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2F99B01-9F60-4440-A678-6BBB63458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92FDCF5-B7A2-3042-8CA6-DF16EBB4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child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gets an identical (but separate) copy of the parent’s user-level virtual address space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including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text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data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bss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segments,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heap</a:t>
            </a:r>
            <a:r>
              <a:rPr lang="en-US" altLang="zh-CN" dirty="0">
                <a:ea typeface="宋体" pitchFamily="2" charset="-122"/>
              </a:rPr>
              <a:t>, and user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stack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also gets identical copies of any of the parent’s open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file descriptors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Which means the child can read and write any files that were open in the parent when it called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7A9A71F2-AFCA-ED45-BBBC-BE18EC92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C82E8B-3974-3746-8290-488C23FD92F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243DD6F-F949-DE4E-B802-1540E29C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256F5AC-E137-754E-9EE1-45C2D84C1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Called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once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parent process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Returns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twice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parent process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 the PID of the child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newly created child process.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 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1EE3BDFE-1558-1340-B6E5-C04F4D1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0D8B4-030A-7A41-B764-B5A4EB2C570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BDD1A2-AAE3-C143-93F3-F4DC9A2F8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2987AEE-FAFD-FC4E-BBFE-3C50ED8E5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return value provides an unambiguous way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whether the program is executing in the parent or the child.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B8BD9A1B-874D-F140-A9A1-B681AD65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236BF-7DB8-CB42-BE7B-D835E57ECC7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6951808B-60E0-BF4B-A945-D39F2A332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6046C96-D575-014E-A6BA-EE80468E5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csapp.h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int x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 {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child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("child : x=%d\n", ++x);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	</a:t>
            </a:r>
            <a:r>
              <a:rPr lang="en-US" altLang="zh-CN" sz="1800" b="1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("parent: x=%d\n", --x);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9A1C5553-5101-D041-BF4C-D0A23B71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4BD4E-33BA-5D46-B43E-1ACA82AE495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4DA80F-F59E-2C4E-81A0-909129B62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96D827E-A014-4541-A5D4-9F89DEAAF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Call 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once</a:t>
            </a:r>
            <a:r>
              <a:rPr lang="en-US" altLang="zh-CN" dirty="0">
                <a:ea typeface="宋体" pitchFamily="2" charset="-122"/>
              </a:rPr>
              <a:t>, return 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twice</a:t>
            </a:r>
            <a:r>
              <a:rPr lang="en-US" altLang="zh-CN" i="1" dirty="0">
                <a:ea typeface="宋体" pitchFamily="2" charset="-122"/>
              </a:rPr>
              <a:t>.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As mentioned before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This is straightforward for programs that create a single child.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Programs with multiple instances of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can be confusing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need to be reasoned about carefully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CA9BD8E1-7D9B-8B43-A096-BFA89E0D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DA599-3F68-B144-BAEB-FAD9F43DFB0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E7FD238-248A-6140-ADDD-52B63D0ED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C150B02-4FA7-F046-BFAC-321F00D0E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Concurrent execution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parent and the child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processes that run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concurrently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instructions in their logical control flows can be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interleaved</a:t>
            </a:r>
            <a:r>
              <a:rPr lang="en-US" altLang="zh-CN" dirty="0">
                <a:ea typeface="宋体" pitchFamily="2" charset="-122"/>
              </a:rPr>
              <a:t> by the kernel in an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arbitrary way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We can never make assumptions about the interleaving of the instructions in different processes.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A770697B-DE07-3441-90ED-B5E5CA22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0B9D3E-DBE1-DA47-BA70-62BF4B16EBF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F04A724-A610-E04D-8F12-A92069BF0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7D5D7C2-2F45-324D-80B5-947433201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u="sng" dirty="0">
                <a:ea typeface="宋体" pitchFamily="2" charset="-122"/>
              </a:rPr>
              <a:t>Duplicate</a:t>
            </a:r>
            <a:r>
              <a:rPr lang="en-US" altLang="zh-CN" dirty="0">
                <a:ea typeface="宋体" pitchFamily="2" charset="-122"/>
              </a:rPr>
              <a:t> but </a:t>
            </a:r>
            <a:r>
              <a:rPr lang="en-US" altLang="zh-CN" u="sng" dirty="0"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address spaces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Immediately after the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pitchFamily="2" charset="-122"/>
              </a:rPr>
              <a:t>function returned in each process, the address space of each process is identical.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Local variable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has a value of 1 in both the parent and the child when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returns in line 8.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D6836B36-7A8B-1040-898A-200CA57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C97B10-29C0-4A4A-81B5-ED3726865E6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979728E-3471-3C42-8F4B-21CA9B7E7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0ECCDFB-9B37-CD42-A8BE-1B76FA616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pid_t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int x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pid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if (pid == 0) {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child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	printf("child : x=%d\n", ++x);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	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printf("parent: x=%d\n", --x);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}</a:t>
            </a:r>
          </a:p>
        </p:txBody>
      </p:sp>
      <p:sp>
        <p:nvSpPr>
          <p:cNvPr id="91140" name="Rectangle 17">
            <a:extLst>
              <a:ext uri="{FF2B5EF4-FFF2-40B4-BE49-F238E27FC236}">
                <a16:creationId xmlns:a16="http://schemas.microsoft.com/office/drawing/2014/main" id="{02E1D800-587A-6E4F-9043-819BD377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1613"/>
            <a:ext cx="381000" cy="51117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zh-TW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8FFB183D-EE82-D44E-8172-D80F189F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27C37-B0C2-5145-B725-A49ADD101CE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6CA6938-6DC9-9746-88C0-BB26D697E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C9F0399-A2D3-B24E-8C16-2DC4A39DE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u="sng" dirty="0">
                <a:ea typeface="宋体" pitchFamily="2" charset="-122"/>
              </a:rPr>
              <a:t>Duplicate</a:t>
            </a:r>
            <a:r>
              <a:rPr lang="en-US" altLang="zh-CN" dirty="0">
                <a:ea typeface="宋体" pitchFamily="2" charset="-122"/>
              </a:rPr>
              <a:t> but </a:t>
            </a:r>
            <a:r>
              <a:rPr lang="en-US" altLang="zh-CN" u="sng" dirty="0"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address spaces.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parent and the child are separate processes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they each have their own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private</a:t>
            </a:r>
            <a:r>
              <a:rPr lang="en-US" altLang="zh-CN" dirty="0">
                <a:ea typeface="宋体" pitchFamily="2" charset="-122"/>
              </a:rPr>
              <a:t> address spaces.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Any subsequent changes that a parent or child makes to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x 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private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not reflected in the memory of the other process.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9F8F2C6D-6E33-6A42-BAE0-4BF1ACF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4AC22-D2F6-FD4F-BB9D-6DAAEF85902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8C980FC-3742-B249-99F1-839A67FC3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4065B23-7C02-A84B-AB1C-0A8F48177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u="sng" dirty="0">
                <a:ea typeface="宋体" pitchFamily="2" charset="-122"/>
              </a:rPr>
              <a:t>Duplicate</a:t>
            </a:r>
            <a:r>
              <a:rPr lang="en-US" altLang="zh-CN" dirty="0">
                <a:ea typeface="宋体" pitchFamily="2" charset="-122"/>
              </a:rPr>
              <a:t> but </a:t>
            </a:r>
            <a:r>
              <a:rPr lang="en-US" altLang="zh-CN" u="sng" dirty="0"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address spaces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variable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has different values in the parent and child when they call their respective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statements.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Shared files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Like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stdout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Communication between child and parent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AAFAF4A-6A0B-A648-8519-3559377E2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New Process is Created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BE91FDB9-7BED-FE4F-BFDB-13CED8DB2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20050" cy="3314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time a user runs a program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typing the name of an executable object file to the shell,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shell creates a new process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then runs the executable object file </a:t>
            </a:r>
          </a:p>
          <a:p>
            <a:pPr lvl="3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the context of this new process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clicking an icon of an application on the desk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6">
            <a:extLst>
              <a:ext uri="{FF2B5EF4-FFF2-40B4-BE49-F238E27FC236}">
                <a16:creationId xmlns:a16="http://schemas.microsoft.com/office/drawing/2014/main" id="{5F9E7746-F60F-364D-B8B2-F791ABCD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3DB96-690B-0D47-BBEA-C2B77DED288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C3DCCC7-0EFE-E747-A8B0-66797A06E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88CB8B0-B77A-D44F-933E-F163A9BA79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printf("hello!\n");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}</a:t>
            </a:r>
          </a:p>
          <a:p>
            <a:pPr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once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   (b)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two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output lines.</a:t>
            </a:r>
          </a:p>
        </p:txBody>
      </p:sp>
      <p:sp>
        <p:nvSpPr>
          <p:cNvPr id="97284" name="Line 401">
            <a:extLst>
              <a:ext uri="{FF2B5EF4-FFF2-40B4-BE49-F238E27FC236}">
                <a16:creationId xmlns:a16="http://schemas.microsoft.com/office/drawing/2014/main" id="{EEDA08D3-E421-994E-91FF-A7527F070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38" y="3505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85" name="Line 403">
            <a:extLst>
              <a:ext uri="{FF2B5EF4-FFF2-40B4-BE49-F238E27FC236}">
                <a16:creationId xmlns:a16="http://schemas.microsoft.com/office/drawing/2014/main" id="{801B1C44-444B-3B46-92ED-67CACC5704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6938" y="3124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86" name="Line 406">
            <a:extLst>
              <a:ext uri="{FF2B5EF4-FFF2-40B4-BE49-F238E27FC236}">
                <a16:creationId xmlns:a16="http://schemas.microsoft.com/office/drawing/2014/main" id="{7F291806-6FC7-6C4F-BF39-B71E8DABD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87" name="Text Box 407">
            <a:extLst>
              <a:ext uri="{FF2B5EF4-FFF2-40B4-BE49-F238E27FC236}">
                <a16:creationId xmlns:a16="http://schemas.microsoft.com/office/drawing/2014/main" id="{36BE8C16-6190-4B4B-8189-2F929340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7288" name="Text Box 408">
            <a:extLst>
              <a:ext uri="{FF2B5EF4-FFF2-40B4-BE49-F238E27FC236}">
                <a16:creationId xmlns:a16="http://schemas.microsoft.com/office/drawing/2014/main" id="{1EA03AFF-C445-1240-A5F9-40334CD7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7289" name="Text Box 412">
            <a:extLst>
              <a:ext uri="{FF2B5EF4-FFF2-40B4-BE49-F238E27FC236}">
                <a16:creationId xmlns:a16="http://schemas.microsoft.com/office/drawing/2014/main" id="{7F9E2BE3-E3EB-6743-817B-7A4704DC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34290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7">
            <a:extLst>
              <a:ext uri="{FF2B5EF4-FFF2-40B4-BE49-F238E27FC236}">
                <a16:creationId xmlns:a16="http://schemas.microsoft.com/office/drawing/2014/main" id="{4A401258-EA9F-0E4E-88DF-9DDF2D01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55857-60EC-224B-BCD0-BB688651655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A7418441-1F27-904D-86C2-7D98CEA3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5054D58-A29B-D944-9339-E94514CC5F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printf("hello!\n");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}</a:t>
            </a:r>
          </a:p>
          <a:p>
            <a:pPr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twice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  (d)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four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output lines.</a:t>
            </a:r>
          </a:p>
        </p:txBody>
      </p:sp>
      <p:sp>
        <p:nvSpPr>
          <p:cNvPr id="99332" name="Line 391">
            <a:extLst>
              <a:ext uri="{FF2B5EF4-FFF2-40B4-BE49-F238E27FC236}">
                <a16:creationId xmlns:a16="http://schemas.microsoft.com/office/drawing/2014/main" id="{168CFFBC-DB88-B949-BBAB-D11AC7713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3" name="Line 392">
            <a:extLst>
              <a:ext uri="{FF2B5EF4-FFF2-40B4-BE49-F238E27FC236}">
                <a16:creationId xmlns:a16="http://schemas.microsoft.com/office/drawing/2014/main" id="{404ADDEB-C1D0-4642-A6EF-72C67712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3657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4" name="Line 393">
            <a:extLst>
              <a:ext uri="{FF2B5EF4-FFF2-40B4-BE49-F238E27FC236}">
                <a16:creationId xmlns:a16="http://schemas.microsoft.com/office/drawing/2014/main" id="{9F8D982C-2D4D-914E-9666-39EB01FF5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2971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5" name="Line 394">
            <a:extLst>
              <a:ext uri="{FF2B5EF4-FFF2-40B4-BE49-F238E27FC236}">
                <a16:creationId xmlns:a16="http://schemas.microsoft.com/office/drawing/2014/main" id="{5395A02E-0368-2E47-AD86-049D2453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6" name="Line 395">
            <a:extLst>
              <a:ext uri="{FF2B5EF4-FFF2-40B4-BE49-F238E27FC236}">
                <a16:creationId xmlns:a16="http://schemas.microsoft.com/office/drawing/2014/main" id="{9DB69FDE-3CBE-754F-9F93-FF2A44EBD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7" name="Line 396">
            <a:extLst>
              <a:ext uri="{FF2B5EF4-FFF2-40B4-BE49-F238E27FC236}">
                <a16:creationId xmlns:a16="http://schemas.microsoft.com/office/drawing/2014/main" id="{85F592B0-5063-3348-A3BD-7BCD92E22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2667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8" name="Line 397">
            <a:extLst>
              <a:ext uri="{FF2B5EF4-FFF2-40B4-BE49-F238E27FC236}">
                <a16:creationId xmlns:a16="http://schemas.microsoft.com/office/drawing/2014/main" id="{3D0C25DA-84D9-BE4F-8D2E-5C044EB2B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3352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9" name="Text Box 398">
            <a:extLst>
              <a:ext uri="{FF2B5EF4-FFF2-40B4-BE49-F238E27FC236}">
                <a16:creationId xmlns:a16="http://schemas.microsoft.com/office/drawing/2014/main" id="{432D52C3-FF65-8943-B9A3-E23089A6E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3972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0" name="Text Box 399">
            <a:extLst>
              <a:ext uri="{FF2B5EF4-FFF2-40B4-BE49-F238E27FC236}">
                <a16:creationId xmlns:a16="http://schemas.microsoft.com/office/drawing/2014/main" id="{B95055ED-4495-D046-BA62-AFF29B4B6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092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1" name="Text Box 400">
            <a:extLst>
              <a:ext uri="{FF2B5EF4-FFF2-40B4-BE49-F238E27FC236}">
                <a16:creationId xmlns:a16="http://schemas.microsoft.com/office/drawing/2014/main" id="{13CED9D1-FB91-F841-A752-07AFA939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711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2" name="Text Box 401">
            <a:extLst>
              <a:ext uri="{FF2B5EF4-FFF2-40B4-BE49-F238E27FC236}">
                <a16:creationId xmlns:a16="http://schemas.microsoft.com/office/drawing/2014/main" id="{F0EFC2DC-BFB1-E24F-B431-46540372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4066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3" name="Text Box 403">
            <a:extLst>
              <a:ext uri="{FF2B5EF4-FFF2-40B4-BE49-F238E27FC236}">
                <a16:creationId xmlns:a16="http://schemas.microsoft.com/office/drawing/2014/main" id="{3C9C0403-A2D3-A043-BA48-F528043F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6258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99344" name="Text Box 415">
            <a:extLst>
              <a:ext uri="{FF2B5EF4-FFF2-40B4-BE49-F238E27FC236}">
                <a16:creationId xmlns:a16="http://schemas.microsoft.com/office/drawing/2014/main" id="{34AAE024-1515-9642-B4C8-0B11C2B0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258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99345" name="Text Box 415">
            <a:extLst>
              <a:ext uri="{FF2B5EF4-FFF2-40B4-BE49-F238E27FC236}">
                <a16:creationId xmlns:a16="http://schemas.microsoft.com/office/drawing/2014/main" id="{87222098-4AFA-CD4A-9673-9C6E56D1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9083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7">
            <a:extLst>
              <a:ext uri="{FF2B5EF4-FFF2-40B4-BE49-F238E27FC236}">
                <a16:creationId xmlns:a16="http://schemas.microsoft.com/office/drawing/2014/main" id="{C8E2F27A-8C9B-7F47-80E8-46AE8D3A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F1D09-47AC-2547-A9E4-E28A57DC7BB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36E5ADA-6114-8940-B1AE-54DDF5359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5D009A9-26F5-0A4D-97D5-68AE00A9AC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printf("hello!\n");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}</a:t>
            </a:r>
          </a:p>
          <a:p>
            <a:pPr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(e)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three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times.  (f)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eight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output lines.</a:t>
            </a:r>
          </a:p>
        </p:txBody>
      </p:sp>
      <p:sp>
        <p:nvSpPr>
          <p:cNvPr id="101380" name="Line 441">
            <a:extLst>
              <a:ext uri="{FF2B5EF4-FFF2-40B4-BE49-F238E27FC236}">
                <a16:creationId xmlns:a16="http://schemas.microsoft.com/office/drawing/2014/main" id="{72051E19-EF16-E14D-AAA8-41C4CB396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37528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1" name="Line 442">
            <a:extLst>
              <a:ext uri="{FF2B5EF4-FFF2-40B4-BE49-F238E27FC236}">
                <a16:creationId xmlns:a16="http://schemas.microsoft.com/office/drawing/2014/main" id="{404A52E6-C9A6-3947-8928-A1D018B44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663" y="4470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2" name="Line 443">
            <a:extLst>
              <a:ext uri="{FF2B5EF4-FFF2-40B4-BE49-F238E27FC236}">
                <a16:creationId xmlns:a16="http://schemas.microsoft.com/office/drawing/2014/main" id="{363508C9-20D7-E048-BE46-DF0AD25C5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37528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3" name="Line 444">
            <a:extLst>
              <a:ext uri="{FF2B5EF4-FFF2-40B4-BE49-F238E27FC236}">
                <a16:creationId xmlns:a16="http://schemas.microsoft.com/office/drawing/2014/main" id="{F79FA018-F881-5B43-8D94-5F9123E10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1338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4" name="Line 445">
            <a:extLst>
              <a:ext uri="{FF2B5EF4-FFF2-40B4-BE49-F238E27FC236}">
                <a16:creationId xmlns:a16="http://schemas.microsoft.com/office/drawing/2014/main" id="{17E06EE6-B3AE-8E4F-8B30-85A91CCE8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3448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5" name="Line 446">
            <a:extLst>
              <a:ext uri="{FF2B5EF4-FFF2-40B4-BE49-F238E27FC236}">
                <a16:creationId xmlns:a16="http://schemas.microsoft.com/office/drawing/2014/main" id="{43DCA806-B017-6449-8B2B-577EAE8D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34480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6" name="Line 447">
            <a:extLst>
              <a:ext uri="{FF2B5EF4-FFF2-40B4-BE49-F238E27FC236}">
                <a16:creationId xmlns:a16="http://schemas.microsoft.com/office/drawing/2014/main" id="{53919C49-5AE5-5B44-84EC-789BFCFE6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1338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7" name="Text Box 448">
            <a:extLst>
              <a:ext uri="{FF2B5EF4-FFF2-40B4-BE49-F238E27FC236}">
                <a16:creationId xmlns:a16="http://schemas.microsoft.com/office/drawing/2014/main" id="{F494C94D-3799-0E4C-95B1-617960BE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41783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88" name="Text Box 449">
            <a:extLst>
              <a:ext uri="{FF2B5EF4-FFF2-40B4-BE49-F238E27FC236}">
                <a16:creationId xmlns:a16="http://schemas.microsoft.com/office/drawing/2014/main" id="{2CC97C6C-E4E7-0B4E-BACA-B55EEB21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8735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89" name="Text Box 450">
            <a:extLst>
              <a:ext uri="{FF2B5EF4-FFF2-40B4-BE49-F238E27FC236}">
                <a16:creationId xmlns:a16="http://schemas.microsoft.com/office/drawing/2014/main" id="{DA3BE639-BCCA-5C40-8303-C1C277A8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4925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90" name="Text Box 451">
            <a:extLst>
              <a:ext uri="{FF2B5EF4-FFF2-40B4-BE49-F238E27FC236}">
                <a16:creationId xmlns:a16="http://schemas.microsoft.com/office/drawing/2014/main" id="{0347241D-A57F-C440-BA86-F5FBCF5E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1877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91" name="Text Box 452">
            <a:extLst>
              <a:ext uri="{FF2B5EF4-FFF2-40B4-BE49-F238E27FC236}">
                <a16:creationId xmlns:a16="http://schemas.microsoft.com/office/drawing/2014/main" id="{F9F73718-8910-4F43-B5C0-BB7AA08A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44069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392" name="Text Box 453">
            <a:extLst>
              <a:ext uri="{FF2B5EF4-FFF2-40B4-BE49-F238E27FC236}">
                <a16:creationId xmlns:a16="http://schemas.microsoft.com/office/drawing/2014/main" id="{4F554D6C-A1D2-DC40-9538-24C41348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069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393" name="Line 454">
            <a:extLst>
              <a:ext uri="{FF2B5EF4-FFF2-40B4-BE49-F238E27FC236}">
                <a16:creationId xmlns:a16="http://schemas.microsoft.com/office/drawing/2014/main" id="{D907CEB9-DEC6-A240-872D-6BD469145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63" y="3022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4" name="Line 455">
            <a:extLst>
              <a:ext uri="{FF2B5EF4-FFF2-40B4-BE49-F238E27FC236}">
                <a16:creationId xmlns:a16="http://schemas.microsoft.com/office/drawing/2014/main" id="{C7ED4A0E-0194-674B-B3DC-112D39E8A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463" y="30226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5" name="Line 456">
            <a:extLst>
              <a:ext uri="{FF2B5EF4-FFF2-40B4-BE49-F238E27FC236}">
                <a16:creationId xmlns:a16="http://schemas.microsoft.com/office/drawing/2014/main" id="{B41D4DC2-265A-7A45-BAF3-03963FB3D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2336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6" name="Line 457">
            <a:extLst>
              <a:ext uri="{FF2B5EF4-FFF2-40B4-BE49-F238E27FC236}">
                <a16:creationId xmlns:a16="http://schemas.microsoft.com/office/drawing/2014/main" id="{3A4EB5FA-3F6B-D246-8EBD-AFF481A95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233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7" name="Line 458">
            <a:extLst>
              <a:ext uri="{FF2B5EF4-FFF2-40B4-BE49-F238E27FC236}">
                <a16:creationId xmlns:a16="http://schemas.microsoft.com/office/drawing/2014/main" id="{0E5C72F1-5C61-8042-A87A-DEFCE9789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71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8" name="Line 459">
            <a:extLst>
              <a:ext uri="{FF2B5EF4-FFF2-40B4-BE49-F238E27FC236}">
                <a16:creationId xmlns:a16="http://schemas.microsoft.com/office/drawing/2014/main" id="{779A970D-49D4-2F49-8D84-56B65FF08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03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9" name="Line 460">
            <a:extLst>
              <a:ext uri="{FF2B5EF4-FFF2-40B4-BE49-F238E27FC236}">
                <a16:creationId xmlns:a16="http://schemas.microsoft.com/office/drawing/2014/main" id="{EC5CBBFB-86BF-8845-8094-506C05F9F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032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400" name="Line 461">
            <a:extLst>
              <a:ext uri="{FF2B5EF4-FFF2-40B4-BE49-F238E27FC236}">
                <a16:creationId xmlns:a16="http://schemas.microsoft.com/office/drawing/2014/main" id="{F3AB823B-DC89-884C-A845-C12451093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717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401" name="Text Box 462">
            <a:extLst>
              <a:ext uri="{FF2B5EF4-FFF2-40B4-BE49-F238E27FC236}">
                <a16:creationId xmlns:a16="http://schemas.microsoft.com/office/drawing/2014/main" id="{6266C805-E964-6C43-85F9-93C49675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27622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2" name="Text Box 463">
            <a:extLst>
              <a:ext uri="{FF2B5EF4-FFF2-40B4-BE49-F238E27FC236}">
                <a16:creationId xmlns:a16="http://schemas.microsoft.com/office/drawing/2014/main" id="{94EF92F7-5872-1944-9DD6-9B0CDE83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2457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3" name="Text Box 464">
            <a:extLst>
              <a:ext uri="{FF2B5EF4-FFF2-40B4-BE49-F238E27FC236}">
                <a16:creationId xmlns:a16="http://schemas.microsoft.com/office/drawing/2014/main" id="{5447A7BF-0887-9140-BB37-810D9161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2076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4" name="Text Box 465">
            <a:extLst>
              <a:ext uri="{FF2B5EF4-FFF2-40B4-BE49-F238E27FC236}">
                <a16:creationId xmlns:a16="http://schemas.microsoft.com/office/drawing/2014/main" id="{700BCA61-B0CF-9941-9087-484D8EE8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17716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5" name="Text Box 466">
            <a:extLst>
              <a:ext uri="{FF2B5EF4-FFF2-40B4-BE49-F238E27FC236}">
                <a16:creationId xmlns:a16="http://schemas.microsoft.com/office/drawing/2014/main" id="{7CF94650-AE22-E844-862A-3024E363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4069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6" name="Text Box 415">
            <a:extLst>
              <a:ext uri="{FF2B5EF4-FFF2-40B4-BE49-F238E27FC236}">
                <a16:creationId xmlns:a16="http://schemas.microsoft.com/office/drawing/2014/main" id="{D60094FD-9401-2044-A073-D41595482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7084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7" name="Text Box 415">
            <a:extLst>
              <a:ext uri="{FF2B5EF4-FFF2-40B4-BE49-F238E27FC236}">
                <a16:creationId xmlns:a16="http://schemas.microsoft.com/office/drawing/2014/main" id="{9627BBD9-BE53-EB49-AC9E-3EF82819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2860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8" name="Text Box 452">
            <a:extLst>
              <a:ext uri="{FF2B5EF4-FFF2-40B4-BE49-F238E27FC236}">
                <a16:creationId xmlns:a16="http://schemas.microsoft.com/office/drawing/2014/main" id="{C4475C5F-2567-C041-A40C-708BDA5E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9845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9" name="Text Box 453">
            <a:extLst>
              <a:ext uri="{FF2B5EF4-FFF2-40B4-BE49-F238E27FC236}">
                <a16:creationId xmlns:a16="http://schemas.microsoft.com/office/drawing/2014/main" id="{F036EE2E-4FF7-1843-8FCB-313AF55F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9845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BF14CF8-E005-1A49-A1BF-F87744D7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New Process is Created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5A22226-0D1A-7449-8BE0-75D433EC3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3314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Application programs can also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create new processes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run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either their own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or other application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the context of new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E724E58-FF5D-2841-8441-E2ADD0F77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flow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F2C2BF8-9D06-BC46-A3F5-CC68D0E33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From startup to shutdown, a CPU simply reads and executes (interprets) a sequence of instructions, one at a time.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This sequence is the system’s physical </a:t>
            </a:r>
            <a:r>
              <a:rPr lang="en-US" altLang="zh-CN" i="1">
                <a:ea typeface="宋体" panose="02010600030101010101" pitchFamily="2" charset="-122"/>
              </a:rPr>
              <a:t>control flow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 i="1">
                <a:ea typeface="宋体" panose="02010600030101010101" pitchFamily="2" charset="-122"/>
              </a:rPr>
              <a:t>flow of control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A67D563C-C740-B544-8EDF-28672A9C86EA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3919538"/>
            <a:ext cx="2593975" cy="1831975"/>
            <a:chOff x="1440" y="2380"/>
            <a:chExt cx="2179" cy="1538"/>
          </a:xfrm>
        </p:grpSpPr>
        <p:sp>
          <p:nvSpPr>
            <p:cNvPr id="125957" name="Text Box 5">
              <a:extLst>
                <a:ext uri="{FF2B5EF4-FFF2-40B4-BE49-F238E27FC236}">
                  <a16:creationId xmlns:a16="http://schemas.microsoft.com/office/drawing/2014/main" id="{A866C018-18C5-2E4F-9102-3C7579F5F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2619"/>
              <a:ext cx="1011" cy="12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&lt;startup&gt;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1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2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3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…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n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&lt;shutdown&gt;</a:t>
              </a:r>
            </a:p>
          </p:txBody>
        </p:sp>
        <p:sp>
          <p:nvSpPr>
            <p:cNvPr id="125958" name="Text Box 6">
              <a:extLst>
                <a:ext uri="{FF2B5EF4-FFF2-40B4-BE49-F238E27FC236}">
                  <a16:creationId xmlns:a16="http://schemas.microsoft.com/office/drawing/2014/main" id="{855D9AB8-6F79-0E42-AF04-F1FFB2B84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" y="2380"/>
              <a:ext cx="16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Physical control flow</a:t>
              </a:r>
            </a:p>
          </p:txBody>
        </p:sp>
        <p:sp>
          <p:nvSpPr>
            <p:cNvPr id="27654" name="Line 7">
              <a:extLst>
                <a:ext uri="{FF2B5EF4-FFF2-40B4-BE49-F238E27FC236}">
                  <a16:creationId xmlns:a16="http://schemas.microsoft.com/office/drawing/2014/main" id="{B5AAF981-928B-D34B-A440-09A3E8465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512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5960" name="Text Box 8">
              <a:extLst>
                <a:ext uri="{FF2B5EF4-FFF2-40B4-BE49-F238E27FC236}">
                  <a16:creationId xmlns:a16="http://schemas.microsoft.com/office/drawing/2014/main" id="{D850633F-C642-D84A-B940-A06BAE57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32"/>
              <a:ext cx="492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Time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285D035-D02A-5E4E-B95E-8BC3EA5B4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E3F065E-2478-6B46-89E9-A9C60B503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077200" cy="43815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processes can run concurrently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support concurrency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Interleaving (multi-tasking)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instructions of one process are interleaved with the instructions of another process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Virtual address (Chap. 9)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implement interleaving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Context switch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A67EB52-7E5C-7047-8F56-0836732637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Context Switches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F898CC3-703A-F443-9734-D82501195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6DD47D5-83C8-194D-9F79-A0BCC8CEB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kernel maintains a context for each process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context is the state that the kernel needs to restart an interrupted process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Context contains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program’s code and data stored in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of PC, register file, status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user’s stack, kernel’s stack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environment variables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Kernel data structures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Process table, page table, file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15770</TotalTime>
  <Words>1945</Words>
  <Application>Microsoft Macintosh PowerPoint</Application>
  <PresentationFormat>如螢幕大小 (4:3)</PresentationFormat>
  <Paragraphs>401</Paragraphs>
  <Slides>42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FandolSong</vt:lpstr>
      <vt:lpstr>宋体</vt:lpstr>
      <vt:lpstr>Comic Sans MS</vt:lpstr>
      <vt:lpstr>Consolas</vt:lpstr>
      <vt:lpstr>Courier</vt:lpstr>
      <vt:lpstr>Courier New</vt:lpstr>
      <vt:lpstr>Helvetica</vt:lpstr>
      <vt:lpstr>Times New Roman</vt:lpstr>
      <vt:lpstr>icfp99</vt:lpstr>
      <vt:lpstr>Exceptional Control Flow II</vt:lpstr>
      <vt:lpstr>Outline</vt:lpstr>
      <vt:lpstr>Processes</vt:lpstr>
      <vt:lpstr>When a New Process is Created</vt:lpstr>
      <vt:lpstr>When a New Process is Created</vt:lpstr>
      <vt:lpstr>Control flow</vt:lpstr>
      <vt:lpstr>Processes</vt:lpstr>
      <vt:lpstr>Context Switches</vt:lpstr>
      <vt:lpstr>Context</vt:lpstr>
      <vt:lpstr>Context switching</vt:lpstr>
      <vt:lpstr>Context switching</vt:lpstr>
      <vt:lpstr>PowerPoint 簡報</vt:lpstr>
      <vt:lpstr>Context switching</vt:lpstr>
      <vt:lpstr>Concurrency</vt:lpstr>
      <vt:lpstr>Logical control flows</vt:lpstr>
      <vt:lpstr>Concurrent processes</vt:lpstr>
      <vt:lpstr>User view of concurrent processes</vt:lpstr>
      <vt:lpstr>Three states of a process</vt:lpstr>
      <vt:lpstr>Three states of a process</vt:lpstr>
      <vt:lpstr>System Call Error Handling</vt:lpstr>
      <vt:lpstr>System Call Error Handling</vt:lpstr>
      <vt:lpstr>System Call Error Handling</vt:lpstr>
      <vt:lpstr>System Call Error Handling</vt:lpstr>
      <vt:lpstr>Terminate and Create a Process</vt:lpstr>
      <vt:lpstr>Obtaining Process ID’s</vt:lpstr>
      <vt:lpstr>Obtaining Process ID’s</vt:lpstr>
      <vt:lpstr>Exit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438</cp:revision>
  <dcterms:created xsi:type="dcterms:W3CDTF">2000-01-15T07:54:11Z</dcterms:created>
  <dcterms:modified xsi:type="dcterms:W3CDTF">2020-11-23T06:46:33Z</dcterms:modified>
</cp:coreProperties>
</file>