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1165" r:id="rId3"/>
    <p:sldId id="1166" r:id="rId5"/>
    <p:sldId id="1167" r:id="rId6"/>
    <p:sldId id="1168" r:id="rId7"/>
    <p:sldId id="1169" r:id="rId8"/>
    <p:sldId id="1170" r:id="rId9"/>
    <p:sldId id="1171" r:id="rId10"/>
    <p:sldId id="1172" r:id="rId11"/>
    <p:sldId id="1173" r:id="rId12"/>
    <p:sldId id="1174" r:id="rId13"/>
    <p:sldId id="1176" r:id="rId14"/>
    <p:sldId id="1177" r:id="rId15"/>
    <p:sldId id="1178" r:id="rId16"/>
    <p:sldId id="1179" r:id="rId17"/>
    <p:sldId id="1180" r:id="rId18"/>
    <p:sldId id="1181" r:id="rId19"/>
    <p:sldId id="1182" r:id="rId20"/>
    <p:sldId id="1183" r:id="rId21"/>
    <p:sldId id="1184" r:id="rId22"/>
    <p:sldId id="1185" r:id="rId23"/>
    <p:sldId id="1186" r:id="rId24"/>
    <p:sldId id="1187" r:id="rId25"/>
    <p:sldId id="1206" r:id="rId26"/>
    <p:sldId id="1188" r:id="rId2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503050405090304" pitchFamily="18" charset="0"/>
        <a:ea typeface="SimSun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503050405090304" pitchFamily="18" charset="0"/>
        <a:ea typeface="SimSun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503050405090304" pitchFamily="18" charset="0"/>
        <a:ea typeface="SimSun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503050405090304" pitchFamily="18" charset="0"/>
        <a:ea typeface="SimSun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503050405090304" pitchFamily="18" charset="0"/>
        <a:ea typeface="SimSun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503050405090304" pitchFamily="18" charset="0"/>
        <a:ea typeface="SimSun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503050405090304" pitchFamily="18" charset="0"/>
        <a:ea typeface="SimSun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503050405090304" pitchFamily="18" charset="0"/>
        <a:ea typeface="SimSun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503050405090304" pitchFamily="18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432FF"/>
    <a:srgbClr val="F2D174"/>
    <a:srgbClr val="FF5000"/>
    <a:srgbClr val="FF6400"/>
    <a:srgbClr val="FF5020"/>
    <a:srgbClr val="FF8020"/>
    <a:srgbClr val="FF6000"/>
    <a:srgbClr val="FF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387"/>
    <p:restoredTop sz="50000"/>
  </p:normalViewPr>
  <p:slideViewPr>
    <p:cSldViewPr showGuides="1">
      <p:cViewPr varScale="1">
        <p:scale>
          <a:sx n="100" d="100"/>
          <a:sy n="100" d="100"/>
        </p:scale>
        <p:origin x="9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DD45F-2E16-4A95-841B-93BF59306538}" type="slidenum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50305040509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503050405090304" pitchFamily="18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50305040509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b="0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CF30F7-B1B4-4CA2-8A3D-2BDD63C812E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6B2350-BAAB-4D88-BBDF-D31B174321C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1A1BBE-AAD1-490E-9947-7DD2BF8A62A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067F6-BC34-4A93-A1C9-CDE7B40139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400" b="0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57AF4-A3D6-42D1-877B-1135D1FE86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  <a:cs typeface="+mn-cs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ln/>
        </p:spPr>
        <p:txBody>
          <a:bodyPr vert="horz" wrap="square" lIns="91440" tIns="45720" rIns="91440" bIns="45720" anchor="ctr"/>
          <a:p>
            <a:pPr/>
            <a:r>
              <a:rPr lang="en-US" altLang="zh-CN" sz="3600" dirty="0">
                <a:latin typeface="+mj-lt"/>
                <a:ea typeface="SimSun" pitchFamily="2" charset="-122"/>
                <a:cs typeface="+mj-cs"/>
              </a:rPr>
              <a:t>Array</a:t>
            </a:r>
            <a:endParaRPr lang="en-US" altLang="zh-CN" sz="3600" dirty="0"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Pointer Arithmetic</a:t>
            </a:r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1372163" name="Group 3"/>
          <p:cNvGraphicFramePr>
            <a:graphicFrameLocks noGrp="1"/>
          </p:cNvGraphicFramePr>
          <p:nvPr>
            <p:ph idx="1"/>
          </p:nvPr>
        </p:nvGraphicFramePr>
        <p:xfrm>
          <a:off x="685800" y="1676400"/>
          <a:ext cx="7696200" cy="4419600"/>
        </p:xfrm>
        <a:graphic>
          <a:graphicData uri="http://schemas.openxmlformats.org/drawingml/2006/table">
            <a:tbl>
              <a:tblPr/>
              <a:tblGrid>
                <a:gridCol w="1509232"/>
                <a:gridCol w="852967"/>
                <a:gridCol w="1485901"/>
                <a:gridCol w="38481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Expression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Type</a:t>
                      </a:r>
                      <a:endParaRPr kumimoji="0" lang="en-US" altLang="zh-CN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Value</a:t>
                      </a:r>
                      <a:endParaRPr kumimoji="0" lang="en-US" altLang="zh-CN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Assembly code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int *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movq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rax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E[0]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int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M[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movl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(%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)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eax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E[i]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int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M[x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+4i]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movl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(%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rcx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4)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eax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&amp;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E[2]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int *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+8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leaq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 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8(%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),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rax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E+i-1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int *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+4i-4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lea 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-4(%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rcx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4)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rax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*(E+i-3)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int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M[x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+4i-12]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movl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  -12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(%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rcx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4)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eax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&amp;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E[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]-E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long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movq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rcx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rax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Nested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int A[5][3] ;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Array A is a two-dimensional array 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with five rows and three columns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It is referenced as A[0][0] through A[4][2]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251575" y="152400"/>
          <a:ext cx="2663825" cy="5851525"/>
        </p:xfrm>
        <a:graphic>
          <a:graphicData uri="http://schemas.openxmlformats.org/drawingml/2006/table">
            <a:tbl>
              <a:tblPr/>
              <a:tblGrid>
                <a:gridCol w="665956"/>
                <a:gridCol w="998934"/>
                <a:gridCol w="998934"/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Row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Element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Address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A[0][0]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A[0][1]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A[0][2]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A[1][0]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+12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A[1][1]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+16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A[1][2]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+20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A[2][0]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+24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A[2][1]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+28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A[2][2]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+32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A[3]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A[3][0]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+36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A[3][1]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+40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A[3][2]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+44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A[4]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A[4][0]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+48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A[4][1]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+52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A[4][2]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SimSun" pitchFamily="2" charset="-122"/>
                          <a:cs typeface="Times New Roman" panose="02020503050405090304" pitchFamily="18" charset="0"/>
                        </a:rPr>
                        <a:t>+56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SimSun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</a:tbl>
          </a:graphicData>
        </a:graphic>
      </p:graphicFrame>
      <p:sp>
        <p:nvSpPr>
          <p:cNvPr id="277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77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Nested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27722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6400800" cy="44196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int A[5][3] ;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Array of array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typedef  int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row3_t</a:t>
            </a:r>
            <a:r>
              <a:rPr lang="en-US" altLang="zh-CN" dirty="0">
                <a:ea typeface="SimSun" pitchFamily="2" charset="-122"/>
              </a:rPr>
              <a:t>[3] ;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row3_t</a:t>
            </a:r>
            <a:r>
              <a:rPr lang="en-US" altLang="zh-CN" dirty="0">
                <a:ea typeface="SimSun" pitchFamily="2" charset="-122"/>
              </a:rPr>
              <a:t>   A[5] ;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Array A contains 5 elements, </a:t>
            </a:r>
            <a:br>
              <a:rPr lang="en-US" altLang="zh-CN" dirty="0">
                <a:ea typeface="SimSun" pitchFamily="2" charset="-122"/>
              </a:rPr>
            </a:br>
            <a:r>
              <a:rPr lang="en-US" altLang="zh-CN" dirty="0">
                <a:ea typeface="SimSun" pitchFamily="2" charset="-122"/>
              </a:rPr>
              <a:t>each requiring 12 bytes (B) to </a:t>
            </a:r>
            <a:br>
              <a:rPr lang="en-US" altLang="zh-CN" dirty="0">
                <a:ea typeface="SimSun" pitchFamily="2" charset="-122"/>
              </a:rPr>
            </a:br>
            <a:r>
              <a:rPr lang="en-US" altLang="zh-CN" dirty="0">
                <a:ea typeface="SimSun" pitchFamily="2" charset="-122"/>
              </a:rPr>
              <a:t>store 3 integers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The whole size of array A is 56B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u="sng" dirty="0">
                <a:ea typeface="SimSun" pitchFamily="2" charset="-122"/>
              </a:rPr>
              <a:t>Row major </a:t>
            </a:r>
            <a:r>
              <a:rPr lang="en-US" altLang="zh-CN" dirty="0">
                <a:ea typeface="SimSun" pitchFamily="2" charset="-122"/>
              </a:rPr>
              <a:t>ordered in memory  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Nested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355600" indent="-355600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   D[R][C] ;</a:t>
            </a:r>
            <a:endParaRPr lang="en-US" altLang="zh-CN" dirty="0">
              <a:ea typeface="SimSun" pitchFamily="2" charset="-122"/>
            </a:endParaRPr>
          </a:p>
          <a:p>
            <a:pPr marL="355600" indent="-355600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D[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j</a:t>
            </a:r>
            <a:r>
              <a:rPr lang="en-US" altLang="zh-CN" dirty="0">
                <a:ea typeface="SimSun" pitchFamily="2" charset="-122"/>
              </a:rPr>
              <a:t>] is at memory address</a:t>
            </a:r>
            <a:endParaRPr lang="en-US" altLang="zh-CN" dirty="0">
              <a:ea typeface="SimSun" pitchFamily="2" charset="-122"/>
            </a:endParaRPr>
          </a:p>
          <a:p>
            <a:pPr marL="914400" lvl="1" indent="-457200">
              <a:lnSpc>
                <a:spcPct val="14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b="1" baseline="-25000" dirty="0">
                <a:latin typeface="Courier New" panose="02070309020205020404" pitchFamily="49" charset="0"/>
                <a:ea typeface="SimSun" pitchFamily="2" charset="-122"/>
              </a:rPr>
              <a:t>D </a:t>
            </a:r>
            <a:r>
              <a:rPr lang="en-US" altLang="zh-CN" b="1" dirty="0">
                <a:latin typeface="Courier New" panose="02070309020205020404" pitchFamily="49" charset="0"/>
                <a:ea typeface="SimSun" pitchFamily="2" charset="-122"/>
              </a:rPr>
              <a:t>+ L * ( C *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SimSun" pitchFamily="2" charset="-122"/>
              </a:rPr>
              <a:t> +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j</a:t>
            </a:r>
            <a:r>
              <a:rPr lang="en-US" altLang="zh-CN" b="1" dirty="0">
                <a:latin typeface="Courier New" panose="02070309020205020404" pitchFamily="49" charset="0"/>
                <a:ea typeface="SimSun" pitchFamily="2" charset="-122"/>
              </a:rPr>
              <a:t> )</a:t>
            </a:r>
            <a:endParaRPr lang="en-US" altLang="zh-CN" b="1" dirty="0">
              <a:latin typeface="Courier New" panose="02070309020205020404" pitchFamily="49" charset="0"/>
              <a:ea typeface="SimSun" pitchFamily="2" charset="-122"/>
            </a:endParaRPr>
          </a:p>
          <a:p>
            <a:pPr marL="914400" lvl="1" indent="-457200">
              <a:lnSpc>
                <a:spcPct val="14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SimSun" pitchFamily="2" charset="-122"/>
              </a:rPr>
              <a:t>L </a:t>
            </a:r>
            <a:r>
              <a:rPr lang="en-US" altLang="zh-CN" dirty="0">
                <a:ea typeface="SimSun" pitchFamily="2" charset="-122"/>
              </a:rPr>
              <a:t>is </a:t>
            </a:r>
            <a:r>
              <a:rPr lang="en-US" altLang="zh-CN" b="1" dirty="0">
                <a:latin typeface="Courier New" panose="02070309020205020404" pitchFamily="49" charset="0"/>
                <a:ea typeface="SimSun" pitchFamily="2" charset="-122"/>
              </a:rPr>
              <a:t>sizeof(T)</a:t>
            </a:r>
            <a:endParaRPr lang="en-US" altLang="zh-CN" b="1" dirty="0">
              <a:latin typeface="Courier New" panose="02070309020205020404" pitchFamily="49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Access </a:t>
            </a:r>
            <a:r>
              <a:rPr lang="en-US" altLang="zh-CN" dirty="0">
                <a:solidFill>
                  <a:srgbClr val="FF0000"/>
                </a:solidFill>
                <a:ea typeface="方正舒体" pitchFamily="2" charset="-122"/>
              </a:rPr>
              <a:t>A[i][j]</a:t>
            </a:r>
            <a:endParaRPr lang="en-US" altLang="zh-CN" dirty="0">
              <a:solidFill>
                <a:srgbClr val="FF0000"/>
              </a:solidFill>
              <a:ea typeface="方正舒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55600" marR="0" lvl="0" indent="-355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It is in memory M [ x</a:t>
            </a:r>
            <a:r>
              <a:rPr kumimoji="1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A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+ j*4 + 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*12 ]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contains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x</a:t>
            </a:r>
            <a:r>
              <a:rPr kumimoji="1" lang="en-US" altLang="zh-CN" sz="20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A</a:t>
            </a:r>
            <a:r>
              <a:rPr kumimoji="1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rsi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holds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rdx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holds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j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leaq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(%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rsi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rsi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2),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rdx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#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*3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leaq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(%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rax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4),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rcx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		# X</a:t>
            </a:r>
            <a:r>
              <a:rPr kumimoji="1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A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+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*12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movl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(%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rax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rdx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4),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eax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	# read from M[X</a:t>
            </a:r>
            <a:r>
              <a:rPr kumimoji="1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A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+12i+4j]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Fixed-size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7696200" cy="4800600"/>
          </a:xfrm>
          <a:ln/>
        </p:spPr>
        <p:txBody>
          <a:bodyPr vert="horz" wrap="square" lIns="91440" tIns="45720" rIns="91440" bIns="45720" anchor="t"/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#define N 16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typedef int fix_matrix[N][N];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SimSun" pitchFamily="2" charset="-122"/>
              </a:rPr>
              <a:t>/* Compute i,k of fixed matrix product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int fix_prod_ele (fix_matrix A, fix_matrix B, </a:t>
            </a:r>
            <a:b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			long i, long k)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long j;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int result = 0;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(j = 0; j &lt; N; j++)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result += A[i][j] * B[j][k];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result;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Observations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The loop will access the elements of array A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as A[i][0], A[i][1], …, A[i][15] in sequence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These elements occupy adjacent positions in memory 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starting with the address of array A[i][0]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Use a pointer variable Arow 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to access these successive locations. 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Fixed-size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343400"/>
          </a:xfrm>
          <a:ln/>
        </p:spPr>
        <p:txBody>
          <a:bodyPr vert="horz" wrap="square" lIns="91440" tIns="45720" rIns="91440" bIns="45720" anchor="t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SimSun" pitchFamily="2" charset="-122"/>
              </a:rPr>
              <a:t>/* Compute i,k of fixed matrix product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int fix_prod_ele_opt (fix_matrix A, fix_matrix B, </a:t>
            </a:r>
            <a:b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                 long i, long k)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int *Aptr = &amp;A[i][0], *Bptr = &amp;B[0][k];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	int *Bend = &amp;B[N][k]; 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int result = 0;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do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result += *Aptr * *Bptr;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		Aptr ++;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Bptr += N;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} while (Bptr != Bend)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result;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Observations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The loop will access the elements of array B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as B[0][k], B[1][k], …, B[15][k] in sequence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These elements occupy positions in memory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starting with the address of array B[0][i]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and space 64 bytes apart.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Use a pointer variable Bptr 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to access these  locations. 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Use a simple counter 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to keep track of the number of iterations required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Fixed-size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  <a:ln/>
        </p:spPr>
        <p:txBody>
          <a:bodyPr vert="horz" wrap="square" lIns="91440" tIns="45720" rIns="91440" bIns="45720" anchor="t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SimSun" pitchFamily="2" charset="-122"/>
              </a:rPr>
              <a:t>A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in %rdi,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SimSun" pitchFamily="2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in %rsi,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SimSun" pitchFamily="2" charset="-122"/>
              </a:rPr>
              <a:t>i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in %rdx,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SimSun" pitchFamily="2" charset="-122"/>
              </a:rPr>
              <a:t>k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in %rcx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  fix_prod_ele: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salq 	$6, %rdx 			# 64 * i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addq 	%rdx, %rdi 			# Aptr = &amp;A[i][0]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leaq 	(%rsi,%rcx,4), %rcx 		# Bptr = &amp;B[0][k]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503050405090304" pitchFamily="18" charset="0"/>
                <a:ea typeface="SimSun" pitchFamily="2" charset="-122"/>
              </a:rPr>
              <a:t>  	leaq 	1024(%rcx), %rsi		# Bend = &amp;B[n][k]</a:t>
            </a:r>
            <a:endParaRPr lang="en-US" altLang="zh-CN" sz="2000" b="1" dirty="0">
              <a:solidFill>
                <a:srgbClr val="0000FF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movl 	$0, %eax 			# result = 0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  .L7:					 loop: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movl	(%rdi), %edx			# Read *Aptr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imull 	(%rcx), %edx			# Multiply by *Bptr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addl 	%edx, %eax			# add to result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	addq 	$4, %rdi			# Aptr ++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addq 	$64, %rcx			# Bptr += N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cmpq 	%rsi, %rcx			# Compare Bptr:Bend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jne		.L7				# If !=, goto loop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  <a:ea typeface="SimSun" pitchFamily="2" charset="-122"/>
              </a:rPr>
              <a:t>  	rep; ret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Outline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Aggregate scalar data into larger data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Pointers vs. Array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Memory layout for</a:t>
            </a:r>
            <a:r>
              <a:rPr lang="zh-CN" altLang="en-US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one dimensional array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Nested array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Memory layout for array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Static vs. dynamic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Compiler optimization for array operations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Suggested reading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3.8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Variable-Size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 int var_ele(long n, int A[n][n], long i, long j)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 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 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return A[i][j];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 }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Declare an array int A[exp1][exp2] </a:t>
            </a: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either as a local variable</a:t>
            </a: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or as an argument to a function</a:t>
            </a: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The dimensions of the array are determined</a:t>
            </a: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by evaluating the expressions at the time the declaration is encounterd </a:t>
            </a: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sz="2400" dirty="0">
              <a:solidFill>
                <a:srgbClr val="000000"/>
              </a:solidFill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Assembly Code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3058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at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rdi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at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rsi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at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rdx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j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at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rcx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var_ele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</a:t>
            </a:r>
            <a:r>
              <a:rPr kumimoji="0" lang="pt-BR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imulq</a:t>
            </a:r>
            <a:r>
              <a:rPr kumimoji="0" lang="pt-BR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%</a:t>
            </a:r>
            <a:r>
              <a:rPr kumimoji="0" lang="pt-BR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rdx</a:t>
            </a:r>
            <a:r>
              <a:rPr kumimoji="0" lang="pt-BR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, %</a:t>
            </a:r>
            <a:r>
              <a:rPr kumimoji="0" lang="pt-BR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rdi</a:t>
            </a:r>
            <a:r>
              <a:rPr kumimoji="0" lang="pt-BR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		# </a:t>
            </a:r>
            <a:r>
              <a:rPr kumimoji="0" lang="pt-BR" altLang="zh-CN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*</a:t>
            </a:r>
            <a:r>
              <a:rPr kumimoji="0" lang="pt-BR" altLang="zh-CN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endParaRPr kumimoji="0" lang="pt-BR" altLang="zh-CN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leaq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(%rsi,%rdi,4),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	# 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X</a:t>
            </a:r>
            <a:r>
              <a:rPr kumimoji="0" lang="en-US" altLang="zh-CN" sz="20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+ 4(n*</a:t>
            </a:r>
            <a:r>
              <a:rPr kumimoji="0" lang="en-US" altLang="zh-CN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movl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(%rax,%rcx,4),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eax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	# 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M[X</a:t>
            </a:r>
            <a:r>
              <a:rPr kumimoji="0" lang="en-US" altLang="zh-CN" sz="20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+4(n*</a:t>
            </a:r>
            <a:r>
              <a:rPr kumimoji="0" lang="en-US" altLang="zh-CN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)+4j]</a:t>
            </a:r>
            <a:endParaRPr kumimoji="0" lang="en-US" altLang="zh-CN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Variable-Size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SimSun" pitchFamily="2" charset="-122"/>
              </a:rPr>
              <a:t>/* Compute i,k of variable matrix product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int var_prod_ele (long n, int A[n][n], int B[n][n], </a:t>
            </a:r>
            <a:b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               long i, long k) 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long j;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int result = 0;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(j = 0; j &lt; n; j++)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result += A[i][j] * B[j][k];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result;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Variable-Size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SimSun" pitchFamily="2" charset="-122"/>
              </a:rPr>
              <a:t>/* Compute i,k of variable matrix product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int var_prod_ele_opt (long n, int A[n][n], 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        int B[n][n], long i, long k) 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int *Arow = A[i], Bptr = &amp;B[0][k];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int result = 0;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long j;</a:t>
            </a:r>
            <a:endParaRPr lang="en-US" altLang="zh-CN" sz="2000" b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(j = 0; j &lt; n; j++) 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result += Arow[j] * *Bptr;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	Bptr +=n</a:t>
            </a:r>
            <a:endParaRPr lang="en-US" altLang="zh-CN" sz="2000" b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	}</a:t>
            </a:r>
            <a:endParaRPr lang="en-US" altLang="zh-CN" sz="2000" b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SimSun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 result;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Assembly Code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7244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n</a:t>
            </a: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 in %rdi,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Arow </a:t>
            </a: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in %rsi,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Bptr </a:t>
            </a: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in %rcx,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4n</a:t>
            </a: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 in %r9,</a:t>
            </a:r>
            <a:endParaRPr lang="en-US" altLang="zh-CN" sz="2000" b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result</a:t>
            </a: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 in %eax,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j</a:t>
            </a: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 in %rdx</a:t>
            </a:r>
            <a:endParaRPr lang="en-US" altLang="zh-CN" sz="2000" b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endParaRPr lang="en-US" altLang="zh-CN" sz="2000" b="1" dirty="0">
              <a:solidFill>
                <a:srgbClr val="00B0F0"/>
              </a:solidFill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.L24: 			      #loop:</a:t>
            </a:r>
            <a:endParaRPr lang="en-US" altLang="zh-CN" sz="2000" b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  	movl   (%rsi,%rdx,4), %r8d 	# </a:t>
            </a:r>
            <a:r>
              <a:rPr lang="en-US" altLang="zh-CN" sz="2000" b="1" i="1" dirty="0">
                <a:latin typeface="Courier New" panose="02070309020205020404" pitchFamily="49" charset="0"/>
                <a:ea typeface="SimSun" pitchFamily="2" charset="-122"/>
              </a:rPr>
              <a:t>Read Arow[j]</a:t>
            </a:r>
            <a:endParaRPr lang="en-US" altLang="zh-CN" sz="2000" b="1" i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  	imull  (%rcx), %r8d		# </a:t>
            </a:r>
            <a:r>
              <a:rPr lang="en-US" altLang="zh-CN" sz="2000" b="1" i="1" dirty="0">
                <a:latin typeface="Courier New" panose="02070309020205020404" pitchFamily="49" charset="0"/>
                <a:ea typeface="SimSun" pitchFamily="2" charset="-122"/>
              </a:rPr>
              <a:t>Multiply by *Bptr</a:t>
            </a:r>
            <a:endParaRPr lang="en-US" altLang="zh-CN" sz="2000" b="1" i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  	addl   %r8d, %eax 		# </a:t>
            </a:r>
            <a:r>
              <a:rPr lang="en-US" altLang="zh-CN" sz="2000" b="1" i="1" dirty="0">
                <a:latin typeface="Courier New" panose="02070309020205020404" pitchFamily="49" charset="0"/>
                <a:ea typeface="SimSun" pitchFamily="2" charset="-122"/>
              </a:rPr>
              <a:t>Add to result</a:t>
            </a:r>
            <a:endParaRPr lang="en-US" altLang="zh-CN" sz="2000" b="1" i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  	addq   $1, %rdx 		# </a:t>
            </a:r>
            <a:r>
              <a:rPr lang="en-US" altLang="zh-CN" sz="2000" b="1" i="1" dirty="0">
                <a:latin typeface="Courier New" panose="02070309020205020404" pitchFamily="49" charset="0"/>
                <a:ea typeface="SimSun" pitchFamily="2" charset="-122"/>
              </a:rPr>
              <a:t>j++</a:t>
            </a:r>
            <a:endParaRPr lang="en-US" altLang="zh-CN" sz="2000" b="1" i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  	addq   %r9, %rcx 		# </a:t>
            </a:r>
            <a:r>
              <a:rPr lang="en-US" altLang="zh-CN" sz="2000" b="1" i="1" dirty="0">
                <a:latin typeface="Courier New" panose="02070309020205020404" pitchFamily="49" charset="0"/>
                <a:ea typeface="SimSun" pitchFamily="2" charset="-122"/>
              </a:rPr>
              <a:t>Bptr += n</a:t>
            </a:r>
            <a:endParaRPr lang="en-US" altLang="zh-CN" sz="2000" b="1" i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SimSun" pitchFamily="2" charset="-122"/>
              </a:rPr>
              <a:t>  	cmpq   %rdi, %rdx 	      # </a:t>
            </a:r>
            <a:r>
              <a:rPr lang="pt-BR" altLang="zh-CN" sz="2000" b="1" i="1" dirty="0">
                <a:latin typeface="Courier New" panose="02070309020205020404" pitchFamily="49" charset="0"/>
                <a:ea typeface="SimSun" pitchFamily="2" charset="-122"/>
              </a:rPr>
              <a:t>Compare j:n</a:t>
            </a:r>
            <a:endParaRPr lang="pt-BR" altLang="zh-CN" sz="2000" b="1" i="1" dirty="0">
              <a:latin typeface="Courier New" panose="02070309020205020404" pitchFamily="49" charset="0"/>
              <a:ea typeface="SimSun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SimSun" pitchFamily="2" charset="-122"/>
              </a:rPr>
              <a:t>  	jg 	.L24 				# </a:t>
            </a:r>
            <a:r>
              <a:rPr lang="en-US" altLang="zh-CN" sz="2000" b="1" i="1" dirty="0">
                <a:latin typeface="Courier New" panose="02070309020205020404" pitchFamily="49" charset="0"/>
                <a:ea typeface="SimSun" pitchFamily="2" charset="-122"/>
              </a:rPr>
              <a:t>If !=, goto loop</a:t>
            </a:r>
            <a:endParaRPr lang="en-US" altLang="zh-CN" sz="2000" b="1" dirty="0">
              <a:latin typeface="Courier New" panose="02070309020205020404" pitchFamily="49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Array declaration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T   A[N] ;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Allocate a contiguous region in memory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The size of the region is 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sizeof(T)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*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N</a:t>
            </a:r>
            <a:r>
              <a:rPr lang="en-US" altLang="zh-CN" dirty="0">
                <a:ea typeface="SimSun" pitchFamily="2" charset="-122"/>
              </a:rPr>
              <a:t> bytes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Starting Address of an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The starting address of an array A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is denoted as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ea typeface="SimSun" pitchFamily="2" charset="-122"/>
              </a:rPr>
              <a:t>A</a:t>
            </a:r>
            <a:endParaRPr lang="en-US" altLang="zh-CN" b="1" dirty="0">
              <a:solidFill>
                <a:srgbClr val="FF0000"/>
              </a:solidFill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Identifier A can be used as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ea typeface="SimSun" pitchFamily="2" charset="-122"/>
              </a:rPr>
              <a:t>A pointer to the beginning of the array</a:t>
            </a:r>
            <a:endParaRPr lang="en-US" altLang="zh-CN" sz="2000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Its value is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ea typeface="SimSun" pitchFamily="2" charset="-122"/>
              </a:rPr>
              <a:t>A</a:t>
            </a:r>
            <a:endParaRPr lang="en-US" altLang="zh-CN" b="1" dirty="0">
              <a:solidFill>
                <a:srgbClr val="FF0000"/>
              </a:solidFill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Accessing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70000"/>
              </a:lnSpc>
            </a:pPr>
            <a:r>
              <a:rPr lang="en-US" altLang="zh-CN" dirty="0">
                <a:ea typeface="SimSun" pitchFamily="2" charset="-122"/>
              </a:rPr>
              <a:t>Array elements can be accessed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dirty="0">
                <a:ea typeface="SimSun" pitchFamily="2" charset="-122"/>
              </a:rPr>
              <a:t>Using an integer index ranging between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0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N-1</a:t>
            </a:r>
            <a:endParaRPr lang="en-US" altLang="zh-CN" b="1" dirty="0">
              <a:solidFill>
                <a:srgbClr val="FF0000"/>
              </a:solidFill>
              <a:ea typeface="SimSun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SimSun" pitchFamily="2" charset="-122"/>
              </a:rPr>
              <a:t>Array element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 is stored at address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dirty="0">
                <a:ea typeface="SimSun" pitchFamily="2" charset="-122"/>
              </a:rPr>
              <a:t>X</a:t>
            </a:r>
            <a:r>
              <a:rPr lang="en-US" altLang="zh-CN" baseline="-25000" dirty="0">
                <a:ea typeface="SimSun" pitchFamily="2" charset="-122"/>
              </a:rPr>
              <a:t>A</a:t>
            </a:r>
            <a:r>
              <a:rPr lang="en-US" altLang="zh-CN" dirty="0">
                <a:ea typeface="SimSun" pitchFamily="2" charset="-122"/>
              </a:rPr>
              <a:t> + sizeof(T) * i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Array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368067" name="Group 3"/>
          <p:cNvGraphicFramePr>
            <a:graphicFrameLocks noGrp="1"/>
          </p:cNvGraphicFramePr>
          <p:nvPr/>
        </p:nvGraphicFramePr>
        <p:xfrm>
          <a:off x="1219200" y="2057400"/>
          <a:ext cx="2095500" cy="381000"/>
        </p:xfrm>
        <a:graphic>
          <a:graphicData uri="http://schemas.openxmlformats.org/drawingml/2006/table">
            <a:tbl>
              <a:tblPr/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2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3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4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5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6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7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8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9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8095" name="Group 31"/>
          <p:cNvGraphicFramePr>
            <a:graphicFrameLocks noGrp="1"/>
          </p:cNvGraphicFramePr>
          <p:nvPr/>
        </p:nvGraphicFramePr>
        <p:xfrm>
          <a:off x="304800" y="4130675"/>
          <a:ext cx="8686800" cy="365125"/>
        </p:xfrm>
        <a:graphic>
          <a:graphicData uri="http://schemas.openxmlformats.org/drawingml/2006/table">
            <a:tbl>
              <a:tblPr/>
              <a:tblGrid>
                <a:gridCol w="1736725"/>
                <a:gridCol w="1738313"/>
                <a:gridCol w="1736725"/>
                <a:gridCol w="1738312"/>
                <a:gridCol w="173672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16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24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32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2" name="Text Box 45"/>
          <p:cNvSpPr txBox="1"/>
          <p:nvPr/>
        </p:nvSpPr>
        <p:spPr>
          <a:xfrm>
            <a:off x="1219200" y="1565275"/>
            <a:ext cx="2397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char a[10] ;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5403" name="Text Box 46"/>
          <p:cNvSpPr txBox="1"/>
          <p:nvPr/>
        </p:nvSpPr>
        <p:spPr>
          <a:xfrm>
            <a:off x="1108075" y="2438400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a</a:t>
            </a:r>
            <a:endParaRPr lang="en-US" altLang="zh-CN" sz="2400" b="1" baseline="-25000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5404" name="Text Box 47"/>
          <p:cNvSpPr txBox="1"/>
          <p:nvPr/>
        </p:nvSpPr>
        <p:spPr>
          <a:xfrm>
            <a:off x="1981200" y="2438400"/>
            <a:ext cx="860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a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+4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5405" name="Text Box 48"/>
          <p:cNvSpPr txBox="1"/>
          <p:nvPr/>
        </p:nvSpPr>
        <p:spPr>
          <a:xfrm>
            <a:off x="2873375" y="2438400"/>
            <a:ext cx="860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a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+8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5406" name="Text Box 49"/>
          <p:cNvSpPr txBox="1"/>
          <p:nvPr/>
        </p:nvSpPr>
        <p:spPr>
          <a:xfrm>
            <a:off x="304800" y="3652838"/>
            <a:ext cx="2397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char *b[5] ;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5407" name="Text Box 50"/>
          <p:cNvSpPr txBox="1"/>
          <p:nvPr/>
        </p:nvSpPr>
        <p:spPr>
          <a:xfrm>
            <a:off x="247650" y="4495800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b</a:t>
            </a:r>
            <a:endParaRPr lang="en-US" altLang="zh-CN" sz="2400" b="1" baseline="-25000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5408" name="Text Box 51"/>
          <p:cNvSpPr txBox="1"/>
          <p:nvPr/>
        </p:nvSpPr>
        <p:spPr>
          <a:xfrm>
            <a:off x="2000250" y="4495800"/>
            <a:ext cx="860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b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+8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5409" name="Text Box 52"/>
          <p:cNvSpPr txBox="1"/>
          <p:nvPr/>
        </p:nvSpPr>
        <p:spPr>
          <a:xfrm>
            <a:off x="375285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b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+16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5410" name="Text Box 53"/>
          <p:cNvSpPr txBox="1"/>
          <p:nvPr/>
        </p:nvSpPr>
        <p:spPr>
          <a:xfrm>
            <a:off x="548640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b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+24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5411" name="Text Box 54"/>
          <p:cNvSpPr txBox="1"/>
          <p:nvPr/>
        </p:nvSpPr>
        <p:spPr>
          <a:xfrm>
            <a:off x="723900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b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+32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方正舒体" pitchFamily="2" charset="-122"/>
              </a:rPr>
              <a:t>Array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369091" name="Group 3"/>
          <p:cNvGraphicFramePr>
            <a:graphicFrameLocks noGrp="1"/>
          </p:cNvGraphicFramePr>
          <p:nvPr/>
        </p:nvGraphicFramePr>
        <p:xfrm>
          <a:off x="1219200" y="2057400"/>
          <a:ext cx="5029200" cy="3810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4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8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12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16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20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9099" name="Group 11"/>
          <p:cNvGraphicFramePr>
            <a:graphicFrameLocks noGrp="1"/>
          </p:cNvGraphicFramePr>
          <p:nvPr/>
        </p:nvGraphicFramePr>
        <p:xfrm>
          <a:off x="304800" y="4130675"/>
          <a:ext cx="8686800" cy="365125"/>
        </p:xfrm>
        <a:graphic>
          <a:graphicData uri="http://schemas.openxmlformats.org/drawingml/2006/table">
            <a:tbl>
              <a:tblPr/>
              <a:tblGrid>
                <a:gridCol w="1736725"/>
                <a:gridCol w="1738313"/>
                <a:gridCol w="1736725"/>
                <a:gridCol w="1738312"/>
                <a:gridCol w="173672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16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24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SimSun" pitchFamily="2" charset="-122"/>
                        </a:rPr>
                        <a:t>32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2" name="Text Box 25"/>
          <p:cNvSpPr txBox="1"/>
          <p:nvPr/>
        </p:nvSpPr>
        <p:spPr>
          <a:xfrm>
            <a:off x="1228725" y="1565275"/>
            <a:ext cx="20288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int c[6] ;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43" name="Text Box 26"/>
          <p:cNvSpPr txBox="1"/>
          <p:nvPr/>
        </p:nvSpPr>
        <p:spPr>
          <a:xfrm>
            <a:off x="1085850" y="2438400"/>
            <a:ext cx="4413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c</a:t>
            </a:r>
            <a:endParaRPr lang="en-US" altLang="zh-CN" sz="2000" b="1" baseline="-25000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44" name="Text Box 27"/>
          <p:cNvSpPr txBox="1"/>
          <p:nvPr/>
        </p:nvSpPr>
        <p:spPr>
          <a:xfrm>
            <a:off x="2819400" y="2438400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+8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45" name="Text Box 28"/>
          <p:cNvSpPr txBox="1"/>
          <p:nvPr/>
        </p:nvSpPr>
        <p:spPr>
          <a:xfrm>
            <a:off x="304800" y="3652838"/>
            <a:ext cx="27654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double *d[5] ;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46" name="Text Box 29"/>
          <p:cNvSpPr txBox="1"/>
          <p:nvPr/>
        </p:nvSpPr>
        <p:spPr>
          <a:xfrm>
            <a:off x="247650" y="4495800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d</a:t>
            </a:r>
            <a:endParaRPr lang="en-US" altLang="zh-CN" sz="2400" b="1" baseline="-25000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47" name="Text Box 30"/>
          <p:cNvSpPr txBox="1"/>
          <p:nvPr/>
        </p:nvSpPr>
        <p:spPr>
          <a:xfrm>
            <a:off x="2000250" y="4495800"/>
            <a:ext cx="860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d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+8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48" name="Text Box 31"/>
          <p:cNvSpPr txBox="1"/>
          <p:nvPr/>
        </p:nvSpPr>
        <p:spPr>
          <a:xfrm>
            <a:off x="375285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d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+16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49" name="Text Box 32"/>
          <p:cNvSpPr txBox="1"/>
          <p:nvPr/>
        </p:nvSpPr>
        <p:spPr>
          <a:xfrm>
            <a:off x="548640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d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+24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50" name="Text Box 33"/>
          <p:cNvSpPr txBox="1"/>
          <p:nvPr/>
        </p:nvSpPr>
        <p:spPr>
          <a:xfrm>
            <a:off x="723900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d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+32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51" name="Text Box 27"/>
          <p:cNvSpPr txBox="1"/>
          <p:nvPr/>
        </p:nvSpPr>
        <p:spPr>
          <a:xfrm>
            <a:off x="4506913" y="2435225"/>
            <a:ext cx="9032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+16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52" name="Text Box 27"/>
          <p:cNvSpPr txBox="1"/>
          <p:nvPr/>
        </p:nvSpPr>
        <p:spPr>
          <a:xfrm>
            <a:off x="1952625" y="2438400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+4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53" name="Text Box 27"/>
          <p:cNvSpPr txBox="1"/>
          <p:nvPr/>
        </p:nvSpPr>
        <p:spPr>
          <a:xfrm>
            <a:off x="3643313" y="2438400"/>
            <a:ext cx="9032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+12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  <p:sp>
        <p:nvSpPr>
          <p:cNvPr id="17454" name="Text Box 27"/>
          <p:cNvSpPr txBox="1"/>
          <p:nvPr/>
        </p:nvSpPr>
        <p:spPr>
          <a:xfrm>
            <a:off x="5345113" y="2438400"/>
            <a:ext cx="9032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SimSun" pitchFamily="2" charset="-122"/>
              </a:rPr>
              <a:t>+20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Pointer Arithmetic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Addition and subtraction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p+i ,  p-i (result is a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pointer</a:t>
            </a:r>
            <a:r>
              <a:rPr lang="en-US" altLang="zh-CN" dirty="0">
                <a:ea typeface="SimSun" pitchFamily="2" charset="-122"/>
              </a:rPr>
              <a:t>)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p-q (result is an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int</a:t>
            </a:r>
            <a:r>
              <a:rPr lang="en-US" altLang="zh-CN" dirty="0">
                <a:ea typeface="SimSun" pitchFamily="2" charset="-122"/>
              </a:rPr>
              <a:t>)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Referencing &amp; dereferencing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*p, &amp;E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Subscription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A[i],  *(A+i) 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Memory referencing instruction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 is an array of int’s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Address of E is stored in register %rdx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Index i is stored in register %rcx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The array element E[i] is translated into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 movl	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(%rdx, %rcx, 4)</a:t>
            </a:r>
            <a:r>
              <a:rPr lang="en-US" altLang="zh-CN" dirty="0">
                <a:ea typeface="SimSun" pitchFamily="2" charset="-122"/>
              </a:rPr>
              <a:t>, %eax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50305040509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503050405090304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5489</Words>
  <Application>WPS Presentation</Application>
  <PresentationFormat>全屏显示(4:3)</PresentationFormat>
  <Paragraphs>518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新細明體</vt:lpstr>
      <vt:lpstr>Wingdings</vt:lpstr>
      <vt:lpstr>Times New Roman</vt:lpstr>
      <vt:lpstr>SimSun</vt:lpstr>
      <vt:lpstr>Comic Sans MS</vt:lpstr>
      <vt:lpstr>方正姚体</vt:lpstr>
      <vt:lpstr>方正舒体</vt:lpstr>
      <vt:lpstr>Courier New</vt:lpstr>
      <vt:lpstr>汉仪书宋二KW</vt:lpstr>
      <vt:lpstr>苹方-简</vt:lpstr>
      <vt:lpstr>微软雅黑</vt:lpstr>
      <vt:lpstr>SimSun</vt:lpstr>
      <vt:lpstr>Arial Unicode MS</vt:lpstr>
      <vt:lpstr>icfp99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yue</cp:lastModifiedBy>
  <cp:revision>501</cp:revision>
  <dcterms:created xsi:type="dcterms:W3CDTF">2020-07-07T02:18:31Z</dcterms:created>
  <dcterms:modified xsi:type="dcterms:W3CDTF">2020-07-07T02:18:31Z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1028-2.4.0.3964</vt:lpwstr>
  </property>
</Properties>
</file>