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956" r:id="rId2"/>
    <p:sldId id="957" r:id="rId3"/>
    <p:sldId id="999" r:id="rId4"/>
    <p:sldId id="1000" r:id="rId5"/>
    <p:sldId id="1001" r:id="rId6"/>
    <p:sldId id="1002" r:id="rId7"/>
    <p:sldId id="962" r:id="rId8"/>
    <p:sldId id="1003" r:id="rId9"/>
    <p:sldId id="1055" r:id="rId10"/>
    <p:sldId id="1007" r:id="rId11"/>
    <p:sldId id="1043" r:id="rId12"/>
    <p:sldId id="1005" r:id="rId13"/>
    <p:sldId id="1004" r:id="rId14"/>
    <p:sldId id="1008" r:id="rId15"/>
    <p:sldId id="1009" r:id="rId16"/>
    <p:sldId id="1010" r:id="rId17"/>
    <p:sldId id="1011" r:id="rId18"/>
    <p:sldId id="1014" r:id="rId19"/>
    <p:sldId id="1016" r:id="rId20"/>
    <p:sldId id="1036" r:id="rId21"/>
    <p:sldId id="1037" r:id="rId22"/>
    <p:sldId id="1038" r:id="rId23"/>
    <p:sldId id="1039" r:id="rId24"/>
    <p:sldId id="1056" r:id="rId25"/>
    <p:sldId id="1057" r:id="rId26"/>
    <p:sldId id="1053" r:id="rId27"/>
    <p:sldId id="1044" r:id="rId28"/>
    <p:sldId id="1045" r:id="rId29"/>
    <p:sldId id="1058" r:id="rId30"/>
    <p:sldId id="1046" r:id="rId31"/>
    <p:sldId id="1048" r:id="rId32"/>
    <p:sldId id="1049" r:id="rId33"/>
    <p:sldId id="1047" r:id="rId34"/>
    <p:sldId id="1050" r:id="rId35"/>
    <p:sldId id="1051" r:id="rId36"/>
    <p:sldId id="105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86460" autoAdjust="0"/>
  </p:normalViewPr>
  <p:slideViewPr>
    <p:cSldViewPr>
      <p:cViewPr varScale="1">
        <p:scale>
          <a:sx n="60" d="100"/>
          <a:sy n="60" d="100"/>
        </p:scale>
        <p:origin x="176" y="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A31591-F43D-144F-AA34-2B020BAB47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421D8D-9602-5944-AC3E-F593D408AC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870104C-4FA7-7F43-82B0-AF7E99184BA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DBB6F21-8B7C-F145-A214-59482E6E78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C9167D5-3D6B-5A45-AF56-FAC37CA4A8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47B5108-21DD-CB41-9EE0-84484F1D3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5D4D76-8DE4-814E-B06C-351243BEC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37BA239-C47A-F64E-ACFE-DFBFFEFA7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0C9A59-784C-FB47-BF9A-A1E325DFD127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B74F648-9E0E-3A49-8510-E6EB7002F1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69FD0C-487A-714B-BFBD-7E690535B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507DF94-F9AA-F949-B3B6-607FB650D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6D1EE6-4506-A54B-B734-81A55DA6F770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9279046-1D54-764A-8AE2-1E5E0E2382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023FDE-D60D-5642-828D-081AE4DB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3F1E19B1-8513-824E-BFF8-E7F3010B8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30D7325-B946-FE48-B142-6EDFED0253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1383CC44-B7DD-6D41-A4B0-E4827E765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97A4ACE-3591-5148-8C13-752A6147BF5F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D76F88F-81D6-EE4A-89B4-9C3E4E9013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2DFAF28-F5F9-9B48-953E-60CA1BC00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5AD4D389-93C2-1146-B386-9EC6A2A63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753228C-FC64-6E4E-8C2D-AE151B371D04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49E0222-AC22-2140-8E48-DE809DDFC5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681F3AD-1406-F34C-ABEF-8DF43E785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E8ED5912-D625-9845-A6C6-ADE824849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686E05-7B4B-884E-BDDA-D4996FE44063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8072870-94D4-404B-8D9D-D0D0D06E5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E7FF76F-F11B-3B4D-B559-611FC26C9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E977F794-851C-DC42-BC6D-2CAEEC117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B5A3B3-2CA8-0249-B743-E95899D0AE1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0C93F01-9218-5B47-8BDB-B4C8EDA477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74C83BF-48DB-084A-9160-F1771F5A2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9FFABBE-AB00-5640-83EB-2AA73B769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F0BB562-970C-314C-9AAD-A781976024EB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6964934-D039-7F4C-914B-2D5E1453BD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B69C2E5-7B92-A040-B75B-A4160FCB1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067E31C-C416-A740-BBA4-72300A38A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3DBF3C3-4143-0343-B5EF-75B2B430DF04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D7DF299-C9C2-BE42-9C20-3CB20818E1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0723066-92E4-E04E-88AC-DCAB51E2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AB5DDC58-11EB-9646-AF16-9DF434341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0ECE62-6733-4A47-B395-2E0C1018137D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43F1D15-EEB8-3E4E-9CA8-6D6BE125F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5C67310-F881-9848-B1DC-B5C28AE28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2268D94A-B259-8942-BBB5-C6B84FA37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6C9C9E-3CD2-B64D-AA9C-BFF95323CE30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4633FA9-C671-C84D-A3B2-600AF58B02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242301F-68EB-C64F-8501-EC3BB86ED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F298752-2611-B045-A3CD-904963846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223428-26C0-4B4E-8A97-5D59CBD62EF6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315505-01AF-FD43-8B6A-5063881B05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46BB2CD-3F31-324C-A26D-4169E0371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160DFF51-FC91-614E-86BD-118DB4694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A9D88C-B556-184B-9C7A-29AB99BAC5C1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07030D2E-20C1-4944-BB0B-7CFE533876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3A2EFEC-ED34-B349-BEA1-18E0D80D1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92CD10C7-7228-5E41-81B2-AB99B9B7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1E7978-F49B-204E-9AE3-3186A7F2691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B664883-B2C5-824C-966F-356F2B7451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1B7C5A7-FA35-A645-8307-90C6A28D6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4D3856B-FFB5-224C-9B41-939A599D3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A12FC1B-EF1F-8743-9780-BD0933620EF7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74F44B2-462D-C448-8EAB-0CF8A832B7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1827CB4-E6DF-7747-A400-CBE4052B7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B2E20DF2-F6A7-304F-87EB-6E26BEE95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7EDC1E-E504-0146-A9ED-42DD98D50E0F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D8E2B49-0C17-A647-A8AE-DD43B976AD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3DDEC56-40D3-184B-BB19-646E2EDFB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1D7FE5D0-5454-2740-AA71-A7411A373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E405CF-0DA6-E441-B48B-AD0EBC26424E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75FA4F3-F3CA-5246-A0AF-F7DC22430E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FE1B967-5844-DB46-A62A-02AE59219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39BF33AA-05EE-5C44-AD66-8930C8A03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E915EAE-4E33-3F4D-9E73-0B112C6C1B0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EBC4CC6-3205-154B-B464-4E06F41679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CAA327A-7D21-3E4B-9D77-311FBA05F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CF7C2894-8598-124E-9974-25009482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12F60B8-D01A-2547-AFB1-B302C854051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7602A03C-32F4-4C46-A89C-BDBEAF45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CCA73A1-B981-D241-B368-F915F1BAC5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2BCCF4B7-70D1-C74C-A0F4-F3EA4CCF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21D59-C58A-1C4F-97DF-3392780471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2346770B-472A-3E4D-A456-38F07BE9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A6096EC-E512-3F43-891C-8B9725E608D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249B72E-B0AD-A248-8430-D77B10B4A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644CD9-428E-704B-BB40-8EE4A207AD6F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DE797FC-B7A9-C442-A8F0-B94E7665FD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79EFD7-DD89-8748-9E1A-E90910D7B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13E677BB-B935-E241-94B8-A7E414D39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D1B9C59-18C7-DB46-B1B0-2CA06A32756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F4306E9B-6964-814B-99CE-BC96EAA4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7F55B84-1AF4-7E43-802A-678B5C7CA8C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85A625EB-E057-FF4A-AE83-18B2CE30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ACD0A24-2BCD-F142-B9E8-28F3E9924D9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11E03D21-6596-E748-B6ED-09FC1CCAF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4D77DAE-7D54-3942-BF6C-5177C1BF253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01593CF9-C05A-5E42-9275-FDFC450A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C99C0B1-1288-7044-8CD7-1237AB72DFE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>
            <a:extLst>
              <a:ext uri="{FF2B5EF4-FFF2-40B4-BE49-F238E27FC236}">
                <a16:creationId xmlns:a16="http://schemas.microsoft.com/office/drawing/2014/main" id="{CB581D74-6B7C-FE48-8B92-97E53B0EF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F522607-AFA4-0745-B397-BBCC6B948EB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>
            <a:extLst>
              <a:ext uri="{FF2B5EF4-FFF2-40B4-BE49-F238E27FC236}">
                <a16:creationId xmlns:a16="http://schemas.microsoft.com/office/drawing/2014/main" id="{3AA9C7A3-8944-2D4B-B25D-40C3273D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783C110-B6FD-E043-9577-1B0454D1411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0C2CA0C2-DD93-0C4C-8DDC-2D2B4585E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DECE2D-1AE7-1141-9451-3908E25405CF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3EDDB98-5A4B-7143-B660-7B8342104C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066855B-5809-1F49-A192-F23548DB4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B7360F6-A886-1046-BFBA-1044ED207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C71534-C439-224D-A372-14841D1A2163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181B9FB-E0DD-DF4D-8708-872D5BF8BE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92D383-911A-4744-AA0F-8F9CB33B9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B8F1926-C622-0945-A987-5036DFA22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C691B8C-0470-9746-9270-F8D0D13098FC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10CA20A-C0BD-D044-B980-C1B8DEBC90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DF5865-F07D-EE42-ABCD-C6700C199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2F25929D-7815-5346-85BA-B4106F67E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4407E1-F861-D947-A02D-C942F92150FF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91898-578B-0546-BC75-2FAC275A7C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22773D9-00F8-1F49-A412-33E897CA8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AE9C228C-4A08-C048-91C3-88872EC0C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8507361-5D53-C140-A809-3740B91FE7F1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B061123-E2DA-FE4C-B099-A4F577D6B1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5C4533-ECA2-3445-B499-B33FB2AD8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2671E109-C8D6-4140-8753-81C815C57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2FAA2FB-7A38-DB4D-825C-EEEEBD600A3F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2B932C9-6647-6544-BDC1-83AF0C8C9E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F93E68-E6A2-0041-A314-9A44F0BDF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994DB5B-3B2F-EE4B-AF7A-B57D5A46EA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3CC6A-9DDD-6D4A-93A4-28A85E6A5DE5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8F78DE-D63F-0D4F-A245-00D76387D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674F96-404C-AE44-BC56-99FD8CC2F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6A20-88DD-4845-89A6-AE8FEC477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6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5521A2-E5A3-BB47-A6AA-1173C5E94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982C-D2E3-334D-BCD8-65233D24D1E0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071A97-9E3A-A34B-B281-932F19576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22E66-9CC3-1C40-A560-372E68CC37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1E897-DC98-434C-BFD5-BF6839819F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84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99CC5E-5A8D-AE46-8575-7D8D940DA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33DC9-1FB9-FB48-ADE8-D17F8018959E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F4DD58-F148-CB48-8B29-7257A7E05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89FEB2-F7FA-9542-81FE-BAB6FD923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D6D8B-630D-664B-B3EA-190110FB0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89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08003-E0DC-6142-BF4E-AFA835CB7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8E88D-CE4C-1048-97F7-E530E4621299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7FA04-FE25-EA46-9E19-234E23D47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974812-7ED7-4C47-8639-869026AC8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A048-5620-344C-8BCF-26D72A4AF2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3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46161A-0FC7-D24A-B136-83A43AE13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E2EF0-FB6E-0743-9B92-19E96D599600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AB9DB2-4DCE-2E43-A9B8-6D2413FE3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0C0FE0-BE69-A94C-AC4B-D75095ADA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D6AFD-B301-4449-94FB-3C83504AD7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1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74FED-2561-1E4A-B4D6-FDDBBE3A0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41D8-B25C-8148-A08C-E1B77CFDB355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DD3E5D-5D47-0343-A663-3B6BC73C8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852344-E9DE-1946-BF95-F4042F433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6A86D-20E2-8841-8072-807793B37D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A0EF4-D806-5A4C-9920-87153483E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88D1B-71CF-8B41-AE99-4A814AB8FD55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396A9-FB46-A445-8BB8-9F9764122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6B05A-C268-8F4A-A6F6-5BB2B3F7F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7F1D3-F699-9544-B91F-111A926640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20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DAAB34-655F-3F46-95F9-F2A0ADF81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E042-BA74-B545-8FDB-EF0A6D9D3402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B4F217-9BE5-604B-AE82-F62FD57D8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8CF85D-D5F4-1547-BDB3-0FB3779AB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F922-7615-7E4C-B31C-D53FBD7D60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6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FBF336-63B1-D64D-B0C4-FBB9CDB35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DF1C-E344-A44B-8F20-FDB72C1C7FD8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C39BB8-42F6-E746-8D81-AE09F17F1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522644-53D0-5C41-837C-7664C3202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7997-2443-504C-BF45-F738D83A76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6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AF2EC2-A4EF-6E49-80D1-0FCB3B509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1919F-37C7-1141-BC93-36720C747918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C90E73-8F66-9041-A96F-D50D11364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1F43A1-F30C-A74C-88D3-925DB1C52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FAB1-00B7-E545-A3EA-731124B7C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5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E3931-68E2-CA49-8363-911158774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B77A8-DDE1-AF4A-8378-6CD4557407AE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C8BCF-5B3D-0E42-A0C4-D1EAAF2FEA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99A3B-F148-994D-81A1-799500CCC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2E99-3839-164B-A1EA-AA0A838645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1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BB541-D002-6F45-BE60-25B083128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BDBFF-A43D-4F4C-BDA6-EF8208D96C1A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19206-586A-F640-8372-51B58E5D0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639D4-6F42-4149-BAB0-6FED03014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BEE18-4145-1C40-94ED-39BD05B444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62D025-3EE5-0143-8D7E-0F44EF037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738E4A-BF4F-0F42-8F75-4BAD29206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AD790AF-428A-4642-A890-E8BF09099E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87609917-6FC0-CA44-BF5D-5AB1DB2AE552}" type="datetime1">
              <a:rPr lang="zh-CN" altLang="en-US"/>
              <a:pPr>
                <a:defRPr/>
              </a:pPr>
              <a:t>2020/9/18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4A67E36-6689-C242-887A-2E88677E7C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8C600C-3E05-C143-B26E-95B8D933E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3667DD-4997-3845-8ED6-1175EACDFF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C75BB0A-3134-4A44-99CB-89B741885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30">
            <a:extLst>
              <a:ext uri="{FF2B5EF4-FFF2-40B4-BE49-F238E27FC236}">
                <a16:creationId xmlns:a16="http://schemas.microsoft.com/office/drawing/2014/main" id="{05DE49A3-F051-9B49-9669-D31114E75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AA823-4E63-1D4A-9F6B-86B05246A7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3349082-7CA9-E84C-9B2D-8D8ECF865B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6">
            <a:extLst>
              <a:ext uri="{FF2B5EF4-FFF2-40B4-BE49-F238E27FC236}">
                <a16:creationId xmlns:a16="http://schemas.microsoft.com/office/drawing/2014/main" id="{96A9FA48-F282-2D49-9248-1FC92BDA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74BCD1-8044-5D42-99B6-E4B3B1B5CC7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8C35FB1-6C4F-6440-8DCB-C5C59E174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Space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B3656E31-D226-3741-A7A0-2D93CB7EE2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K=2</a:t>
            </a:r>
            <a:r>
              <a:rPr lang="en-US" altLang="zh-CN" baseline="30000">
                <a:ea typeface="宋体" panose="02010600030101010101" pitchFamily="2" charset="-122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(Kilo), M=2</a:t>
            </a:r>
            <a:r>
              <a:rPr lang="en-US" altLang="zh-CN" baseline="30000">
                <a:ea typeface="宋体" panose="02010600030101010101" pitchFamily="2" charset="-122"/>
              </a:rPr>
              <a:t>20</a:t>
            </a:r>
            <a:r>
              <a:rPr lang="en-US" altLang="zh-CN">
                <a:ea typeface="宋体" panose="02010600030101010101" pitchFamily="2" charset="-122"/>
              </a:rPr>
              <a:t>(Mega), G=2</a:t>
            </a:r>
            <a:r>
              <a:rPr lang="en-US" altLang="zh-CN" baseline="30000">
                <a:ea typeface="宋体" panose="02010600030101010101" pitchFamily="2" charset="-122"/>
              </a:rPr>
              <a:t>30</a:t>
            </a:r>
            <a:r>
              <a:rPr lang="en-US" altLang="zh-CN">
                <a:ea typeface="宋体" panose="02010600030101010101" pitchFamily="2" charset="-122"/>
              </a:rPr>
              <a:t>(Giga), T=2</a:t>
            </a:r>
            <a:r>
              <a:rPr lang="en-US" altLang="zh-CN" baseline="30000">
                <a:ea typeface="宋体" panose="02010600030101010101" pitchFamily="2" charset="-122"/>
              </a:rPr>
              <a:t>40</a:t>
            </a:r>
            <a:r>
              <a:rPr lang="en-US" altLang="zh-CN">
                <a:ea typeface="宋体" panose="02010600030101010101" pitchFamily="2" charset="-122"/>
              </a:rPr>
              <a:t>(Tera), P=2</a:t>
            </a:r>
            <a:r>
              <a:rPr lang="en-US" altLang="zh-CN" baseline="30000">
                <a:ea typeface="宋体" panose="02010600030101010101" pitchFamily="2" charset="-122"/>
              </a:rPr>
              <a:t>50</a:t>
            </a:r>
            <a:r>
              <a:rPr lang="en-US" altLang="zh-CN">
                <a:ea typeface="宋体" panose="02010600030101010101" pitchFamily="2" charset="-122"/>
              </a:rPr>
              <a:t>(Peta), E=2</a:t>
            </a:r>
            <a:r>
              <a:rPr lang="en-US" altLang="zh-CN" baseline="30000">
                <a:ea typeface="宋体" panose="02010600030101010101" pitchFamily="2" charset="-122"/>
              </a:rPr>
              <a:t>60</a:t>
            </a:r>
            <a:r>
              <a:rPr lang="en-US" altLang="zh-CN">
                <a:ea typeface="宋体" panose="02010600030101010101" pitchFamily="2" charset="-122"/>
              </a:rPr>
              <a:t>(Exa)</a:t>
            </a:r>
          </a:p>
        </p:txBody>
      </p:sp>
      <p:graphicFrame>
        <p:nvGraphicFramePr>
          <p:cNvPr id="1326128" name="Group 48">
            <a:extLst>
              <a:ext uri="{FF2B5EF4-FFF2-40B4-BE49-F238E27FC236}">
                <a16:creationId xmlns:a16="http://schemas.microsoft.com/office/drawing/2014/main" id="{46878295-AC1E-7240-9A5F-DBBD1D9CB48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4800" y="2971800"/>
          <a:ext cx="8458200" cy="310995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#virtual address bits (n)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#virtual address (N)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Largest possible virtual address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8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64K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32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256T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64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6129" name="Text Box 49">
            <a:extLst>
              <a:ext uri="{FF2B5EF4-FFF2-40B4-BE49-F238E27FC236}">
                <a16:creationId xmlns:a16="http://schemas.microsoft.com/office/drawing/2014/main" id="{3FE052C9-7A44-0347-AE17-C2EA68F1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779838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256</a:t>
            </a:r>
          </a:p>
        </p:txBody>
      </p:sp>
      <p:sp>
        <p:nvSpPr>
          <p:cNvPr id="1326130" name="Text Box 50">
            <a:extLst>
              <a:ext uri="{FF2B5EF4-FFF2-40B4-BE49-F238E27FC236}">
                <a16:creationId xmlns:a16="http://schemas.microsoft.com/office/drawing/2014/main" id="{D927C60A-16B7-5E44-9529-41F55031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381000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255</a:t>
            </a:r>
          </a:p>
        </p:txBody>
      </p:sp>
      <p:sp>
        <p:nvSpPr>
          <p:cNvPr id="1326131" name="Text Box 51">
            <a:extLst>
              <a:ext uri="{FF2B5EF4-FFF2-40B4-BE49-F238E27FC236}">
                <a16:creationId xmlns:a16="http://schemas.microsoft.com/office/drawing/2014/main" id="{BAEB3767-B6C0-604B-A318-86ABAE0AF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16</a:t>
            </a:r>
          </a:p>
        </p:txBody>
      </p:sp>
      <p:sp>
        <p:nvSpPr>
          <p:cNvPr id="1326132" name="Text Box 52">
            <a:extLst>
              <a:ext uri="{FF2B5EF4-FFF2-40B4-BE49-F238E27FC236}">
                <a16:creationId xmlns:a16="http://schemas.microsoft.com/office/drawing/2014/main" id="{00463AFE-2570-374C-ADAF-212253E1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267200"/>
            <a:ext cx="100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64K-1</a:t>
            </a:r>
          </a:p>
        </p:txBody>
      </p:sp>
      <p:sp>
        <p:nvSpPr>
          <p:cNvPr id="1326133" name="Text Box 53">
            <a:extLst>
              <a:ext uri="{FF2B5EF4-FFF2-40B4-BE49-F238E27FC236}">
                <a16:creationId xmlns:a16="http://schemas.microsoft.com/office/drawing/2014/main" id="{FE2D5A39-ECDF-9E4F-92D3-B8076ABE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47244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4G</a:t>
            </a:r>
          </a:p>
        </p:txBody>
      </p:sp>
      <p:sp>
        <p:nvSpPr>
          <p:cNvPr id="1326134" name="Text Box 54">
            <a:extLst>
              <a:ext uri="{FF2B5EF4-FFF2-40B4-BE49-F238E27FC236}">
                <a16:creationId xmlns:a16="http://schemas.microsoft.com/office/drawing/2014/main" id="{8592CA0E-628A-944E-A761-685BBA89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4G-1</a:t>
            </a:r>
          </a:p>
        </p:txBody>
      </p:sp>
      <p:sp>
        <p:nvSpPr>
          <p:cNvPr id="1326135" name="Text Box 55">
            <a:extLst>
              <a:ext uri="{FF2B5EF4-FFF2-40B4-BE49-F238E27FC236}">
                <a16:creationId xmlns:a16="http://schemas.microsoft.com/office/drawing/2014/main" id="{D2739CAD-9ED3-4847-9068-CA62A581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518160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48</a:t>
            </a:r>
          </a:p>
        </p:txBody>
      </p:sp>
      <p:sp>
        <p:nvSpPr>
          <p:cNvPr id="1326136" name="Text Box 56">
            <a:extLst>
              <a:ext uri="{FF2B5EF4-FFF2-40B4-BE49-F238E27FC236}">
                <a16:creationId xmlns:a16="http://schemas.microsoft.com/office/drawing/2014/main" id="{958E525E-31ED-444A-95B7-980B2B23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5638800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16E</a:t>
            </a:r>
          </a:p>
        </p:txBody>
      </p:sp>
      <p:sp>
        <p:nvSpPr>
          <p:cNvPr id="1326137" name="Text Box 57">
            <a:extLst>
              <a:ext uri="{FF2B5EF4-FFF2-40B4-BE49-F238E27FC236}">
                <a16:creationId xmlns:a16="http://schemas.microsoft.com/office/drawing/2014/main" id="{21CCEEAB-4B5D-4A45-8A9E-4A65F511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638800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16E-1</a:t>
            </a:r>
          </a:p>
        </p:txBody>
      </p:sp>
      <p:sp>
        <p:nvSpPr>
          <p:cNvPr id="1326139" name="Text Box 59">
            <a:extLst>
              <a:ext uri="{FF2B5EF4-FFF2-40B4-BE49-F238E27FC236}">
                <a16:creationId xmlns:a16="http://schemas.microsoft.com/office/drawing/2014/main" id="{1B21530F-F2D7-E14F-802E-1F375004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81600"/>
            <a:ext cx="112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256T-1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129" grpId="0"/>
      <p:bldP spid="1326130" grpId="0"/>
      <p:bldP spid="1326131" grpId="0"/>
      <p:bldP spid="1326132" grpId="0"/>
      <p:bldP spid="1326133" grpId="0"/>
      <p:bldP spid="1326134" grpId="0"/>
      <p:bldP spid="1326135" grpId="0"/>
      <p:bldP spid="1326136" grpId="0"/>
      <p:bldP spid="1326137" grpId="0"/>
      <p:bldP spid="1326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AA588486-EC86-BF4A-A67F-F3C1B0713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1000" cy="8778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Why Virtual Memory (VM)?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7F0CDD0-E4FA-684C-AB16-B2DA47EC2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94665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Uses main memory efficiently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 DRAM as a cache for the parts of a virtual address space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Each process gets the same uniform linear address space</a:t>
            </a:r>
          </a:p>
          <a:p>
            <a:pPr lvl="2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User program cannot access privileged kernel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decel="10000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919F1911-2738-0444-AC8E-80154E50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558D4-F822-1441-AA5F-2BFFBE7C31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43085F7-27F1-134D-B671-D7313D49F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Main Memory as a Cache</a:t>
            </a:r>
          </a:p>
        </p:txBody>
      </p:sp>
      <p:grpSp>
        <p:nvGrpSpPr>
          <p:cNvPr id="37891" name="Group 5">
            <a:extLst>
              <a:ext uri="{FF2B5EF4-FFF2-40B4-BE49-F238E27FC236}">
                <a16:creationId xmlns:a16="http://schemas.microsoft.com/office/drawing/2014/main" id="{738FBC35-C52C-3348-9BD2-E2FE3BEE3BF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43200"/>
            <a:ext cx="7391400" cy="2133600"/>
            <a:chOff x="1008" y="2544"/>
            <a:chExt cx="3738" cy="950"/>
          </a:xfrm>
        </p:grpSpPr>
        <p:sp>
          <p:nvSpPr>
            <p:cNvPr id="37892" name="Rectangle 6">
              <a:extLst>
                <a:ext uri="{FF2B5EF4-FFF2-40B4-BE49-F238E27FC236}">
                  <a16:creationId xmlns:a16="http://schemas.microsoft.com/office/drawing/2014/main" id="{76EB2B4A-CB3F-C342-8A94-9CC70113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71"/>
              <a:ext cx="713" cy="713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37893" name="Line 7">
              <a:extLst>
                <a:ext uri="{FF2B5EF4-FFF2-40B4-BE49-F238E27FC236}">
                  <a16:creationId xmlns:a16="http://schemas.microsoft.com/office/drawing/2014/main" id="{0D9C819C-A7B2-B146-9FEC-EE7136E42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7894" name="Text Box 8">
              <a:extLst>
                <a:ext uri="{FF2B5EF4-FFF2-40B4-BE49-F238E27FC236}">
                  <a16:creationId xmlns:a16="http://schemas.microsoft.com/office/drawing/2014/main" id="{AAF33540-E22C-F749-BF49-6959D0B27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11"/>
              <a:ext cx="54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DRAM</a:t>
              </a:r>
              <a:endParaRPr lang="en-US" altLang="zh-CN" sz="2400">
                <a:solidFill>
                  <a:schemeClr val="tx2"/>
                </a:solidFill>
                <a:latin typeface="Helvetica" pitchFamily="2" charset="0"/>
              </a:endParaRPr>
            </a:p>
          </p:txBody>
        </p:sp>
        <p:sp>
          <p:nvSpPr>
            <p:cNvPr id="37895" name="Rectangle 9">
              <a:extLst>
                <a:ext uri="{FF2B5EF4-FFF2-40B4-BE49-F238E27FC236}">
                  <a16:creationId xmlns:a16="http://schemas.microsoft.com/office/drawing/2014/main" id="{FC859984-A0AD-C94A-90BE-0F8691EF8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0"/>
              <a:ext cx="535" cy="27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37896" name="Text Box 10">
              <a:extLst>
                <a:ext uri="{FF2B5EF4-FFF2-40B4-BE49-F238E27FC236}">
                  <a16:creationId xmlns:a16="http://schemas.microsoft.com/office/drawing/2014/main" id="{DB20D670-3CFA-004D-9E6F-A490F4C01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42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SRAM</a:t>
              </a:r>
            </a:p>
          </p:txBody>
        </p:sp>
        <p:sp>
          <p:nvSpPr>
            <p:cNvPr id="37897" name="Rectangle 11">
              <a:extLst>
                <a:ext uri="{FF2B5EF4-FFF2-40B4-BE49-F238E27FC236}">
                  <a16:creationId xmlns:a16="http://schemas.microsoft.com/office/drawing/2014/main" id="{382145E2-AAEA-3F4C-B65B-011576C1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03"/>
              <a:ext cx="1338" cy="64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37898" name="Oval 12">
              <a:extLst>
                <a:ext uri="{FF2B5EF4-FFF2-40B4-BE49-F238E27FC236}">
                  <a16:creationId xmlns:a16="http://schemas.microsoft.com/office/drawing/2014/main" id="{C78B069F-C6E7-034D-AFBC-9055DACA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338" cy="215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37899" name="Line 13">
              <a:extLst>
                <a:ext uri="{FF2B5EF4-FFF2-40B4-BE49-F238E27FC236}">
                  <a16:creationId xmlns:a16="http://schemas.microsoft.com/office/drawing/2014/main" id="{C4C9E129-E592-F34F-AE89-C8322DDD7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65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7900" name="Line 14">
              <a:extLst>
                <a:ext uri="{FF2B5EF4-FFF2-40B4-BE49-F238E27FC236}">
                  <a16:creationId xmlns:a16="http://schemas.microsoft.com/office/drawing/2014/main" id="{3CBB1D6D-A02B-B144-BAB3-9B6045012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2665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7901" name="Freeform 15">
              <a:extLst>
                <a:ext uri="{FF2B5EF4-FFF2-40B4-BE49-F238E27FC236}">
                  <a16:creationId xmlns:a16="http://schemas.microsoft.com/office/drawing/2014/main" id="{AB99F270-6880-3A46-87D6-29504E7E2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343"/>
              <a:ext cx="1338" cy="151"/>
            </a:xfrm>
            <a:custGeom>
              <a:avLst/>
              <a:gdLst>
                <a:gd name="T0" fmla="*/ 0 w 816"/>
                <a:gd name="T1" fmla="*/ 0 h 84"/>
                <a:gd name="T2" fmla="*/ 152271 w 816"/>
                <a:gd name="T3" fmla="*/ 220911 h 84"/>
                <a:gd name="T4" fmla="*/ 420363 w 816"/>
                <a:gd name="T5" fmla="*/ 308365 h 84"/>
                <a:gd name="T6" fmla="*/ 688549 w 816"/>
                <a:gd name="T7" fmla="*/ 220911 h 84"/>
                <a:gd name="T8" fmla="*/ 828922 w 81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84"/>
                <a:gd name="T17" fmla="*/ 816 w 81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7902" name="Text Box 16">
              <a:extLst>
                <a:ext uri="{FF2B5EF4-FFF2-40B4-BE49-F238E27FC236}">
                  <a16:creationId xmlns:a16="http://schemas.microsoft.com/office/drawing/2014/main" id="{0977648E-47D5-C54F-A47F-25DF4FFD4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11"/>
              <a:ext cx="41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Helvetica" pitchFamily="2" charset="0"/>
                </a:rPr>
                <a:t>Disk</a:t>
              </a:r>
            </a:p>
          </p:txBody>
        </p:sp>
        <p:sp>
          <p:nvSpPr>
            <p:cNvPr id="37903" name="Line 17">
              <a:extLst>
                <a:ext uri="{FF2B5EF4-FFF2-40B4-BE49-F238E27FC236}">
                  <a16:creationId xmlns:a16="http://schemas.microsoft.com/office/drawing/2014/main" id="{6D25C42C-B50F-5C4D-AC01-8ECC4CD99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2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B3AE2FDF-E489-FE4F-986E-95B290C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3055B-756D-924E-B180-3C2CE5632F7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267DBC8-D640-1643-9F3C-764DE910F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Main Memory as a Cache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4933954-85B7-064A-B4A0-7168E91C4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DRAM vs. disk is more extreme than SRAM vs. DRAM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Access latencies: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DRAM ~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10X </a:t>
            </a:r>
            <a:r>
              <a:rPr lang="en-US" altLang="zh-CN">
                <a:ea typeface="宋体" panose="02010600030101010101" pitchFamily="2" charset="-122"/>
              </a:rPr>
              <a:t>slower than SRAM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Disk ~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100,000X</a:t>
            </a:r>
            <a:r>
              <a:rPr lang="en-US" altLang="zh-CN">
                <a:ea typeface="宋体" panose="02010600030101010101" pitchFamily="2" charset="-122"/>
              </a:rPr>
              <a:t> slower than DRAM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Bottom line: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Design decisions made for DRAM caches driven by enormous cost of misses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92DDF5BD-8BD8-D44B-8C46-84D9ABA3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03500E-F6BE-1E46-AE14-F73E4D4DA56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528E63E-167B-D142-AB13-761893638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 Considerations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32FC59E-580B-1C40-8AB2-3B66E6F52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Line size? (Large vs. Small)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Large</a:t>
            </a:r>
            <a:r>
              <a:rPr lang="en-US" altLang="zh-CN" dirty="0">
                <a:ea typeface="宋体" panose="02010600030101010101" pitchFamily="2" charset="-122"/>
              </a:rPr>
              <a:t>, since disk better at transferring large blocks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Associativity? (Full vs. Direct)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Full</a:t>
            </a:r>
            <a:r>
              <a:rPr lang="en-US" altLang="zh-CN" dirty="0">
                <a:ea typeface="宋体" panose="02010600030101010101" pitchFamily="2" charset="-122"/>
              </a:rPr>
              <a:t>, to minimize miss rate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Write through or write back? (WB vs. WT)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back</a:t>
            </a:r>
            <a:r>
              <a:rPr lang="en-US" altLang="zh-CN" dirty="0">
                <a:ea typeface="宋体" panose="02010600030101010101" pitchFamily="2" charset="-122"/>
              </a:rPr>
              <a:t>, since can’t afford to perform small writes to disk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6FC84FEC-790F-E64E-A442-AC943691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50A4F-7874-0E40-B8C3-6E55B47500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8EA4A3C-32E1-4445-8C07-A50AD39CD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AFCC9BF-2A4C-E148-974A-5D22C7CD7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memory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Organized as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array</a:t>
            </a:r>
            <a:r>
              <a:rPr lang="en-US" altLang="zh-CN">
                <a:ea typeface="宋体" panose="02010600030101010101" pitchFamily="2" charset="-122"/>
              </a:rPr>
              <a:t> of contiguous byte-sized cells stored on disk conceptually.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Each byte has a unique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virtual address</a:t>
            </a:r>
            <a:r>
              <a:rPr lang="en-US" altLang="zh-CN">
                <a:ea typeface="宋体" panose="02010600030101010101" pitchFamily="2" charset="-122"/>
              </a:rPr>
              <a:t> that serves as an index into the array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contents of the array on disk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cached</a:t>
            </a:r>
            <a:r>
              <a:rPr lang="en-US" altLang="zh-CN">
                <a:ea typeface="宋体" panose="02010600030101010101" pitchFamily="2" charset="-122"/>
              </a:rPr>
              <a:t> in main 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F412DF11-D260-E547-A310-D38FC391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2F572-19E7-3C42-BF36-33C6B775724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65E6F7B-A815-064F-B1DF-12E841C0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22027BF-B7A6-9F49-8E12-CF0490C2B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data on disk is partitioned into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blocks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 as the transfer units between the disk and the main memory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pages (VPs)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physical pages (PPs) 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or page frames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D72CF4-7D91-104B-A406-9B1FF2DC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770438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18AFDD8E-4DD1-A84D-A3D6-52D01564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4749800"/>
            <a:ext cx="929484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PP 2</a:t>
            </a:r>
            <a:r>
              <a:rPr lang="en-GB" altLang="zh-CN" sz="1400" b="0" baseline="30000" dirty="0">
                <a:latin typeface="FandolSong" pitchFamily="2" charset="-128"/>
              </a:rPr>
              <a:t>m-p</a:t>
            </a:r>
            <a:r>
              <a:rPr lang="en-GB" altLang="zh-CN" sz="1400" b="0" dirty="0">
                <a:latin typeface="FandolSong" pitchFamily="2" charset="-128"/>
              </a:rPr>
              <a:t>-1</a:t>
            </a:r>
          </a:p>
        </p:txBody>
      </p:sp>
      <p:sp>
        <p:nvSpPr>
          <p:cNvPr id="46086" name="Text Box 5">
            <a:extLst>
              <a:ext uri="{FF2B5EF4-FFF2-40B4-BE49-F238E27FC236}">
                <a16:creationId xmlns:a16="http://schemas.microsoft.com/office/drawing/2014/main" id="{99A0B69E-3E03-8648-8F00-9544DC0E0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321" y="2971800"/>
            <a:ext cx="172297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Physical memory</a:t>
            </a:r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id="{CA9438E4-F872-5A4B-BFAE-C916ACDD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640138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200" b="0" dirty="0">
                <a:latin typeface="FandolSong" pitchFamily="2" charset="-128"/>
              </a:rPr>
              <a:t>Empty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A2F0499-C9D3-824A-B83E-71E5DBDE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868738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6089" name="Rectangle 8">
            <a:extLst>
              <a:ext uri="{FF2B5EF4-FFF2-40B4-BE49-F238E27FC236}">
                <a16:creationId xmlns:a16="http://schemas.microsoft.com/office/drawing/2014/main" id="{B336A536-1CD6-4D47-9431-99651F8D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097338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200" b="0" dirty="0">
                <a:latin typeface="FandolSong" pitchFamily="2" charset="-128"/>
              </a:rPr>
              <a:t>Empty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47922E0-5E1A-6146-BC1A-827DD772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976813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 err="1">
                <a:latin typeface="FandolSong" pitchFamily="2" charset="-128"/>
              </a:rPr>
              <a:t>Uncached</a:t>
            </a:r>
            <a:endParaRPr lang="en-GB" sz="1200" b="0" dirty="0">
              <a:latin typeface="FandolSong" pitchFamily="2" charset="-128"/>
            </a:endParaRPr>
          </a:p>
        </p:txBody>
      </p:sp>
      <p:sp>
        <p:nvSpPr>
          <p:cNvPr id="46091" name="Text Box 10">
            <a:extLst>
              <a:ext uri="{FF2B5EF4-FFF2-40B4-BE49-F238E27FC236}">
                <a16:creationId xmlns:a16="http://schemas.microsoft.com/office/drawing/2014/main" id="{1D8F63DE-EF7F-544A-90C5-C402E7A0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755" y="3384550"/>
            <a:ext cx="588045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VP 0</a:t>
            </a:r>
          </a:p>
        </p:txBody>
      </p:sp>
      <p:sp>
        <p:nvSpPr>
          <p:cNvPr id="46092" name="Text Box 11">
            <a:extLst>
              <a:ext uri="{FF2B5EF4-FFF2-40B4-BE49-F238E27FC236}">
                <a16:creationId xmlns:a16="http://schemas.microsoft.com/office/drawing/2014/main" id="{3A1E9017-3CD4-9242-B68E-147B4D6C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755" y="3613150"/>
            <a:ext cx="588045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VP 1</a:t>
            </a:r>
          </a:p>
        </p:txBody>
      </p:sp>
      <p:sp>
        <p:nvSpPr>
          <p:cNvPr id="46093" name="Text Box 12">
            <a:extLst>
              <a:ext uri="{FF2B5EF4-FFF2-40B4-BE49-F238E27FC236}">
                <a16:creationId xmlns:a16="http://schemas.microsoft.com/office/drawing/2014/main" id="{66A32DA1-C566-224B-A817-7BA31A8EE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154" y="4973638"/>
            <a:ext cx="908646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VP 2</a:t>
            </a:r>
            <a:r>
              <a:rPr lang="en-GB" altLang="zh-CN" sz="1400" b="0" baseline="30000" dirty="0">
                <a:latin typeface="FandolSong" pitchFamily="2" charset="-128"/>
              </a:rPr>
              <a:t>n-p</a:t>
            </a:r>
            <a:r>
              <a:rPr lang="en-GB" altLang="zh-CN" sz="1400" b="0" dirty="0">
                <a:latin typeface="FandolSong" pitchFamily="2" charset="-128"/>
              </a:rPr>
              <a:t>-1</a:t>
            </a:r>
          </a:p>
        </p:txBody>
      </p:sp>
      <p:sp>
        <p:nvSpPr>
          <p:cNvPr id="46094" name="Text Box 13">
            <a:extLst>
              <a:ext uri="{FF2B5EF4-FFF2-40B4-BE49-F238E27FC236}">
                <a16:creationId xmlns:a16="http://schemas.microsoft.com/office/drawing/2014/main" id="{A3572426-4DEB-2540-959A-8C3574D61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419" y="2971800"/>
            <a:ext cx="1618775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46095" name="Rectangle 14">
            <a:extLst>
              <a:ext uri="{FF2B5EF4-FFF2-40B4-BE49-F238E27FC236}">
                <a16:creationId xmlns:a16="http://schemas.microsoft.com/office/drawing/2014/main" id="{66F78D83-A199-7F43-A18F-3780BAE0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3395663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200" b="0" dirty="0">
                <a:latin typeface="FandolSong" pitchFamily="2" charset="-128"/>
              </a:rPr>
              <a:t>Unallocated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F9FC7F3-009F-4446-B922-C9C668B8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3624263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>
                <a:latin typeface="FandolSong" pitchFamily="2" charset="-128"/>
              </a:rPr>
              <a:t>Cached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9F49E56-2260-0744-BFE3-C3F01913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3852863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 err="1">
                <a:latin typeface="FandolSong" pitchFamily="2" charset="-128"/>
              </a:rPr>
              <a:t>Uncached</a:t>
            </a:r>
            <a:endParaRPr lang="en-GB" sz="1200" b="0" dirty="0">
              <a:latin typeface="FandolSong" pitchFamily="2" charset="-128"/>
            </a:endParaRPr>
          </a:p>
        </p:txBody>
      </p:sp>
      <p:sp>
        <p:nvSpPr>
          <p:cNvPr id="46098" name="Rectangle 17">
            <a:extLst>
              <a:ext uri="{FF2B5EF4-FFF2-40B4-BE49-F238E27FC236}">
                <a16:creationId xmlns:a16="http://schemas.microsoft.com/office/drawing/2014/main" id="{DF03CCC1-ED3C-6949-AFF5-61E61795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078288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200" b="0" dirty="0">
                <a:latin typeface="FandolSong" pitchFamily="2" charset="-128"/>
              </a:rPr>
              <a:t>Unallocated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7883103-3636-A743-A53A-4C9F2494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303713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>
                <a:latin typeface="FandolSong" pitchFamily="2" charset="-128"/>
              </a:rPr>
              <a:t>Cached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0CD7217-1F81-CD46-B8DC-783497A1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532313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 err="1">
                <a:latin typeface="FandolSong" pitchFamily="2" charset="-128"/>
              </a:rPr>
              <a:t>Uncached</a:t>
            </a:r>
            <a:endParaRPr lang="en-GB" sz="1200" b="0" dirty="0">
              <a:latin typeface="FandolSong" pitchFamily="2" charset="-128"/>
            </a:endParaRPr>
          </a:p>
        </p:txBody>
      </p:sp>
      <p:sp>
        <p:nvSpPr>
          <p:cNvPr id="46101" name="Text Box 20">
            <a:extLst>
              <a:ext uri="{FF2B5EF4-FFF2-40B4-BE49-F238E27FC236}">
                <a16:creationId xmlns:a16="http://schemas.microsoft.com/office/drawing/2014/main" id="{9BC368C6-CFE3-484D-AEE4-807229C5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266" y="3609544"/>
            <a:ext cx="574494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PP 0</a:t>
            </a:r>
          </a:p>
        </p:txBody>
      </p:sp>
      <p:sp>
        <p:nvSpPr>
          <p:cNvPr id="46102" name="Text Box 21">
            <a:extLst>
              <a:ext uri="{FF2B5EF4-FFF2-40B4-BE49-F238E27FC236}">
                <a16:creationId xmlns:a16="http://schemas.microsoft.com/office/drawing/2014/main" id="{B4832732-B36F-724D-B038-B2CF9490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266" y="3838144"/>
            <a:ext cx="574494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PP 1</a:t>
            </a:r>
          </a:p>
        </p:txBody>
      </p:sp>
      <p:sp>
        <p:nvSpPr>
          <p:cNvPr id="46103" name="Line 22">
            <a:extLst>
              <a:ext uri="{FF2B5EF4-FFF2-40B4-BE49-F238E27FC236}">
                <a16:creationId xmlns:a16="http://schemas.microsoft.com/office/drawing/2014/main" id="{006DEEB8-7B38-DB47-941A-2FAD7C48B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3732213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6104" name="Rectangle 23">
            <a:extLst>
              <a:ext uri="{FF2B5EF4-FFF2-40B4-BE49-F238E27FC236}">
                <a16:creationId xmlns:a16="http://schemas.microsoft.com/office/drawing/2014/main" id="{504892E7-63BA-2746-97F5-5A11AC4F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541838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200" b="0" dirty="0">
                <a:latin typeface="FandolSong" pitchFamily="2" charset="-128"/>
              </a:rPr>
              <a:t>Empty</a:t>
            </a:r>
          </a:p>
        </p:txBody>
      </p:sp>
      <p:sp>
        <p:nvSpPr>
          <p:cNvPr id="46105" name="Line 24">
            <a:extLst>
              <a:ext uri="{FF2B5EF4-FFF2-40B4-BE49-F238E27FC236}">
                <a16:creationId xmlns:a16="http://schemas.microsoft.com/office/drawing/2014/main" id="{42632301-DA70-B545-B1B0-C0CECC1E0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4449763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D9A0F9FA-6023-6440-8350-FF3C9F81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754563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>
                <a:latin typeface="FandolSong" pitchFamily="2" charset="-128"/>
              </a:rPr>
              <a:t>Cached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9A16493-CD83-0844-BD04-3461BD4E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325938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46108" name="Line 27">
            <a:extLst>
              <a:ext uri="{FF2B5EF4-FFF2-40B4-BE49-F238E27FC236}">
                <a16:creationId xmlns:a16="http://schemas.microsoft.com/office/drawing/2014/main" id="{B71DA7AA-1F72-7C46-9CE0-73E6008EC9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975" y="4448175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6109" name="Text Box 28">
            <a:extLst>
              <a:ext uri="{FF2B5EF4-FFF2-40B4-BE49-F238E27FC236}">
                <a16:creationId xmlns:a16="http://schemas.microsoft.com/office/drawing/2014/main" id="{E7AA73B3-B2E8-A840-BDBF-F1FEF6F3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2781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000" b="0" dirty="0">
                <a:latin typeface="FandolSong" pitchFamily="2" charset="-128"/>
              </a:rPr>
              <a:t>0</a:t>
            </a:r>
          </a:p>
        </p:txBody>
      </p:sp>
      <p:sp>
        <p:nvSpPr>
          <p:cNvPr id="46110" name="Text Box 29">
            <a:extLst>
              <a:ext uri="{FF2B5EF4-FFF2-40B4-BE49-F238E27FC236}">
                <a16:creationId xmlns:a16="http://schemas.microsoft.com/office/drawing/2014/main" id="{C997AF52-6351-3C42-B5AD-23F50CCE2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562" y="5075606"/>
            <a:ext cx="385340" cy="2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000" b="0" dirty="0">
                <a:latin typeface="FandolSong" pitchFamily="2" charset="-128"/>
              </a:rPr>
              <a:t>N-1</a:t>
            </a:r>
          </a:p>
        </p:txBody>
      </p:sp>
      <p:sp>
        <p:nvSpPr>
          <p:cNvPr id="46111" name="Text Box 30">
            <a:extLst>
              <a:ext uri="{FF2B5EF4-FFF2-40B4-BE49-F238E27FC236}">
                <a16:creationId xmlns:a16="http://schemas.microsoft.com/office/drawing/2014/main" id="{48CC8E74-A832-8845-AEFA-270CD10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867" y="4881931"/>
            <a:ext cx="406179" cy="2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000" b="0" dirty="0">
                <a:latin typeface="FandolSong" pitchFamily="2" charset="-128"/>
              </a:rPr>
              <a:t>M-1</a:t>
            </a:r>
          </a:p>
        </p:txBody>
      </p:sp>
      <p:sp>
        <p:nvSpPr>
          <p:cNvPr id="46112" name="Text Box 31">
            <a:extLst>
              <a:ext uri="{FF2B5EF4-FFF2-40B4-BE49-F238E27FC236}">
                <a16:creationId xmlns:a16="http://schemas.microsoft.com/office/drawing/2014/main" id="{1D551F6B-03D6-584E-8E55-18043E6F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35242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000" b="0" dirty="0">
                <a:latin typeface="FandolSong" pitchFamily="2" charset="-128"/>
              </a:rPr>
              <a:t>0</a:t>
            </a:r>
          </a:p>
        </p:txBody>
      </p:sp>
      <p:sp>
        <p:nvSpPr>
          <p:cNvPr id="46113" name="Text Box 32">
            <a:extLst>
              <a:ext uri="{FF2B5EF4-FFF2-40B4-BE49-F238E27FC236}">
                <a16:creationId xmlns:a16="http://schemas.microsoft.com/office/drawing/2014/main" id="{7BB560B7-0CF4-9C4B-A576-4966DCA0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47" y="5367722"/>
            <a:ext cx="2055669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Virtual pages (VPs) 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stored on disk</a:t>
            </a:r>
          </a:p>
        </p:txBody>
      </p:sp>
      <p:sp>
        <p:nvSpPr>
          <p:cNvPr id="46114" name="Text Box 33">
            <a:extLst>
              <a:ext uri="{FF2B5EF4-FFF2-40B4-BE49-F238E27FC236}">
                <a16:creationId xmlns:a16="http://schemas.microsoft.com/office/drawing/2014/main" id="{FD1A2684-E30B-BE44-ABCB-53BC5A50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51" y="5367722"/>
            <a:ext cx="214543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Physical pages (PPs) 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cached in DRAM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F3397582-BD33-B24F-9A16-0F5A8CCC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726AD-1034-524B-A796-9E213C92D7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A8E7ACE-EBF9-3F4A-BECC-B0D5ADBCA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Attributes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EE9CFE0-6912-504C-A860-C1B24682F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Unallocated: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Pages that have not yet been allocated (or created) by the VM 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have any data associated with them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occupy any space on disk</a:t>
            </a:r>
          </a:p>
          <a:p>
            <a:r>
              <a:rPr lang="en-US" altLang="zh-CN">
                <a:ea typeface="宋体" panose="02010600030101010101" pitchFamily="2" charset="-122"/>
              </a:rPr>
              <a:t>Cached: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Allocated pages that are currently cached in physical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Uncached: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Allocated pages that are not cached in physical memory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0306A7-FDEC-AF49-8AE2-F3A3EC153CC6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76200"/>
            <a:ext cx="800100" cy="1905000"/>
            <a:chOff x="4999038" y="1185863"/>
            <a:chExt cx="2789237" cy="5448300"/>
          </a:xfrm>
        </p:grpSpPr>
        <p:sp>
          <p:nvSpPr>
            <p:cNvPr id="48136" name="Rectangle 14">
              <a:extLst>
                <a:ext uri="{FF2B5EF4-FFF2-40B4-BE49-F238E27FC236}">
                  <a16:creationId xmlns:a16="http://schemas.microsoft.com/office/drawing/2014/main" id="{A2DC2573-8CF6-6244-9E76-567088290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1185863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2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Kernel</a:t>
              </a:r>
            </a:p>
          </p:txBody>
        </p:sp>
        <p:sp>
          <p:nvSpPr>
            <p:cNvPr id="48137" name="Rectangle 15">
              <a:extLst>
                <a:ext uri="{FF2B5EF4-FFF2-40B4-BE49-F238E27FC236}">
                  <a16:creationId xmlns:a16="http://schemas.microsoft.com/office/drawing/2014/main" id="{F5B13F42-FA83-1345-A613-2EA2D290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887663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2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Shared libraries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0AE26DFC-2F70-E242-B2DB-839DEEE1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551335"/>
              <a:ext cx="2789237" cy="726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9" name="Rectangle 17">
              <a:extLst>
                <a:ext uri="{FF2B5EF4-FFF2-40B4-BE49-F238E27FC236}">
                  <a16:creationId xmlns:a16="http://schemas.microsoft.com/office/drawing/2014/main" id="{28F7E810-6B70-7D45-8477-C34F83769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4275138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2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Run-time heap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8C49FBE6-5BD9-7244-A9A5-BFC84A8E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1975867"/>
              <a:ext cx="2789237" cy="908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1" name="Line 19">
              <a:extLst>
                <a:ext uri="{FF2B5EF4-FFF2-40B4-BE49-F238E27FC236}">
                  <a16:creationId xmlns:a16="http://schemas.microsoft.com/office/drawing/2014/main" id="{0D4DC3B9-1A6B-1C46-8AF4-60C991B9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100" y="38814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2" name="Rectangle 20">
              <a:extLst>
                <a:ext uri="{FF2B5EF4-FFF2-40B4-BE49-F238E27FC236}">
                  <a16:creationId xmlns:a16="http://schemas.microsoft.com/office/drawing/2014/main" id="{6412B2E2-FB8F-464C-B3D3-A597A93EA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1643063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2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User stack</a:t>
              </a:r>
            </a:p>
          </p:txBody>
        </p:sp>
        <p:sp>
          <p:nvSpPr>
            <p:cNvPr id="48143" name="Line 21">
              <a:extLst>
                <a:ext uri="{FF2B5EF4-FFF2-40B4-BE49-F238E27FC236}">
                  <a16:creationId xmlns:a16="http://schemas.microsoft.com/office/drawing/2014/main" id="{915F0DA5-A648-3D47-A1ED-D469BB380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100" y="2662238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4" name="Line 22">
              <a:extLst>
                <a:ext uri="{FF2B5EF4-FFF2-40B4-BE49-F238E27FC236}">
                  <a16:creationId xmlns:a16="http://schemas.microsoft.com/office/drawing/2014/main" id="{EB84769F-D621-AC4A-BA89-5F9775013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100" y="22066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7C2F5A2B-34E0-F141-8710-1A9B8A94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6239163"/>
              <a:ext cx="2789237" cy="39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dirty="0">
                  <a:latin typeface="Times New Roman" panose="02020603050405020304" pitchFamily="18" charset="0"/>
                  <a:ea typeface="msgothic" charset="0"/>
                  <a:cs typeface="Times New Roman" panose="02020603050405020304" pitchFamily="18" charset="0"/>
                </a:rPr>
                <a:t>Unused</a:t>
              </a: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06DD8954-B148-1244-BC58-B3BB889D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4940651"/>
              <a:ext cx="2789237" cy="6719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dirty="0">
                  <a:latin typeface="Times New Roman" panose="02020603050405020304" pitchFamily="18" charset="0"/>
                  <a:ea typeface="msgothic" charset="0"/>
                  <a:cs typeface="Times New Roman" panose="02020603050405020304" pitchFamily="18" charset="0"/>
                </a:rPr>
                <a:t>Data area</a:t>
              </a:r>
            </a:p>
          </p:txBody>
        </p:sp>
        <p:sp>
          <p:nvSpPr>
            <p:cNvPr id="48147" name="Rectangle 35">
              <a:extLst>
                <a:ext uri="{FF2B5EF4-FFF2-40B4-BE49-F238E27FC236}">
                  <a16:creationId xmlns:a16="http://schemas.microsoft.com/office/drawing/2014/main" id="{A9BD9233-603E-DE4D-AD3E-0AFE8EF05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5567363"/>
              <a:ext cx="2789237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2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Code area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71CF7B-CA1B-3547-83DD-58B2363AA994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flipV="1">
            <a:off x="2743200" y="511175"/>
            <a:ext cx="4648200" cy="1331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923925-0EC4-2341-8627-73B4CA17F7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5000" y="1676400"/>
            <a:ext cx="5486400" cy="2286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6D55CD-9824-5F40-938C-F73D226B4574}"/>
              </a:ext>
            </a:extLst>
          </p:cNvPr>
          <p:cNvCxnSpPr>
            <a:cxnSpLocks noChangeShapeType="1"/>
            <a:endCxn id="48147" idx="1"/>
          </p:cNvCxnSpPr>
          <p:nvPr/>
        </p:nvCxnSpPr>
        <p:spPr bwMode="auto">
          <a:xfrm flipV="1">
            <a:off x="2362200" y="1725613"/>
            <a:ext cx="5029200" cy="360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B87EF081-91D4-9643-BA2D-92C8A792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DD9055-6114-D64C-8F3F-1E98ACDECB7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B7F1510-68AD-984B-BBB1-D0B573E73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EEE35A4-63D7-224B-B097-47A7615EC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Mapping</a:t>
            </a:r>
            <a:r>
              <a:rPr lang="en-US" altLang="zh-CN">
                <a:ea typeface="宋体" panose="02010600030101010101" pitchFamily="2" charset="-122"/>
              </a:rPr>
              <a:t> from virtual pages to physical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uncached form to cached form</a:t>
            </a:r>
          </a:p>
          <a:p>
            <a:r>
              <a:rPr lang="en-US" altLang="zh-CN">
                <a:ea typeface="宋体" panose="02010600030101010101" pitchFamily="2" charset="-122"/>
              </a:rPr>
              <a:t>Each page of virtual memory has an entry 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page table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page is in memory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page table entry specifies physical address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page is not in memory or unallocated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Page table entry specifies this case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OS handle 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DA338C09-9E24-2149-84E8-59EF6C67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6CBFC3-1D2F-5A4D-8BB3-17FB0B8E11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0BC47AC-2D4F-B84F-BF98-64A3CE989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Table</a:t>
            </a:r>
          </a:p>
        </p:txBody>
      </p:sp>
      <p:grpSp>
        <p:nvGrpSpPr>
          <p:cNvPr id="52227" name="Group 39">
            <a:extLst>
              <a:ext uri="{FF2B5EF4-FFF2-40B4-BE49-F238E27FC236}">
                <a16:creationId xmlns:a16="http://schemas.microsoft.com/office/drawing/2014/main" id="{F95F54B9-03CF-0044-8ABB-03F5505D2D8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447800"/>
            <a:ext cx="7778750" cy="5181600"/>
            <a:chOff x="480" y="816"/>
            <a:chExt cx="4900" cy="3360"/>
          </a:xfrm>
        </p:grpSpPr>
        <p:sp>
          <p:nvSpPr>
            <p:cNvPr id="52239" name="Rectangle 40">
              <a:extLst>
                <a:ext uri="{FF2B5EF4-FFF2-40B4-BE49-F238E27FC236}">
                  <a16:creationId xmlns:a16="http://schemas.microsoft.com/office/drawing/2014/main" id="{A552268E-4F84-EB49-8532-C3801678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86"/>
              <a:ext cx="1008" cy="14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0" name="Rectangle 41">
              <a:extLst>
                <a:ext uri="{FF2B5EF4-FFF2-40B4-BE49-F238E27FC236}">
                  <a16:creationId xmlns:a16="http://schemas.microsoft.com/office/drawing/2014/main" id="{93238B33-3554-C04C-85AC-F5C3DF74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30"/>
              <a:ext cx="1008" cy="144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1" name="Rectangle 42">
              <a:extLst>
                <a:ext uri="{FF2B5EF4-FFF2-40B4-BE49-F238E27FC236}">
                  <a16:creationId xmlns:a16="http://schemas.microsoft.com/office/drawing/2014/main" id="{C678F668-BF70-774F-96BB-BAB2889DA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74"/>
              <a:ext cx="1008" cy="14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2" name="Rectangle 43">
              <a:extLst>
                <a:ext uri="{FF2B5EF4-FFF2-40B4-BE49-F238E27FC236}">
                  <a16:creationId xmlns:a16="http://schemas.microsoft.com/office/drawing/2014/main" id="{CCD678BD-27AD-D04C-82D0-E552F767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18"/>
              <a:ext cx="1008" cy="144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3" name="Rectangle 44">
              <a:extLst>
                <a:ext uri="{FF2B5EF4-FFF2-40B4-BE49-F238E27FC236}">
                  <a16:creationId xmlns:a16="http://schemas.microsoft.com/office/drawing/2014/main" id="{F847B896-4E3B-0C42-B100-5D49E17AD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42"/>
              <a:ext cx="1008" cy="144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4" name="Rectangle 45">
              <a:extLst>
                <a:ext uri="{FF2B5EF4-FFF2-40B4-BE49-F238E27FC236}">
                  <a16:creationId xmlns:a16="http://schemas.microsoft.com/office/drawing/2014/main" id="{9EF5DA27-FE58-8B4D-98A7-0AAECD2C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22"/>
              <a:ext cx="1008" cy="144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5" name="Rectangle 46">
              <a:extLst>
                <a:ext uri="{FF2B5EF4-FFF2-40B4-BE49-F238E27FC236}">
                  <a16:creationId xmlns:a16="http://schemas.microsoft.com/office/drawing/2014/main" id="{544C850A-BEF8-3545-A779-37E039F86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66"/>
              <a:ext cx="1008" cy="144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6" name="Rectangle 47">
              <a:extLst>
                <a:ext uri="{FF2B5EF4-FFF2-40B4-BE49-F238E27FC236}">
                  <a16:creationId xmlns:a16="http://schemas.microsoft.com/office/drawing/2014/main" id="{3553AE97-8A1C-3E42-9426-27256779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10"/>
              <a:ext cx="1008" cy="14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7" name="Rectangle 48">
              <a:extLst>
                <a:ext uri="{FF2B5EF4-FFF2-40B4-BE49-F238E27FC236}">
                  <a16:creationId xmlns:a16="http://schemas.microsoft.com/office/drawing/2014/main" id="{EC8FD1A3-448E-9641-81D0-D027D1EB2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54"/>
              <a:ext cx="100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248" name="Rectangle 49">
              <a:extLst>
                <a:ext uri="{FF2B5EF4-FFF2-40B4-BE49-F238E27FC236}">
                  <a16:creationId xmlns:a16="http://schemas.microsoft.com/office/drawing/2014/main" id="{C85986DE-3F20-DA44-8619-17048126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98"/>
              <a:ext cx="1008" cy="144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49" name="Oval 50">
              <a:extLst>
                <a:ext uri="{FF2B5EF4-FFF2-40B4-BE49-F238E27FC236}">
                  <a16:creationId xmlns:a16="http://schemas.microsoft.com/office/drawing/2014/main" id="{E2EAF608-3BEC-7548-8FEE-75008B72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866"/>
              <a:ext cx="63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50" name="Oval 52">
              <a:extLst>
                <a:ext uri="{FF2B5EF4-FFF2-40B4-BE49-F238E27FC236}">
                  <a16:creationId xmlns:a16="http://schemas.microsoft.com/office/drawing/2014/main" id="{E932E66E-DA20-BF49-8DC1-F27EBCFE6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578"/>
              <a:ext cx="63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51" name="Oval 54">
              <a:extLst>
                <a:ext uri="{FF2B5EF4-FFF2-40B4-BE49-F238E27FC236}">
                  <a16:creationId xmlns:a16="http://schemas.microsoft.com/office/drawing/2014/main" id="{ECDCB76F-226B-1D45-B537-0200EA1A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290"/>
              <a:ext cx="63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52" name="Oval 55">
              <a:extLst>
                <a:ext uri="{FF2B5EF4-FFF2-40B4-BE49-F238E27FC236}">
                  <a16:creationId xmlns:a16="http://schemas.microsoft.com/office/drawing/2014/main" id="{9BA29982-3568-B34F-BEA3-F7EE86B8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146"/>
              <a:ext cx="63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53" name="Oval 58">
              <a:extLst>
                <a:ext uri="{FF2B5EF4-FFF2-40B4-BE49-F238E27FC236}">
                  <a16:creationId xmlns:a16="http://schemas.microsoft.com/office/drawing/2014/main" id="{320BBEBA-1CED-234D-8E63-6774A4EDC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570"/>
              <a:ext cx="63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54" name="Oval 59">
              <a:extLst>
                <a:ext uri="{FF2B5EF4-FFF2-40B4-BE49-F238E27FC236}">
                  <a16:creationId xmlns:a16="http://schemas.microsoft.com/office/drawing/2014/main" id="{C8A248F8-98B0-8341-AC27-439EF3AB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14"/>
              <a:ext cx="63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55" name="Text Box 60">
              <a:extLst>
                <a:ext uri="{FF2B5EF4-FFF2-40B4-BE49-F238E27FC236}">
                  <a16:creationId xmlns:a16="http://schemas.microsoft.com/office/drawing/2014/main" id="{CB912762-D21E-C64B-9688-BDC55430A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816"/>
              <a:ext cx="126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 resident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page table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(physical page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 or disk address)</a:t>
              </a:r>
            </a:p>
          </p:txBody>
        </p:sp>
        <p:sp>
          <p:nvSpPr>
            <p:cNvPr id="52256" name="Text Box 61">
              <a:extLst>
                <a:ext uri="{FF2B5EF4-FFF2-40B4-BE49-F238E27FC236}">
                  <a16:creationId xmlns:a16="http://schemas.microsoft.com/office/drawing/2014/main" id="{2F111FE4-ECF3-C24F-A812-9709EC8D7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34"/>
              <a:ext cx="12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Physical Memory</a:t>
              </a:r>
            </a:p>
          </p:txBody>
        </p:sp>
        <p:grpSp>
          <p:nvGrpSpPr>
            <p:cNvPr id="52257" name="Group 62">
              <a:extLst>
                <a:ext uri="{FF2B5EF4-FFF2-40B4-BE49-F238E27FC236}">
                  <a16:creationId xmlns:a16="http://schemas.microsoft.com/office/drawing/2014/main" id="{1FD0DC83-382D-024A-8292-4CDD268DC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522"/>
              <a:ext cx="869" cy="864"/>
              <a:chOff x="2352" y="2160"/>
              <a:chExt cx="768" cy="864"/>
            </a:xfrm>
          </p:grpSpPr>
          <p:sp>
            <p:nvSpPr>
              <p:cNvPr id="52303" name="Rectangle 64">
                <a:extLst>
                  <a:ext uri="{FF2B5EF4-FFF2-40B4-BE49-F238E27FC236}">
                    <a16:creationId xmlns:a16="http://schemas.microsoft.com/office/drawing/2014/main" id="{0FC59B3F-80E2-B74A-B451-EA5779E7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4" name="Rectangle 65">
                <a:extLst>
                  <a:ext uri="{FF2B5EF4-FFF2-40B4-BE49-F238E27FC236}">
                    <a16:creationId xmlns:a16="http://schemas.microsoft.com/office/drawing/2014/main" id="{F6E65F89-3DD2-7E4D-9EF0-ED0E46F5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5" name="Rectangle 66">
                <a:extLst>
                  <a:ext uri="{FF2B5EF4-FFF2-40B4-BE49-F238E27FC236}">
                    <a16:creationId xmlns:a16="http://schemas.microsoft.com/office/drawing/2014/main" id="{E31B8EE6-E568-3E4C-8409-A8EA0C1D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6" name="Rectangle 67">
                <a:extLst>
                  <a:ext uri="{FF2B5EF4-FFF2-40B4-BE49-F238E27FC236}">
                    <a16:creationId xmlns:a16="http://schemas.microsoft.com/office/drawing/2014/main" id="{B3DFA915-CD22-A443-814E-8A4A6C1E3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7" name="Rectangle 68">
                <a:extLst>
                  <a:ext uri="{FF2B5EF4-FFF2-40B4-BE49-F238E27FC236}">
                    <a16:creationId xmlns:a16="http://schemas.microsoft.com/office/drawing/2014/main" id="{ECB19E76-76F5-1E45-A3B1-1EFA44D16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8" name="Rectangle 69">
                <a:extLst>
                  <a:ext uri="{FF2B5EF4-FFF2-40B4-BE49-F238E27FC236}">
                    <a16:creationId xmlns:a16="http://schemas.microsoft.com/office/drawing/2014/main" id="{5B1782C6-7B3D-ED49-9414-DCEFEA67A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</p:grpSp>
        <p:sp>
          <p:nvSpPr>
            <p:cNvPr id="52258" name="Line 70">
              <a:extLst>
                <a:ext uri="{FF2B5EF4-FFF2-40B4-BE49-F238E27FC236}">
                  <a16:creationId xmlns:a16="http://schemas.microsoft.com/office/drawing/2014/main" id="{0539A8A5-DB06-B94A-ACCC-2B3602DC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146"/>
              <a:ext cx="1584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59" name="Line 71">
              <a:extLst>
                <a:ext uri="{FF2B5EF4-FFF2-40B4-BE49-F238E27FC236}">
                  <a16:creationId xmlns:a16="http://schemas.microsoft.com/office/drawing/2014/main" id="{C16F5BC7-9BA1-B344-A61C-129AED08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438"/>
              <a:ext cx="2902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0" name="Line 72">
              <a:extLst>
                <a:ext uri="{FF2B5EF4-FFF2-40B4-BE49-F238E27FC236}">
                  <a16:creationId xmlns:a16="http://schemas.microsoft.com/office/drawing/2014/main" id="{C0A4F041-6427-3244-83C7-CB238543B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1906"/>
              <a:ext cx="1580" cy="6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1" name="Line 73">
              <a:extLst>
                <a:ext uri="{FF2B5EF4-FFF2-40B4-BE49-F238E27FC236}">
                  <a16:creationId xmlns:a16="http://schemas.microsoft.com/office/drawing/2014/main" id="{1097F456-CD4C-4D46-8F36-41D941EDF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993"/>
              <a:ext cx="2902" cy="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2" name="Line 74">
              <a:extLst>
                <a:ext uri="{FF2B5EF4-FFF2-40B4-BE49-F238E27FC236}">
                  <a16:creationId xmlns:a16="http://schemas.microsoft.com/office/drawing/2014/main" id="{459E6522-1C76-EC43-8B65-3B48B0B3C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4" y="1762"/>
              <a:ext cx="1588" cy="5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3" name="Line 75">
              <a:extLst>
                <a:ext uri="{FF2B5EF4-FFF2-40B4-BE49-F238E27FC236}">
                  <a16:creationId xmlns:a16="http://schemas.microsoft.com/office/drawing/2014/main" id="{3E6D8A0E-0512-B449-B796-1F87256BB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1570"/>
              <a:ext cx="158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4" name="Line 77">
              <a:extLst>
                <a:ext uri="{FF2B5EF4-FFF2-40B4-BE49-F238E27FC236}">
                  <a16:creationId xmlns:a16="http://schemas.microsoft.com/office/drawing/2014/main" id="{168754C7-9EA7-644A-9AA8-7159EB040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40"/>
              <a:ext cx="2893" cy="6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5" name="Line 78">
              <a:extLst>
                <a:ext uri="{FF2B5EF4-FFF2-40B4-BE49-F238E27FC236}">
                  <a16:creationId xmlns:a16="http://schemas.microsoft.com/office/drawing/2014/main" id="{AB231744-9E61-C04E-96B6-24DC19AEC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602"/>
              <a:ext cx="1576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6" name="Line 79">
              <a:extLst>
                <a:ext uri="{FF2B5EF4-FFF2-40B4-BE49-F238E27FC236}">
                  <a16:creationId xmlns:a16="http://schemas.microsoft.com/office/drawing/2014/main" id="{882AFC69-777F-974B-A169-28FD8F41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738"/>
              <a:ext cx="1592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67" name="Rectangle 80">
              <a:extLst>
                <a:ext uri="{FF2B5EF4-FFF2-40B4-BE49-F238E27FC236}">
                  <a16:creationId xmlns:a16="http://schemas.microsoft.com/office/drawing/2014/main" id="{20A9A141-1B1B-7F40-BC60-F20FEE28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3385"/>
              <a:ext cx="133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68" name="Oval 81">
              <a:extLst>
                <a:ext uri="{FF2B5EF4-FFF2-40B4-BE49-F238E27FC236}">
                  <a16:creationId xmlns:a16="http://schemas.microsoft.com/office/drawing/2014/main" id="{24124627-70CE-8249-B4E1-9AFFD980D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3226"/>
              <a:ext cx="1338" cy="2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69" name="Line 82">
              <a:extLst>
                <a:ext uri="{FF2B5EF4-FFF2-40B4-BE49-F238E27FC236}">
                  <a16:creationId xmlns:a16="http://schemas.microsoft.com/office/drawing/2014/main" id="{F3E8A5B4-D0BD-5547-8DA3-E15C1A390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347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70" name="Line 83">
              <a:extLst>
                <a:ext uri="{FF2B5EF4-FFF2-40B4-BE49-F238E27FC236}">
                  <a16:creationId xmlns:a16="http://schemas.microsoft.com/office/drawing/2014/main" id="{619B8663-52B5-A349-A984-4AE304749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3347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71" name="Freeform 84">
              <a:extLst>
                <a:ext uri="{FF2B5EF4-FFF2-40B4-BE49-F238E27FC236}">
                  <a16:creationId xmlns:a16="http://schemas.microsoft.com/office/drawing/2014/main" id="{29B15FE8-DDBF-6A46-B015-C39A0CFFE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4025"/>
              <a:ext cx="1338" cy="151"/>
            </a:xfrm>
            <a:custGeom>
              <a:avLst/>
              <a:gdLst>
                <a:gd name="T0" fmla="*/ 0 w 816"/>
                <a:gd name="T1" fmla="*/ 0 h 84"/>
                <a:gd name="T2" fmla="*/ 152271 w 816"/>
                <a:gd name="T3" fmla="*/ 220911 h 84"/>
                <a:gd name="T4" fmla="*/ 420363 w 816"/>
                <a:gd name="T5" fmla="*/ 308365 h 84"/>
                <a:gd name="T6" fmla="*/ 688549 w 816"/>
                <a:gd name="T7" fmla="*/ 220911 h 84"/>
                <a:gd name="T8" fmla="*/ 828922 w 81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84"/>
                <a:gd name="T17" fmla="*/ 816 w 81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2272" name="Text Box 85">
              <a:extLst>
                <a:ext uri="{FF2B5EF4-FFF2-40B4-BE49-F238E27FC236}">
                  <a16:creationId xmlns:a16="http://schemas.microsoft.com/office/drawing/2014/main" id="{05EA4D5C-9BBB-9B4C-8C22-B788DDECB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40"/>
              <a:ext cx="168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Storage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(swap file 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regular file system file)</a:t>
              </a:r>
            </a:p>
          </p:txBody>
        </p:sp>
        <p:sp>
          <p:nvSpPr>
            <p:cNvPr id="52273" name="Rectangle 86">
              <a:extLst>
                <a:ext uri="{FF2B5EF4-FFF2-40B4-BE49-F238E27FC236}">
                  <a16:creationId xmlns:a16="http://schemas.microsoft.com/office/drawing/2014/main" id="{E9E224F7-9F47-B349-AB4E-8790A510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3712"/>
              <a:ext cx="869" cy="14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74" name="Rectangle 87">
              <a:extLst>
                <a:ext uri="{FF2B5EF4-FFF2-40B4-BE49-F238E27FC236}">
                  <a16:creationId xmlns:a16="http://schemas.microsoft.com/office/drawing/2014/main" id="{C0CB396C-0904-2449-AD99-F36A224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3497"/>
              <a:ext cx="869" cy="14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75" name="Rectangle 88">
              <a:extLst>
                <a:ext uri="{FF2B5EF4-FFF2-40B4-BE49-F238E27FC236}">
                  <a16:creationId xmlns:a16="http://schemas.microsoft.com/office/drawing/2014/main" id="{277D2F64-EA13-0244-8E7A-3A837C5E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3929"/>
              <a:ext cx="869" cy="14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grpSp>
          <p:nvGrpSpPr>
            <p:cNvPr id="52276" name="Group 89">
              <a:extLst>
                <a:ext uri="{FF2B5EF4-FFF2-40B4-BE49-F238E27FC236}">
                  <a16:creationId xmlns:a16="http://schemas.microsoft.com/office/drawing/2014/main" id="{1A806C87-1D39-5440-8E43-83D0991C9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522"/>
              <a:ext cx="192" cy="1440"/>
              <a:chOff x="960" y="1344"/>
              <a:chExt cx="768" cy="1440"/>
            </a:xfrm>
          </p:grpSpPr>
          <p:sp>
            <p:nvSpPr>
              <p:cNvPr id="52293" name="Rectangle 90">
                <a:extLst>
                  <a:ext uri="{FF2B5EF4-FFF2-40B4-BE49-F238E27FC236}">
                    <a16:creationId xmlns:a16="http://schemas.microsoft.com/office/drawing/2014/main" id="{82A62438-35A0-9749-8A13-400AA8BB7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294" name="Rectangle 91">
                <a:extLst>
                  <a:ext uri="{FF2B5EF4-FFF2-40B4-BE49-F238E27FC236}">
                    <a16:creationId xmlns:a16="http://schemas.microsoft.com/office/drawing/2014/main" id="{874BD899-3746-4E4E-9ED8-C79197044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295" name="Rectangle 92">
                <a:extLst>
                  <a:ext uri="{FF2B5EF4-FFF2-40B4-BE49-F238E27FC236}">
                    <a16:creationId xmlns:a16="http://schemas.microsoft.com/office/drawing/2014/main" id="{CBE9741B-3A53-204B-80EC-C9460D942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96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296" name="Rectangle 93">
                <a:extLst>
                  <a:ext uri="{FF2B5EF4-FFF2-40B4-BE49-F238E27FC236}">
                    <a16:creationId xmlns:a16="http://schemas.microsoft.com/office/drawing/2014/main" id="{D5BFDADD-9C16-484D-9211-2DA889A29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297" name="Rectangle 94">
                <a:extLst>
                  <a:ext uri="{FF2B5EF4-FFF2-40B4-BE49-F238E27FC236}">
                    <a16:creationId xmlns:a16="http://schemas.microsoft.com/office/drawing/2014/main" id="{0D426444-636E-7340-B4C6-1A096A0B4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298" name="Rectangle 95">
                <a:extLst>
                  <a:ext uri="{FF2B5EF4-FFF2-40B4-BE49-F238E27FC236}">
                    <a16:creationId xmlns:a16="http://schemas.microsoft.com/office/drawing/2014/main" id="{E8C61AD4-71D1-4246-A53D-AA1246C44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299" name="Rectangle 96">
                <a:extLst>
                  <a:ext uri="{FF2B5EF4-FFF2-40B4-BE49-F238E27FC236}">
                    <a16:creationId xmlns:a16="http://schemas.microsoft.com/office/drawing/2014/main" id="{5B7B8673-3884-E643-A00A-A45588D2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0" name="Rectangle 97">
                <a:extLst>
                  <a:ext uri="{FF2B5EF4-FFF2-40B4-BE49-F238E27FC236}">
                    <a16:creationId xmlns:a16="http://schemas.microsoft.com/office/drawing/2014/main" id="{BC73BC7B-6BA5-044C-B01A-F65517EAA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1" name="Rectangle 98">
                <a:extLst>
                  <a:ext uri="{FF2B5EF4-FFF2-40B4-BE49-F238E27FC236}">
                    <a16:creationId xmlns:a16="http://schemas.microsoft.com/office/drawing/2014/main" id="{309CF83D-B344-E643-BBD9-062B887B3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2302" name="Rectangle 99">
                <a:extLst>
                  <a:ext uri="{FF2B5EF4-FFF2-40B4-BE49-F238E27FC236}">
                    <a16:creationId xmlns:a16="http://schemas.microsoft.com/office/drawing/2014/main" id="{D1450DB0-87A0-0243-8961-709268F7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768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</p:grpSp>
        <p:sp>
          <p:nvSpPr>
            <p:cNvPr id="52277" name="Text Box 100">
              <a:extLst>
                <a:ext uri="{FF2B5EF4-FFF2-40B4-BE49-F238E27FC236}">
                  <a16:creationId xmlns:a16="http://schemas.microsoft.com/office/drawing/2014/main" id="{5C909634-BB4A-E64E-96BC-8A95CDCC2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30"/>
              <a:ext cx="38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latin typeface="Helvetica" pitchFamily="2" charset="0"/>
                </a:rPr>
                <a:t>Valid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78" name="Text Box 101">
              <a:extLst>
                <a:ext uri="{FF2B5EF4-FFF2-40B4-BE49-F238E27FC236}">
                  <a16:creationId xmlns:a16="http://schemas.microsoft.com/office/drawing/2014/main" id="{9DC3F0B8-765B-F74A-803C-F940D0B9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03"/>
              <a:ext cx="17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1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79" name="Text Box 102">
              <a:extLst>
                <a:ext uri="{FF2B5EF4-FFF2-40B4-BE49-F238E27FC236}">
                  <a16:creationId xmlns:a16="http://schemas.microsoft.com/office/drawing/2014/main" id="{FC3F3CA1-E4E6-904B-8199-75EEBDE44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66"/>
              <a:ext cx="1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1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0" name="Text Box 103">
              <a:extLst>
                <a:ext uri="{FF2B5EF4-FFF2-40B4-BE49-F238E27FC236}">
                  <a16:creationId xmlns:a16="http://schemas.microsoft.com/office/drawing/2014/main" id="{77F591FD-60AC-DF42-8DEF-1E57A002D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54"/>
              <a:ext cx="17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0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1" name="Text Box 104">
              <a:extLst>
                <a:ext uri="{FF2B5EF4-FFF2-40B4-BE49-F238E27FC236}">
                  <a16:creationId xmlns:a16="http://schemas.microsoft.com/office/drawing/2014/main" id="{3F5A1247-4FE4-514C-9658-0B4F3E138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98"/>
              <a:ext cx="17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1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2" name="Text Box 105">
              <a:extLst>
                <a:ext uri="{FF2B5EF4-FFF2-40B4-BE49-F238E27FC236}">
                  <a16:creationId xmlns:a16="http://schemas.microsoft.com/office/drawing/2014/main" id="{B06274A3-FFED-DB46-BE85-755A8F27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42"/>
              <a:ext cx="17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1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3" name="Text Box 106">
              <a:extLst>
                <a:ext uri="{FF2B5EF4-FFF2-40B4-BE49-F238E27FC236}">
                  <a16:creationId xmlns:a16="http://schemas.microsoft.com/office/drawing/2014/main" id="{6A2A4C3D-BF36-C745-843B-ADE9915EF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30"/>
              <a:ext cx="1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1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4" name="Text Box 107">
              <a:extLst>
                <a:ext uri="{FF2B5EF4-FFF2-40B4-BE49-F238E27FC236}">
                  <a16:creationId xmlns:a16="http://schemas.microsoft.com/office/drawing/2014/main" id="{6A2703A6-7876-AC40-8DAC-FC156950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18"/>
              <a:ext cx="1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1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5" name="Text Box 108">
              <a:extLst>
                <a:ext uri="{FF2B5EF4-FFF2-40B4-BE49-F238E27FC236}">
                  <a16:creationId xmlns:a16="http://schemas.microsoft.com/office/drawing/2014/main" id="{A81630BC-9026-634C-A1BB-E91EC1017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674"/>
              <a:ext cx="1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0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6" name="Text Box 109">
              <a:extLst>
                <a:ext uri="{FF2B5EF4-FFF2-40B4-BE49-F238E27FC236}">
                  <a16:creationId xmlns:a16="http://schemas.microsoft.com/office/drawing/2014/main" id="{29E984B3-D61C-D244-B891-9736B1716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86"/>
              <a:ext cx="1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0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7" name="Text Box 110">
              <a:extLst>
                <a:ext uri="{FF2B5EF4-FFF2-40B4-BE49-F238E27FC236}">
                  <a16:creationId xmlns:a16="http://schemas.microsoft.com/office/drawing/2014/main" id="{B7B8109A-C941-5145-ABFA-8ABD2909F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10"/>
              <a:ext cx="17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Helvetica" pitchFamily="2" charset="0"/>
                </a:rPr>
                <a:t>0</a:t>
              </a:r>
              <a:endParaRPr lang="en-US" altLang="zh-CN" sz="1800">
                <a:latin typeface="Helvetica" pitchFamily="2" charset="0"/>
              </a:endParaRPr>
            </a:p>
          </p:txBody>
        </p:sp>
        <p:sp>
          <p:nvSpPr>
            <p:cNvPr id="52288" name="Rectangle 111">
              <a:extLst>
                <a:ext uri="{FF2B5EF4-FFF2-40B4-BE49-F238E27FC236}">
                  <a16:creationId xmlns:a16="http://schemas.microsoft.com/office/drawing/2014/main" id="{AC7E40A6-FD90-124B-BBA2-A6B191353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34"/>
              <a:ext cx="48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2289" name="Text Box 112">
              <a:extLst>
                <a:ext uri="{FF2B5EF4-FFF2-40B4-BE49-F238E27FC236}">
                  <a16:creationId xmlns:a16="http://schemas.microsoft.com/office/drawing/2014/main" id="{BC265EB9-B264-6C4A-AC91-9FC0B5AC2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98"/>
              <a:ext cx="76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Virtual Page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Number</a:t>
              </a:r>
              <a:endParaRPr lang="en-US" altLang="zh-CN" sz="1800">
                <a:latin typeface="Helvetica" pitchFamily="2" charset="0"/>
              </a:endParaRPr>
            </a:p>
          </p:txBody>
        </p:sp>
        <p:grpSp>
          <p:nvGrpSpPr>
            <p:cNvPr id="52290" name="Group 113">
              <a:extLst>
                <a:ext uri="{FF2B5EF4-FFF2-40B4-BE49-F238E27FC236}">
                  <a16:creationId xmlns:a16="http://schemas.microsoft.com/office/drawing/2014/main" id="{06E3360E-4178-FB42-B97E-C70E3A898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378"/>
              <a:ext cx="624" cy="816"/>
              <a:chOff x="816" y="1152"/>
              <a:chExt cx="624" cy="816"/>
            </a:xfrm>
          </p:grpSpPr>
          <p:sp>
            <p:nvSpPr>
              <p:cNvPr id="52291" name="Line 114">
                <a:extLst>
                  <a:ext uri="{FF2B5EF4-FFF2-40B4-BE49-F238E27FC236}">
                    <a16:creationId xmlns:a16="http://schemas.microsoft.com/office/drawing/2014/main" id="{BA63FE09-351B-C348-BA45-5257FE5A0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152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2292" name="Line 115">
                <a:extLst>
                  <a:ext uri="{FF2B5EF4-FFF2-40B4-BE49-F238E27FC236}">
                    <a16:creationId xmlns:a16="http://schemas.microsoft.com/office/drawing/2014/main" id="{28F2422C-D109-F441-8FED-697374240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</p:grpSp>
      <p:sp>
        <p:nvSpPr>
          <p:cNvPr id="52228" name="TextBox 1">
            <a:extLst>
              <a:ext uri="{FF2B5EF4-FFF2-40B4-BE49-F238E27FC236}">
                <a16:creationId xmlns:a16="http://schemas.microsoft.com/office/drawing/2014/main" id="{D6755B2B-6915-544E-9967-C757ED1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8126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PTE0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TextBox 81">
            <a:extLst>
              <a:ext uri="{FF2B5EF4-FFF2-40B4-BE49-F238E27FC236}">
                <a16:creationId xmlns:a16="http://schemas.microsoft.com/office/drawing/2014/main" id="{6AC111D2-8F16-2D4F-AA40-9E437D46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3866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PTE9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0" name="TextBox 82">
            <a:extLst>
              <a:ext uri="{FF2B5EF4-FFF2-40B4-BE49-F238E27FC236}">
                <a16:creationId xmlns:a16="http://schemas.microsoft.com/office/drawing/2014/main" id="{8B4063B7-F93D-674D-B841-A2CFC20E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48126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PP0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1" name="TextBox 83">
            <a:extLst>
              <a:ext uri="{FF2B5EF4-FFF2-40B4-BE49-F238E27FC236}">
                <a16:creationId xmlns:a16="http://schemas.microsoft.com/office/drawing/2014/main" id="{A984695D-289F-FF4B-BF8B-9865EF37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2426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PP5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2" name="TextBox 84">
            <a:extLst>
              <a:ext uri="{FF2B5EF4-FFF2-40B4-BE49-F238E27FC236}">
                <a16:creationId xmlns:a16="http://schemas.microsoft.com/office/drawing/2014/main" id="{7D9B5145-F96C-6E43-8EF6-36B3BB08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8126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VP4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3" name="TextBox 85">
            <a:extLst>
              <a:ext uri="{FF2B5EF4-FFF2-40B4-BE49-F238E27FC236}">
                <a16:creationId xmlns:a16="http://schemas.microsoft.com/office/drawing/2014/main" id="{0811C3AC-1E6C-8244-91D3-D7493128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2426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VP1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4" name="文本框 2">
            <a:extLst>
              <a:ext uri="{FF2B5EF4-FFF2-40B4-BE49-F238E27FC236}">
                <a16:creationId xmlns:a16="http://schemas.microsoft.com/office/drawing/2014/main" id="{8702EA08-5411-F34F-B7EC-C08669F6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4724400"/>
            <a:ext cx="18573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52235" name="文本框 86">
            <a:extLst>
              <a:ext uri="{FF2B5EF4-FFF2-40B4-BE49-F238E27FC236}">
                <a16:creationId xmlns:a16="http://schemas.microsoft.com/office/drawing/2014/main" id="{2BC934FF-A28A-EF46-9458-5CA780FC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5287963"/>
            <a:ext cx="18573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52236" name="文本框 87">
            <a:extLst>
              <a:ext uri="{FF2B5EF4-FFF2-40B4-BE49-F238E27FC236}">
                <a16:creationId xmlns:a16="http://schemas.microsoft.com/office/drawing/2014/main" id="{D73B96CF-8380-F94D-AC00-1F926E90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6173788"/>
            <a:ext cx="185738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52237" name="文本框 3">
            <a:extLst>
              <a:ext uri="{FF2B5EF4-FFF2-40B4-BE49-F238E27FC236}">
                <a16:creationId xmlns:a16="http://schemas.microsoft.com/office/drawing/2014/main" id="{D62471C3-5D68-A349-B5E6-A7D7879E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56260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…</a:t>
            </a: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332903-428B-AB45-8593-E0A3ECB726BC}"/>
              </a:ext>
            </a:extLst>
          </p:cNvPr>
          <p:cNvSpPr txBox="1"/>
          <p:nvPr/>
        </p:nvSpPr>
        <p:spPr>
          <a:xfrm>
            <a:off x="228600" y="5302250"/>
            <a:ext cx="938213" cy="1138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0" dirty="0">
                <a:latin typeface="FandolSong" pitchFamily="2" charset="-128"/>
              </a:rPr>
              <a:t>VMA</a:t>
            </a:r>
          </a:p>
          <a:p>
            <a:pPr algn="ctr">
              <a:defRPr/>
            </a:pPr>
            <a:r>
              <a:rPr lang="en-US" altLang="zh-CN" sz="16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FandolSong" pitchFamily="2" charset="-128"/>
              </a:rPr>
              <a:t>virtual</a:t>
            </a:r>
          </a:p>
          <a:p>
            <a:pPr algn="ctr">
              <a:defRPr/>
            </a:pPr>
            <a:r>
              <a:rPr lang="en-US" altLang="zh-CN" sz="16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FandolSong" pitchFamily="2" charset="-128"/>
              </a:rPr>
              <a:t>memory</a:t>
            </a:r>
          </a:p>
          <a:p>
            <a:pPr algn="ctr">
              <a:defRPr/>
            </a:pPr>
            <a:r>
              <a:rPr lang="en-US" altLang="zh-CN" sz="16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FandolSong" pitchFamily="2" charset="-128"/>
              </a:rPr>
              <a:t>area</a:t>
            </a:r>
            <a:endParaRPr lang="zh-CN" altLang="en-US" sz="1600" b="0" dirty="0">
              <a:solidFill>
                <a:schemeClr val="tx2">
                  <a:lumMod val="50000"/>
                  <a:lumOff val="50000"/>
                </a:schemeClr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F73B83B7-5393-5440-B8A2-A4B1D47E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FE40C-1F5F-A14C-84DC-34F3AFBF7D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A736F04-FA43-3042-8C02-4DFDF540C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C99A618-5ACB-1147-BE58-5711F2646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Physical and Virtual Addressing</a:t>
            </a:r>
          </a:p>
          <a:p>
            <a:r>
              <a:rPr lang="en-US" altLang="zh-CN">
                <a:ea typeface="宋体" panose="02010600030101010101" pitchFamily="2" charset="-122"/>
              </a:rPr>
              <a:t>Address Spaces</a:t>
            </a:r>
          </a:p>
          <a:p>
            <a:r>
              <a:rPr lang="en-US" altLang="zh-CN">
                <a:ea typeface="宋体" panose="02010600030101010101" pitchFamily="2" charset="-122"/>
              </a:rPr>
              <a:t>VM as a Tool for Caching</a:t>
            </a:r>
          </a:p>
          <a:p>
            <a:r>
              <a:rPr lang="en-US" altLang="zh-CN">
                <a:ea typeface="宋体" panose="02010600030101010101" pitchFamily="2" charset="-122"/>
              </a:rPr>
              <a:t>VM as a Tool for Memory Management</a:t>
            </a:r>
          </a:p>
          <a:p>
            <a:r>
              <a:rPr lang="en-US" altLang="zh-CN">
                <a:ea typeface="宋体" panose="02010600030101010101" pitchFamily="2" charset="-122"/>
              </a:rPr>
              <a:t>VM as a Tool for Memory Protection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9.1~9.5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97B5C657-F795-BC43-9C99-8FE8B1E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B6855-77A4-E047-92C5-4417998007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9F57C77-A6BE-AD4D-9745-242A1014E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Hits</a:t>
            </a:r>
          </a:p>
        </p:txBody>
      </p:sp>
      <p:grpSp>
        <p:nvGrpSpPr>
          <p:cNvPr id="54275" name="Group 142">
            <a:extLst>
              <a:ext uri="{FF2B5EF4-FFF2-40B4-BE49-F238E27FC236}">
                <a16:creationId xmlns:a16="http://schemas.microsoft.com/office/drawing/2014/main" id="{6F8AA4D8-30A0-8E41-A9A8-3251EF055FB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8153400" cy="5057775"/>
            <a:chOff x="288" y="864"/>
            <a:chExt cx="5136" cy="3186"/>
          </a:xfrm>
        </p:grpSpPr>
        <p:sp>
          <p:nvSpPr>
            <p:cNvPr id="54276" name="Text Box 143">
              <a:extLst>
                <a:ext uri="{FF2B5EF4-FFF2-40B4-BE49-F238E27FC236}">
                  <a16:creationId xmlns:a16="http://schemas.microsoft.com/office/drawing/2014/main" id="{ACE24617-6100-794F-BB70-EF77D9BE4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864"/>
              <a:ext cx="6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Helvetica" pitchFamily="2" charset="0"/>
                </a:rPr>
                <a:t>Memory</a:t>
              </a:r>
            </a:p>
          </p:txBody>
        </p:sp>
        <p:grpSp>
          <p:nvGrpSpPr>
            <p:cNvPr id="54277" name="Group 144">
              <a:extLst>
                <a:ext uri="{FF2B5EF4-FFF2-40B4-BE49-F238E27FC236}">
                  <a16:creationId xmlns:a16="http://schemas.microsoft.com/office/drawing/2014/main" id="{79F3A0E1-870D-A446-B7AF-41DB3EA6B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104"/>
              <a:ext cx="5136" cy="2946"/>
              <a:chOff x="288" y="1104"/>
              <a:chExt cx="5136" cy="2946"/>
            </a:xfrm>
          </p:grpSpPr>
          <p:sp>
            <p:nvSpPr>
              <p:cNvPr id="54278" name="Text Box 145">
                <a:extLst>
                  <a:ext uri="{FF2B5EF4-FFF2-40B4-BE49-F238E27FC236}">
                    <a16:creationId xmlns:a16="http://schemas.microsoft.com/office/drawing/2014/main" id="{676713A1-B547-C645-8040-92D231467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648"/>
                <a:ext cx="5136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 u="sng">
                    <a:solidFill>
                      <a:schemeClr val="tx2"/>
                    </a:solidFill>
                    <a:latin typeface="Helvetica" pitchFamily="2" charset="0"/>
                  </a:rPr>
                  <a:t>Address Translation:</a:t>
                </a:r>
                <a:r>
                  <a:rPr lang="en-US" altLang="zh-CN" sz="2000" b="0">
                    <a:solidFill>
                      <a:schemeClr val="tx2"/>
                    </a:solidFill>
                    <a:latin typeface="Helvetica" pitchFamily="2" charset="0"/>
                  </a:rPr>
                  <a:t> Hardware converts </a:t>
                </a:r>
                <a:r>
                  <a:rPr lang="en-US" altLang="zh-CN" sz="2000" b="0" i="1">
                    <a:solidFill>
                      <a:schemeClr val="tx2"/>
                    </a:solidFill>
                    <a:latin typeface="Helvetica" pitchFamily="2" charset="0"/>
                  </a:rPr>
                  <a:t>virtual addresses</a:t>
                </a:r>
                <a:r>
                  <a:rPr lang="en-US" altLang="zh-CN" sz="2000" b="0">
                    <a:solidFill>
                      <a:schemeClr val="tx2"/>
                    </a:solidFill>
                    <a:latin typeface="Helvetica" pitchFamily="2" charset="0"/>
                  </a:rPr>
                  <a:t> to </a:t>
                </a:r>
                <a:r>
                  <a:rPr lang="en-US" altLang="zh-CN" sz="2000" b="0" i="1">
                    <a:solidFill>
                      <a:schemeClr val="tx2"/>
                    </a:solidFill>
                    <a:latin typeface="Helvetica" pitchFamily="2" charset="0"/>
                  </a:rPr>
                  <a:t>physical addresses </a:t>
                </a:r>
                <a:r>
                  <a:rPr lang="en-US" altLang="zh-CN" sz="2000" b="0">
                    <a:solidFill>
                      <a:schemeClr val="tx2"/>
                    </a:solidFill>
                    <a:latin typeface="Helvetica" pitchFamily="2" charset="0"/>
                  </a:rPr>
                  <a:t>via an OS-managed lookup table (</a:t>
                </a:r>
                <a:r>
                  <a:rPr lang="en-US" altLang="zh-CN" sz="2000" b="0" i="1">
                    <a:solidFill>
                      <a:schemeClr val="tx2"/>
                    </a:solidFill>
                    <a:latin typeface="Helvetica" pitchFamily="2" charset="0"/>
                  </a:rPr>
                  <a:t>page table</a:t>
                </a:r>
                <a:r>
                  <a:rPr lang="en-US" altLang="zh-CN" sz="2000" b="0">
                    <a:solidFill>
                      <a:schemeClr val="tx2"/>
                    </a:solidFill>
                    <a:latin typeface="Helvetica" pitchFamily="2" charset="0"/>
                  </a:rPr>
                  <a:t>)</a:t>
                </a:r>
              </a:p>
            </p:txBody>
          </p:sp>
          <p:sp>
            <p:nvSpPr>
              <p:cNvPr id="54279" name="AutoShape 146">
                <a:extLst>
                  <a:ext uri="{FF2B5EF4-FFF2-40B4-BE49-F238E27FC236}">
                    <a16:creationId xmlns:a16="http://schemas.microsoft.com/office/drawing/2014/main" id="{12FFA521-2A43-B64F-B48C-623ED29D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016"/>
                <a:ext cx="720" cy="672"/>
              </a:xfrm>
              <a:prstGeom prst="roundRect">
                <a:avLst>
                  <a:gd name="adj" fmla="val 38986"/>
                </a:avLst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280" name="AutoShape 147">
                <a:extLst>
                  <a:ext uri="{FF2B5EF4-FFF2-40B4-BE49-F238E27FC236}">
                    <a16:creationId xmlns:a16="http://schemas.microsoft.com/office/drawing/2014/main" id="{E2D08E37-7D28-064A-A4F6-F482271C1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968"/>
                <a:ext cx="720" cy="672"/>
              </a:xfrm>
              <a:prstGeom prst="roundRect">
                <a:avLst>
                  <a:gd name="adj" fmla="val 38986"/>
                </a:avLst>
              </a:prstGeom>
              <a:solidFill>
                <a:srgbClr val="FF0000">
                  <a:alpha val="50195"/>
                </a:srgb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281" name="Text Box 148">
                <a:extLst>
                  <a:ext uri="{FF2B5EF4-FFF2-40B4-BE49-F238E27FC236}">
                    <a16:creationId xmlns:a16="http://schemas.microsoft.com/office/drawing/2014/main" id="{CAA38384-78A6-A347-94CB-0B05DCDED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60"/>
                <a:ext cx="45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CPU</a:t>
                </a:r>
              </a:p>
            </p:txBody>
          </p:sp>
          <p:sp>
            <p:nvSpPr>
              <p:cNvPr id="54282" name="Rectangle 149">
                <a:extLst>
                  <a:ext uri="{FF2B5EF4-FFF2-40B4-BE49-F238E27FC236}">
                    <a16:creationId xmlns:a16="http://schemas.microsoft.com/office/drawing/2014/main" id="{70BF4589-1B46-0B47-BF15-0A140A5E5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1056" cy="206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283" name="Rectangle 150">
                <a:extLst>
                  <a:ext uri="{FF2B5EF4-FFF2-40B4-BE49-F238E27FC236}">
                    <a16:creationId xmlns:a16="http://schemas.microsoft.com/office/drawing/2014/main" id="{87F16FB5-C585-1E46-AFE9-7CC7F20AD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1056" cy="2064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grpSp>
            <p:nvGrpSpPr>
              <p:cNvPr id="54284" name="Group 151">
                <a:extLst>
                  <a:ext uri="{FF2B5EF4-FFF2-40B4-BE49-F238E27FC236}">
                    <a16:creationId xmlns:a16="http://schemas.microsoft.com/office/drawing/2014/main" id="{983ABE43-1562-C34B-A4B1-3BFA6EE26E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200"/>
                <a:ext cx="576" cy="1872"/>
                <a:chOff x="3360" y="1344"/>
                <a:chExt cx="576" cy="1872"/>
              </a:xfrm>
            </p:grpSpPr>
            <p:sp>
              <p:nvSpPr>
                <p:cNvPr id="54326" name="Rectangle 152">
                  <a:extLst>
                    <a:ext uri="{FF2B5EF4-FFF2-40B4-BE49-F238E27FC236}">
                      <a16:creationId xmlns:a16="http://schemas.microsoft.com/office/drawing/2014/main" id="{3FD31002-3983-E241-94C7-689654688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34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7" name="Rectangle 153">
                  <a:extLst>
                    <a:ext uri="{FF2B5EF4-FFF2-40B4-BE49-F238E27FC236}">
                      <a16:creationId xmlns:a16="http://schemas.microsoft.com/office/drawing/2014/main" id="{7B38D5FA-9F48-4D44-A592-C8BADBC87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8" name="Rectangle 154">
                  <a:extLst>
                    <a:ext uri="{FF2B5EF4-FFF2-40B4-BE49-F238E27FC236}">
                      <a16:creationId xmlns:a16="http://schemas.microsoft.com/office/drawing/2014/main" id="{B65147C2-40C4-D742-AFE3-A61B1D4CA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63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9" name="Rectangle 155">
                  <a:extLst>
                    <a:ext uri="{FF2B5EF4-FFF2-40B4-BE49-F238E27FC236}">
                      <a16:creationId xmlns:a16="http://schemas.microsoft.com/office/drawing/2014/main" id="{4F46CB95-1B71-E44E-877D-8ADB3C5B8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0" name="Rectangle 156">
                  <a:extLst>
                    <a:ext uri="{FF2B5EF4-FFF2-40B4-BE49-F238E27FC236}">
                      <a16:creationId xmlns:a16="http://schemas.microsoft.com/office/drawing/2014/main" id="{BDFAF6C5-FBAE-B448-A3A7-3615AF452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920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1" name="Rectangle 157">
                  <a:extLst>
                    <a:ext uri="{FF2B5EF4-FFF2-40B4-BE49-F238E27FC236}">
                      <a16:creationId xmlns:a16="http://schemas.microsoft.com/office/drawing/2014/main" id="{9AEF1550-625D-2E43-AFFD-1576ACF2C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0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2" name="Rectangle 158">
                  <a:extLst>
                    <a:ext uri="{FF2B5EF4-FFF2-40B4-BE49-F238E27FC236}">
                      <a16:creationId xmlns:a16="http://schemas.microsoft.com/office/drawing/2014/main" id="{9B45542B-180F-9045-A4E5-3C0CA5427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06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3" name="Rectangle 159">
                  <a:extLst>
                    <a:ext uri="{FF2B5EF4-FFF2-40B4-BE49-F238E27FC236}">
                      <a16:creationId xmlns:a16="http://schemas.microsoft.com/office/drawing/2014/main" id="{EBDAF57D-5F43-184C-B4A5-5FAC214C3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35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4" name="Rectangle 160">
                  <a:extLst>
                    <a:ext uri="{FF2B5EF4-FFF2-40B4-BE49-F238E27FC236}">
                      <a16:creationId xmlns:a16="http://schemas.microsoft.com/office/drawing/2014/main" id="{C913FF3B-38FB-1744-982B-E8DB89F50E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49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5" name="Rectangle 161">
                  <a:extLst>
                    <a:ext uri="{FF2B5EF4-FFF2-40B4-BE49-F238E27FC236}">
                      <a16:creationId xmlns:a16="http://schemas.microsoft.com/office/drawing/2014/main" id="{598D6419-95AF-D340-BBBD-CBAB1A6FF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6" name="Rectangle 162">
                  <a:extLst>
                    <a:ext uri="{FF2B5EF4-FFF2-40B4-BE49-F238E27FC236}">
                      <a16:creationId xmlns:a16="http://schemas.microsoft.com/office/drawing/2014/main" id="{7DC7665B-AF38-084D-96C2-ACBF5CA9F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7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7" name="Rectangle 163">
                  <a:extLst>
                    <a:ext uri="{FF2B5EF4-FFF2-40B4-BE49-F238E27FC236}">
                      <a16:creationId xmlns:a16="http://schemas.microsoft.com/office/drawing/2014/main" id="{EAE24A59-DDDA-DF40-9536-4228F10C6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0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38" name="Rectangle 164">
                  <a:extLst>
                    <a:ext uri="{FF2B5EF4-FFF2-40B4-BE49-F238E27FC236}">
                      <a16:creationId xmlns:a16="http://schemas.microsoft.com/office/drawing/2014/main" id="{CD46BFEA-C86B-9F46-AF82-EEF45C130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</p:grpSp>
          <p:sp>
            <p:nvSpPr>
              <p:cNvPr id="54285" name="Text Box 165">
                <a:extLst>
                  <a:ext uri="{FF2B5EF4-FFF2-40B4-BE49-F238E27FC236}">
                    <a16:creationId xmlns:a16="http://schemas.microsoft.com/office/drawing/2014/main" id="{F8FA9DB1-5DEC-EA46-806B-D6F512B06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152"/>
                <a:ext cx="24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0: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286" name="Text Box 166">
                <a:extLst>
                  <a:ext uri="{FF2B5EF4-FFF2-40B4-BE49-F238E27FC236}">
                    <a16:creationId xmlns:a16="http://schemas.microsoft.com/office/drawing/2014/main" id="{32526208-0C15-FB40-A6E9-93854C7B7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296"/>
                <a:ext cx="24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1: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287" name="Text Box 167">
                <a:extLst>
                  <a:ext uri="{FF2B5EF4-FFF2-40B4-BE49-F238E27FC236}">
                    <a16:creationId xmlns:a16="http://schemas.microsoft.com/office/drawing/2014/main" id="{CD1609CA-2813-A84C-8BD4-AF9CE7BC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88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N-1: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288" name="Rectangle 168">
                <a:extLst>
                  <a:ext uri="{FF2B5EF4-FFF2-40B4-BE49-F238E27FC236}">
                    <a16:creationId xmlns:a16="http://schemas.microsoft.com/office/drawing/2014/main" id="{7BFC851A-E5AD-084B-A73C-569A33ED6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768" cy="14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289" name="Rectangle 169">
                <a:extLst>
                  <a:ext uri="{FF2B5EF4-FFF2-40B4-BE49-F238E27FC236}">
                    <a16:creationId xmlns:a16="http://schemas.microsoft.com/office/drawing/2014/main" id="{AC38EDE7-81B1-6543-803B-517E3C736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768" cy="1488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grpSp>
            <p:nvGrpSpPr>
              <p:cNvPr id="54290" name="Group 170">
                <a:extLst>
                  <a:ext uri="{FF2B5EF4-FFF2-40B4-BE49-F238E27FC236}">
                    <a16:creationId xmlns:a16="http://schemas.microsoft.com/office/drawing/2014/main" id="{9006EF1F-2CA7-9F4F-8082-03EA57E44C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336" cy="1296"/>
                <a:chOff x="2688" y="1584"/>
                <a:chExt cx="576" cy="1296"/>
              </a:xfrm>
            </p:grpSpPr>
            <p:sp>
              <p:nvSpPr>
                <p:cNvPr id="54317" name="Rectangle 171">
                  <a:extLst>
                    <a:ext uri="{FF2B5EF4-FFF2-40B4-BE49-F238E27FC236}">
                      <a16:creationId xmlns:a16="http://schemas.microsoft.com/office/drawing/2014/main" id="{6BDDBDEB-9783-974A-8F55-44703D296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18" name="Rectangle 172">
                  <a:extLst>
                    <a:ext uri="{FF2B5EF4-FFF2-40B4-BE49-F238E27FC236}">
                      <a16:creationId xmlns:a16="http://schemas.microsoft.com/office/drawing/2014/main" id="{65C18667-6264-8447-A563-CD79EB8A3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19" name="Rectangle 173">
                  <a:extLst>
                    <a:ext uri="{FF2B5EF4-FFF2-40B4-BE49-F238E27FC236}">
                      <a16:creationId xmlns:a16="http://schemas.microsoft.com/office/drawing/2014/main" id="{3B9C1EA5-19FB-C84A-9C84-5DA7801DC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0" name="Rectangle 174">
                  <a:extLst>
                    <a:ext uri="{FF2B5EF4-FFF2-40B4-BE49-F238E27FC236}">
                      <a16:creationId xmlns:a16="http://schemas.microsoft.com/office/drawing/2014/main" id="{CF40096E-C1B0-CF41-9892-7906A0531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1" name="Rectangle 175">
                  <a:extLst>
                    <a:ext uri="{FF2B5EF4-FFF2-40B4-BE49-F238E27FC236}">
                      <a16:creationId xmlns:a16="http://schemas.microsoft.com/office/drawing/2014/main" id="{DD74F7EC-7A19-964D-8E8E-6BC03A00B6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160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2" name="Rectangle 176">
                  <a:extLst>
                    <a:ext uri="{FF2B5EF4-FFF2-40B4-BE49-F238E27FC236}">
                      <a16:creationId xmlns:a16="http://schemas.microsoft.com/office/drawing/2014/main" id="{03057D8A-09DA-D14D-AF7D-DAA563962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4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3" name="Rectangle 177">
                  <a:extLst>
                    <a:ext uri="{FF2B5EF4-FFF2-40B4-BE49-F238E27FC236}">
                      <a16:creationId xmlns:a16="http://schemas.microsoft.com/office/drawing/2014/main" id="{8BCD1CC2-85DC-0442-9CDF-CF9086410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4" name="Rectangle 178">
                  <a:extLst>
                    <a:ext uri="{FF2B5EF4-FFF2-40B4-BE49-F238E27FC236}">
                      <a16:creationId xmlns:a16="http://schemas.microsoft.com/office/drawing/2014/main" id="{2C7BC2C8-D204-FB4F-88A2-6DEA0FC5E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59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25" name="Rectangle 179">
                  <a:extLst>
                    <a:ext uri="{FF2B5EF4-FFF2-40B4-BE49-F238E27FC236}">
                      <a16:creationId xmlns:a16="http://schemas.microsoft.com/office/drawing/2014/main" id="{F991EA80-92DF-8148-AB47-D06CADD6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73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000" b="0" dirty="0">
                    <a:latin typeface="FandolSong" pitchFamily="2" charset="-128"/>
                  </a:endParaRPr>
                </a:p>
              </p:txBody>
            </p:sp>
          </p:grpSp>
          <p:sp>
            <p:nvSpPr>
              <p:cNvPr id="54291" name="Text Box 180">
                <a:extLst>
                  <a:ext uri="{FF2B5EF4-FFF2-40B4-BE49-F238E27FC236}">
                    <a16:creationId xmlns:a16="http://schemas.microsoft.com/office/drawing/2014/main" id="{3A645E43-FA72-3C4D-9311-FCCB47838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24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0: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292" name="Text Box 181">
                <a:extLst>
                  <a:ext uri="{FF2B5EF4-FFF2-40B4-BE49-F238E27FC236}">
                    <a16:creationId xmlns:a16="http://schemas.microsoft.com/office/drawing/2014/main" id="{8212929C-2A51-3346-AC2E-F2C06A93E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24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1: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293" name="Text Box 182">
                <a:extLst>
                  <a:ext uri="{FF2B5EF4-FFF2-40B4-BE49-F238E27FC236}">
                    <a16:creationId xmlns:a16="http://schemas.microsoft.com/office/drawing/2014/main" id="{D91E058E-9A79-8F44-B50D-EB3A43DB5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P-1: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294" name="Text Box 183">
                <a:extLst>
                  <a:ext uri="{FF2B5EF4-FFF2-40B4-BE49-F238E27FC236}">
                    <a16:creationId xmlns:a16="http://schemas.microsoft.com/office/drawing/2014/main" id="{BAF53697-EC16-4742-BDB4-D653A211B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" y="1324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Page Table</a:t>
                </a:r>
              </a:p>
            </p:txBody>
          </p:sp>
          <p:sp>
            <p:nvSpPr>
              <p:cNvPr id="54295" name="Line 184">
                <a:extLst>
                  <a:ext uri="{FF2B5EF4-FFF2-40B4-BE49-F238E27FC236}">
                    <a16:creationId xmlns:a16="http://schemas.microsoft.com/office/drawing/2014/main" id="{BE95CAA8-97F6-314F-8C7B-95B5284EE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056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296" name="Oval 185">
                <a:extLst>
                  <a:ext uri="{FF2B5EF4-FFF2-40B4-BE49-F238E27FC236}">
                    <a16:creationId xmlns:a16="http://schemas.microsoft.com/office/drawing/2014/main" id="{6D018331-B053-1148-8E29-27863F7D6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98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297" name="Oval 186">
                <a:extLst>
                  <a:ext uri="{FF2B5EF4-FFF2-40B4-BE49-F238E27FC236}">
                    <a16:creationId xmlns:a16="http://schemas.microsoft.com/office/drawing/2014/main" id="{7A59CC55-00AC-0E48-82FA-170008F12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4" y="25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298" name="Line 187">
                <a:extLst>
                  <a:ext uri="{FF2B5EF4-FFF2-40B4-BE49-F238E27FC236}">
                    <a16:creationId xmlns:a16="http://schemas.microsoft.com/office/drawing/2014/main" id="{3C7C84DF-5B12-FA4D-8951-DEFD58C5A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" y="2040"/>
                <a:ext cx="1566" cy="5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299" name="Line 188">
                <a:extLst>
                  <a:ext uri="{FF2B5EF4-FFF2-40B4-BE49-F238E27FC236}">
                    <a16:creationId xmlns:a16="http://schemas.microsoft.com/office/drawing/2014/main" id="{67F30BFC-4F45-B448-A533-667B55002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1584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300" name="Line 189">
                <a:extLst>
                  <a:ext uri="{FF2B5EF4-FFF2-40B4-BE49-F238E27FC236}">
                    <a16:creationId xmlns:a16="http://schemas.microsoft.com/office/drawing/2014/main" id="{2918A127-BBDE-B840-90B5-66AD9E8C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40" y="2400"/>
                <a:ext cx="1056" cy="1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grpSp>
            <p:nvGrpSpPr>
              <p:cNvPr id="54301" name="Group 190">
                <a:extLst>
                  <a:ext uri="{FF2B5EF4-FFF2-40B4-BE49-F238E27FC236}">
                    <a16:creationId xmlns:a16="http://schemas.microsoft.com/office/drawing/2014/main" id="{7DE7AC2A-ADFF-DD4C-A523-13FCE1458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688"/>
                <a:ext cx="336" cy="144"/>
                <a:chOff x="2496" y="2688"/>
                <a:chExt cx="336" cy="144"/>
              </a:xfrm>
            </p:grpSpPr>
            <p:sp>
              <p:nvSpPr>
                <p:cNvPr id="54315" name="Line 191">
                  <a:extLst>
                    <a:ext uri="{FF2B5EF4-FFF2-40B4-BE49-F238E27FC236}">
                      <a16:creationId xmlns:a16="http://schemas.microsoft.com/office/drawing/2014/main" id="{77BDC279-1AA1-884A-88EC-A9E87F714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2688"/>
                  <a:ext cx="336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16" name="Line 192">
                  <a:extLst>
                    <a:ext uri="{FF2B5EF4-FFF2-40B4-BE49-F238E27FC236}">
                      <a16:creationId xmlns:a16="http://schemas.microsoft.com/office/drawing/2014/main" id="{B58D7698-698F-2B47-AE08-8FFFF6708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6" y="2688"/>
                  <a:ext cx="336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</p:grpSp>
          <p:grpSp>
            <p:nvGrpSpPr>
              <p:cNvPr id="54302" name="Group 193">
                <a:extLst>
                  <a:ext uri="{FF2B5EF4-FFF2-40B4-BE49-F238E27FC236}">
                    <a16:creationId xmlns:a16="http://schemas.microsoft.com/office/drawing/2014/main" id="{031069B0-7E00-224F-8C2D-7F5D946C7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256"/>
                <a:ext cx="336" cy="144"/>
                <a:chOff x="2496" y="2688"/>
                <a:chExt cx="336" cy="144"/>
              </a:xfrm>
            </p:grpSpPr>
            <p:sp>
              <p:nvSpPr>
                <p:cNvPr id="54313" name="Line 194">
                  <a:extLst>
                    <a:ext uri="{FF2B5EF4-FFF2-40B4-BE49-F238E27FC236}">
                      <a16:creationId xmlns:a16="http://schemas.microsoft.com/office/drawing/2014/main" id="{9666DCC4-00DF-3A4F-930E-298D2C3395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2688"/>
                  <a:ext cx="336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54314" name="Line 195">
                  <a:extLst>
                    <a:ext uri="{FF2B5EF4-FFF2-40B4-BE49-F238E27FC236}">
                      <a16:creationId xmlns:a16="http://schemas.microsoft.com/office/drawing/2014/main" id="{38C3A08D-6C87-844E-A123-145B43A2D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6" y="2688"/>
                  <a:ext cx="336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</p:grpSp>
          <p:sp>
            <p:nvSpPr>
              <p:cNvPr id="54303" name="Rectangle 196">
                <a:extLst>
                  <a:ext uri="{FF2B5EF4-FFF2-40B4-BE49-F238E27FC236}">
                    <a16:creationId xmlns:a16="http://schemas.microsoft.com/office/drawing/2014/main" id="{E70AE44D-0136-4F4B-8DFA-D5D6EFF6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816" cy="240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304" name="Oval 197">
                <a:extLst>
                  <a:ext uri="{FF2B5EF4-FFF2-40B4-BE49-F238E27FC236}">
                    <a16:creationId xmlns:a16="http://schemas.microsoft.com/office/drawing/2014/main" id="{2ED57FBB-24F9-394A-9637-34A421D8A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816" cy="192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54305" name="Line 198">
                <a:extLst>
                  <a:ext uri="{FF2B5EF4-FFF2-40B4-BE49-F238E27FC236}">
                    <a16:creationId xmlns:a16="http://schemas.microsoft.com/office/drawing/2014/main" id="{1E6FF28E-2E54-9845-8D65-50C933F45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306" name="Line 199">
                <a:extLst>
                  <a:ext uri="{FF2B5EF4-FFF2-40B4-BE49-F238E27FC236}">
                    <a16:creationId xmlns:a16="http://schemas.microsoft.com/office/drawing/2014/main" id="{C7DC510D-AE20-3E45-913D-F49686D72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307" name="Freeform 200">
                <a:extLst>
                  <a:ext uri="{FF2B5EF4-FFF2-40B4-BE49-F238E27FC236}">
                    <a16:creationId xmlns:a16="http://schemas.microsoft.com/office/drawing/2014/main" id="{537C91FF-F2B2-3F4A-98B5-D6E0D4711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3504"/>
                <a:ext cx="816" cy="84"/>
              </a:xfrm>
              <a:custGeom>
                <a:avLst/>
                <a:gdLst>
                  <a:gd name="T0" fmla="*/ 0 w 816"/>
                  <a:gd name="T1" fmla="*/ 0 h 84"/>
                  <a:gd name="T2" fmla="*/ 150 w 816"/>
                  <a:gd name="T3" fmla="*/ 60 h 84"/>
                  <a:gd name="T4" fmla="*/ 414 w 816"/>
                  <a:gd name="T5" fmla="*/ 84 h 84"/>
                  <a:gd name="T6" fmla="*/ 678 w 816"/>
                  <a:gd name="T7" fmla="*/ 60 h 84"/>
                  <a:gd name="T8" fmla="*/ 816 w 816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84"/>
                  <a:gd name="T17" fmla="*/ 816 w 816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FF0000">
                  <a:alpha val="50195"/>
                </a:srgb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308" name="Text Box 201">
                <a:extLst>
                  <a:ext uri="{FF2B5EF4-FFF2-40B4-BE49-F238E27FC236}">
                    <a16:creationId xmlns:a16="http://schemas.microsoft.com/office/drawing/2014/main" id="{E64644AF-4BBB-CA49-97F4-5FBDD25FC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Disk</a:t>
                </a:r>
              </a:p>
            </p:txBody>
          </p:sp>
          <p:sp>
            <p:nvSpPr>
              <p:cNvPr id="54309" name="Freeform 202">
                <a:extLst>
                  <a:ext uri="{FF2B5EF4-FFF2-40B4-BE49-F238E27FC236}">
                    <a16:creationId xmlns:a16="http://schemas.microsoft.com/office/drawing/2014/main" id="{A863C3A8-93CD-DA4B-87CD-C7BF2D5A1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2334"/>
                <a:ext cx="817" cy="834"/>
              </a:xfrm>
              <a:custGeom>
                <a:avLst/>
                <a:gdLst>
                  <a:gd name="T0" fmla="*/ 0 w 817"/>
                  <a:gd name="T1" fmla="*/ 0 h 834"/>
                  <a:gd name="T2" fmla="*/ 348 w 817"/>
                  <a:gd name="T3" fmla="*/ 42 h 834"/>
                  <a:gd name="T4" fmla="*/ 630 w 817"/>
                  <a:gd name="T5" fmla="*/ 198 h 834"/>
                  <a:gd name="T6" fmla="*/ 786 w 817"/>
                  <a:gd name="T7" fmla="*/ 504 h 834"/>
                  <a:gd name="T8" fmla="*/ 816 w 817"/>
                  <a:gd name="T9" fmla="*/ 834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7"/>
                  <a:gd name="T16" fmla="*/ 0 h 834"/>
                  <a:gd name="T17" fmla="*/ 817 w 817"/>
                  <a:gd name="T18" fmla="*/ 834 h 8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7" h="834">
                    <a:moveTo>
                      <a:pt x="0" y="0"/>
                    </a:moveTo>
                    <a:cubicBezTo>
                      <a:pt x="58" y="7"/>
                      <a:pt x="243" y="9"/>
                      <a:pt x="348" y="42"/>
                    </a:cubicBezTo>
                    <a:cubicBezTo>
                      <a:pt x="453" y="75"/>
                      <a:pt x="557" y="121"/>
                      <a:pt x="630" y="198"/>
                    </a:cubicBezTo>
                    <a:cubicBezTo>
                      <a:pt x="703" y="275"/>
                      <a:pt x="755" y="398"/>
                      <a:pt x="786" y="504"/>
                    </a:cubicBezTo>
                    <a:cubicBezTo>
                      <a:pt x="817" y="610"/>
                      <a:pt x="810" y="765"/>
                      <a:pt x="816" y="834"/>
                    </a:cubicBezTo>
                  </a:path>
                </a:pathLst>
              </a:custGeom>
              <a:noFill/>
              <a:ln w="38100" cap="rnd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310" name="Freeform 203">
                <a:extLst>
                  <a:ext uri="{FF2B5EF4-FFF2-40B4-BE49-F238E27FC236}">
                    <a16:creationId xmlns:a16="http://schemas.microsoft.com/office/drawing/2014/main" id="{C9EE4026-1E97-BE48-ABE3-8C0C2FC2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2760"/>
                <a:ext cx="696" cy="408"/>
              </a:xfrm>
              <a:custGeom>
                <a:avLst/>
                <a:gdLst>
                  <a:gd name="T0" fmla="*/ 0 w 817"/>
                  <a:gd name="T1" fmla="*/ 0 h 834"/>
                  <a:gd name="T2" fmla="*/ 37 w 817"/>
                  <a:gd name="T3" fmla="*/ 0 h 834"/>
                  <a:gd name="T4" fmla="*/ 66 w 817"/>
                  <a:gd name="T5" fmla="*/ 0 h 834"/>
                  <a:gd name="T6" fmla="*/ 83 w 817"/>
                  <a:gd name="T7" fmla="*/ 0 h 834"/>
                  <a:gd name="T8" fmla="*/ 86 w 817"/>
                  <a:gd name="T9" fmla="*/ 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7"/>
                  <a:gd name="T16" fmla="*/ 0 h 834"/>
                  <a:gd name="T17" fmla="*/ 817 w 817"/>
                  <a:gd name="T18" fmla="*/ 834 h 8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7" h="834">
                    <a:moveTo>
                      <a:pt x="0" y="0"/>
                    </a:moveTo>
                    <a:cubicBezTo>
                      <a:pt x="58" y="7"/>
                      <a:pt x="243" y="9"/>
                      <a:pt x="348" y="42"/>
                    </a:cubicBezTo>
                    <a:cubicBezTo>
                      <a:pt x="453" y="75"/>
                      <a:pt x="557" y="121"/>
                      <a:pt x="630" y="198"/>
                    </a:cubicBezTo>
                    <a:cubicBezTo>
                      <a:pt x="703" y="275"/>
                      <a:pt x="755" y="398"/>
                      <a:pt x="786" y="504"/>
                    </a:cubicBezTo>
                    <a:cubicBezTo>
                      <a:pt x="817" y="610"/>
                      <a:pt x="810" y="765"/>
                      <a:pt x="816" y="834"/>
                    </a:cubicBezTo>
                  </a:path>
                </a:pathLst>
              </a:custGeom>
              <a:noFill/>
              <a:ln w="38100" cap="rnd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54311" name="Text Box 204">
                <a:extLst>
                  <a:ext uri="{FF2B5EF4-FFF2-40B4-BE49-F238E27FC236}">
                    <a16:creationId xmlns:a16="http://schemas.microsoft.com/office/drawing/2014/main" id="{AD2FD929-556F-2E41-BF0C-4B3389815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85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2"/>
                    </a:solidFill>
                    <a:latin typeface="Helvetica" pitchFamily="2" charset="0"/>
                  </a:rPr>
                  <a:t>Virtual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2"/>
                    </a:solidFill>
                    <a:latin typeface="Helvetica" pitchFamily="2" charset="0"/>
                  </a:rPr>
                  <a:t>Addresses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  <p:sp>
            <p:nvSpPr>
              <p:cNvPr id="54312" name="Text Box 205">
                <a:extLst>
                  <a:ext uri="{FF2B5EF4-FFF2-40B4-BE49-F238E27FC236}">
                    <a16:creationId xmlns:a16="http://schemas.microsoft.com/office/drawing/2014/main" id="{59D24652-5B04-614F-8D4C-B090C0CC1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36"/>
                <a:ext cx="85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2"/>
                    </a:solidFill>
                    <a:latin typeface="Helvetica" pitchFamily="2" charset="0"/>
                  </a:rPr>
                  <a:t>Physical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2"/>
                    </a:solidFill>
                    <a:latin typeface="Helvetica" pitchFamily="2" charset="0"/>
                  </a:rPr>
                  <a:t>Addresses</a:t>
                </a:r>
                <a:endParaRPr lang="en-US" altLang="zh-CN" sz="2400">
                  <a:solidFill>
                    <a:schemeClr val="tx2"/>
                  </a:solidFill>
                  <a:latin typeface="Helvetica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767156CE-BB2F-0C49-9BC3-AEFBD18D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6DBDB-BADE-4F4B-B511-89EDFB50A20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41AF11F-012F-6440-81A2-3488564FA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Faults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F7DD17B-2C32-3A46-9219-D087D8D48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Page table entry indicates virtual address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in memory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OS exception handler invoked to move data from disk into memory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current process suspends, others can resume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OS has full control over placement, etc.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D075F200-C9E9-E948-882D-990E3D3F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AA2B1-754A-4649-BA06-AE0E586B643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5A59ED5C-86DA-A044-87A2-8BD5CF9AA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Page Faults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3F56B5E-2F6B-0245-9D46-8A1C369F0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00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Swapping or paging</a:t>
            </a:r>
          </a:p>
          <a:p>
            <a:r>
              <a:rPr lang="en-US" altLang="zh-CN">
                <a:ea typeface="宋体" panose="02010600030101010101" pitchFamily="2" charset="-122"/>
              </a:rPr>
              <a:t>Swapped out or paged out</a:t>
            </a:r>
          </a:p>
          <a:p>
            <a:r>
              <a:rPr lang="en-US" altLang="zh-CN">
                <a:ea typeface="宋体" panose="02010600030101010101" pitchFamily="2" charset="-122"/>
              </a:rPr>
              <a:t>Demand paging</a:t>
            </a: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04736C65-0C84-224A-8694-E946A537D77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86138"/>
            <a:ext cx="8610600" cy="3014662"/>
            <a:chOff x="144" y="2133"/>
            <a:chExt cx="5424" cy="1899"/>
          </a:xfrm>
        </p:grpSpPr>
        <p:sp>
          <p:nvSpPr>
            <p:cNvPr id="58373" name="AutoShape 5">
              <a:extLst>
                <a:ext uri="{FF2B5EF4-FFF2-40B4-BE49-F238E27FC236}">
                  <a16:creationId xmlns:a16="http://schemas.microsoft.com/office/drawing/2014/main" id="{3AE99E62-219A-5E4C-B1E3-4104760272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" y="2981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74" name="AutoShape 6">
              <a:extLst>
                <a:ext uri="{FF2B5EF4-FFF2-40B4-BE49-F238E27FC236}">
                  <a16:creationId xmlns:a16="http://schemas.microsoft.com/office/drawing/2014/main" id="{1A751034-D16A-9C4A-849A-07B31DB093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952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rgbClr val="FF000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CPU</a:t>
              </a:r>
            </a:p>
          </p:txBody>
        </p:sp>
        <p:sp>
          <p:nvSpPr>
            <p:cNvPr id="58375" name="Rectangle 7">
              <a:extLst>
                <a:ext uri="{FF2B5EF4-FFF2-40B4-BE49-F238E27FC236}">
                  <a16:creationId xmlns:a16="http://schemas.microsoft.com/office/drawing/2014/main" id="{7E5D1891-B376-AD45-B207-E3C934648D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2" y="2463"/>
              <a:ext cx="633" cy="123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76" name="Rectangle 8">
              <a:extLst>
                <a:ext uri="{FF2B5EF4-FFF2-40B4-BE49-F238E27FC236}">
                  <a16:creationId xmlns:a16="http://schemas.microsoft.com/office/drawing/2014/main" id="{DDE3D694-BF18-3D4E-8286-51227D2F8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3" y="2434"/>
              <a:ext cx="633" cy="123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77" name="Rectangle 9">
              <a:extLst>
                <a:ext uri="{FF2B5EF4-FFF2-40B4-BE49-F238E27FC236}">
                  <a16:creationId xmlns:a16="http://schemas.microsoft.com/office/drawing/2014/main" id="{CD08388D-21D6-4345-9E3C-6EE3BC0212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492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78" name="Rectangle 10">
              <a:extLst>
                <a:ext uri="{FF2B5EF4-FFF2-40B4-BE49-F238E27FC236}">
                  <a16:creationId xmlns:a16="http://schemas.microsoft.com/office/drawing/2014/main" id="{77CD2C8E-91A6-8344-8383-E415ACC02C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578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79" name="Rectangle 11">
              <a:extLst>
                <a:ext uri="{FF2B5EF4-FFF2-40B4-BE49-F238E27FC236}">
                  <a16:creationId xmlns:a16="http://schemas.microsoft.com/office/drawing/2014/main" id="{68FB46B1-0BCD-A949-8921-DB21B6E0A5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665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0" name="Rectangle 12">
              <a:extLst>
                <a:ext uri="{FF2B5EF4-FFF2-40B4-BE49-F238E27FC236}">
                  <a16:creationId xmlns:a16="http://schemas.microsoft.com/office/drawing/2014/main" id="{EE38C73A-D03C-BC42-8B47-353AF19E2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751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1" name="Rectangle 13">
              <a:extLst>
                <a:ext uri="{FF2B5EF4-FFF2-40B4-BE49-F238E27FC236}">
                  <a16:creationId xmlns:a16="http://schemas.microsoft.com/office/drawing/2014/main" id="{FC9B7C1B-6946-AB4D-ACB2-A4C96D187C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837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2" name="Rectangle 14">
              <a:extLst>
                <a:ext uri="{FF2B5EF4-FFF2-40B4-BE49-F238E27FC236}">
                  <a16:creationId xmlns:a16="http://schemas.microsoft.com/office/drawing/2014/main" id="{49C69C25-FB00-9F40-800C-BE8EA39DB0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010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3" name="Rectangle 15">
              <a:extLst>
                <a:ext uri="{FF2B5EF4-FFF2-40B4-BE49-F238E27FC236}">
                  <a16:creationId xmlns:a16="http://schemas.microsoft.com/office/drawing/2014/main" id="{75826C5F-DEBB-604C-B145-DEF3E62FD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2924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4" name="Rectangle 16">
              <a:extLst>
                <a:ext uri="{FF2B5EF4-FFF2-40B4-BE49-F238E27FC236}">
                  <a16:creationId xmlns:a16="http://schemas.microsoft.com/office/drawing/2014/main" id="{CB0443F8-AC66-D14B-8623-8271F05A28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096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5" name="Rectangle 17">
              <a:extLst>
                <a:ext uri="{FF2B5EF4-FFF2-40B4-BE49-F238E27FC236}">
                  <a16:creationId xmlns:a16="http://schemas.microsoft.com/office/drawing/2014/main" id="{50C08F55-0D46-0244-9E73-3CF139019D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182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6" name="Rectangle 18">
              <a:extLst>
                <a:ext uri="{FF2B5EF4-FFF2-40B4-BE49-F238E27FC236}">
                  <a16:creationId xmlns:a16="http://schemas.microsoft.com/office/drawing/2014/main" id="{634B959F-C5BB-0341-A390-7EF8653452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269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7" name="Rectangle 19">
              <a:extLst>
                <a:ext uri="{FF2B5EF4-FFF2-40B4-BE49-F238E27FC236}">
                  <a16:creationId xmlns:a16="http://schemas.microsoft.com/office/drawing/2014/main" id="{92AF18D7-FF09-2B40-B765-F6AB4E06E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355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8" name="Rectangle 20">
              <a:extLst>
                <a:ext uri="{FF2B5EF4-FFF2-40B4-BE49-F238E27FC236}">
                  <a16:creationId xmlns:a16="http://schemas.microsoft.com/office/drawing/2014/main" id="{A96EE810-EBEA-9946-A227-6586E9B1A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528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89" name="Rectangle 21">
              <a:extLst>
                <a:ext uri="{FF2B5EF4-FFF2-40B4-BE49-F238E27FC236}">
                  <a16:creationId xmlns:a16="http://schemas.microsoft.com/office/drawing/2014/main" id="{B15B379B-2B34-3B40-8D6C-4367C649DE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3441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0" name="Text Box 22">
              <a:extLst>
                <a:ext uri="{FF2B5EF4-FFF2-40B4-BE49-F238E27FC236}">
                  <a16:creationId xmlns:a16="http://schemas.microsoft.com/office/drawing/2014/main" id="{8AD9EB1B-BF6F-6D4C-BD9E-9BAC2467E1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45" y="2256"/>
              <a:ext cx="54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Memory</a:t>
              </a:r>
            </a:p>
          </p:txBody>
        </p:sp>
        <p:sp>
          <p:nvSpPr>
            <p:cNvPr id="58391" name="Rectangle 23">
              <a:extLst>
                <a:ext uri="{FF2B5EF4-FFF2-40B4-BE49-F238E27FC236}">
                  <a16:creationId xmlns:a16="http://schemas.microsoft.com/office/drawing/2014/main" id="{60BF53A1-4F18-B044-B3EF-B3D2D065A9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7" y="2751"/>
              <a:ext cx="460" cy="8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2" name="Rectangle 24">
              <a:extLst>
                <a:ext uri="{FF2B5EF4-FFF2-40B4-BE49-F238E27FC236}">
                  <a16:creationId xmlns:a16="http://schemas.microsoft.com/office/drawing/2014/main" id="{5732D9A6-C28A-384C-AF61-13CF3D4BD1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722"/>
              <a:ext cx="460" cy="89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3" name="Rectangle 25">
              <a:extLst>
                <a:ext uri="{FF2B5EF4-FFF2-40B4-BE49-F238E27FC236}">
                  <a16:creationId xmlns:a16="http://schemas.microsoft.com/office/drawing/2014/main" id="{D79F56FC-ABCF-7A4B-B629-459DFFFBEE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2780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4" name="Rectangle 26">
              <a:extLst>
                <a:ext uri="{FF2B5EF4-FFF2-40B4-BE49-F238E27FC236}">
                  <a16:creationId xmlns:a16="http://schemas.microsoft.com/office/drawing/2014/main" id="{BD458B42-79F6-1C43-9D5B-E0936602AB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2866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5" name="Rectangle 27">
              <a:extLst>
                <a:ext uri="{FF2B5EF4-FFF2-40B4-BE49-F238E27FC236}">
                  <a16:creationId xmlns:a16="http://schemas.microsoft.com/office/drawing/2014/main" id="{19278BA4-E7FC-7847-99C5-73638DF710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2953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6" name="Rectangle 28">
              <a:extLst>
                <a:ext uri="{FF2B5EF4-FFF2-40B4-BE49-F238E27FC236}">
                  <a16:creationId xmlns:a16="http://schemas.microsoft.com/office/drawing/2014/main" id="{55DEF189-024D-ED49-93BB-9776973D98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039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7" name="Rectangle 29">
              <a:extLst>
                <a:ext uri="{FF2B5EF4-FFF2-40B4-BE49-F238E27FC236}">
                  <a16:creationId xmlns:a16="http://schemas.microsoft.com/office/drawing/2014/main" id="{D57BE18D-C1D0-3646-8268-A24C5BF9E4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125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8" name="Rectangle 30">
              <a:extLst>
                <a:ext uri="{FF2B5EF4-FFF2-40B4-BE49-F238E27FC236}">
                  <a16:creationId xmlns:a16="http://schemas.microsoft.com/office/drawing/2014/main" id="{7C932A32-4AAE-6F43-AA96-D448A4CB17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298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399" name="Rectangle 31">
              <a:extLst>
                <a:ext uri="{FF2B5EF4-FFF2-40B4-BE49-F238E27FC236}">
                  <a16:creationId xmlns:a16="http://schemas.microsoft.com/office/drawing/2014/main" id="{6BF38598-8063-1442-B02D-016743ACA2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212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00" name="Rectangle 32">
              <a:extLst>
                <a:ext uri="{FF2B5EF4-FFF2-40B4-BE49-F238E27FC236}">
                  <a16:creationId xmlns:a16="http://schemas.microsoft.com/office/drawing/2014/main" id="{0DA37E42-4321-3244-ABE7-4D4607AF3D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384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01" name="Rectangle 33">
              <a:extLst>
                <a:ext uri="{FF2B5EF4-FFF2-40B4-BE49-F238E27FC236}">
                  <a16:creationId xmlns:a16="http://schemas.microsoft.com/office/drawing/2014/main" id="{9EF80187-8FF2-1C4D-953B-24F531E15F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9" y="3471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02" name="Text Box 34">
              <a:extLst>
                <a:ext uri="{FF2B5EF4-FFF2-40B4-BE49-F238E27FC236}">
                  <a16:creationId xmlns:a16="http://schemas.microsoft.com/office/drawing/2014/main" id="{184E4E42-5D27-C641-BE45-2200120936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544"/>
              <a:ext cx="70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Page Table</a:t>
              </a:r>
            </a:p>
          </p:txBody>
        </p:sp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D5C05635-8113-004E-8883-D4C0755628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2995"/>
              <a:ext cx="953" cy="4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04" name="Line 36">
              <a:extLst>
                <a:ext uri="{FF2B5EF4-FFF2-40B4-BE49-F238E27FC236}">
                  <a16:creationId xmlns:a16="http://schemas.microsoft.com/office/drawing/2014/main" id="{D1394978-32ED-134F-A41D-1DE6750005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24" y="2895"/>
              <a:ext cx="950" cy="4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6DD35FE2-43D6-304A-BF2A-609767E6E7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09" y="3384"/>
              <a:ext cx="202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06" name="Line 38">
              <a:extLst>
                <a:ext uri="{FF2B5EF4-FFF2-40B4-BE49-F238E27FC236}">
                  <a16:creationId xmlns:a16="http://schemas.microsoft.com/office/drawing/2014/main" id="{60932B40-CB0B-534B-A239-60ED52757F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1209" y="3384"/>
              <a:ext cx="202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07" name="Line 39">
              <a:extLst>
                <a:ext uri="{FF2B5EF4-FFF2-40B4-BE49-F238E27FC236}">
                  <a16:creationId xmlns:a16="http://schemas.microsoft.com/office/drawing/2014/main" id="{0FFC572F-6BCD-F748-9A02-7E6E5B2F63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09" y="3125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08" name="Line 40">
              <a:extLst>
                <a:ext uri="{FF2B5EF4-FFF2-40B4-BE49-F238E27FC236}">
                  <a16:creationId xmlns:a16="http://schemas.microsoft.com/office/drawing/2014/main" id="{C3148127-8D10-C249-A083-9381E72839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1209" y="3125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09" name="Rectangle 41">
              <a:extLst>
                <a:ext uri="{FF2B5EF4-FFF2-40B4-BE49-F238E27FC236}">
                  <a16:creationId xmlns:a16="http://schemas.microsoft.com/office/drawing/2014/main" id="{5DCBD259-D379-0A4C-BD76-194F9C8C2E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" y="3730"/>
              <a:ext cx="489" cy="14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10" name="Oval 42">
              <a:extLst>
                <a:ext uri="{FF2B5EF4-FFF2-40B4-BE49-F238E27FC236}">
                  <a16:creationId xmlns:a16="http://schemas.microsoft.com/office/drawing/2014/main" id="{FFFB6C61-66CF-F649-91E3-A9AC0E7CED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" y="3672"/>
              <a:ext cx="489" cy="11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11" name="Line 43">
              <a:extLst>
                <a:ext uri="{FF2B5EF4-FFF2-40B4-BE49-F238E27FC236}">
                  <a16:creationId xmlns:a16="http://schemas.microsoft.com/office/drawing/2014/main" id="{00BE2D8D-9189-7642-9DEA-879856B2F6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6" y="373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12" name="Line 44">
              <a:extLst>
                <a:ext uri="{FF2B5EF4-FFF2-40B4-BE49-F238E27FC236}">
                  <a16:creationId xmlns:a16="http://schemas.microsoft.com/office/drawing/2014/main" id="{1A7E37D8-8624-5B49-8EC7-6693DEC838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5" y="373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13" name="Freeform 45">
              <a:extLst>
                <a:ext uri="{FF2B5EF4-FFF2-40B4-BE49-F238E27FC236}">
                  <a16:creationId xmlns:a16="http://schemas.microsoft.com/office/drawing/2014/main" id="{40570D12-151E-6C4A-BAA2-632663F74F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6" y="3874"/>
              <a:ext cx="489" cy="50"/>
            </a:xfrm>
            <a:custGeom>
              <a:avLst/>
              <a:gdLst>
                <a:gd name="T0" fmla="*/ 0 w 816"/>
                <a:gd name="T1" fmla="*/ 0 h 84"/>
                <a:gd name="T2" fmla="*/ 1 w 816"/>
                <a:gd name="T3" fmla="*/ 1 h 84"/>
                <a:gd name="T4" fmla="*/ 1 w 816"/>
                <a:gd name="T5" fmla="*/ 1 h 84"/>
                <a:gd name="T6" fmla="*/ 1 w 816"/>
                <a:gd name="T7" fmla="*/ 1 h 84"/>
                <a:gd name="T8" fmla="*/ 1 w 81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84"/>
                <a:gd name="T17" fmla="*/ 816 w 81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14" name="Text Box 46">
              <a:extLst>
                <a:ext uri="{FF2B5EF4-FFF2-40B4-BE49-F238E27FC236}">
                  <a16:creationId xmlns:a16="http://schemas.microsoft.com/office/drawing/2014/main" id="{34FF28E2-8B52-484B-934E-CFEA22E046A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18" y="3759"/>
              <a:ext cx="35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Disk</a:t>
              </a:r>
            </a:p>
          </p:txBody>
        </p:sp>
        <p:sp>
          <p:nvSpPr>
            <p:cNvPr id="58415" name="Freeform 47">
              <a:extLst>
                <a:ext uri="{FF2B5EF4-FFF2-40B4-BE49-F238E27FC236}">
                  <a16:creationId xmlns:a16="http://schemas.microsoft.com/office/drawing/2014/main" id="{031DD441-6604-024E-95DC-61649705BF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13" y="3172"/>
              <a:ext cx="490" cy="500"/>
            </a:xfrm>
            <a:custGeom>
              <a:avLst/>
              <a:gdLst>
                <a:gd name="T0" fmla="*/ 0 w 817"/>
                <a:gd name="T1" fmla="*/ 0 h 834"/>
                <a:gd name="T2" fmla="*/ 1 w 817"/>
                <a:gd name="T3" fmla="*/ 1 h 834"/>
                <a:gd name="T4" fmla="*/ 1 w 817"/>
                <a:gd name="T5" fmla="*/ 1 h 834"/>
                <a:gd name="T6" fmla="*/ 1 w 817"/>
                <a:gd name="T7" fmla="*/ 1 h 834"/>
                <a:gd name="T8" fmla="*/ 1 w 817"/>
                <a:gd name="T9" fmla="*/ 1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834"/>
                <a:gd name="T17" fmla="*/ 817 w 817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16" name="Freeform 48">
              <a:extLst>
                <a:ext uri="{FF2B5EF4-FFF2-40B4-BE49-F238E27FC236}">
                  <a16:creationId xmlns:a16="http://schemas.microsoft.com/office/drawing/2014/main" id="{7BF575A1-770F-3044-96AB-1C7FD2C579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10" y="3427"/>
              <a:ext cx="417" cy="245"/>
            </a:xfrm>
            <a:custGeom>
              <a:avLst/>
              <a:gdLst>
                <a:gd name="T0" fmla="*/ 0 w 817"/>
                <a:gd name="T1" fmla="*/ 0 h 834"/>
                <a:gd name="T2" fmla="*/ 1 w 817"/>
                <a:gd name="T3" fmla="*/ 0 h 834"/>
                <a:gd name="T4" fmla="*/ 1 w 817"/>
                <a:gd name="T5" fmla="*/ 0 h 834"/>
                <a:gd name="T6" fmla="*/ 1 w 817"/>
                <a:gd name="T7" fmla="*/ 0 h 834"/>
                <a:gd name="T8" fmla="*/ 1 w 817"/>
                <a:gd name="T9" fmla="*/ 0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834"/>
                <a:gd name="T17" fmla="*/ 817 w 817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17" name="Text Box 49">
              <a:extLst>
                <a:ext uri="{FF2B5EF4-FFF2-40B4-BE49-F238E27FC236}">
                  <a16:creationId xmlns:a16="http://schemas.microsoft.com/office/drawing/2014/main" id="{B2459F7C-F4B1-874A-B007-2B972D326C3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" y="2689"/>
              <a:ext cx="68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Virtual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Addresses</a:t>
              </a:r>
              <a:endParaRPr lang="en-US" altLang="zh-CN" sz="1400">
                <a:solidFill>
                  <a:schemeClr val="tx2"/>
                </a:solidFill>
                <a:latin typeface="Helvetica" pitchFamily="2" charset="0"/>
              </a:endParaRPr>
            </a:p>
          </p:txBody>
        </p:sp>
        <p:sp>
          <p:nvSpPr>
            <p:cNvPr id="58418" name="Text Box 50">
              <a:extLst>
                <a:ext uri="{FF2B5EF4-FFF2-40B4-BE49-F238E27FC236}">
                  <a16:creationId xmlns:a16="http://schemas.microsoft.com/office/drawing/2014/main" id="{5E990F2E-B4D4-AB45-A0AC-A0F16E4B9C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38" y="2718"/>
              <a:ext cx="68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Physical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Addresses</a:t>
              </a:r>
              <a:endParaRPr lang="en-US" altLang="zh-CN" sz="1400">
                <a:solidFill>
                  <a:schemeClr val="tx2"/>
                </a:solidFill>
                <a:latin typeface="Helvetica" pitchFamily="2" charset="0"/>
              </a:endParaRPr>
            </a:p>
          </p:txBody>
        </p:sp>
        <p:sp>
          <p:nvSpPr>
            <p:cNvPr id="58419" name="AutoShape 51">
              <a:extLst>
                <a:ext uri="{FF2B5EF4-FFF2-40B4-BE49-F238E27FC236}">
                  <a16:creationId xmlns:a16="http://schemas.microsoft.com/office/drawing/2014/main" id="{020D0B83-9028-3349-B729-043E19F26F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06" y="3077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0" name="AutoShape 52">
              <a:extLst>
                <a:ext uri="{FF2B5EF4-FFF2-40B4-BE49-F238E27FC236}">
                  <a16:creationId xmlns:a16="http://schemas.microsoft.com/office/drawing/2014/main" id="{B2C419F7-87C0-0240-A3F8-7B0764084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7" y="3048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rgbClr val="FF000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CPU</a:t>
              </a:r>
            </a:p>
          </p:txBody>
        </p:sp>
        <p:sp>
          <p:nvSpPr>
            <p:cNvPr id="58421" name="Rectangle 53">
              <a:extLst>
                <a:ext uri="{FF2B5EF4-FFF2-40B4-BE49-F238E27FC236}">
                  <a16:creationId xmlns:a16="http://schemas.microsoft.com/office/drawing/2014/main" id="{C3598F08-0C48-D14C-B607-CB3DCF8DC5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5" y="2559"/>
              <a:ext cx="633" cy="123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2" name="Rectangle 54">
              <a:extLst>
                <a:ext uri="{FF2B5EF4-FFF2-40B4-BE49-F238E27FC236}">
                  <a16:creationId xmlns:a16="http://schemas.microsoft.com/office/drawing/2014/main" id="{8FA442B4-FA89-E74C-B2E0-AD76679E2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6" y="2530"/>
              <a:ext cx="633" cy="123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3" name="Rectangle 55">
              <a:extLst>
                <a:ext uri="{FF2B5EF4-FFF2-40B4-BE49-F238E27FC236}">
                  <a16:creationId xmlns:a16="http://schemas.microsoft.com/office/drawing/2014/main" id="{26563BEC-1FEC-384F-BA75-340AA5E21C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588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4" name="Rectangle 56">
              <a:extLst>
                <a:ext uri="{FF2B5EF4-FFF2-40B4-BE49-F238E27FC236}">
                  <a16:creationId xmlns:a16="http://schemas.microsoft.com/office/drawing/2014/main" id="{7B00E10F-71B2-D74A-B3D8-18656FD5E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674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5" name="Rectangle 57">
              <a:extLst>
                <a:ext uri="{FF2B5EF4-FFF2-40B4-BE49-F238E27FC236}">
                  <a16:creationId xmlns:a16="http://schemas.microsoft.com/office/drawing/2014/main" id="{7FAE79F9-5870-284E-A5D5-52EC6F0A7B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761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6" name="Rectangle 58">
              <a:extLst>
                <a:ext uri="{FF2B5EF4-FFF2-40B4-BE49-F238E27FC236}">
                  <a16:creationId xmlns:a16="http://schemas.microsoft.com/office/drawing/2014/main" id="{2E805827-CB74-A84C-804B-D5FAAC1144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847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7" name="Rectangle 59">
              <a:extLst>
                <a:ext uri="{FF2B5EF4-FFF2-40B4-BE49-F238E27FC236}">
                  <a16:creationId xmlns:a16="http://schemas.microsoft.com/office/drawing/2014/main" id="{95D07DE6-0992-8845-8EDE-555E947A66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2933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8" name="Rectangle 60">
              <a:extLst>
                <a:ext uri="{FF2B5EF4-FFF2-40B4-BE49-F238E27FC236}">
                  <a16:creationId xmlns:a16="http://schemas.microsoft.com/office/drawing/2014/main" id="{1E0A2330-A488-9A4C-8A0B-0D03AF5FB6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106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29" name="Rectangle 61">
              <a:extLst>
                <a:ext uri="{FF2B5EF4-FFF2-40B4-BE49-F238E27FC236}">
                  <a16:creationId xmlns:a16="http://schemas.microsoft.com/office/drawing/2014/main" id="{6A4F2613-85C7-F648-84BC-4AC6E89C93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020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0" name="Rectangle 62">
              <a:extLst>
                <a:ext uri="{FF2B5EF4-FFF2-40B4-BE49-F238E27FC236}">
                  <a16:creationId xmlns:a16="http://schemas.microsoft.com/office/drawing/2014/main" id="{21A3C9B7-625E-F84E-AA5D-81F65198F1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192"/>
              <a:ext cx="346" cy="8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1" name="Rectangle 63">
              <a:extLst>
                <a:ext uri="{FF2B5EF4-FFF2-40B4-BE49-F238E27FC236}">
                  <a16:creationId xmlns:a16="http://schemas.microsoft.com/office/drawing/2014/main" id="{C951B9A9-212D-FC47-BFEC-1C4B753F2B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278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2" name="Rectangle 64">
              <a:extLst>
                <a:ext uri="{FF2B5EF4-FFF2-40B4-BE49-F238E27FC236}">
                  <a16:creationId xmlns:a16="http://schemas.microsoft.com/office/drawing/2014/main" id="{4DBC23B1-057E-CB4A-923A-36D6A9EFD9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365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3" name="Rectangle 65">
              <a:extLst>
                <a:ext uri="{FF2B5EF4-FFF2-40B4-BE49-F238E27FC236}">
                  <a16:creationId xmlns:a16="http://schemas.microsoft.com/office/drawing/2014/main" id="{D35621F8-A841-E04A-965A-035037A4E3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451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4" name="Rectangle 66">
              <a:extLst>
                <a:ext uri="{FF2B5EF4-FFF2-40B4-BE49-F238E27FC236}">
                  <a16:creationId xmlns:a16="http://schemas.microsoft.com/office/drawing/2014/main" id="{E7253C04-7F51-CD44-A950-BAA7EC2FF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624"/>
              <a:ext cx="346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5" name="Rectangle 67">
              <a:extLst>
                <a:ext uri="{FF2B5EF4-FFF2-40B4-BE49-F238E27FC236}">
                  <a16:creationId xmlns:a16="http://schemas.microsoft.com/office/drawing/2014/main" id="{1B82D52C-72D4-C741-BB5B-ACB254BBB7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7" y="3537"/>
              <a:ext cx="346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6" name="Text Box 68">
              <a:extLst>
                <a:ext uri="{FF2B5EF4-FFF2-40B4-BE49-F238E27FC236}">
                  <a16:creationId xmlns:a16="http://schemas.microsoft.com/office/drawing/2014/main" id="{434BF587-AC09-104F-9F6D-2AF6A76EAB8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44" y="2352"/>
              <a:ext cx="54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Memory</a:t>
              </a:r>
            </a:p>
          </p:txBody>
        </p:sp>
        <p:sp>
          <p:nvSpPr>
            <p:cNvPr id="58437" name="Rectangle 69">
              <a:extLst>
                <a:ext uri="{FF2B5EF4-FFF2-40B4-BE49-F238E27FC236}">
                  <a16:creationId xmlns:a16="http://schemas.microsoft.com/office/drawing/2014/main" id="{5A2E0E91-26DB-674F-89D9-0EF1660B87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0" y="2847"/>
              <a:ext cx="460" cy="8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8" name="Rectangle 70">
              <a:extLst>
                <a:ext uri="{FF2B5EF4-FFF2-40B4-BE49-F238E27FC236}">
                  <a16:creationId xmlns:a16="http://schemas.microsoft.com/office/drawing/2014/main" id="{58EA5472-AA9E-B044-AF96-665D98CC3C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1" y="2818"/>
              <a:ext cx="460" cy="89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39" name="Rectangle 71">
              <a:extLst>
                <a:ext uri="{FF2B5EF4-FFF2-40B4-BE49-F238E27FC236}">
                  <a16:creationId xmlns:a16="http://schemas.microsoft.com/office/drawing/2014/main" id="{B5EB9B85-4D7B-D74E-A450-FFD4203047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2876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0" name="Rectangle 72">
              <a:extLst>
                <a:ext uri="{FF2B5EF4-FFF2-40B4-BE49-F238E27FC236}">
                  <a16:creationId xmlns:a16="http://schemas.microsoft.com/office/drawing/2014/main" id="{45C6F514-30A0-4C4F-837C-34F7DF5043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2962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1" name="Rectangle 73">
              <a:extLst>
                <a:ext uri="{FF2B5EF4-FFF2-40B4-BE49-F238E27FC236}">
                  <a16:creationId xmlns:a16="http://schemas.microsoft.com/office/drawing/2014/main" id="{2409D960-2095-EF4B-8B26-DCAF4619B4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049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2" name="Rectangle 74">
              <a:extLst>
                <a:ext uri="{FF2B5EF4-FFF2-40B4-BE49-F238E27FC236}">
                  <a16:creationId xmlns:a16="http://schemas.microsoft.com/office/drawing/2014/main" id="{29DBB17A-9450-8A40-A6FB-64742737E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135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3" name="Rectangle 75">
              <a:extLst>
                <a:ext uri="{FF2B5EF4-FFF2-40B4-BE49-F238E27FC236}">
                  <a16:creationId xmlns:a16="http://schemas.microsoft.com/office/drawing/2014/main" id="{5FE11614-C876-3840-8AEE-37B087E6FF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221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4" name="Rectangle 76">
              <a:extLst>
                <a:ext uri="{FF2B5EF4-FFF2-40B4-BE49-F238E27FC236}">
                  <a16:creationId xmlns:a16="http://schemas.microsoft.com/office/drawing/2014/main" id="{1C73A877-CD60-234D-AB88-DD82D6AAFF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394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5" name="Rectangle 77">
              <a:extLst>
                <a:ext uri="{FF2B5EF4-FFF2-40B4-BE49-F238E27FC236}">
                  <a16:creationId xmlns:a16="http://schemas.microsoft.com/office/drawing/2014/main" id="{94E4AA22-4D67-2045-8AA8-F9EDB6CA42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308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6" name="Rectangle 78">
              <a:extLst>
                <a:ext uri="{FF2B5EF4-FFF2-40B4-BE49-F238E27FC236}">
                  <a16:creationId xmlns:a16="http://schemas.microsoft.com/office/drawing/2014/main" id="{0EC673EC-8001-EC4D-9050-E1BE2AEB82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480"/>
              <a:ext cx="202" cy="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7" name="Rectangle 79">
              <a:extLst>
                <a:ext uri="{FF2B5EF4-FFF2-40B4-BE49-F238E27FC236}">
                  <a16:creationId xmlns:a16="http://schemas.microsoft.com/office/drawing/2014/main" id="{B23EDD65-BC81-D542-B905-D84A866A1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2" y="3567"/>
              <a:ext cx="202" cy="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48" name="Text Box 80">
              <a:extLst>
                <a:ext uri="{FF2B5EF4-FFF2-40B4-BE49-F238E27FC236}">
                  <a16:creationId xmlns:a16="http://schemas.microsoft.com/office/drawing/2014/main" id="{1F4B6A5A-D844-A64F-BF79-FB7D2F5133F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13" y="2640"/>
              <a:ext cx="70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Page Table</a:t>
              </a:r>
            </a:p>
          </p:txBody>
        </p:sp>
        <p:sp>
          <p:nvSpPr>
            <p:cNvPr id="58449" name="Line 81">
              <a:extLst>
                <a:ext uri="{FF2B5EF4-FFF2-40B4-BE49-F238E27FC236}">
                  <a16:creationId xmlns:a16="http://schemas.microsoft.com/office/drawing/2014/main" id="{18A7223E-7DA6-CE43-82CB-143E2CAD74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54" y="3091"/>
              <a:ext cx="953" cy="4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0" name="Line 82">
              <a:extLst>
                <a:ext uri="{FF2B5EF4-FFF2-40B4-BE49-F238E27FC236}">
                  <a16:creationId xmlns:a16="http://schemas.microsoft.com/office/drawing/2014/main" id="{534569FC-B0C7-4B45-835A-E6BEAC3387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57" y="2991"/>
              <a:ext cx="950" cy="43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1" name="Line 83">
              <a:extLst>
                <a:ext uri="{FF2B5EF4-FFF2-40B4-BE49-F238E27FC236}">
                  <a16:creationId xmlns:a16="http://schemas.microsoft.com/office/drawing/2014/main" id="{776174FA-64AE-2844-968F-257826E57A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042" y="3221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2" name="Line 84">
              <a:extLst>
                <a:ext uri="{FF2B5EF4-FFF2-40B4-BE49-F238E27FC236}">
                  <a16:creationId xmlns:a16="http://schemas.microsoft.com/office/drawing/2014/main" id="{51542A1D-C042-6745-8CD9-0DDCB1ABDE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042" y="3221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3" name="Rectangle 85">
              <a:extLst>
                <a:ext uri="{FF2B5EF4-FFF2-40B4-BE49-F238E27FC236}">
                  <a16:creationId xmlns:a16="http://schemas.microsoft.com/office/drawing/2014/main" id="{BCCFE012-3367-AC46-B9EE-DD4AF74222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9" y="3826"/>
              <a:ext cx="489" cy="14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54" name="Oval 86">
              <a:extLst>
                <a:ext uri="{FF2B5EF4-FFF2-40B4-BE49-F238E27FC236}">
                  <a16:creationId xmlns:a16="http://schemas.microsoft.com/office/drawing/2014/main" id="{C16E210A-9FEC-E245-A3EC-CC37B19B80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9" y="3768"/>
              <a:ext cx="489" cy="11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58455" name="Line 87">
              <a:extLst>
                <a:ext uri="{FF2B5EF4-FFF2-40B4-BE49-F238E27FC236}">
                  <a16:creationId xmlns:a16="http://schemas.microsoft.com/office/drawing/2014/main" id="{D1668C81-3439-8741-AB07-5D79F68D17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59" y="382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6" name="Line 88">
              <a:extLst>
                <a:ext uri="{FF2B5EF4-FFF2-40B4-BE49-F238E27FC236}">
                  <a16:creationId xmlns:a16="http://schemas.microsoft.com/office/drawing/2014/main" id="{BB0C7B5F-0FBE-404B-B434-CBE016D1F1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48" y="382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7" name="Freeform 89">
              <a:extLst>
                <a:ext uri="{FF2B5EF4-FFF2-40B4-BE49-F238E27FC236}">
                  <a16:creationId xmlns:a16="http://schemas.microsoft.com/office/drawing/2014/main" id="{ED5291EA-087F-744D-84DA-E6A19C5889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9" y="3970"/>
              <a:ext cx="489" cy="50"/>
            </a:xfrm>
            <a:custGeom>
              <a:avLst/>
              <a:gdLst>
                <a:gd name="T0" fmla="*/ 0 w 816"/>
                <a:gd name="T1" fmla="*/ 0 h 84"/>
                <a:gd name="T2" fmla="*/ 1 w 816"/>
                <a:gd name="T3" fmla="*/ 1 h 84"/>
                <a:gd name="T4" fmla="*/ 1 w 816"/>
                <a:gd name="T5" fmla="*/ 1 h 84"/>
                <a:gd name="T6" fmla="*/ 1 w 816"/>
                <a:gd name="T7" fmla="*/ 1 h 84"/>
                <a:gd name="T8" fmla="*/ 1 w 81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84"/>
                <a:gd name="T17" fmla="*/ 816 w 81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58" name="Text Box 90">
              <a:extLst>
                <a:ext uri="{FF2B5EF4-FFF2-40B4-BE49-F238E27FC236}">
                  <a16:creationId xmlns:a16="http://schemas.microsoft.com/office/drawing/2014/main" id="{742ED77D-4D05-4E46-B0DF-AF890C5606E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51" y="3855"/>
              <a:ext cx="35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Helvetica" pitchFamily="2" charset="0"/>
                </a:rPr>
                <a:t>Disk</a:t>
              </a:r>
            </a:p>
          </p:txBody>
        </p:sp>
        <p:sp>
          <p:nvSpPr>
            <p:cNvPr id="58459" name="Freeform 91">
              <a:extLst>
                <a:ext uri="{FF2B5EF4-FFF2-40B4-BE49-F238E27FC236}">
                  <a16:creationId xmlns:a16="http://schemas.microsoft.com/office/drawing/2014/main" id="{E5727404-918E-5944-AAE5-8F2DD39A10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46" y="3268"/>
              <a:ext cx="490" cy="500"/>
            </a:xfrm>
            <a:custGeom>
              <a:avLst/>
              <a:gdLst>
                <a:gd name="T0" fmla="*/ 0 w 817"/>
                <a:gd name="T1" fmla="*/ 0 h 834"/>
                <a:gd name="T2" fmla="*/ 1 w 817"/>
                <a:gd name="T3" fmla="*/ 1 h 834"/>
                <a:gd name="T4" fmla="*/ 1 w 817"/>
                <a:gd name="T5" fmla="*/ 1 h 834"/>
                <a:gd name="T6" fmla="*/ 1 w 817"/>
                <a:gd name="T7" fmla="*/ 1 h 834"/>
                <a:gd name="T8" fmla="*/ 1 w 817"/>
                <a:gd name="T9" fmla="*/ 1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834"/>
                <a:gd name="T17" fmla="*/ 817 w 817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60" name="Text Box 92">
              <a:extLst>
                <a:ext uri="{FF2B5EF4-FFF2-40B4-BE49-F238E27FC236}">
                  <a16:creationId xmlns:a16="http://schemas.microsoft.com/office/drawing/2014/main" id="{F8560309-67F8-E745-A2E8-CAA0758077B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77" y="2785"/>
              <a:ext cx="68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Virtual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Addresses</a:t>
              </a:r>
              <a:endParaRPr lang="en-US" altLang="zh-CN" sz="1400">
                <a:solidFill>
                  <a:schemeClr val="tx2"/>
                </a:solidFill>
                <a:latin typeface="Helvetica" pitchFamily="2" charset="0"/>
              </a:endParaRPr>
            </a:p>
          </p:txBody>
        </p:sp>
        <p:sp>
          <p:nvSpPr>
            <p:cNvPr id="58461" name="Text Box 93">
              <a:extLst>
                <a:ext uri="{FF2B5EF4-FFF2-40B4-BE49-F238E27FC236}">
                  <a16:creationId xmlns:a16="http://schemas.microsoft.com/office/drawing/2014/main" id="{782CD2CC-6064-8B4A-80FC-4D6C2D1A5B0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71" y="2814"/>
              <a:ext cx="68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Physical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solidFill>
                    <a:schemeClr val="tx2"/>
                  </a:solidFill>
                  <a:latin typeface="Helvetica" pitchFamily="2" charset="0"/>
                </a:rPr>
                <a:t>Addresses</a:t>
              </a:r>
              <a:endParaRPr lang="en-US" altLang="zh-CN" sz="1400">
                <a:solidFill>
                  <a:schemeClr val="tx2"/>
                </a:solidFill>
                <a:latin typeface="Helvetica" pitchFamily="2" charset="0"/>
              </a:endParaRPr>
            </a:p>
          </p:txBody>
        </p:sp>
        <p:sp>
          <p:nvSpPr>
            <p:cNvPr id="58462" name="Line 94">
              <a:extLst>
                <a:ext uri="{FF2B5EF4-FFF2-40B4-BE49-F238E27FC236}">
                  <a16:creationId xmlns:a16="http://schemas.microsoft.com/office/drawing/2014/main" id="{03504C3C-A403-534E-B0E9-AEBC0E2DD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216"/>
              <a:ext cx="960" cy="303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6720" name="Text Box 95">
              <a:extLst>
                <a:ext uri="{FF2B5EF4-FFF2-40B4-BE49-F238E27FC236}">
                  <a16:creationId xmlns:a16="http://schemas.microsoft.com/office/drawing/2014/main" id="{99E1A03F-827F-9448-B6E1-73265EC49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2133"/>
              <a:ext cx="1107" cy="2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2400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Before fault</a:t>
              </a:r>
            </a:p>
          </p:txBody>
        </p:sp>
        <p:sp>
          <p:nvSpPr>
            <p:cNvPr id="26721" name="Text Box 96">
              <a:extLst>
                <a:ext uri="{FF2B5EF4-FFF2-40B4-BE49-F238E27FC236}">
                  <a16:creationId xmlns:a16="http://schemas.microsoft.com/office/drawing/2014/main" id="{B9A06A5D-A5F7-1344-9F93-A4D0F00EE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137"/>
              <a:ext cx="944" cy="2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24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After fault</a:t>
              </a:r>
            </a:p>
          </p:txBody>
        </p:sp>
        <p:sp>
          <p:nvSpPr>
            <p:cNvPr id="58465" name="Line 97">
              <a:extLst>
                <a:ext uri="{FF2B5EF4-FFF2-40B4-BE49-F238E27FC236}">
                  <a16:creationId xmlns:a16="http://schemas.microsoft.com/office/drawing/2014/main" id="{D1466A2D-CF0F-534B-A4AD-D4194391D6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576" y="3211"/>
              <a:ext cx="633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8466" name="Line 98">
              <a:extLst>
                <a:ext uri="{FF2B5EF4-FFF2-40B4-BE49-F238E27FC236}">
                  <a16:creationId xmlns:a16="http://schemas.microsoft.com/office/drawing/2014/main" id="{95D6F223-61CB-9E42-8B8D-F42C6940FC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399" y="3321"/>
              <a:ext cx="633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694C0ED5-EC06-3147-BEB4-9B86916F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B8AA9-9A1C-7F43-A6F4-67B594C3CD1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01C5B19-F1E3-9D49-BEC1-60040C66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Servicing a Page Fault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CE801A2-B14A-A244-AFE0-5A9E660AF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Processor Signals Controller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block of length P starting at disk address X and store starting at memory address Y</a:t>
            </a:r>
          </a:p>
        </p:txBody>
      </p:sp>
      <p:sp>
        <p:nvSpPr>
          <p:cNvPr id="60420" name="Oval 4">
            <a:extLst>
              <a:ext uri="{FF2B5EF4-FFF2-40B4-BE49-F238E27FC236}">
                <a16:creationId xmlns:a16="http://schemas.microsoft.com/office/drawing/2014/main" id="{F1B63A35-BE0D-BC4F-B9C1-EC84C96A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60325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2CD94E5-4A9E-BE4D-A3FA-A0190D1D9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5699125"/>
            <a:ext cx="58737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disk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758D26B9-00B7-E544-9AA0-C7A6EC56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6515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0423" name="Oval 7">
            <a:extLst>
              <a:ext uri="{FF2B5EF4-FFF2-40B4-BE49-F238E27FC236}">
                <a16:creationId xmlns:a16="http://schemas.microsoft.com/office/drawing/2014/main" id="{0BE30338-8C10-A84B-A539-03A4958B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5753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C69AC5EA-79C1-5745-87DE-CD1FBD3A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5949950"/>
            <a:ext cx="547687" cy="152400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63517C80-D550-DF47-A0C1-FDDE6CAE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5737225"/>
            <a:ext cx="63182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Disk</a:t>
            </a:r>
          </a:p>
        </p:txBody>
      </p:sp>
      <p:grpSp>
        <p:nvGrpSpPr>
          <p:cNvPr id="60426" name="Group 10">
            <a:extLst>
              <a:ext uri="{FF2B5EF4-FFF2-40B4-BE49-F238E27FC236}">
                <a16:creationId xmlns:a16="http://schemas.microsoft.com/office/drawing/2014/main" id="{76DA6104-6777-5546-8296-30C50AED4881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5575300"/>
            <a:ext cx="650875" cy="596900"/>
            <a:chOff x="2015" y="3428"/>
            <a:chExt cx="410" cy="376"/>
          </a:xfrm>
        </p:grpSpPr>
        <p:sp>
          <p:nvSpPr>
            <p:cNvPr id="60439" name="Oval 11">
              <a:extLst>
                <a:ext uri="{FF2B5EF4-FFF2-40B4-BE49-F238E27FC236}">
                  <a16:creationId xmlns:a16="http://schemas.microsoft.com/office/drawing/2014/main" id="{5E7621C7-B741-B04C-A24E-29B469C97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0440" name="Rectangle 12">
              <a:extLst>
                <a:ext uri="{FF2B5EF4-FFF2-40B4-BE49-F238E27FC236}">
                  <a16:creationId xmlns:a16="http://schemas.microsoft.com/office/drawing/2014/main" id="{944E0F6F-4938-D64C-910B-1DEFFC2C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disk</a:t>
              </a:r>
            </a:p>
          </p:txBody>
        </p:sp>
        <p:sp>
          <p:nvSpPr>
            <p:cNvPr id="60441" name="Rectangle 13">
              <a:extLst>
                <a:ext uri="{FF2B5EF4-FFF2-40B4-BE49-F238E27FC236}">
                  <a16:creationId xmlns:a16="http://schemas.microsoft.com/office/drawing/2014/main" id="{EE2E034D-8B61-F04B-9821-A29CCC34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0442" name="Oval 14">
              <a:extLst>
                <a:ext uri="{FF2B5EF4-FFF2-40B4-BE49-F238E27FC236}">
                  <a16:creationId xmlns:a16="http://schemas.microsoft.com/office/drawing/2014/main" id="{93739513-62FB-7145-9A35-FE9AE8204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0443" name="Rectangle 15">
              <a:extLst>
                <a:ext uri="{FF2B5EF4-FFF2-40B4-BE49-F238E27FC236}">
                  <a16:creationId xmlns:a16="http://schemas.microsoft.com/office/drawing/2014/main" id="{4B4E06E0-051A-2E4E-8184-B11D6275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0444" name="Rectangle 16">
              <a:extLst>
                <a:ext uri="{FF2B5EF4-FFF2-40B4-BE49-F238E27FC236}">
                  <a16:creationId xmlns:a16="http://schemas.microsoft.com/office/drawing/2014/main" id="{3D6B9442-DAB0-3C45-9E76-34E6B42EB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Disk</a:t>
              </a:r>
            </a:p>
          </p:txBody>
        </p:sp>
      </p:grpSp>
      <p:sp>
        <p:nvSpPr>
          <p:cNvPr id="60427" name="Line 17">
            <a:extLst>
              <a:ext uri="{FF2B5EF4-FFF2-40B4-BE49-F238E27FC236}">
                <a16:creationId xmlns:a16="http://schemas.microsoft.com/office/drawing/2014/main" id="{FACE95AE-D9C4-9641-90C3-98C87AC3E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50165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0428" name="Line 18">
            <a:extLst>
              <a:ext uri="{FF2B5EF4-FFF2-40B4-BE49-F238E27FC236}">
                <a16:creationId xmlns:a16="http://schemas.microsoft.com/office/drawing/2014/main" id="{A5AF9651-65D0-BA43-BF26-51E24A4DF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350" y="50165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0429" name="Line 19">
            <a:extLst>
              <a:ext uri="{FF2B5EF4-FFF2-40B4-BE49-F238E27FC236}">
                <a16:creationId xmlns:a16="http://schemas.microsoft.com/office/drawing/2014/main" id="{63A70471-7F53-3848-A420-A6E380C67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39751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0430" name="Line 20">
            <a:extLst>
              <a:ext uri="{FF2B5EF4-FFF2-40B4-BE49-F238E27FC236}">
                <a16:creationId xmlns:a16="http://schemas.microsoft.com/office/drawing/2014/main" id="{5E873933-C76D-0947-9C09-B3BB07B1F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25654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0431" name="Rectangle 21">
            <a:extLst>
              <a:ext uri="{FF2B5EF4-FFF2-40B4-BE49-F238E27FC236}">
                <a16:creationId xmlns:a16="http://schemas.microsoft.com/office/drawing/2014/main" id="{6141AF9A-0391-8042-A466-202B802B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Memory-I/O bus</a:t>
            </a:r>
          </a:p>
        </p:txBody>
      </p:sp>
      <p:sp>
        <p:nvSpPr>
          <p:cNvPr id="60432" name="Rectangle 22">
            <a:extLst>
              <a:ext uri="{FF2B5EF4-FFF2-40B4-BE49-F238E27FC236}">
                <a16:creationId xmlns:a16="http://schemas.microsoft.com/office/drawing/2014/main" id="{CBD5E561-1472-ED4C-B52D-9460517F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637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Processor</a:t>
            </a:r>
          </a:p>
        </p:txBody>
      </p:sp>
      <p:sp>
        <p:nvSpPr>
          <p:cNvPr id="60433" name="Rectangle 23">
            <a:extLst>
              <a:ext uri="{FF2B5EF4-FFF2-40B4-BE49-F238E27FC236}">
                <a16:creationId xmlns:a16="http://schemas.microsoft.com/office/drawing/2014/main" id="{DE10910C-0764-CA45-B0CE-B77DCEF6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Cache</a:t>
            </a:r>
          </a:p>
        </p:txBody>
      </p:sp>
      <p:sp>
        <p:nvSpPr>
          <p:cNvPr id="60434" name="Rectangle 24">
            <a:extLst>
              <a:ext uri="{FF2B5EF4-FFF2-40B4-BE49-F238E27FC236}">
                <a16:creationId xmlns:a16="http://schemas.microsoft.com/office/drawing/2014/main" id="{E231D8F2-C1B4-9B4E-B479-451DB0B1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Memory</a:t>
            </a:r>
          </a:p>
        </p:txBody>
      </p:sp>
      <p:sp>
        <p:nvSpPr>
          <p:cNvPr id="60435" name="Rectangle 25">
            <a:extLst>
              <a:ext uri="{FF2B5EF4-FFF2-40B4-BE49-F238E27FC236}">
                <a16:creationId xmlns:a16="http://schemas.microsoft.com/office/drawing/2014/main" id="{C87A5064-A655-644F-8DA0-176E8C6F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847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I/O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controller</a:t>
            </a:r>
          </a:p>
        </p:txBody>
      </p:sp>
      <p:sp>
        <p:nvSpPr>
          <p:cNvPr id="60436" name="Rectangle 26">
            <a:extLst>
              <a:ext uri="{FF2B5EF4-FFF2-40B4-BE49-F238E27FC236}">
                <a16:creationId xmlns:a16="http://schemas.microsoft.com/office/drawing/2014/main" id="{66D6FFAA-83FB-7641-83C5-F93C99053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Reg</a:t>
            </a:r>
          </a:p>
        </p:txBody>
      </p:sp>
      <p:sp>
        <p:nvSpPr>
          <p:cNvPr id="60437" name="Freeform 30">
            <a:extLst>
              <a:ext uri="{FF2B5EF4-FFF2-40B4-BE49-F238E27FC236}">
                <a16:creationId xmlns:a16="http://schemas.microsoft.com/office/drawing/2014/main" id="{B47A6A05-94FC-AD43-8D49-45BA2960B319}"/>
              </a:ext>
            </a:extLst>
          </p:cNvPr>
          <p:cNvSpPr>
            <a:spLocks/>
          </p:cNvSpPr>
          <p:nvPr/>
        </p:nvSpPr>
        <p:spPr bwMode="auto">
          <a:xfrm>
            <a:off x="6400800" y="1892300"/>
            <a:ext cx="1600200" cy="2667000"/>
          </a:xfrm>
          <a:custGeom>
            <a:avLst/>
            <a:gdLst>
              <a:gd name="T0" fmla="*/ 2147483646 w 720"/>
              <a:gd name="T1" fmla="*/ 2147483646 h 1056"/>
              <a:gd name="T2" fmla="*/ 2147483646 w 720"/>
              <a:gd name="T3" fmla="*/ 0 h 1056"/>
              <a:gd name="T4" fmla="*/ 0 w 720"/>
              <a:gd name="T5" fmla="*/ 0 h 1056"/>
              <a:gd name="T6" fmla="*/ 0 60000 65536"/>
              <a:gd name="T7" fmla="*/ 0 60000 65536"/>
              <a:gd name="T8" fmla="*/ 0 60000 65536"/>
              <a:gd name="T9" fmla="*/ 0 w 720"/>
              <a:gd name="T10" fmla="*/ 0 h 1056"/>
              <a:gd name="T11" fmla="*/ 720 w 72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0438" name="Text Box 31">
            <a:extLst>
              <a:ext uri="{FF2B5EF4-FFF2-40B4-BE49-F238E27FC236}">
                <a16:creationId xmlns:a16="http://schemas.microsoft.com/office/drawing/2014/main" id="{50D68A1C-AC28-4A4C-BEBF-092B7E0E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3510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(1) Initiate Block Read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4CA45248-A750-854F-905B-8D1FB21A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CCA6E-E3F1-7D47-8943-A1A9D595601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986A04D-7141-274A-BD26-17A6F8E2F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Servicing a Page Fault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19E1527-446E-2941-A2F9-CA991CA1D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 Occurs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Direct Memory Access (DMA)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Under control of           I/O controller</a:t>
            </a:r>
          </a:p>
        </p:txBody>
      </p:sp>
      <p:sp>
        <p:nvSpPr>
          <p:cNvPr id="62468" name="Oval 4">
            <a:extLst>
              <a:ext uri="{FF2B5EF4-FFF2-40B4-BE49-F238E27FC236}">
                <a16:creationId xmlns:a16="http://schemas.microsoft.com/office/drawing/2014/main" id="{2F1026CB-F1F5-8043-82AF-F6ACCCDA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60325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9F7B2C95-B57E-6545-BC7F-9C822BAD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5699125"/>
            <a:ext cx="58737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disk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FCDEDE1-BBB0-7248-B216-C46BD0AE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6515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2471" name="Oval 7">
            <a:extLst>
              <a:ext uri="{FF2B5EF4-FFF2-40B4-BE49-F238E27FC236}">
                <a16:creationId xmlns:a16="http://schemas.microsoft.com/office/drawing/2014/main" id="{90E52A0B-15E4-3043-AF2B-8D1D6A4B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5753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F1E5D564-BC6C-384A-9D1A-67979F4F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5949950"/>
            <a:ext cx="547687" cy="152400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AFEC520E-3F1C-2242-ADBB-AD870E4D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5737225"/>
            <a:ext cx="63182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Disk</a:t>
            </a:r>
          </a:p>
        </p:txBody>
      </p:sp>
      <p:grpSp>
        <p:nvGrpSpPr>
          <p:cNvPr id="62474" name="Group 10">
            <a:extLst>
              <a:ext uri="{FF2B5EF4-FFF2-40B4-BE49-F238E27FC236}">
                <a16:creationId xmlns:a16="http://schemas.microsoft.com/office/drawing/2014/main" id="{99CD3EE3-DA5E-3B42-84C0-34C60DB295CD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5575300"/>
            <a:ext cx="650875" cy="596900"/>
            <a:chOff x="2015" y="3428"/>
            <a:chExt cx="410" cy="376"/>
          </a:xfrm>
        </p:grpSpPr>
        <p:sp>
          <p:nvSpPr>
            <p:cNvPr id="62487" name="Oval 11">
              <a:extLst>
                <a:ext uri="{FF2B5EF4-FFF2-40B4-BE49-F238E27FC236}">
                  <a16:creationId xmlns:a16="http://schemas.microsoft.com/office/drawing/2014/main" id="{F6166A3A-D919-9C4D-9F17-17B06272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2488" name="Rectangle 12">
              <a:extLst>
                <a:ext uri="{FF2B5EF4-FFF2-40B4-BE49-F238E27FC236}">
                  <a16:creationId xmlns:a16="http://schemas.microsoft.com/office/drawing/2014/main" id="{789FE116-80D6-FD40-808E-30ABD106E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disk</a:t>
              </a:r>
            </a:p>
          </p:txBody>
        </p:sp>
        <p:sp>
          <p:nvSpPr>
            <p:cNvPr id="62489" name="Rectangle 13">
              <a:extLst>
                <a:ext uri="{FF2B5EF4-FFF2-40B4-BE49-F238E27FC236}">
                  <a16:creationId xmlns:a16="http://schemas.microsoft.com/office/drawing/2014/main" id="{7FE96922-A3BC-604E-9DC1-EC29BED6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2490" name="Oval 14">
              <a:extLst>
                <a:ext uri="{FF2B5EF4-FFF2-40B4-BE49-F238E27FC236}">
                  <a16:creationId xmlns:a16="http://schemas.microsoft.com/office/drawing/2014/main" id="{94C579C0-1E35-A14C-9C07-FE83ACBA9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2491" name="Rectangle 15">
              <a:extLst>
                <a:ext uri="{FF2B5EF4-FFF2-40B4-BE49-F238E27FC236}">
                  <a16:creationId xmlns:a16="http://schemas.microsoft.com/office/drawing/2014/main" id="{1AB14F4F-6846-F143-970A-EC8E79B63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2492" name="Rectangle 16">
              <a:extLst>
                <a:ext uri="{FF2B5EF4-FFF2-40B4-BE49-F238E27FC236}">
                  <a16:creationId xmlns:a16="http://schemas.microsoft.com/office/drawing/2014/main" id="{BF0A2E69-19A5-274F-8C55-A24E191B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Disk</a:t>
              </a:r>
            </a:p>
          </p:txBody>
        </p:sp>
      </p:grpSp>
      <p:sp>
        <p:nvSpPr>
          <p:cNvPr id="62475" name="Line 17">
            <a:extLst>
              <a:ext uri="{FF2B5EF4-FFF2-40B4-BE49-F238E27FC236}">
                <a16:creationId xmlns:a16="http://schemas.microsoft.com/office/drawing/2014/main" id="{495A2A1D-F31F-1E4B-85DD-CCB064910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50165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6" name="Line 18">
            <a:extLst>
              <a:ext uri="{FF2B5EF4-FFF2-40B4-BE49-F238E27FC236}">
                <a16:creationId xmlns:a16="http://schemas.microsoft.com/office/drawing/2014/main" id="{22C08779-A1A3-6A40-A872-CC9A8A9D3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350" y="50165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7" name="Line 19">
            <a:extLst>
              <a:ext uri="{FF2B5EF4-FFF2-40B4-BE49-F238E27FC236}">
                <a16:creationId xmlns:a16="http://schemas.microsoft.com/office/drawing/2014/main" id="{CE866BF6-AEF2-9340-B68D-EBCD5FA5B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39751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8" name="Line 20">
            <a:extLst>
              <a:ext uri="{FF2B5EF4-FFF2-40B4-BE49-F238E27FC236}">
                <a16:creationId xmlns:a16="http://schemas.microsoft.com/office/drawing/2014/main" id="{28B616BA-A1FB-9249-969E-79746EEB7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25654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9" name="Rectangle 21">
            <a:extLst>
              <a:ext uri="{FF2B5EF4-FFF2-40B4-BE49-F238E27FC236}">
                <a16:creationId xmlns:a16="http://schemas.microsoft.com/office/drawing/2014/main" id="{307B1DB2-3FAC-3C4E-85A1-E9CF8A22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Memory-I/O bus</a:t>
            </a:r>
          </a:p>
        </p:txBody>
      </p:sp>
      <p:sp>
        <p:nvSpPr>
          <p:cNvPr id="62480" name="Rectangle 22">
            <a:extLst>
              <a:ext uri="{FF2B5EF4-FFF2-40B4-BE49-F238E27FC236}">
                <a16:creationId xmlns:a16="http://schemas.microsoft.com/office/drawing/2014/main" id="{1BFE0A9B-AC89-C445-96F5-B7462258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637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Processor</a:t>
            </a:r>
          </a:p>
        </p:txBody>
      </p:sp>
      <p:sp>
        <p:nvSpPr>
          <p:cNvPr id="62481" name="Rectangle 23">
            <a:extLst>
              <a:ext uri="{FF2B5EF4-FFF2-40B4-BE49-F238E27FC236}">
                <a16:creationId xmlns:a16="http://schemas.microsoft.com/office/drawing/2014/main" id="{0DCC61EA-C6CF-E346-9A0A-8C4811F47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Cache</a:t>
            </a:r>
          </a:p>
        </p:txBody>
      </p:sp>
      <p:sp>
        <p:nvSpPr>
          <p:cNvPr id="62482" name="Rectangle 24">
            <a:extLst>
              <a:ext uri="{FF2B5EF4-FFF2-40B4-BE49-F238E27FC236}">
                <a16:creationId xmlns:a16="http://schemas.microsoft.com/office/drawing/2014/main" id="{1913D2A4-A2B4-3740-9DAA-407EF141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Memory</a:t>
            </a:r>
          </a:p>
        </p:txBody>
      </p:sp>
      <p:sp>
        <p:nvSpPr>
          <p:cNvPr id="62483" name="Rectangle 25">
            <a:extLst>
              <a:ext uri="{FF2B5EF4-FFF2-40B4-BE49-F238E27FC236}">
                <a16:creationId xmlns:a16="http://schemas.microsoft.com/office/drawing/2014/main" id="{C67FBA47-590E-3744-85B5-8DC6273B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847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I/O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controller</a:t>
            </a:r>
          </a:p>
        </p:txBody>
      </p:sp>
      <p:sp>
        <p:nvSpPr>
          <p:cNvPr id="62484" name="Rectangle 26">
            <a:extLst>
              <a:ext uri="{FF2B5EF4-FFF2-40B4-BE49-F238E27FC236}">
                <a16:creationId xmlns:a16="http://schemas.microsoft.com/office/drawing/2014/main" id="{FAE14555-B6A9-8A42-96C8-1C44E6E0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Reg</a:t>
            </a:r>
          </a:p>
        </p:txBody>
      </p:sp>
      <p:sp>
        <p:nvSpPr>
          <p:cNvPr id="62485" name="Text Box 53">
            <a:extLst>
              <a:ext uri="{FF2B5EF4-FFF2-40B4-BE49-F238E27FC236}">
                <a16:creationId xmlns:a16="http://schemas.microsoft.com/office/drawing/2014/main" id="{3C88F2F0-1E2B-1B43-A062-27033FE4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54500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(2) DMA Transfer</a:t>
            </a:r>
          </a:p>
        </p:txBody>
      </p:sp>
      <p:sp>
        <p:nvSpPr>
          <p:cNvPr id="62486" name="Freeform 52">
            <a:extLst>
              <a:ext uri="{FF2B5EF4-FFF2-40B4-BE49-F238E27FC236}">
                <a16:creationId xmlns:a16="http://schemas.microsoft.com/office/drawing/2014/main" id="{E79DBD2F-64E7-DA4B-9ED4-3632E1F2A949}"/>
              </a:ext>
            </a:extLst>
          </p:cNvPr>
          <p:cNvSpPr>
            <a:spLocks/>
          </p:cNvSpPr>
          <p:nvPr/>
        </p:nvSpPr>
        <p:spPr bwMode="auto">
          <a:xfrm>
            <a:off x="5803900" y="3987800"/>
            <a:ext cx="1739900" cy="1651000"/>
          </a:xfrm>
          <a:custGeom>
            <a:avLst/>
            <a:gdLst>
              <a:gd name="T0" fmla="*/ 2147483646 w 1096"/>
              <a:gd name="T1" fmla="*/ 2147483646 h 1040"/>
              <a:gd name="T2" fmla="*/ 2147483646 w 1096"/>
              <a:gd name="T3" fmla="*/ 2147483646 h 1040"/>
              <a:gd name="T4" fmla="*/ 2147483646 w 1096"/>
              <a:gd name="T5" fmla="*/ 2147483646 h 1040"/>
              <a:gd name="T6" fmla="*/ 2147483646 w 1096"/>
              <a:gd name="T7" fmla="*/ 2147483646 h 1040"/>
              <a:gd name="T8" fmla="*/ 2147483646 w 1096"/>
              <a:gd name="T9" fmla="*/ 2147483646 h 1040"/>
              <a:gd name="T10" fmla="*/ 2147483646 w 1096"/>
              <a:gd name="T11" fmla="*/ 2147483646 h 1040"/>
              <a:gd name="T12" fmla="*/ 2147483646 w 1096"/>
              <a:gd name="T13" fmla="*/ 2147483646 h 1040"/>
              <a:gd name="T14" fmla="*/ 2147483646 w 1096"/>
              <a:gd name="T15" fmla="*/ 2147483646 h 10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96"/>
              <a:gd name="T25" fmla="*/ 0 h 1040"/>
              <a:gd name="T26" fmla="*/ 1096 w 1096"/>
              <a:gd name="T27" fmla="*/ 1040 h 10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5715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C15E1128-B7D9-0148-BEF3-1DC15B98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BE80E-7E86-1A48-93CF-2EF8442F1A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996ECB4-3C23-344D-8508-8FE155603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Servicing a Page Fault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88A845C-7359-AD46-93E5-9AFFDDE11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 / O Controller Signals Completion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Interrupt processor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OS resumes suspended process </a:t>
            </a:r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4A2F4185-DE66-A048-9C4D-85550E709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60325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A99C4C5-B522-4949-A302-75878793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5699125"/>
            <a:ext cx="58737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disk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A31F43EE-3956-6C46-B3A0-C55F2E25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6515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4519" name="Oval 7">
            <a:extLst>
              <a:ext uri="{FF2B5EF4-FFF2-40B4-BE49-F238E27FC236}">
                <a16:creationId xmlns:a16="http://schemas.microsoft.com/office/drawing/2014/main" id="{8BA0C744-5EE7-0F40-B76A-DC67C62C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5753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D39B0D7E-2796-094B-9409-EB255369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5949950"/>
            <a:ext cx="547687" cy="152400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F7DBFEDA-DF0E-7D49-AD94-B1EE7187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5737225"/>
            <a:ext cx="63182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Disk</a:t>
            </a:r>
          </a:p>
        </p:txBody>
      </p:sp>
      <p:grpSp>
        <p:nvGrpSpPr>
          <p:cNvPr id="64522" name="Group 10">
            <a:extLst>
              <a:ext uri="{FF2B5EF4-FFF2-40B4-BE49-F238E27FC236}">
                <a16:creationId xmlns:a16="http://schemas.microsoft.com/office/drawing/2014/main" id="{C69E335C-B696-9B40-94E7-5FA22C66C119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5575300"/>
            <a:ext cx="650875" cy="596900"/>
            <a:chOff x="2015" y="3428"/>
            <a:chExt cx="410" cy="376"/>
          </a:xfrm>
        </p:grpSpPr>
        <p:sp>
          <p:nvSpPr>
            <p:cNvPr id="64535" name="Oval 11">
              <a:extLst>
                <a:ext uri="{FF2B5EF4-FFF2-40B4-BE49-F238E27FC236}">
                  <a16:creationId xmlns:a16="http://schemas.microsoft.com/office/drawing/2014/main" id="{264A61BD-4BE2-9445-8255-D9AC1772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4536" name="Rectangle 12">
              <a:extLst>
                <a:ext uri="{FF2B5EF4-FFF2-40B4-BE49-F238E27FC236}">
                  <a16:creationId xmlns:a16="http://schemas.microsoft.com/office/drawing/2014/main" id="{094A2894-A7C0-DB43-B370-7B176773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disk</a:t>
              </a:r>
            </a:p>
          </p:txBody>
        </p:sp>
        <p:sp>
          <p:nvSpPr>
            <p:cNvPr id="64537" name="Rectangle 13">
              <a:extLst>
                <a:ext uri="{FF2B5EF4-FFF2-40B4-BE49-F238E27FC236}">
                  <a16:creationId xmlns:a16="http://schemas.microsoft.com/office/drawing/2014/main" id="{4832F6FD-15D4-5945-A2C8-A6F8A6D7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4538" name="Oval 14">
              <a:extLst>
                <a:ext uri="{FF2B5EF4-FFF2-40B4-BE49-F238E27FC236}">
                  <a16:creationId xmlns:a16="http://schemas.microsoft.com/office/drawing/2014/main" id="{AAC03A75-9BDA-2C45-BF78-71AD0CB2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4539" name="Rectangle 15">
              <a:extLst>
                <a:ext uri="{FF2B5EF4-FFF2-40B4-BE49-F238E27FC236}">
                  <a16:creationId xmlns:a16="http://schemas.microsoft.com/office/drawing/2014/main" id="{4FBE65D5-79BF-8F4C-8AF1-D29F0940D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4540" name="Rectangle 16">
              <a:extLst>
                <a:ext uri="{FF2B5EF4-FFF2-40B4-BE49-F238E27FC236}">
                  <a16:creationId xmlns:a16="http://schemas.microsoft.com/office/drawing/2014/main" id="{F7E8CC00-2B59-1D45-850B-27078871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Disk</a:t>
              </a:r>
            </a:p>
          </p:txBody>
        </p:sp>
      </p:grpSp>
      <p:sp>
        <p:nvSpPr>
          <p:cNvPr id="64523" name="Line 17">
            <a:extLst>
              <a:ext uri="{FF2B5EF4-FFF2-40B4-BE49-F238E27FC236}">
                <a16:creationId xmlns:a16="http://schemas.microsoft.com/office/drawing/2014/main" id="{EFB7EBE2-B446-5641-8E86-585F1DDF3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50165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4524" name="Line 18">
            <a:extLst>
              <a:ext uri="{FF2B5EF4-FFF2-40B4-BE49-F238E27FC236}">
                <a16:creationId xmlns:a16="http://schemas.microsoft.com/office/drawing/2014/main" id="{2976B995-EBC7-6244-8488-00B389BE7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350" y="50165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4525" name="Line 19">
            <a:extLst>
              <a:ext uri="{FF2B5EF4-FFF2-40B4-BE49-F238E27FC236}">
                <a16:creationId xmlns:a16="http://schemas.microsoft.com/office/drawing/2014/main" id="{C96B2A96-A364-214E-9212-39B2F0110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39751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4526" name="Line 20">
            <a:extLst>
              <a:ext uri="{FF2B5EF4-FFF2-40B4-BE49-F238E27FC236}">
                <a16:creationId xmlns:a16="http://schemas.microsoft.com/office/drawing/2014/main" id="{4C25A32A-ECEE-9841-B9E5-2B4B06B9C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25654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4527" name="Rectangle 21">
            <a:extLst>
              <a:ext uri="{FF2B5EF4-FFF2-40B4-BE49-F238E27FC236}">
                <a16:creationId xmlns:a16="http://schemas.microsoft.com/office/drawing/2014/main" id="{47CA194C-C8BB-CA4B-9E65-9607DB070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Memory-I/O bus</a:t>
            </a:r>
          </a:p>
        </p:txBody>
      </p:sp>
      <p:sp>
        <p:nvSpPr>
          <p:cNvPr id="64528" name="Rectangle 22">
            <a:extLst>
              <a:ext uri="{FF2B5EF4-FFF2-40B4-BE49-F238E27FC236}">
                <a16:creationId xmlns:a16="http://schemas.microsoft.com/office/drawing/2014/main" id="{8639E1FB-442C-3543-92D1-CD5BB029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637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Processor</a:t>
            </a:r>
          </a:p>
        </p:txBody>
      </p:sp>
      <p:sp>
        <p:nvSpPr>
          <p:cNvPr id="64529" name="Rectangle 23">
            <a:extLst>
              <a:ext uri="{FF2B5EF4-FFF2-40B4-BE49-F238E27FC236}">
                <a16:creationId xmlns:a16="http://schemas.microsoft.com/office/drawing/2014/main" id="{B46C92F1-CCDD-A84E-BC9B-A7F87FCB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Cache</a:t>
            </a:r>
          </a:p>
        </p:txBody>
      </p:sp>
      <p:sp>
        <p:nvSpPr>
          <p:cNvPr id="64530" name="Rectangle 24">
            <a:extLst>
              <a:ext uri="{FF2B5EF4-FFF2-40B4-BE49-F238E27FC236}">
                <a16:creationId xmlns:a16="http://schemas.microsoft.com/office/drawing/2014/main" id="{C0477C43-A02A-A14F-961D-C44A6B6D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Memory</a:t>
            </a:r>
          </a:p>
        </p:txBody>
      </p:sp>
      <p:sp>
        <p:nvSpPr>
          <p:cNvPr id="64531" name="Rectangle 25">
            <a:extLst>
              <a:ext uri="{FF2B5EF4-FFF2-40B4-BE49-F238E27FC236}">
                <a16:creationId xmlns:a16="http://schemas.microsoft.com/office/drawing/2014/main" id="{DE4357AE-9F12-8A4F-96DD-9908C4334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847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I/O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controller</a:t>
            </a:r>
          </a:p>
        </p:txBody>
      </p:sp>
      <p:sp>
        <p:nvSpPr>
          <p:cNvPr id="64532" name="Rectangle 26">
            <a:extLst>
              <a:ext uri="{FF2B5EF4-FFF2-40B4-BE49-F238E27FC236}">
                <a16:creationId xmlns:a16="http://schemas.microsoft.com/office/drawing/2014/main" id="{8249A1DB-733F-5B49-A90C-1D972E07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Reg</a:t>
            </a:r>
          </a:p>
        </p:txBody>
      </p:sp>
      <p:sp>
        <p:nvSpPr>
          <p:cNvPr id="64533" name="Freeform 53">
            <a:extLst>
              <a:ext uri="{FF2B5EF4-FFF2-40B4-BE49-F238E27FC236}">
                <a16:creationId xmlns:a16="http://schemas.microsoft.com/office/drawing/2014/main" id="{051BAF84-7DEA-E047-B89E-081453417569}"/>
              </a:ext>
            </a:extLst>
          </p:cNvPr>
          <p:cNvSpPr>
            <a:spLocks/>
          </p:cNvSpPr>
          <p:nvPr/>
        </p:nvSpPr>
        <p:spPr bwMode="auto">
          <a:xfrm>
            <a:off x="6400800" y="2209800"/>
            <a:ext cx="1219200" cy="2362200"/>
          </a:xfrm>
          <a:custGeom>
            <a:avLst/>
            <a:gdLst>
              <a:gd name="T0" fmla="*/ 2147483646 w 720"/>
              <a:gd name="T1" fmla="*/ 2147483646 h 1056"/>
              <a:gd name="T2" fmla="*/ 2147483646 w 720"/>
              <a:gd name="T3" fmla="*/ 0 h 1056"/>
              <a:gd name="T4" fmla="*/ 0 w 720"/>
              <a:gd name="T5" fmla="*/ 0 h 1056"/>
              <a:gd name="T6" fmla="*/ 0 60000 65536"/>
              <a:gd name="T7" fmla="*/ 0 60000 65536"/>
              <a:gd name="T8" fmla="*/ 0 60000 65536"/>
              <a:gd name="T9" fmla="*/ 0 w 720"/>
              <a:gd name="T10" fmla="*/ 0 h 1056"/>
              <a:gd name="T11" fmla="*/ 720 w 72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4534" name="Text Box 56">
            <a:extLst>
              <a:ext uri="{FF2B5EF4-FFF2-40B4-BE49-F238E27FC236}">
                <a16:creationId xmlns:a16="http://schemas.microsoft.com/office/drawing/2014/main" id="{FE5AD793-E002-724F-A781-733DC8495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288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(3) Read Done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4961CB2-FA38-144A-9924-671E04A5F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83575" cy="10112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Locality to the Rescue Again!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BC8C4198-C933-194C-8337-4FB7B2009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8388" cy="4724400"/>
          </a:xfrm>
        </p:spPr>
        <p:txBody>
          <a:bodyPr/>
          <a:lstStyle/>
          <a:p>
            <a:pPr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Virtual memory works because of locality</a:t>
            </a:r>
          </a:p>
          <a:p>
            <a:pPr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At any point in time, programs tend to access a set of active virtual pages called the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working set</a:t>
            </a:r>
          </a:p>
          <a:p>
            <a:pPr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Programs with better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temporal</a:t>
            </a:r>
            <a:r>
              <a:rPr lang="en-GB" altLang="zh-CN">
                <a:ea typeface="宋体" panose="02010600030101010101" pitchFamily="2" charset="-122"/>
              </a:rPr>
              <a:t> locality will have smaller working sets</a:t>
            </a:r>
          </a:p>
          <a:p>
            <a:pPr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If (working set size &lt; main memory size) </a:t>
            </a:r>
          </a:p>
          <a:p>
            <a:pPr lvl="1"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Good performance for one process after compulsory misses</a:t>
            </a:r>
          </a:p>
          <a:p>
            <a:pPr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If (working set sizes &gt; main memory size ) </a:t>
            </a:r>
          </a:p>
          <a:p>
            <a:pPr lvl="1">
              <a:spcBef>
                <a:spcPts val="3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Thrashing</a:t>
            </a:r>
            <a:r>
              <a:rPr lang="en-GB" altLang="zh-CN" i="1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r>
              <a:rPr lang="en-GB" altLang="zh-CN" i="1">
                <a:ea typeface="宋体" panose="02010600030101010101" pitchFamily="2" charset="-122"/>
              </a:rPr>
              <a:t> </a:t>
            </a:r>
            <a:r>
              <a:rPr lang="en-GB" altLang="zh-CN">
                <a:ea typeface="宋体" panose="02010600030101010101" pitchFamily="2" charset="-122"/>
              </a:rPr>
              <a:t>Performance meltdown</a:t>
            </a:r>
            <a:r>
              <a:rPr lang="en-GB" altLang="zh-CN" i="1">
                <a:ea typeface="宋体" panose="02010600030101010101" pitchFamily="2" charset="-122"/>
              </a:rPr>
              <a:t> </a:t>
            </a:r>
            <a:r>
              <a:rPr lang="en-GB" altLang="zh-CN">
                <a:ea typeface="宋体" panose="02010600030101010101" pitchFamily="2" charset="-122"/>
              </a:rPr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A26175D2-20EB-3841-A817-1929DAD4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1000" cy="8778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Why Virtual Memory (VM)?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91A9C18-5F84-2248-A20D-EB291FD8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94665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Uses main memory efficiently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 DRAM as a cache for the parts of a virtual address space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Each process gets the same uniform linear address space</a:t>
            </a:r>
          </a:p>
          <a:p>
            <a:pPr lvl="2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User program cannot access privileged kernel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0E28B54A-B7DC-FB42-98D7-A8EFEBB8E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VM as a Tool for Memory Management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C2426FE-3101-974A-96D2-B6C38BA45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600200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Key idea: each process has its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own</a:t>
            </a:r>
            <a:r>
              <a:rPr lang="en-GB" altLang="zh-CN">
                <a:ea typeface="宋体" panose="02010600030101010101" pitchFamily="2" charset="-122"/>
              </a:rPr>
              <a:t>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It can view memory as a simple linear array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54525E0-1013-514F-ACAD-0B38C402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73438"/>
            <a:ext cx="3708400" cy="6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Virtual Address Space for Process 1:</a:t>
            </a:r>
          </a:p>
        </p:txBody>
      </p:sp>
      <p:sp>
        <p:nvSpPr>
          <p:cNvPr id="70660" name="Rectangle 24">
            <a:extLst>
              <a:ext uri="{FF2B5EF4-FFF2-40B4-BE49-F238E27FC236}">
                <a16:creationId xmlns:a16="http://schemas.microsoft.com/office/drawing/2014/main" id="{5C5E7DE4-53DE-674C-91F7-E7F15A34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2895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0661" name="Rectangle 26">
            <a:extLst>
              <a:ext uri="{FF2B5EF4-FFF2-40B4-BE49-F238E27FC236}">
                <a16:creationId xmlns:a16="http://schemas.microsoft.com/office/drawing/2014/main" id="{A8354DCD-9E46-294E-9A68-A8F1A4AD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195763"/>
            <a:ext cx="447675" cy="51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N-1</a:t>
            </a:r>
          </a:p>
        </p:txBody>
      </p:sp>
      <p:sp>
        <p:nvSpPr>
          <p:cNvPr id="70662" name="Rectangle 40">
            <a:extLst>
              <a:ext uri="{FF2B5EF4-FFF2-40B4-BE49-F238E27FC236}">
                <a16:creationId xmlns:a16="http://schemas.microsoft.com/office/drawing/2014/main" id="{DB71B5CE-56A5-0D4E-937A-D6A8529A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78438"/>
            <a:ext cx="3632200" cy="6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Virtual Address Space for Process 2: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27F286-E9D4-6642-B0E7-83FF275CF0BC}"/>
              </a:ext>
            </a:extLst>
          </p:cNvPr>
          <p:cNvSpPr/>
          <p:nvPr/>
        </p:nvSpPr>
        <p:spPr bwMode="auto">
          <a:xfrm>
            <a:off x="4419600" y="3051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CA1139-DFB6-7C4C-B889-FBA112F46061}"/>
              </a:ext>
            </a:extLst>
          </p:cNvPr>
          <p:cNvSpPr/>
          <p:nvPr/>
        </p:nvSpPr>
        <p:spPr bwMode="auto">
          <a:xfrm>
            <a:off x="4419600" y="330676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C41089-C502-5E45-956C-F282BCC7D3EB}"/>
              </a:ext>
            </a:extLst>
          </p:cNvPr>
          <p:cNvSpPr/>
          <p:nvPr/>
        </p:nvSpPr>
        <p:spPr bwMode="auto">
          <a:xfrm>
            <a:off x="4419600" y="3559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19661E-BDB2-9146-9CFC-48258FDB1F08}"/>
              </a:ext>
            </a:extLst>
          </p:cNvPr>
          <p:cNvSpPr/>
          <p:nvPr/>
        </p:nvSpPr>
        <p:spPr bwMode="auto">
          <a:xfrm>
            <a:off x="4419600" y="4068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0667" name="Text Box 38">
            <a:extLst>
              <a:ext uri="{FF2B5EF4-FFF2-40B4-BE49-F238E27FC236}">
                <a16:creationId xmlns:a16="http://schemas.microsoft.com/office/drawing/2014/main" id="{326A2B2E-0C05-3F45-8D1A-9DC065F1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3687763"/>
            <a:ext cx="428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70668" name="Rectangle 24">
            <a:extLst>
              <a:ext uri="{FF2B5EF4-FFF2-40B4-BE49-F238E27FC236}">
                <a16:creationId xmlns:a16="http://schemas.microsoft.com/office/drawing/2014/main" id="{E8FBDA1C-5AC7-9E48-B214-22D261A2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8768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0669" name="Rectangle 26">
            <a:extLst>
              <a:ext uri="{FF2B5EF4-FFF2-40B4-BE49-F238E27FC236}">
                <a16:creationId xmlns:a16="http://schemas.microsoft.com/office/drawing/2014/main" id="{C5A75A64-B555-AA46-BB4F-1A5DDE27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6176963"/>
            <a:ext cx="447675" cy="51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N-1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AA515B-9488-4A45-B9A0-2AD6FBB3A6E7}"/>
              </a:ext>
            </a:extLst>
          </p:cNvPr>
          <p:cNvSpPr/>
          <p:nvPr/>
        </p:nvSpPr>
        <p:spPr bwMode="auto">
          <a:xfrm>
            <a:off x="4419600" y="50276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25E0AA-E2B3-BB42-976F-24C5D51C890D}"/>
              </a:ext>
            </a:extLst>
          </p:cNvPr>
          <p:cNvSpPr/>
          <p:nvPr/>
        </p:nvSpPr>
        <p:spPr bwMode="auto">
          <a:xfrm>
            <a:off x="4419600" y="52832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D74458-5691-D344-BB0F-BFD6BB740B84}"/>
              </a:ext>
            </a:extLst>
          </p:cNvPr>
          <p:cNvSpPr/>
          <p:nvPr/>
        </p:nvSpPr>
        <p:spPr bwMode="auto">
          <a:xfrm>
            <a:off x="4419600" y="55356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4BECF6-51F8-BF44-9B47-ED1C41314423}"/>
              </a:ext>
            </a:extLst>
          </p:cNvPr>
          <p:cNvSpPr/>
          <p:nvPr/>
        </p:nvSpPr>
        <p:spPr bwMode="auto">
          <a:xfrm>
            <a:off x="4419600" y="60452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0674" name="Text Box 38">
            <a:extLst>
              <a:ext uri="{FF2B5EF4-FFF2-40B4-BE49-F238E27FC236}">
                <a16:creationId xmlns:a16="http://schemas.microsoft.com/office/drawing/2014/main" id="{E728C1AF-1356-6840-94FA-40B13AB1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5664200"/>
            <a:ext cx="428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6A46061F-E4D3-2349-9C7A-2A76B8BE4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VM as a Tool for Memory Management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1DE3D8B-55F9-A44C-9E98-EE3429D9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1905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Memory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Each virtual page can be mapped to any physical page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A virtual page can be stored in different physical pages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different times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D93F5C5-F716-A946-9628-D5B2DA4E0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52800"/>
            <a:ext cx="2362200" cy="90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Virtual Address Space for Process 1 at time 0: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0A63FE49-D3FC-E64C-A614-AC3D4699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327400"/>
            <a:ext cx="24479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Physical Address Space (DRAM)</a:t>
            </a:r>
          </a:p>
        </p:txBody>
      </p:sp>
      <p:sp>
        <p:nvSpPr>
          <p:cNvPr id="72709" name="Rectangle 24">
            <a:extLst>
              <a:ext uri="{FF2B5EF4-FFF2-40B4-BE49-F238E27FC236}">
                <a16:creationId xmlns:a16="http://schemas.microsoft.com/office/drawing/2014/main" id="{50AD6C4E-4C44-8D42-9C25-CBD64A35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276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2710" name="Rectangle 26">
            <a:extLst>
              <a:ext uri="{FF2B5EF4-FFF2-40B4-BE49-F238E27FC236}">
                <a16:creationId xmlns:a16="http://schemas.microsoft.com/office/drawing/2014/main" id="{B1DBE8BF-5DC1-5843-9917-AF08A3EF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4576763"/>
            <a:ext cx="466217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N-1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ABE639-BA37-BB47-BA6F-F420736C4FE2}"/>
              </a:ext>
            </a:extLst>
          </p:cNvPr>
          <p:cNvSpPr/>
          <p:nvPr/>
        </p:nvSpPr>
        <p:spPr bwMode="auto">
          <a:xfrm>
            <a:off x="2616200" y="3432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2C15D7-8BF8-F64F-96D2-4199E9A8D470}"/>
              </a:ext>
            </a:extLst>
          </p:cNvPr>
          <p:cNvSpPr/>
          <p:nvPr/>
        </p:nvSpPr>
        <p:spPr bwMode="auto">
          <a:xfrm>
            <a:off x="2616200" y="368776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118642-944E-B74E-A1DA-16A28595B41C}"/>
              </a:ext>
            </a:extLst>
          </p:cNvPr>
          <p:cNvSpPr/>
          <p:nvPr/>
        </p:nvSpPr>
        <p:spPr bwMode="auto">
          <a:xfrm>
            <a:off x="2616200" y="3940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F1D51D-696C-C846-BE44-98BC0B407783}"/>
              </a:ext>
            </a:extLst>
          </p:cNvPr>
          <p:cNvSpPr/>
          <p:nvPr/>
        </p:nvSpPr>
        <p:spPr bwMode="auto">
          <a:xfrm>
            <a:off x="2616200" y="4449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2715" name="Text Box 38">
            <a:extLst>
              <a:ext uri="{FF2B5EF4-FFF2-40B4-BE49-F238E27FC236}">
                <a16:creationId xmlns:a16="http://schemas.microsoft.com/office/drawing/2014/main" id="{9805412D-3A41-C84B-B0A3-5794A3782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068763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C5F3FE-8C68-9449-9C75-2DBE60E144DD}"/>
              </a:ext>
            </a:extLst>
          </p:cNvPr>
          <p:cNvSpPr/>
          <p:nvPr/>
        </p:nvSpPr>
        <p:spPr bwMode="auto">
          <a:xfrm>
            <a:off x="5715000" y="34290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9CD2B9-74F8-4A43-A585-0B64699598C2}"/>
              </a:ext>
            </a:extLst>
          </p:cNvPr>
          <p:cNvSpPr/>
          <p:nvPr/>
        </p:nvSpPr>
        <p:spPr bwMode="auto">
          <a:xfrm>
            <a:off x="5715000" y="36845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4CA71C-8F6E-E247-B0D1-3881B6DF082F}"/>
              </a:ext>
            </a:extLst>
          </p:cNvPr>
          <p:cNvSpPr/>
          <p:nvPr/>
        </p:nvSpPr>
        <p:spPr bwMode="auto">
          <a:xfrm>
            <a:off x="5715000" y="39433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C403D5-0830-CC41-8E34-184D0123A84A}"/>
              </a:ext>
            </a:extLst>
          </p:cNvPr>
          <p:cNvSpPr/>
          <p:nvPr/>
        </p:nvSpPr>
        <p:spPr bwMode="auto">
          <a:xfrm>
            <a:off x="5715000" y="4195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A4065A-105C-8F41-AEF7-C86F044BCA51}"/>
              </a:ext>
            </a:extLst>
          </p:cNvPr>
          <p:cNvSpPr/>
          <p:nvPr/>
        </p:nvSpPr>
        <p:spPr bwMode="auto">
          <a:xfrm>
            <a:off x="5715000" y="4451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AFBC2A-31AF-4048-B6F2-AE219B8AA679}"/>
              </a:ext>
            </a:extLst>
          </p:cNvPr>
          <p:cNvSpPr/>
          <p:nvPr/>
        </p:nvSpPr>
        <p:spPr bwMode="auto">
          <a:xfrm>
            <a:off x="5715000" y="47101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3B101A-E42B-1B45-A9F3-5C9087070DA4}"/>
              </a:ext>
            </a:extLst>
          </p:cNvPr>
          <p:cNvSpPr/>
          <p:nvPr/>
        </p:nvSpPr>
        <p:spPr bwMode="auto">
          <a:xfrm>
            <a:off x="5715000" y="49657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930C25F-5802-374C-B6C4-478AC442F048}"/>
              </a:ext>
            </a:extLst>
          </p:cNvPr>
          <p:cNvSpPr/>
          <p:nvPr/>
        </p:nvSpPr>
        <p:spPr bwMode="auto">
          <a:xfrm>
            <a:off x="5715000" y="52260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1BB31A-B5AF-2740-99CA-AC011A6F4249}"/>
              </a:ext>
            </a:extLst>
          </p:cNvPr>
          <p:cNvSpPr/>
          <p:nvPr/>
        </p:nvSpPr>
        <p:spPr bwMode="auto">
          <a:xfrm>
            <a:off x="5715000" y="548163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8BE365-FCA8-4549-BDC7-B9CFEF086EF0}"/>
              </a:ext>
            </a:extLst>
          </p:cNvPr>
          <p:cNvSpPr/>
          <p:nvPr/>
        </p:nvSpPr>
        <p:spPr bwMode="auto">
          <a:xfrm>
            <a:off x="5715000" y="57388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2C4E28-E593-954F-B90E-33153F42D3D5}"/>
              </a:ext>
            </a:extLst>
          </p:cNvPr>
          <p:cNvSpPr/>
          <p:nvPr/>
        </p:nvSpPr>
        <p:spPr bwMode="auto">
          <a:xfrm>
            <a:off x="5715000" y="64008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2727" name="Text Box 38">
            <a:extLst>
              <a:ext uri="{FF2B5EF4-FFF2-40B4-BE49-F238E27FC236}">
                <a16:creationId xmlns:a16="http://schemas.microsoft.com/office/drawing/2014/main" id="{064C76BD-7A6E-2F4E-A2E1-E8FDF1786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5948363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150B400D-8B3D-C84B-9236-8AE2BC08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276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2729" name="Rectangle 26">
            <a:extLst>
              <a:ext uri="{FF2B5EF4-FFF2-40B4-BE49-F238E27FC236}">
                <a16:creationId xmlns:a16="http://schemas.microsoft.com/office/drawing/2014/main" id="{247EC948-CFFF-824A-8DC4-63EE2F43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6551613"/>
            <a:ext cx="49667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M-1</a:t>
            </a:r>
          </a:p>
        </p:txBody>
      </p:sp>
      <p:cxnSp>
        <p:nvCxnSpPr>
          <p:cNvPr id="72730" name="Straight Arrow Connector 103">
            <a:extLst>
              <a:ext uri="{FF2B5EF4-FFF2-40B4-BE49-F238E27FC236}">
                <a16:creationId xmlns:a16="http://schemas.microsoft.com/office/drawing/2014/main" id="{C9660D37-2037-0B4A-AB22-68ADD2083CF3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530600" y="3814763"/>
            <a:ext cx="2184400" cy="255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1" name="Straight Arrow Connector 104">
            <a:extLst>
              <a:ext uri="{FF2B5EF4-FFF2-40B4-BE49-F238E27FC236}">
                <a16:creationId xmlns:a16="http://schemas.microsoft.com/office/drawing/2014/main" id="{923803C1-F5FF-0B45-82D2-3D67388790EF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530600" y="4067175"/>
            <a:ext cx="2184400" cy="1027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32" name="Rectangle 107">
            <a:extLst>
              <a:ext uri="{FF2B5EF4-FFF2-40B4-BE49-F238E27FC236}">
                <a16:creationId xmlns:a16="http://schemas.microsoft.com/office/drawing/2014/main" id="{F29ADAC5-91D6-2D48-9192-F60153E1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364" y="4724400"/>
            <a:ext cx="12763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Address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translation</a:t>
            </a:r>
            <a:endParaRPr lang="en-US" altLang="zh-CN" sz="1800" b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56E9544D-4629-B142-AC6B-6052EE63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2247D4-4C3A-E242-A1AA-EE214DE99D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6DE344D-9A06-244A-BE33-86983BB18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Physical Addressing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ED1EC4B-FD0A-5C4F-9B4C-AC71A0BB0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Attributes of the main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Organized as an array of M contiguous byte-sized cells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byte has a unique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  <a:r>
              <a:rPr lang="en-US" altLang="zh-CN">
                <a:ea typeface="宋体" panose="02010600030101010101" pitchFamily="2" charset="-122"/>
              </a:rPr>
              <a:t> (PA)  started from 0</a:t>
            </a:r>
          </a:p>
          <a:p>
            <a:r>
              <a:rPr lang="en-US" altLang="zh-CN">
                <a:ea typeface="宋体" panose="02010600030101010101" pitchFamily="2" charset="-122"/>
              </a:rPr>
              <a:t>physical addressing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CPU use physical addresses to access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Early PCs, DSP, embedded microcontrollers, and Cray supercomputers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725FBD1E-1FEB-3044-B6D4-A3A45B9FA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VM as a Tool for Memory Management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713D876-2BFE-114B-97DB-B570C5B76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1905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Memory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Each virtual page can be mapped to any physical page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A virtual page can be stored in different physical pages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different times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E6171AD-7653-DD45-8A2B-A0D6B5EA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52800"/>
            <a:ext cx="2362200" cy="90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Virtual Address Space for Process 1 at time 1: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BF5E9D07-6FD5-0B43-A3CC-DAB400FA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327400"/>
            <a:ext cx="24479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Physical Address Space (DRAM)</a:t>
            </a:r>
          </a:p>
        </p:txBody>
      </p:sp>
      <p:sp>
        <p:nvSpPr>
          <p:cNvPr id="74757" name="Rectangle 24">
            <a:extLst>
              <a:ext uri="{FF2B5EF4-FFF2-40B4-BE49-F238E27FC236}">
                <a16:creationId xmlns:a16="http://schemas.microsoft.com/office/drawing/2014/main" id="{801E97DE-C067-8948-BF5D-AC44F761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276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4758" name="Rectangle 26">
            <a:extLst>
              <a:ext uri="{FF2B5EF4-FFF2-40B4-BE49-F238E27FC236}">
                <a16:creationId xmlns:a16="http://schemas.microsoft.com/office/drawing/2014/main" id="{FAA3D29B-8843-D241-991F-E3AD21A4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4576763"/>
            <a:ext cx="466217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N-1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21A1BC-29C7-ED48-A9E3-7EE2688B045E}"/>
              </a:ext>
            </a:extLst>
          </p:cNvPr>
          <p:cNvSpPr/>
          <p:nvPr/>
        </p:nvSpPr>
        <p:spPr bwMode="auto">
          <a:xfrm>
            <a:off x="2616200" y="3432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692F7C-E881-6B4B-9F5C-58E67CAAE7F6}"/>
              </a:ext>
            </a:extLst>
          </p:cNvPr>
          <p:cNvSpPr/>
          <p:nvPr/>
        </p:nvSpPr>
        <p:spPr bwMode="auto">
          <a:xfrm>
            <a:off x="2616200" y="368776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04B0E8-4970-C342-BA93-ED6256C07127}"/>
              </a:ext>
            </a:extLst>
          </p:cNvPr>
          <p:cNvSpPr/>
          <p:nvPr/>
        </p:nvSpPr>
        <p:spPr bwMode="auto">
          <a:xfrm>
            <a:off x="2616200" y="3940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E96DEB-A4D3-9D4D-8D6F-726D597E0AC0}"/>
              </a:ext>
            </a:extLst>
          </p:cNvPr>
          <p:cNvSpPr/>
          <p:nvPr/>
        </p:nvSpPr>
        <p:spPr bwMode="auto">
          <a:xfrm>
            <a:off x="2616200" y="4449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4763" name="Text Box 38">
            <a:extLst>
              <a:ext uri="{FF2B5EF4-FFF2-40B4-BE49-F238E27FC236}">
                <a16:creationId xmlns:a16="http://schemas.microsoft.com/office/drawing/2014/main" id="{FA097B82-B7CE-C44E-98F0-D2D3EB94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068763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39FF64-ADEE-E145-8597-49B4041968EE}"/>
              </a:ext>
            </a:extLst>
          </p:cNvPr>
          <p:cNvSpPr/>
          <p:nvPr/>
        </p:nvSpPr>
        <p:spPr bwMode="auto">
          <a:xfrm>
            <a:off x="5715000" y="34290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9C9F9C8-FD60-B242-A4E9-1293D4D1E326}"/>
              </a:ext>
            </a:extLst>
          </p:cNvPr>
          <p:cNvSpPr/>
          <p:nvPr/>
        </p:nvSpPr>
        <p:spPr bwMode="auto">
          <a:xfrm>
            <a:off x="5715000" y="36845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3AC47C-A7D7-6C49-862F-29DDCB89C4A2}"/>
              </a:ext>
            </a:extLst>
          </p:cNvPr>
          <p:cNvSpPr/>
          <p:nvPr/>
        </p:nvSpPr>
        <p:spPr bwMode="auto">
          <a:xfrm>
            <a:off x="5715000" y="3943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BAF384-ADD0-E74D-8FF4-F7527F363926}"/>
              </a:ext>
            </a:extLst>
          </p:cNvPr>
          <p:cNvSpPr/>
          <p:nvPr/>
        </p:nvSpPr>
        <p:spPr bwMode="auto">
          <a:xfrm>
            <a:off x="5715000" y="4195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C518243-70D3-AA4B-AE7F-C15F3FAE201D}"/>
              </a:ext>
            </a:extLst>
          </p:cNvPr>
          <p:cNvSpPr/>
          <p:nvPr/>
        </p:nvSpPr>
        <p:spPr bwMode="auto">
          <a:xfrm>
            <a:off x="5715000" y="4451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891C39-E9D0-784E-BF35-26FF4FAB7604}"/>
              </a:ext>
            </a:extLst>
          </p:cNvPr>
          <p:cNvSpPr/>
          <p:nvPr/>
        </p:nvSpPr>
        <p:spPr bwMode="auto">
          <a:xfrm>
            <a:off x="5715000" y="47101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BA7A3F5-AE83-184B-975F-A336A20EB171}"/>
              </a:ext>
            </a:extLst>
          </p:cNvPr>
          <p:cNvSpPr/>
          <p:nvPr/>
        </p:nvSpPr>
        <p:spPr bwMode="auto">
          <a:xfrm>
            <a:off x="5715000" y="49657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D8C99E-8B36-9444-9AEF-DE7B3DFC9F77}"/>
              </a:ext>
            </a:extLst>
          </p:cNvPr>
          <p:cNvSpPr/>
          <p:nvPr/>
        </p:nvSpPr>
        <p:spPr bwMode="auto">
          <a:xfrm>
            <a:off x="5715000" y="52260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75318C-0E15-E143-9FEC-CF647AA76B6C}"/>
              </a:ext>
            </a:extLst>
          </p:cNvPr>
          <p:cNvSpPr/>
          <p:nvPr/>
        </p:nvSpPr>
        <p:spPr bwMode="auto">
          <a:xfrm>
            <a:off x="5715000" y="54816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47554E-8057-004A-8648-20FCA4FE94C4}"/>
              </a:ext>
            </a:extLst>
          </p:cNvPr>
          <p:cNvSpPr/>
          <p:nvPr/>
        </p:nvSpPr>
        <p:spPr bwMode="auto">
          <a:xfrm>
            <a:off x="5715000" y="57388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5FA02D-09E2-624F-92D4-8B33B06D1018}"/>
              </a:ext>
            </a:extLst>
          </p:cNvPr>
          <p:cNvSpPr/>
          <p:nvPr/>
        </p:nvSpPr>
        <p:spPr bwMode="auto">
          <a:xfrm>
            <a:off x="5715000" y="64008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4775" name="Text Box 38">
            <a:extLst>
              <a:ext uri="{FF2B5EF4-FFF2-40B4-BE49-F238E27FC236}">
                <a16:creationId xmlns:a16="http://schemas.microsoft.com/office/drawing/2014/main" id="{05C349EA-0F83-B04C-A65F-799D8663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5948363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74776" name="Rectangle 24">
            <a:extLst>
              <a:ext uri="{FF2B5EF4-FFF2-40B4-BE49-F238E27FC236}">
                <a16:creationId xmlns:a16="http://schemas.microsoft.com/office/drawing/2014/main" id="{B7BDA88E-8A40-4D4B-BD55-9BC7A170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276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4777" name="Rectangle 26">
            <a:extLst>
              <a:ext uri="{FF2B5EF4-FFF2-40B4-BE49-F238E27FC236}">
                <a16:creationId xmlns:a16="http://schemas.microsoft.com/office/drawing/2014/main" id="{3EA2B655-F230-354C-B037-E4FC27A0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6551613"/>
            <a:ext cx="49667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M-1</a:t>
            </a:r>
          </a:p>
        </p:txBody>
      </p:sp>
      <p:cxnSp>
        <p:nvCxnSpPr>
          <p:cNvPr id="74778" name="Straight Arrow Connector 104">
            <a:extLst>
              <a:ext uri="{FF2B5EF4-FFF2-40B4-BE49-F238E27FC236}">
                <a16:creationId xmlns:a16="http://schemas.microsoft.com/office/drawing/2014/main" id="{E140CD4F-D6E8-DB40-A9B1-AE5D4CDCFFB8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530600" y="4067175"/>
            <a:ext cx="2184400" cy="1027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9" name="Straight Arrow Connector 106">
            <a:extLst>
              <a:ext uri="{FF2B5EF4-FFF2-40B4-BE49-F238E27FC236}">
                <a16:creationId xmlns:a16="http://schemas.microsoft.com/office/drawing/2014/main" id="{DBC6EBA3-941D-8245-AB03-1693580EF3B1}"/>
              </a:ext>
            </a:extLst>
          </p:cNvPr>
          <p:cNvCxnSpPr>
            <a:cxnSpLocks noChangeShapeType="1"/>
            <a:endCxn id="98" idx="1"/>
          </p:cNvCxnSpPr>
          <p:nvPr/>
        </p:nvCxnSpPr>
        <p:spPr bwMode="auto">
          <a:xfrm>
            <a:off x="3535363" y="3892550"/>
            <a:ext cx="2179637" cy="1717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0" name="Rectangle 107">
            <a:extLst>
              <a:ext uri="{FF2B5EF4-FFF2-40B4-BE49-F238E27FC236}">
                <a16:creationId xmlns:a16="http://schemas.microsoft.com/office/drawing/2014/main" id="{58D71ECB-306B-FC4F-8CAB-57C31164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364" y="4724400"/>
            <a:ext cx="12763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Address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translation</a:t>
            </a:r>
            <a:endParaRPr lang="en-US" altLang="zh-CN" sz="1800" b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7D039D65-BEBC-E54E-86BA-1366AF3A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VM as a Tool for Memory Management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1D2C09A-8C5E-A949-85D2-3C54C7FDB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1905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Sharing</a:t>
            </a:r>
            <a:r>
              <a:rPr lang="en-GB" altLang="zh-CN">
                <a:ea typeface="宋体" panose="02010600030101010101" pitchFamily="2" charset="-122"/>
              </a:rPr>
              <a:t>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Map virtual pages to the same physical page</a:t>
            </a:r>
            <a:br>
              <a:rPr lang="en-GB" altLang="zh-CN">
                <a:ea typeface="宋体" panose="02010600030101010101" pitchFamily="2" charset="-122"/>
              </a:rPr>
            </a:br>
            <a:r>
              <a:rPr lang="en-GB" altLang="zh-CN">
                <a:ea typeface="宋体" panose="02010600030101010101" pitchFamily="2" charset="-122"/>
              </a:rPr>
              <a:t>(e.g. PP 6)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D3B2F4E-FD5D-054A-93C4-39CD6590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52800"/>
            <a:ext cx="2286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Virtual Address Space for Process 1: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A8F1D5C1-F0A4-5E49-88A2-C9E8E6AB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327400"/>
            <a:ext cx="2438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Physical Address Space (DRAM)</a:t>
            </a:r>
          </a:p>
        </p:txBody>
      </p:sp>
      <p:sp>
        <p:nvSpPr>
          <p:cNvPr id="76805" name="Rectangle 24">
            <a:extLst>
              <a:ext uri="{FF2B5EF4-FFF2-40B4-BE49-F238E27FC236}">
                <a16:creationId xmlns:a16="http://schemas.microsoft.com/office/drawing/2014/main" id="{4335F3E7-7A4E-EC40-BFD6-75F7E020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276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6806" name="Rectangle 26">
            <a:extLst>
              <a:ext uri="{FF2B5EF4-FFF2-40B4-BE49-F238E27FC236}">
                <a16:creationId xmlns:a16="http://schemas.microsoft.com/office/drawing/2014/main" id="{6B22C94D-44A4-1541-836A-9AB7DC53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4576763"/>
            <a:ext cx="466217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N-1</a:t>
            </a:r>
          </a:p>
        </p:txBody>
      </p:sp>
      <p:sp>
        <p:nvSpPr>
          <p:cNvPr id="76807" name="Rectangle 37">
            <a:extLst>
              <a:ext uri="{FF2B5EF4-FFF2-40B4-BE49-F238E27FC236}">
                <a16:creationId xmlns:a16="http://schemas.microsoft.com/office/drawing/2014/main" id="{CF93C1A8-205F-FA48-86E3-C70C0D74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40288"/>
            <a:ext cx="1905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(e.g., read-only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library code)</a:t>
            </a:r>
          </a:p>
        </p:txBody>
      </p:sp>
      <p:sp>
        <p:nvSpPr>
          <p:cNvPr id="76808" name="Rectangle 40">
            <a:extLst>
              <a:ext uri="{FF2B5EF4-FFF2-40B4-BE49-F238E27FC236}">
                <a16:creationId xmlns:a16="http://schemas.microsoft.com/office/drawing/2014/main" id="{76B024FF-5DCC-5346-BA91-4A1945FF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334000"/>
            <a:ext cx="2286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Virtual Address Space for Process 2: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62F913-84CA-F444-950C-4EB3BBAF9DE3}"/>
              </a:ext>
            </a:extLst>
          </p:cNvPr>
          <p:cNvSpPr/>
          <p:nvPr/>
        </p:nvSpPr>
        <p:spPr bwMode="auto">
          <a:xfrm>
            <a:off x="2616200" y="3432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2887C7-D1DC-5B4F-8E0F-0A268D7320E9}"/>
              </a:ext>
            </a:extLst>
          </p:cNvPr>
          <p:cNvSpPr/>
          <p:nvPr/>
        </p:nvSpPr>
        <p:spPr bwMode="auto">
          <a:xfrm>
            <a:off x="2616200" y="368776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BC2BAB-28A9-4348-A009-7D83DB0BD0EE}"/>
              </a:ext>
            </a:extLst>
          </p:cNvPr>
          <p:cNvSpPr/>
          <p:nvPr/>
        </p:nvSpPr>
        <p:spPr bwMode="auto">
          <a:xfrm>
            <a:off x="2616200" y="3940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883193-6521-E041-9157-43EB42D57BBB}"/>
              </a:ext>
            </a:extLst>
          </p:cNvPr>
          <p:cNvSpPr/>
          <p:nvPr/>
        </p:nvSpPr>
        <p:spPr bwMode="auto">
          <a:xfrm>
            <a:off x="2616200" y="4449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6813" name="Text Box 38">
            <a:extLst>
              <a:ext uri="{FF2B5EF4-FFF2-40B4-BE49-F238E27FC236}">
                <a16:creationId xmlns:a16="http://schemas.microsoft.com/office/drawing/2014/main" id="{014D625C-EB7B-1B44-ACD5-4B600B0B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068763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76814" name="Rectangle 24">
            <a:extLst>
              <a:ext uri="{FF2B5EF4-FFF2-40B4-BE49-F238E27FC236}">
                <a16:creationId xmlns:a16="http://schemas.microsoft.com/office/drawing/2014/main" id="{04B96E61-0CC9-D948-843C-311286A1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52578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6815" name="Rectangle 26">
            <a:extLst>
              <a:ext uri="{FF2B5EF4-FFF2-40B4-BE49-F238E27FC236}">
                <a16:creationId xmlns:a16="http://schemas.microsoft.com/office/drawing/2014/main" id="{D0CBAAB2-087D-FD45-B2F5-647D0AD6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6557963"/>
            <a:ext cx="466217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N-1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9FFC48-4E79-294E-BCC8-4CA8574E529F}"/>
              </a:ext>
            </a:extLst>
          </p:cNvPr>
          <p:cNvSpPr/>
          <p:nvPr/>
        </p:nvSpPr>
        <p:spPr bwMode="auto">
          <a:xfrm>
            <a:off x="2616200" y="54086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703010-8438-0A45-9581-E16D82F9B1D4}"/>
              </a:ext>
            </a:extLst>
          </p:cNvPr>
          <p:cNvSpPr/>
          <p:nvPr/>
        </p:nvSpPr>
        <p:spPr bwMode="auto">
          <a:xfrm>
            <a:off x="2616200" y="56642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D1389F-BB43-ED42-AA20-E2FF169D2B5F}"/>
              </a:ext>
            </a:extLst>
          </p:cNvPr>
          <p:cNvSpPr/>
          <p:nvPr/>
        </p:nvSpPr>
        <p:spPr bwMode="auto">
          <a:xfrm>
            <a:off x="2616200" y="59166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VP 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1FF14A-07EA-2148-94F9-F08A05B66E9D}"/>
              </a:ext>
            </a:extLst>
          </p:cNvPr>
          <p:cNvSpPr/>
          <p:nvPr/>
        </p:nvSpPr>
        <p:spPr bwMode="auto">
          <a:xfrm>
            <a:off x="2616200" y="64262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6820" name="Text Box 38">
            <a:extLst>
              <a:ext uri="{FF2B5EF4-FFF2-40B4-BE49-F238E27FC236}">
                <a16:creationId xmlns:a16="http://schemas.microsoft.com/office/drawing/2014/main" id="{F277ABF0-1DE7-C34E-AEDB-927AE333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6045200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6E35B9D-075F-684A-B639-6AE85A9291B7}"/>
              </a:ext>
            </a:extLst>
          </p:cNvPr>
          <p:cNvSpPr/>
          <p:nvPr/>
        </p:nvSpPr>
        <p:spPr bwMode="auto">
          <a:xfrm>
            <a:off x="5715000" y="34290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C3CFFC-52E7-1645-851E-82D077E5560A}"/>
              </a:ext>
            </a:extLst>
          </p:cNvPr>
          <p:cNvSpPr/>
          <p:nvPr/>
        </p:nvSpPr>
        <p:spPr bwMode="auto">
          <a:xfrm>
            <a:off x="5715000" y="36845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026364-EE97-1241-8CFD-633F1F31380A}"/>
              </a:ext>
            </a:extLst>
          </p:cNvPr>
          <p:cNvSpPr/>
          <p:nvPr/>
        </p:nvSpPr>
        <p:spPr bwMode="auto">
          <a:xfrm>
            <a:off x="5715000" y="39433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9F707B-8F9A-4E40-929C-09CF5ABBB0FA}"/>
              </a:ext>
            </a:extLst>
          </p:cNvPr>
          <p:cNvSpPr/>
          <p:nvPr/>
        </p:nvSpPr>
        <p:spPr bwMode="auto">
          <a:xfrm>
            <a:off x="5715000" y="4195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8F0411-026A-C345-A6FB-6671CF4FA610}"/>
              </a:ext>
            </a:extLst>
          </p:cNvPr>
          <p:cNvSpPr/>
          <p:nvPr/>
        </p:nvSpPr>
        <p:spPr bwMode="auto">
          <a:xfrm>
            <a:off x="5715000" y="4451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80FF3A-6A0C-9C48-BFDE-26AF3D7F48AD}"/>
              </a:ext>
            </a:extLst>
          </p:cNvPr>
          <p:cNvSpPr/>
          <p:nvPr/>
        </p:nvSpPr>
        <p:spPr bwMode="auto">
          <a:xfrm>
            <a:off x="5715000" y="47101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7A82F5F-7AAF-324A-AAF7-8D8BD984A100}"/>
              </a:ext>
            </a:extLst>
          </p:cNvPr>
          <p:cNvSpPr/>
          <p:nvPr/>
        </p:nvSpPr>
        <p:spPr bwMode="auto">
          <a:xfrm>
            <a:off x="5715000" y="4965700"/>
            <a:ext cx="914400" cy="25558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3CE879-0CCD-C441-B322-5FBD63634B87}"/>
              </a:ext>
            </a:extLst>
          </p:cNvPr>
          <p:cNvSpPr/>
          <p:nvPr/>
        </p:nvSpPr>
        <p:spPr bwMode="auto">
          <a:xfrm>
            <a:off x="5715000" y="52260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B84689-020F-7C44-BC4E-3ADDCB8F9707}"/>
              </a:ext>
            </a:extLst>
          </p:cNvPr>
          <p:cNvSpPr/>
          <p:nvPr/>
        </p:nvSpPr>
        <p:spPr bwMode="auto">
          <a:xfrm>
            <a:off x="5715000" y="54816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A336C9-CCF9-0447-8F30-4BA02D88459E}"/>
              </a:ext>
            </a:extLst>
          </p:cNvPr>
          <p:cNvSpPr/>
          <p:nvPr/>
        </p:nvSpPr>
        <p:spPr bwMode="auto">
          <a:xfrm>
            <a:off x="5715000" y="57388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8E14B-1905-C849-97B1-7275633D25A0}"/>
              </a:ext>
            </a:extLst>
          </p:cNvPr>
          <p:cNvSpPr/>
          <p:nvPr/>
        </p:nvSpPr>
        <p:spPr bwMode="auto">
          <a:xfrm>
            <a:off x="5715000" y="64008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6832" name="Text Box 38">
            <a:extLst>
              <a:ext uri="{FF2B5EF4-FFF2-40B4-BE49-F238E27FC236}">
                <a16:creationId xmlns:a16="http://schemas.microsoft.com/office/drawing/2014/main" id="{039D5168-EBBB-794B-9DEF-437C96EA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5948363"/>
            <a:ext cx="394081" cy="3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GB" altLang="zh-CN" sz="2000" b="0" dirty="0">
                <a:solidFill>
                  <a:srgbClr val="003300"/>
                </a:solidFill>
                <a:latin typeface="FandolSong" pitchFamily="2" charset="-128"/>
              </a:rPr>
              <a:t>...</a:t>
            </a:r>
          </a:p>
        </p:txBody>
      </p:sp>
      <p:sp>
        <p:nvSpPr>
          <p:cNvPr id="76833" name="Rectangle 24">
            <a:extLst>
              <a:ext uri="{FF2B5EF4-FFF2-40B4-BE49-F238E27FC236}">
                <a16:creationId xmlns:a16="http://schemas.microsoft.com/office/drawing/2014/main" id="{E4F726DD-B5D9-4F49-950F-B6467629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2766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0</a:t>
            </a:r>
          </a:p>
        </p:txBody>
      </p:sp>
      <p:sp>
        <p:nvSpPr>
          <p:cNvPr id="76834" name="Rectangle 26">
            <a:extLst>
              <a:ext uri="{FF2B5EF4-FFF2-40B4-BE49-F238E27FC236}">
                <a16:creationId xmlns:a16="http://schemas.microsoft.com/office/drawing/2014/main" id="{9B9ED2DD-7358-FF4B-974E-46B85BC32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6551613"/>
            <a:ext cx="49667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M-1</a:t>
            </a:r>
          </a:p>
        </p:txBody>
      </p:sp>
      <p:cxnSp>
        <p:nvCxnSpPr>
          <p:cNvPr id="76835" name="Straight Arrow Connector 103">
            <a:extLst>
              <a:ext uri="{FF2B5EF4-FFF2-40B4-BE49-F238E27FC236}">
                <a16:creationId xmlns:a16="http://schemas.microsoft.com/office/drawing/2014/main" id="{7E7A168C-A9A7-1A44-9F8D-D219BCB7624A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530600" y="3814763"/>
            <a:ext cx="2184400" cy="255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6" name="Straight Arrow Connector 104">
            <a:extLst>
              <a:ext uri="{FF2B5EF4-FFF2-40B4-BE49-F238E27FC236}">
                <a16:creationId xmlns:a16="http://schemas.microsoft.com/office/drawing/2014/main" id="{844B62FD-2254-6949-B5F3-4EB1C82FE15A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530600" y="4067175"/>
            <a:ext cx="2184400" cy="1027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7" name="Straight Arrow Connector 105">
            <a:extLst>
              <a:ext uri="{FF2B5EF4-FFF2-40B4-BE49-F238E27FC236}">
                <a16:creationId xmlns:a16="http://schemas.microsoft.com/office/drawing/2014/main" id="{99AA00DF-211B-9847-BA25-76BD405EFD3A}"/>
              </a:ext>
            </a:extLst>
          </p:cNvPr>
          <p:cNvCxnSpPr>
            <a:cxnSpLocks noChangeShapeType="1"/>
            <a:stCxn id="87" idx="3"/>
            <a:endCxn id="96" idx="1"/>
          </p:cNvCxnSpPr>
          <p:nvPr/>
        </p:nvCxnSpPr>
        <p:spPr bwMode="auto">
          <a:xfrm flipV="1">
            <a:off x="3530600" y="5094288"/>
            <a:ext cx="2184400" cy="9509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8" name="Straight Arrow Connector 106">
            <a:extLst>
              <a:ext uri="{FF2B5EF4-FFF2-40B4-BE49-F238E27FC236}">
                <a16:creationId xmlns:a16="http://schemas.microsoft.com/office/drawing/2014/main" id="{609B7EC9-9037-0446-9517-E8AD1F8F69B1}"/>
              </a:ext>
            </a:extLst>
          </p:cNvPr>
          <p:cNvCxnSpPr>
            <a:cxnSpLocks noChangeShapeType="1"/>
            <a:stCxn id="86" idx="3"/>
            <a:endCxn id="98" idx="1"/>
          </p:cNvCxnSpPr>
          <p:nvPr/>
        </p:nvCxnSpPr>
        <p:spPr bwMode="auto">
          <a:xfrm flipV="1">
            <a:off x="3530600" y="5608638"/>
            <a:ext cx="2184400" cy="184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39" name="Rectangle 107">
            <a:extLst>
              <a:ext uri="{FF2B5EF4-FFF2-40B4-BE49-F238E27FC236}">
                <a16:creationId xmlns:a16="http://schemas.microsoft.com/office/drawing/2014/main" id="{DFB9189F-2B07-3340-B04D-4AF9FA90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926" y="4724400"/>
            <a:ext cx="12763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Address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translation</a:t>
            </a:r>
            <a:endParaRPr lang="en-US" altLang="zh-CN" sz="1800" b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71E66EB1-4B47-0F43-8350-554ECDA9A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83575" cy="9826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Simplifying Linking and Loading</a:t>
            </a:r>
          </a:p>
        </p:txBody>
      </p:sp>
      <p:sp>
        <p:nvSpPr>
          <p:cNvPr id="78850" name="Rectangle 26">
            <a:extLst>
              <a:ext uri="{FF2B5EF4-FFF2-40B4-BE49-F238E27FC236}">
                <a16:creationId xmlns:a16="http://schemas.microsoft.com/office/drawing/2014/main" id="{6FFFF2A8-6294-0646-B736-749AB1194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886200" cy="4778375"/>
          </a:xfrm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Linking </a:t>
            </a:r>
          </a:p>
          <a:p>
            <a:pPr marL="457200" lvl="1" indent="-228600">
              <a:spcBef>
                <a:spcPts val="563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Each program has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similar</a:t>
            </a:r>
            <a:r>
              <a:rPr lang="en-GB" altLang="zh-CN">
                <a:ea typeface="宋体" panose="02010600030101010101" pitchFamily="2" charset="-122"/>
              </a:rPr>
              <a:t>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Code, stack, and shared libraries always start at the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GB" altLang="zh-CN">
                <a:ea typeface="宋体" panose="02010600030101010101" pitchFamily="2" charset="-122"/>
              </a:rPr>
              <a:t> address</a:t>
            </a:r>
          </a:p>
        </p:txBody>
      </p:sp>
      <p:sp>
        <p:nvSpPr>
          <p:cNvPr id="78851" name="Rectangle 14">
            <a:extLst>
              <a:ext uri="{FF2B5EF4-FFF2-40B4-BE49-F238E27FC236}">
                <a16:creationId xmlns:a16="http://schemas.microsoft.com/office/drawing/2014/main" id="{B2C16746-5949-7D4E-A91F-5579D75C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1858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Kernel virtual memory</a:t>
            </a:r>
          </a:p>
        </p:txBody>
      </p:sp>
      <p:sp>
        <p:nvSpPr>
          <p:cNvPr id="78852" name="Rectangle 15">
            <a:extLst>
              <a:ext uri="{FF2B5EF4-FFF2-40B4-BE49-F238E27FC236}">
                <a16:creationId xmlns:a16="http://schemas.microsoft.com/office/drawing/2014/main" id="{7FF0940E-5A2E-D94C-B594-8BFA50715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28876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Memory-mapped region for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shared libraries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FE464299-9AEA-2A40-82E1-B248C74C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35528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78854" name="Rectangle 17">
            <a:extLst>
              <a:ext uri="{FF2B5EF4-FFF2-40B4-BE49-F238E27FC236}">
                <a16:creationId xmlns:a16="http://schemas.microsoft.com/office/drawing/2014/main" id="{0F2AA752-F594-E543-B5DA-45FA6FA1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27513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Run-time heap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(created by 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malloc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)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1BDFBAC5-A196-714C-9499-E77A91DC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9780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78856" name="Line 19">
            <a:extLst>
              <a:ext uri="{FF2B5EF4-FFF2-40B4-BE49-F238E27FC236}">
                <a16:creationId xmlns:a16="http://schemas.microsoft.com/office/drawing/2014/main" id="{EC7F802F-594D-3B47-AABB-E1DA7788D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8100" y="38814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8857" name="Rectangle 20">
            <a:extLst>
              <a:ext uri="{FF2B5EF4-FFF2-40B4-BE49-F238E27FC236}">
                <a16:creationId xmlns:a16="http://schemas.microsoft.com/office/drawing/2014/main" id="{E4E374AB-E38D-7247-9B0A-0066490B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6430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User stack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(created at runtime)</a:t>
            </a:r>
          </a:p>
        </p:txBody>
      </p:sp>
      <p:sp>
        <p:nvSpPr>
          <p:cNvPr id="78858" name="Line 21">
            <a:extLst>
              <a:ext uri="{FF2B5EF4-FFF2-40B4-BE49-F238E27FC236}">
                <a16:creationId xmlns:a16="http://schemas.microsoft.com/office/drawing/2014/main" id="{9CAD1DF2-A787-ED4F-8691-F97E252EE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8100" y="26622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8859" name="Line 22">
            <a:extLst>
              <a:ext uri="{FF2B5EF4-FFF2-40B4-BE49-F238E27FC236}">
                <a16:creationId xmlns:a16="http://schemas.microsoft.com/office/drawing/2014/main" id="{F80FBA37-0BF9-B944-9434-8CBF359D9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22066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8B97A41-8BA2-CC4F-A17C-B94B97CE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6237288"/>
            <a:ext cx="2789237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78861" name="Text Box 24">
            <a:extLst>
              <a:ext uri="{FF2B5EF4-FFF2-40B4-BE49-F238E27FC236}">
                <a16:creationId xmlns:a16="http://schemas.microsoft.com/office/drawing/2014/main" id="{D1BEB5A1-68C2-2645-B7AA-18B5F272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6454775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0</a:t>
            </a:r>
          </a:p>
        </p:txBody>
      </p:sp>
      <p:sp>
        <p:nvSpPr>
          <p:cNvPr id="78862" name="Text Box 25">
            <a:extLst>
              <a:ext uri="{FF2B5EF4-FFF2-40B4-BE49-F238E27FC236}">
                <a16:creationId xmlns:a16="http://schemas.microsoft.com/office/drawing/2014/main" id="{780CD1EA-310B-C143-BC4E-366A8A86C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032000"/>
            <a:ext cx="899903" cy="80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%</a:t>
            </a:r>
            <a:r>
              <a:rPr lang="en-GB" altLang="zh-CN" sz="1600" dirty="0" err="1">
                <a:latin typeface="Courier New" panose="02070309020205020404" pitchFamily="49" charset="0"/>
                <a:ea typeface="msgothic"/>
                <a:cs typeface="msgothic"/>
              </a:rPr>
              <a:t>esp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(stack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pointer)</a:t>
            </a:r>
          </a:p>
        </p:txBody>
      </p:sp>
      <p:sp>
        <p:nvSpPr>
          <p:cNvPr id="78863" name="Line 26">
            <a:extLst>
              <a:ext uri="{FF2B5EF4-FFF2-40B4-BE49-F238E27FC236}">
                <a16:creationId xmlns:a16="http://schemas.microsoft.com/office/drawing/2014/main" id="{82402286-634A-4643-868C-686EEB7361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9075" y="2205038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8864" name="Text Box 27">
            <a:extLst>
              <a:ext uri="{FF2B5EF4-FFF2-40B4-BE49-F238E27FC236}">
                <a16:creationId xmlns:a16="http://schemas.microsoft.com/office/drawing/2014/main" id="{4A6DA8BD-88D7-8A4D-84D3-1D322466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914400"/>
            <a:ext cx="1164399" cy="8183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Memory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invisible to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user code</a:t>
            </a:r>
          </a:p>
        </p:txBody>
      </p:sp>
      <p:sp>
        <p:nvSpPr>
          <p:cNvPr id="78865" name="Line 28">
            <a:extLst>
              <a:ext uri="{FF2B5EF4-FFF2-40B4-BE49-F238E27FC236}">
                <a16:creationId xmlns:a16="http://schemas.microsoft.com/office/drawing/2014/main" id="{526A90EA-BBAB-7243-B82B-5ACE766F3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4950" y="1181100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8866" name="Text Box 29">
            <a:extLst>
              <a:ext uri="{FF2B5EF4-FFF2-40B4-BE49-F238E27FC236}">
                <a16:creationId xmlns:a16="http://schemas.microsoft.com/office/drawing/2014/main" id="{98E527F0-79C7-124D-8A23-3214E5FB2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4097338"/>
            <a:ext cx="5524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78867" name="Line 30">
            <a:extLst>
              <a:ext uri="{FF2B5EF4-FFF2-40B4-BE49-F238E27FC236}">
                <a16:creationId xmlns:a16="http://schemas.microsoft.com/office/drawing/2014/main" id="{10BF0C75-6E25-554F-9959-15639AD92A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5263" y="4265613"/>
            <a:ext cx="330200" cy="11112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8868" name="Text Box 31">
            <a:extLst>
              <a:ext uri="{FF2B5EF4-FFF2-40B4-BE49-F238E27FC236}">
                <a16:creationId xmlns:a16="http://schemas.microsoft.com/office/drawing/2014/main" id="{373C00C4-E4C5-B141-9B84-2FC09352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447800"/>
            <a:ext cx="1482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200">
                <a:latin typeface="Courier New" panose="02070309020205020404" pitchFamily="49" charset="0"/>
                <a:ea typeface="msgothic"/>
                <a:cs typeface="msgothic"/>
              </a:rPr>
              <a:t>0x800000000000</a:t>
            </a:r>
          </a:p>
        </p:txBody>
      </p:sp>
      <p:sp>
        <p:nvSpPr>
          <p:cNvPr id="78869" name="Text Box 32">
            <a:extLst>
              <a:ext uri="{FF2B5EF4-FFF2-40B4-BE49-F238E27FC236}">
                <a16:creationId xmlns:a16="http://schemas.microsoft.com/office/drawing/2014/main" id="{A14B73FC-CF45-4E49-B753-FC0F117A4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6113463"/>
            <a:ext cx="9255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200">
                <a:latin typeface="Courier New" panose="02070309020205020404" pitchFamily="49" charset="0"/>
                <a:ea typeface="msgothic"/>
                <a:cs typeface="msgothic"/>
              </a:rPr>
              <a:t>0x400000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9671E933-AB48-5A43-B85B-88596F28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941888"/>
            <a:ext cx="2789237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(.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, .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8871" name="Rectangle 35">
            <a:extLst>
              <a:ext uri="{FF2B5EF4-FFF2-40B4-BE49-F238E27FC236}">
                <a16:creationId xmlns:a16="http://schemas.microsoft.com/office/drawing/2014/main" id="{4C48B3EF-5A09-6C41-94F5-8BE02EAF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5567363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Read-only segment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600" dirty="0" err="1">
                <a:latin typeface="Courier New" panose="02070309020205020404" pitchFamily="49" charset="0"/>
                <a:ea typeface="msgothic"/>
                <a:cs typeface="msgothic"/>
              </a:rPr>
              <a:t>init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, .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, 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600" dirty="0" err="1">
                <a:latin typeface="Courier New" panose="02070309020205020404" pitchFamily="49" charset="0"/>
                <a:ea typeface="msgothic"/>
                <a:cs typeface="msgothic"/>
              </a:rPr>
              <a:t>rodata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)</a:t>
            </a:r>
          </a:p>
        </p:txBody>
      </p:sp>
      <p:sp>
        <p:nvSpPr>
          <p:cNvPr id="78872" name="AutoShape 36">
            <a:extLst>
              <a:ext uri="{FF2B5EF4-FFF2-40B4-BE49-F238E27FC236}">
                <a16:creationId xmlns:a16="http://schemas.microsoft.com/office/drawing/2014/main" id="{1B74B21E-5974-2847-8DEF-451AF05CCFB5}"/>
              </a:ext>
            </a:extLst>
          </p:cNvPr>
          <p:cNvSpPr>
            <a:spLocks/>
          </p:cNvSpPr>
          <p:nvPr/>
        </p:nvSpPr>
        <p:spPr bwMode="auto">
          <a:xfrm>
            <a:off x="7848600" y="49498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8873" name="Text Box 37">
            <a:extLst>
              <a:ext uri="{FF2B5EF4-FFF2-40B4-BE49-F238E27FC236}">
                <a16:creationId xmlns:a16="http://schemas.microsoft.com/office/drawing/2014/main" id="{C137E333-590F-D946-AA93-4993EF4DE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4933950"/>
            <a:ext cx="1190047" cy="130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Loaded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from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the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executable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file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BB721B10-C5B7-1745-8F02-A5E000317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83575" cy="9826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Simplifying Linking and Loading</a:t>
            </a:r>
          </a:p>
        </p:txBody>
      </p:sp>
      <p:sp>
        <p:nvSpPr>
          <p:cNvPr id="80898" name="Rectangle 26">
            <a:extLst>
              <a:ext uri="{FF2B5EF4-FFF2-40B4-BE49-F238E27FC236}">
                <a16:creationId xmlns:a16="http://schemas.microsoft.com/office/drawing/2014/main" id="{9BE2A90F-79F8-E647-9931-EC22C2546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886200" cy="4778375"/>
          </a:xfrm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execve() </a:t>
            </a:r>
            <a:r>
              <a:rPr lang="en-GB" altLang="zh-CN">
                <a:ea typeface="宋体" panose="02010600030101010101" pitchFamily="2" charset="-122"/>
              </a:rPr>
              <a:t>allocates virtual pages for .text and .data sections </a:t>
            </a:r>
            <a:br>
              <a:rPr lang="en-GB" altLang="zh-CN">
                <a:ea typeface="宋体" panose="02010600030101010101" pitchFamily="2" charset="-122"/>
              </a:rPr>
            </a:br>
            <a:r>
              <a:rPr lang="en-GB" altLang="zh-CN">
                <a:ea typeface="宋体" panose="02010600030101010101" pitchFamily="2" charset="-122"/>
              </a:rPr>
              <a:t>= creates PTEs marked as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invalid</a:t>
            </a:r>
          </a:p>
          <a:p>
            <a:pPr marL="457200" lvl="1" indent="-228600">
              <a:spcBef>
                <a:spcPts val="563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The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.text </a:t>
            </a:r>
            <a:r>
              <a:rPr lang="en-GB" altLang="zh-CN">
                <a:ea typeface="宋体" panose="02010600030101010101" pitchFamily="2" charset="-122"/>
              </a:rPr>
              <a:t>and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.data </a:t>
            </a:r>
            <a:r>
              <a:rPr lang="en-GB" altLang="zh-CN">
                <a:ea typeface="宋体" panose="02010600030101010101" pitchFamily="2" charset="-122"/>
              </a:rPr>
              <a:t>sections are copied, page by page,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on demand</a:t>
            </a:r>
            <a:r>
              <a:rPr lang="en-GB" altLang="zh-CN">
                <a:ea typeface="宋体" panose="02010600030101010101" pitchFamily="2" charset="-122"/>
              </a:rPr>
              <a:t> by the virtual memory system</a:t>
            </a:r>
          </a:p>
          <a:p>
            <a:pPr marL="228600" indent="-228600">
              <a:spcBef>
                <a:spcPts val="1125"/>
              </a:spcBef>
              <a:buFont typeface="Wingdings" pitchFamily="2" charset="2"/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14">
            <a:extLst>
              <a:ext uri="{FF2B5EF4-FFF2-40B4-BE49-F238E27FC236}">
                <a16:creationId xmlns:a16="http://schemas.microsoft.com/office/drawing/2014/main" id="{76CE4CEE-B913-F648-95F0-154376A32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1858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Kernel virtual memory</a:t>
            </a:r>
          </a:p>
        </p:txBody>
      </p:sp>
      <p:sp>
        <p:nvSpPr>
          <p:cNvPr id="80900" name="Rectangle 15">
            <a:extLst>
              <a:ext uri="{FF2B5EF4-FFF2-40B4-BE49-F238E27FC236}">
                <a16:creationId xmlns:a16="http://schemas.microsoft.com/office/drawing/2014/main" id="{18D20220-406F-834F-B181-7E8EBD3A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28876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Memory-mapped region for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shared libraries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D4F347E7-82A0-0741-A8ED-38EF0D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35528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80902" name="Rectangle 17">
            <a:extLst>
              <a:ext uri="{FF2B5EF4-FFF2-40B4-BE49-F238E27FC236}">
                <a16:creationId xmlns:a16="http://schemas.microsoft.com/office/drawing/2014/main" id="{83A62393-C6F4-3B47-831A-FCD1CA4A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27513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Run-time heap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(created by 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malloc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)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5958DAA9-9760-8442-ACC5-426021F8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9780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80904" name="Line 19">
            <a:extLst>
              <a:ext uri="{FF2B5EF4-FFF2-40B4-BE49-F238E27FC236}">
                <a16:creationId xmlns:a16="http://schemas.microsoft.com/office/drawing/2014/main" id="{87D9BAAB-9BA3-0F41-BD51-A1A7485DB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8100" y="38814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0905" name="Rectangle 20">
            <a:extLst>
              <a:ext uri="{FF2B5EF4-FFF2-40B4-BE49-F238E27FC236}">
                <a16:creationId xmlns:a16="http://schemas.microsoft.com/office/drawing/2014/main" id="{C4E39B5D-B37E-1345-94E7-6417ECB8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6430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User stack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(created at runtime)</a:t>
            </a:r>
          </a:p>
        </p:txBody>
      </p:sp>
      <p:sp>
        <p:nvSpPr>
          <p:cNvPr id="80906" name="Line 21">
            <a:extLst>
              <a:ext uri="{FF2B5EF4-FFF2-40B4-BE49-F238E27FC236}">
                <a16:creationId xmlns:a16="http://schemas.microsoft.com/office/drawing/2014/main" id="{2F71086E-9EDB-D44C-97C1-9E37ABD26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8100" y="26622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0907" name="Line 22">
            <a:extLst>
              <a:ext uri="{FF2B5EF4-FFF2-40B4-BE49-F238E27FC236}">
                <a16:creationId xmlns:a16="http://schemas.microsoft.com/office/drawing/2014/main" id="{577517B4-EA6A-4C46-9C4C-14FFAAE0F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22066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4BEFAD91-98DC-F849-AEDD-3EA333AA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6237288"/>
            <a:ext cx="2789237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80909" name="Text Box 24">
            <a:extLst>
              <a:ext uri="{FF2B5EF4-FFF2-40B4-BE49-F238E27FC236}">
                <a16:creationId xmlns:a16="http://schemas.microsoft.com/office/drawing/2014/main" id="{ACEA1E3B-20D0-3D40-AFD3-A9CC1CE3E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6454775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0</a:t>
            </a:r>
          </a:p>
        </p:txBody>
      </p:sp>
      <p:sp>
        <p:nvSpPr>
          <p:cNvPr id="80910" name="Text Box 25">
            <a:extLst>
              <a:ext uri="{FF2B5EF4-FFF2-40B4-BE49-F238E27FC236}">
                <a16:creationId xmlns:a16="http://schemas.microsoft.com/office/drawing/2014/main" id="{29CED6C8-5D11-F34C-BB55-EAD8D8721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032000"/>
            <a:ext cx="899903" cy="80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%</a:t>
            </a:r>
            <a:r>
              <a:rPr lang="en-GB" altLang="zh-CN" sz="1600" dirty="0" err="1">
                <a:latin typeface="Courier New" panose="02070309020205020404" pitchFamily="49" charset="0"/>
                <a:ea typeface="msgothic"/>
                <a:cs typeface="msgothic"/>
              </a:rPr>
              <a:t>esp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(stack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pointer)</a:t>
            </a:r>
          </a:p>
        </p:txBody>
      </p:sp>
      <p:sp>
        <p:nvSpPr>
          <p:cNvPr id="80911" name="Line 26">
            <a:extLst>
              <a:ext uri="{FF2B5EF4-FFF2-40B4-BE49-F238E27FC236}">
                <a16:creationId xmlns:a16="http://schemas.microsoft.com/office/drawing/2014/main" id="{E0BAC87A-DC97-4949-8B0D-B21E21AE91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9075" y="2205038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0912" name="Text Box 27">
            <a:extLst>
              <a:ext uri="{FF2B5EF4-FFF2-40B4-BE49-F238E27FC236}">
                <a16:creationId xmlns:a16="http://schemas.microsoft.com/office/drawing/2014/main" id="{D0AD696E-21AF-0D4C-B906-BF21886B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914400"/>
            <a:ext cx="1164399" cy="8183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Memory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invisible to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user code</a:t>
            </a:r>
          </a:p>
        </p:txBody>
      </p:sp>
      <p:sp>
        <p:nvSpPr>
          <p:cNvPr id="80913" name="Line 28">
            <a:extLst>
              <a:ext uri="{FF2B5EF4-FFF2-40B4-BE49-F238E27FC236}">
                <a16:creationId xmlns:a16="http://schemas.microsoft.com/office/drawing/2014/main" id="{C273F96D-9B7B-9D46-8A4F-3D079C9DD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4950" y="1181100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0914" name="Text Box 29">
            <a:extLst>
              <a:ext uri="{FF2B5EF4-FFF2-40B4-BE49-F238E27FC236}">
                <a16:creationId xmlns:a16="http://schemas.microsoft.com/office/drawing/2014/main" id="{7937D016-37B1-AE42-BAA0-169F1A50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4097338"/>
            <a:ext cx="5524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80915" name="Line 30">
            <a:extLst>
              <a:ext uri="{FF2B5EF4-FFF2-40B4-BE49-F238E27FC236}">
                <a16:creationId xmlns:a16="http://schemas.microsoft.com/office/drawing/2014/main" id="{A1E4B307-B4F2-3249-ADE0-2E8DEA8F17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5263" y="4265613"/>
            <a:ext cx="407987" cy="11112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0916" name="Text Box 31">
            <a:extLst>
              <a:ext uri="{FF2B5EF4-FFF2-40B4-BE49-F238E27FC236}">
                <a16:creationId xmlns:a16="http://schemas.microsoft.com/office/drawing/2014/main" id="{7CA4C097-E176-964D-8AC7-D7F0031E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447800"/>
            <a:ext cx="1482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200">
                <a:latin typeface="Courier New" panose="02070309020205020404" pitchFamily="49" charset="0"/>
                <a:ea typeface="msgothic"/>
                <a:cs typeface="msgothic"/>
              </a:rPr>
              <a:t>0x800000000000</a:t>
            </a:r>
          </a:p>
        </p:txBody>
      </p:sp>
      <p:sp>
        <p:nvSpPr>
          <p:cNvPr id="80917" name="Text Box 32">
            <a:extLst>
              <a:ext uri="{FF2B5EF4-FFF2-40B4-BE49-F238E27FC236}">
                <a16:creationId xmlns:a16="http://schemas.microsoft.com/office/drawing/2014/main" id="{4762A0FE-4DBF-FD40-BBAE-D7F50EE1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6113463"/>
            <a:ext cx="9255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200">
                <a:latin typeface="Courier New" panose="02070309020205020404" pitchFamily="49" charset="0"/>
                <a:ea typeface="msgothic"/>
                <a:cs typeface="msgothic"/>
              </a:rPr>
              <a:t>0x400000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AA2873DF-92BB-2949-A904-CB7851C0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941888"/>
            <a:ext cx="2789237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(.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, .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0" dirty="0">
                <a:latin typeface="FandolSong" pitchFamily="2" charset="-128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80919" name="Rectangle 35">
            <a:extLst>
              <a:ext uri="{FF2B5EF4-FFF2-40B4-BE49-F238E27FC236}">
                <a16:creationId xmlns:a16="http://schemas.microsoft.com/office/drawing/2014/main" id="{8354C105-767B-E34D-8E85-38BD288A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5567363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Read-only segment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(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600" dirty="0" err="1">
                <a:latin typeface="Courier New" panose="02070309020205020404" pitchFamily="49" charset="0"/>
                <a:ea typeface="msgothic"/>
                <a:cs typeface="msgothic"/>
              </a:rPr>
              <a:t>init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, .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, </a:t>
            </a:r>
            <a:r>
              <a:rPr lang="en-GB" altLang="zh-CN" sz="1600" dirty="0"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600" dirty="0" err="1">
                <a:latin typeface="Courier New" panose="02070309020205020404" pitchFamily="49" charset="0"/>
                <a:ea typeface="msgothic"/>
                <a:cs typeface="msgothic"/>
              </a:rPr>
              <a:t>rodata</a:t>
            </a: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)</a:t>
            </a:r>
          </a:p>
        </p:txBody>
      </p:sp>
      <p:sp>
        <p:nvSpPr>
          <p:cNvPr id="80920" name="AutoShape 36">
            <a:extLst>
              <a:ext uri="{FF2B5EF4-FFF2-40B4-BE49-F238E27FC236}">
                <a16:creationId xmlns:a16="http://schemas.microsoft.com/office/drawing/2014/main" id="{A97D25BF-773B-6647-9EFB-1AF883814D52}"/>
              </a:ext>
            </a:extLst>
          </p:cNvPr>
          <p:cNvSpPr>
            <a:spLocks/>
          </p:cNvSpPr>
          <p:nvPr/>
        </p:nvSpPr>
        <p:spPr bwMode="auto">
          <a:xfrm>
            <a:off x="7835900" y="49498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80921" name="Text Box 37">
            <a:extLst>
              <a:ext uri="{FF2B5EF4-FFF2-40B4-BE49-F238E27FC236}">
                <a16:creationId xmlns:a16="http://schemas.microsoft.com/office/drawing/2014/main" id="{F841531E-7B99-3749-83AF-D368E2B3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4933950"/>
            <a:ext cx="1190047" cy="130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Loaded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from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the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executable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  <a:ea typeface="msgothic"/>
                <a:cs typeface="msgothic"/>
              </a:rPr>
              <a:t>file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96CD0F1D-10AB-604F-874C-C1D941D82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1000" cy="8778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Why Virtual Memory (VM)?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D5E2FE8-3D74-5B44-90BE-06622C300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94665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Uses main memory efficiently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 DRAM as a cache for the parts of a virtual address space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Each process gets the same uniform linear address space</a:t>
            </a:r>
          </a:p>
          <a:p>
            <a:pPr lvl="2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User program cannot access privileged kernel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627E91F6-6970-664E-8060-20887B80C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350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VM as a Tool for Memory Protection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A7A8DDC-6E07-784B-A5DE-EEFDACE13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138" y="1600200"/>
            <a:ext cx="8307387" cy="12731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Extend PTEs with permission bits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The same physical page has different permission for different process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95270CBC-5216-814B-A04F-96F66B72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06763"/>
            <a:ext cx="1137875" cy="33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Process </a:t>
            </a:r>
            <a:r>
              <a:rPr lang="en-GB" altLang="zh-CN" sz="1800" b="0" dirty="0" err="1">
                <a:latin typeface="FandolSong" pitchFamily="2" charset="-128"/>
              </a:rPr>
              <a:t>i</a:t>
            </a:r>
            <a:r>
              <a:rPr lang="en-GB" altLang="zh-CN" sz="1800" b="0" dirty="0">
                <a:latin typeface="FandolSong" pitchFamily="2" charset="-128"/>
              </a:rPr>
              <a:t>:</a:t>
            </a:r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6CDBE1F1-F923-8748-8E16-F46C78BD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276600"/>
            <a:ext cx="895822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Address</a:t>
            </a:r>
          </a:p>
        </p:txBody>
      </p:sp>
      <p:sp>
        <p:nvSpPr>
          <p:cNvPr id="84997" name="Text Box 6">
            <a:extLst>
              <a:ext uri="{FF2B5EF4-FFF2-40B4-BE49-F238E27FC236}">
                <a16:creationId xmlns:a16="http://schemas.microsoft.com/office/drawing/2014/main" id="{18B216DC-1390-0146-97A5-BC237E700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314" y="3276600"/>
            <a:ext cx="78361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READ</a:t>
            </a:r>
          </a:p>
        </p:txBody>
      </p:sp>
      <p:sp>
        <p:nvSpPr>
          <p:cNvPr id="84998" name="Text Box 7">
            <a:extLst>
              <a:ext uri="{FF2B5EF4-FFF2-40B4-BE49-F238E27FC236}">
                <a16:creationId xmlns:a16="http://schemas.microsoft.com/office/drawing/2014/main" id="{1E08CF82-E93F-BB4A-BFD2-9907BC30F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413" y="3276600"/>
            <a:ext cx="903837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WRITE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CBCBEFA4-5CCB-B244-82AC-262D66A8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581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85000" name="Rectangle 9">
            <a:extLst>
              <a:ext uri="{FF2B5EF4-FFF2-40B4-BE49-F238E27FC236}">
                <a16:creationId xmlns:a16="http://schemas.microsoft.com/office/drawing/2014/main" id="{601DB358-8C66-8048-96B7-61BA9C47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581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01" name="Rectangle 10">
            <a:extLst>
              <a:ext uri="{FF2B5EF4-FFF2-40B4-BE49-F238E27FC236}">
                <a16:creationId xmlns:a16="http://schemas.microsoft.com/office/drawing/2014/main" id="{477DC8F0-2159-C34D-8011-2BA31A01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1440C7CB-A770-0640-A078-7CBD40DB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8862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4</a:t>
            </a:r>
          </a:p>
        </p:txBody>
      </p:sp>
      <p:sp>
        <p:nvSpPr>
          <p:cNvPr id="85003" name="Rectangle 12">
            <a:extLst>
              <a:ext uri="{FF2B5EF4-FFF2-40B4-BE49-F238E27FC236}">
                <a16:creationId xmlns:a16="http://schemas.microsoft.com/office/drawing/2014/main" id="{62C29BB3-AE5F-064D-9C05-6278590A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04" name="Rectangle 13">
            <a:extLst>
              <a:ext uri="{FF2B5EF4-FFF2-40B4-BE49-F238E27FC236}">
                <a16:creationId xmlns:a16="http://schemas.microsoft.com/office/drawing/2014/main" id="{B63492C6-D021-EA45-BE7D-661E5A00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4AA83232-CE18-114A-B1B9-32563245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41910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2</a:t>
            </a:r>
          </a:p>
        </p:txBody>
      </p:sp>
      <p:sp>
        <p:nvSpPr>
          <p:cNvPr id="85006" name="Rectangle 15">
            <a:extLst>
              <a:ext uri="{FF2B5EF4-FFF2-40B4-BE49-F238E27FC236}">
                <a16:creationId xmlns:a16="http://schemas.microsoft.com/office/drawing/2014/main" id="{C3F9E74E-8B0F-5B47-9E55-F8675E25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07" name="Text Box 16">
            <a:extLst>
              <a:ext uri="{FF2B5EF4-FFF2-40B4-BE49-F238E27FC236}">
                <a16:creationId xmlns:a16="http://schemas.microsoft.com/office/drawing/2014/main" id="{B880F4FE-74ED-8043-8F8A-79C18295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3576638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0:</a:t>
            </a:r>
          </a:p>
        </p:txBody>
      </p:sp>
      <p:sp>
        <p:nvSpPr>
          <p:cNvPr id="85008" name="Text Box 17">
            <a:extLst>
              <a:ext uri="{FF2B5EF4-FFF2-40B4-BE49-F238E27FC236}">
                <a16:creationId xmlns:a16="http://schemas.microsoft.com/office/drawing/2014/main" id="{CC4A62E6-06C2-7B46-A3A7-36C494F9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3881438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1:</a:t>
            </a:r>
          </a:p>
        </p:txBody>
      </p:sp>
      <p:sp>
        <p:nvSpPr>
          <p:cNvPr id="85009" name="Text Box 18">
            <a:extLst>
              <a:ext uri="{FF2B5EF4-FFF2-40B4-BE49-F238E27FC236}">
                <a16:creationId xmlns:a16="http://schemas.microsoft.com/office/drawing/2014/main" id="{6637A74A-D8E9-FE43-93BF-5A2A4B60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4186238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2:</a:t>
            </a:r>
          </a:p>
        </p:txBody>
      </p:sp>
      <p:sp>
        <p:nvSpPr>
          <p:cNvPr id="85010" name="Rectangle 19">
            <a:extLst>
              <a:ext uri="{FF2B5EF4-FFF2-40B4-BE49-F238E27FC236}">
                <a16:creationId xmlns:a16="http://schemas.microsoft.com/office/drawing/2014/main" id="{3ABEEC52-E344-0541-9381-4F430719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4572000"/>
            <a:ext cx="246062" cy="48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49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•</a:t>
            </a:r>
          </a:p>
          <a:p>
            <a:pPr algn="ctr">
              <a:lnSpc>
                <a:spcPct val="49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•</a:t>
            </a:r>
          </a:p>
          <a:p>
            <a:pPr algn="ctr">
              <a:lnSpc>
                <a:spcPct val="49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•</a:t>
            </a:r>
          </a:p>
        </p:txBody>
      </p:sp>
      <p:sp>
        <p:nvSpPr>
          <p:cNvPr id="85011" name="Text Box 20">
            <a:extLst>
              <a:ext uri="{FF2B5EF4-FFF2-40B4-BE49-F238E27FC236}">
                <a16:creationId xmlns:a16="http://schemas.microsoft.com/office/drawing/2014/main" id="{70DE73E2-0E8E-544D-A7B1-1C6186D2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16563"/>
            <a:ext cx="1144287" cy="33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Process j:</a:t>
            </a:r>
          </a:p>
        </p:txBody>
      </p:sp>
      <p:sp>
        <p:nvSpPr>
          <p:cNvPr id="85012" name="Rectangle 35">
            <a:extLst>
              <a:ext uri="{FF2B5EF4-FFF2-40B4-BE49-F238E27FC236}">
                <a16:creationId xmlns:a16="http://schemas.microsoft.com/office/drawing/2014/main" id="{F036AC86-DF03-A54B-8C61-7F125DE9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13" name="Text Box 42">
            <a:extLst>
              <a:ext uri="{FF2B5EF4-FFF2-40B4-BE49-F238E27FC236}">
                <a16:creationId xmlns:a16="http://schemas.microsoft.com/office/drawing/2014/main" id="{E0AFE1DE-8167-844B-9E35-CD098B307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76" y="3276600"/>
            <a:ext cx="589649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SUP</a:t>
            </a:r>
          </a:p>
        </p:txBody>
      </p:sp>
      <p:sp>
        <p:nvSpPr>
          <p:cNvPr id="85014" name="Rectangle 43">
            <a:extLst>
              <a:ext uri="{FF2B5EF4-FFF2-40B4-BE49-F238E27FC236}">
                <a16:creationId xmlns:a16="http://schemas.microsoft.com/office/drawing/2014/main" id="{88660A31-EB82-AB48-8D32-CFB15B0C8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5015" name="Rectangle 44">
            <a:extLst>
              <a:ext uri="{FF2B5EF4-FFF2-40B4-BE49-F238E27FC236}">
                <a16:creationId xmlns:a16="http://schemas.microsoft.com/office/drawing/2014/main" id="{C94937F8-E0A5-1449-911E-E19B9BB2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8862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5016" name="Rectangle 45">
            <a:extLst>
              <a:ext uri="{FF2B5EF4-FFF2-40B4-BE49-F238E27FC236}">
                <a16:creationId xmlns:a16="http://schemas.microsoft.com/office/drawing/2014/main" id="{A5BD0316-A189-C943-AB05-597681C36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17" name="Text Box 46">
            <a:extLst>
              <a:ext uri="{FF2B5EF4-FFF2-40B4-BE49-F238E27FC236}">
                <a16:creationId xmlns:a16="http://schemas.microsoft.com/office/drawing/2014/main" id="{E402F4F8-A5C1-3D47-AC3F-EFCFFD45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5484813"/>
            <a:ext cx="895822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Address</a:t>
            </a:r>
          </a:p>
        </p:txBody>
      </p:sp>
      <p:sp>
        <p:nvSpPr>
          <p:cNvPr id="85018" name="Text Box 47">
            <a:extLst>
              <a:ext uri="{FF2B5EF4-FFF2-40B4-BE49-F238E27FC236}">
                <a16:creationId xmlns:a16="http://schemas.microsoft.com/office/drawing/2014/main" id="{C74FD588-8617-AC46-9052-3F6770B3A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314" y="5484813"/>
            <a:ext cx="78361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READ</a:t>
            </a:r>
          </a:p>
        </p:txBody>
      </p:sp>
      <p:sp>
        <p:nvSpPr>
          <p:cNvPr id="85019" name="Text Box 48">
            <a:extLst>
              <a:ext uri="{FF2B5EF4-FFF2-40B4-BE49-F238E27FC236}">
                <a16:creationId xmlns:a16="http://schemas.microsoft.com/office/drawing/2014/main" id="{1C0D8C60-CC15-F04A-8FA1-B8C48626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413" y="5484813"/>
            <a:ext cx="903837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WRITE</a:t>
            </a:r>
          </a:p>
        </p:txBody>
      </p:sp>
      <p:sp>
        <p:nvSpPr>
          <p:cNvPr id="24625" name="Rectangle 49">
            <a:extLst>
              <a:ext uri="{FF2B5EF4-FFF2-40B4-BE49-F238E27FC236}">
                <a16:creationId xmlns:a16="http://schemas.microsoft.com/office/drawing/2014/main" id="{9160AEA5-16AB-5B4C-98E0-785514901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57896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9</a:t>
            </a:r>
          </a:p>
        </p:txBody>
      </p:sp>
      <p:sp>
        <p:nvSpPr>
          <p:cNvPr id="85021" name="Rectangle 50">
            <a:extLst>
              <a:ext uri="{FF2B5EF4-FFF2-40B4-BE49-F238E27FC236}">
                <a16:creationId xmlns:a16="http://schemas.microsoft.com/office/drawing/2014/main" id="{7A806F6D-6D2D-7645-A7B9-23B17EA7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57896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22" name="Rectangle 51">
            <a:extLst>
              <a:ext uri="{FF2B5EF4-FFF2-40B4-BE49-F238E27FC236}">
                <a16:creationId xmlns:a16="http://schemas.microsoft.com/office/drawing/2014/main" id="{E385800F-DFA7-1042-989A-3DD6F9C7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578961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24628" name="Rectangle 52">
            <a:extLst>
              <a:ext uri="{FF2B5EF4-FFF2-40B4-BE49-F238E27FC236}">
                <a16:creationId xmlns:a16="http://schemas.microsoft.com/office/drawing/2014/main" id="{752569A8-3567-6E47-8F1E-E55E59A2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60944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85024" name="Rectangle 53">
            <a:extLst>
              <a:ext uri="{FF2B5EF4-FFF2-40B4-BE49-F238E27FC236}">
                <a16:creationId xmlns:a16="http://schemas.microsoft.com/office/drawing/2014/main" id="{3FCC02BA-6BE7-374C-B955-5F52980D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60944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25" name="Rectangle 54">
            <a:extLst>
              <a:ext uri="{FF2B5EF4-FFF2-40B4-BE49-F238E27FC236}">
                <a16:creationId xmlns:a16="http://schemas.microsoft.com/office/drawing/2014/main" id="{7CAFF341-DC42-B943-BCA8-DFB3F77C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60944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D0626BBD-B5FD-2F40-9614-8F01B28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63992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11</a:t>
            </a:r>
          </a:p>
        </p:txBody>
      </p:sp>
      <p:sp>
        <p:nvSpPr>
          <p:cNvPr id="85027" name="Rectangle 56">
            <a:extLst>
              <a:ext uri="{FF2B5EF4-FFF2-40B4-BE49-F238E27FC236}">
                <a16:creationId xmlns:a16="http://schemas.microsoft.com/office/drawing/2014/main" id="{E4D69035-BE20-3D4A-B707-5D594C57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63992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28" name="Rectangle 57">
            <a:extLst>
              <a:ext uri="{FF2B5EF4-FFF2-40B4-BE49-F238E27FC236}">
                <a16:creationId xmlns:a16="http://schemas.microsoft.com/office/drawing/2014/main" id="{13EB46EC-E487-3346-B369-62D69A56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63992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29" name="Text Box 58">
            <a:extLst>
              <a:ext uri="{FF2B5EF4-FFF2-40B4-BE49-F238E27FC236}">
                <a16:creationId xmlns:a16="http://schemas.microsoft.com/office/drawing/2014/main" id="{FE1DE157-59C3-074E-ABD9-768DC68C2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76" y="5484813"/>
            <a:ext cx="589649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SUP</a:t>
            </a:r>
          </a:p>
        </p:txBody>
      </p:sp>
      <p:sp>
        <p:nvSpPr>
          <p:cNvPr id="85030" name="Rectangle 59">
            <a:extLst>
              <a:ext uri="{FF2B5EF4-FFF2-40B4-BE49-F238E27FC236}">
                <a16:creationId xmlns:a16="http://schemas.microsoft.com/office/drawing/2014/main" id="{1E6CD057-81D2-C44D-8380-57D800F66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578961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5031" name="Rectangle 60">
            <a:extLst>
              <a:ext uri="{FF2B5EF4-FFF2-40B4-BE49-F238E27FC236}">
                <a16:creationId xmlns:a16="http://schemas.microsoft.com/office/drawing/2014/main" id="{247FF3D9-7FC7-424A-9E30-86B4CC98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60944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5032" name="Rectangle 61">
            <a:extLst>
              <a:ext uri="{FF2B5EF4-FFF2-40B4-BE49-F238E27FC236}">
                <a16:creationId xmlns:a16="http://schemas.microsoft.com/office/drawing/2014/main" id="{6C496B04-8445-1948-B020-5CB298EE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639921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5033" name="Text Box 62">
            <a:extLst>
              <a:ext uri="{FF2B5EF4-FFF2-40B4-BE49-F238E27FC236}">
                <a16:creationId xmlns:a16="http://schemas.microsoft.com/office/drawing/2014/main" id="{D9685A25-03C2-9C4D-A2B0-EF5EC16D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5791200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0:</a:t>
            </a:r>
          </a:p>
        </p:txBody>
      </p:sp>
      <p:sp>
        <p:nvSpPr>
          <p:cNvPr id="85034" name="Text Box 63">
            <a:extLst>
              <a:ext uri="{FF2B5EF4-FFF2-40B4-BE49-F238E27FC236}">
                <a16:creationId xmlns:a16="http://schemas.microsoft.com/office/drawing/2014/main" id="{E29E4FA1-76F2-4846-8CC0-48075A08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6096000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1:</a:t>
            </a:r>
          </a:p>
        </p:txBody>
      </p:sp>
      <p:sp>
        <p:nvSpPr>
          <p:cNvPr id="85035" name="Text Box 64">
            <a:extLst>
              <a:ext uri="{FF2B5EF4-FFF2-40B4-BE49-F238E27FC236}">
                <a16:creationId xmlns:a16="http://schemas.microsoft.com/office/drawing/2014/main" id="{41A90FD4-D71D-164F-B528-F7556B445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6400800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2:</a:t>
            </a:r>
          </a:p>
        </p:txBody>
      </p:sp>
      <p:sp>
        <p:nvSpPr>
          <p:cNvPr id="85036" name="Rectangle 4">
            <a:extLst>
              <a:ext uri="{FF2B5EF4-FFF2-40B4-BE49-F238E27FC236}">
                <a16:creationId xmlns:a16="http://schemas.microsoft.com/office/drawing/2014/main" id="{8B07FC5A-4CB9-E841-B420-0396E2D7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73375"/>
            <a:ext cx="1676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Physical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Address Space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45FAAC-88F2-004D-9888-838ADB8BE66D}"/>
              </a:ext>
            </a:extLst>
          </p:cNvPr>
          <p:cNvSpPr/>
          <p:nvPr/>
        </p:nvSpPr>
        <p:spPr bwMode="auto">
          <a:xfrm>
            <a:off x="7161213" y="35861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9F5E1AD-8134-A04D-A9C3-60ADFC40EAD4}"/>
              </a:ext>
            </a:extLst>
          </p:cNvPr>
          <p:cNvSpPr/>
          <p:nvPr/>
        </p:nvSpPr>
        <p:spPr bwMode="auto">
          <a:xfrm>
            <a:off x="7161213" y="38417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68DA11-E8C3-C64B-8CA4-EC2FACFA9FD3}"/>
              </a:ext>
            </a:extLst>
          </p:cNvPr>
          <p:cNvSpPr/>
          <p:nvPr/>
        </p:nvSpPr>
        <p:spPr bwMode="auto">
          <a:xfrm>
            <a:off x="7161213" y="41005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ADF2532-01F7-F24C-9544-5416799B5FCC}"/>
              </a:ext>
            </a:extLst>
          </p:cNvPr>
          <p:cNvSpPr/>
          <p:nvPr/>
        </p:nvSpPr>
        <p:spPr bwMode="auto">
          <a:xfrm>
            <a:off x="7161213" y="43608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55BCB5-E07E-034C-8455-7877DAC80015}"/>
              </a:ext>
            </a:extLst>
          </p:cNvPr>
          <p:cNvSpPr/>
          <p:nvPr/>
        </p:nvSpPr>
        <p:spPr bwMode="auto">
          <a:xfrm>
            <a:off x="7161213" y="46164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solidFill>
                  <a:srgbClr val="000000"/>
                </a:solidFill>
                <a:latin typeface="FandolSong" pitchFamily="2" charset="-128"/>
              </a:rPr>
              <a:t>PP 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498EDB-825A-2548-895A-F8A64FA96692}"/>
              </a:ext>
            </a:extLst>
          </p:cNvPr>
          <p:cNvSpPr/>
          <p:nvPr/>
        </p:nvSpPr>
        <p:spPr bwMode="auto">
          <a:xfrm>
            <a:off x="7161213" y="48704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29A344-C870-594E-BB05-1E186347C607}"/>
              </a:ext>
            </a:extLst>
          </p:cNvPr>
          <p:cNvSpPr/>
          <p:nvPr/>
        </p:nvSpPr>
        <p:spPr bwMode="auto">
          <a:xfrm>
            <a:off x="7161213" y="51308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BBA11CA-7792-0B49-943B-A856CF6D650A}"/>
              </a:ext>
            </a:extLst>
          </p:cNvPr>
          <p:cNvSpPr/>
          <p:nvPr/>
        </p:nvSpPr>
        <p:spPr bwMode="auto">
          <a:xfrm>
            <a:off x="7161213" y="538162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E17683-4E25-AF46-98A2-AFA3A925F8BF}"/>
              </a:ext>
            </a:extLst>
          </p:cNvPr>
          <p:cNvSpPr/>
          <p:nvPr/>
        </p:nvSpPr>
        <p:spPr bwMode="auto">
          <a:xfrm>
            <a:off x="7161213" y="56372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DEBDCD-C404-2F4E-8844-5D2A386EF36F}"/>
              </a:ext>
            </a:extLst>
          </p:cNvPr>
          <p:cNvSpPr/>
          <p:nvPr/>
        </p:nvSpPr>
        <p:spPr bwMode="auto">
          <a:xfrm>
            <a:off x="7161213" y="58912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solidFill>
                  <a:srgbClr val="000000"/>
                </a:solidFill>
                <a:latin typeface="FandolSong" pitchFamily="2" charset="-128"/>
              </a:rPr>
              <a:t>PP 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A3F05E-0208-374E-BAC3-5EB5A6AEDB7E}"/>
              </a:ext>
            </a:extLst>
          </p:cNvPr>
          <p:cNvSpPr/>
          <p:nvPr/>
        </p:nvSpPr>
        <p:spPr bwMode="auto">
          <a:xfrm>
            <a:off x="7162800" y="614203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299686-84D8-0044-8A94-55897F39D9DD}"/>
              </a:ext>
            </a:extLst>
          </p:cNvPr>
          <p:cNvSpPr/>
          <p:nvPr/>
        </p:nvSpPr>
        <p:spPr bwMode="auto">
          <a:xfrm>
            <a:off x="7162800" y="639762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11</a:t>
            </a:r>
          </a:p>
        </p:txBody>
      </p:sp>
      <p:cxnSp>
        <p:nvCxnSpPr>
          <p:cNvPr id="85049" name="Straight Arrow Connector 113">
            <a:extLst>
              <a:ext uri="{FF2B5EF4-FFF2-40B4-BE49-F238E27FC236}">
                <a16:creationId xmlns:a16="http://schemas.microsoft.com/office/drawing/2014/main" id="{B41DD8AD-A0BB-CB48-AB0E-BF733DFF05A9}"/>
              </a:ext>
            </a:extLst>
          </p:cNvPr>
          <p:cNvCxnSpPr>
            <a:cxnSpLocks noChangeShapeType="1"/>
            <a:stCxn id="24584" idx="3"/>
            <a:endCxn id="101" idx="1"/>
          </p:cNvCxnSpPr>
          <p:nvPr/>
        </p:nvCxnSpPr>
        <p:spPr bwMode="auto">
          <a:xfrm>
            <a:off x="5527675" y="3733800"/>
            <a:ext cx="1633538" cy="1525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50" name="Straight Arrow Connector 115">
            <a:extLst>
              <a:ext uri="{FF2B5EF4-FFF2-40B4-BE49-F238E27FC236}">
                <a16:creationId xmlns:a16="http://schemas.microsoft.com/office/drawing/2014/main" id="{E004108D-7F68-F148-B6BD-E68FD5AB2E72}"/>
              </a:ext>
            </a:extLst>
          </p:cNvPr>
          <p:cNvCxnSpPr>
            <a:cxnSpLocks noChangeShapeType="1"/>
            <a:stCxn id="24587" idx="3"/>
            <a:endCxn id="99" idx="1"/>
          </p:cNvCxnSpPr>
          <p:nvPr/>
        </p:nvCxnSpPr>
        <p:spPr bwMode="auto">
          <a:xfrm>
            <a:off x="5527675" y="4038600"/>
            <a:ext cx="1633538" cy="7064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51" name="Straight Arrow Connector 117">
            <a:extLst>
              <a:ext uri="{FF2B5EF4-FFF2-40B4-BE49-F238E27FC236}">
                <a16:creationId xmlns:a16="http://schemas.microsoft.com/office/drawing/2014/main" id="{E4429B90-3F42-AF4A-8787-B62F68F2698B}"/>
              </a:ext>
            </a:extLst>
          </p:cNvPr>
          <p:cNvCxnSpPr>
            <a:cxnSpLocks noChangeShapeType="1"/>
            <a:stCxn id="24590" idx="3"/>
            <a:endCxn id="97" idx="1"/>
          </p:cNvCxnSpPr>
          <p:nvPr/>
        </p:nvCxnSpPr>
        <p:spPr bwMode="auto">
          <a:xfrm flipV="1">
            <a:off x="5527675" y="4227513"/>
            <a:ext cx="1633538" cy="1158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52" name="Straight Arrow Connector 119">
            <a:extLst>
              <a:ext uri="{FF2B5EF4-FFF2-40B4-BE49-F238E27FC236}">
                <a16:creationId xmlns:a16="http://schemas.microsoft.com/office/drawing/2014/main" id="{E8EB68DA-54DE-AA4F-9E56-083A002E0981}"/>
              </a:ext>
            </a:extLst>
          </p:cNvPr>
          <p:cNvCxnSpPr>
            <a:cxnSpLocks noChangeShapeType="1"/>
            <a:stCxn id="24625" idx="3"/>
            <a:endCxn id="104" idx="1"/>
          </p:cNvCxnSpPr>
          <p:nvPr/>
        </p:nvCxnSpPr>
        <p:spPr bwMode="auto">
          <a:xfrm>
            <a:off x="5530850" y="5942013"/>
            <a:ext cx="1630363" cy="76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53" name="Straight Arrow Connector 121">
            <a:extLst>
              <a:ext uri="{FF2B5EF4-FFF2-40B4-BE49-F238E27FC236}">
                <a16:creationId xmlns:a16="http://schemas.microsoft.com/office/drawing/2014/main" id="{CC52809B-665F-8B45-A167-A975659E9D06}"/>
              </a:ext>
            </a:extLst>
          </p:cNvPr>
          <p:cNvCxnSpPr>
            <a:cxnSpLocks noChangeShapeType="1"/>
            <a:stCxn id="24628" idx="3"/>
            <a:endCxn id="101" idx="1"/>
          </p:cNvCxnSpPr>
          <p:nvPr/>
        </p:nvCxnSpPr>
        <p:spPr bwMode="auto">
          <a:xfrm flipV="1">
            <a:off x="5530850" y="5259388"/>
            <a:ext cx="1630363" cy="9874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54" name="Straight Arrow Connector 123">
            <a:extLst>
              <a:ext uri="{FF2B5EF4-FFF2-40B4-BE49-F238E27FC236}">
                <a16:creationId xmlns:a16="http://schemas.microsoft.com/office/drawing/2014/main" id="{2377FE82-BF75-9241-A0E6-8DF4C37FB1FE}"/>
              </a:ext>
            </a:extLst>
          </p:cNvPr>
          <p:cNvCxnSpPr>
            <a:cxnSpLocks noChangeShapeType="1"/>
            <a:stCxn id="24631" idx="3"/>
            <a:endCxn id="112" idx="1"/>
          </p:cNvCxnSpPr>
          <p:nvPr/>
        </p:nvCxnSpPr>
        <p:spPr bwMode="auto">
          <a:xfrm flipV="1">
            <a:off x="5530850" y="6526213"/>
            <a:ext cx="1631950" cy="25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9870D588-0AE2-3B42-9B06-A14D57AAB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350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VM as a Tool for Memory Protection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056C1FC4-3E8A-CD45-B6F5-13D96BE17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138" y="1601788"/>
            <a:ext cx="8307387" cy="1293812"/>
          </a:xfrm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Page fault handler checks these before remapping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If violated, send process SIGSEGV (segmentation fault)</a:t>
            </a:r>
          </a:p>
        </p:txBody>
      </p:sp>
      <p:sp>
        <p:nvSpPr>
          <p:cNvPr id="87043" name="Text Box 4">
            <a:extLst>
              <a:ext uri="{FF2B5EF4-FFF2-40B4-BE49-F238E27FC236}">
                <a16:creationId xmlns:a16="http://schemas.microsoft.com/office/drawing/2014/main" id="{F47F5D16-3E46-BD49-AF24-C1BCD3C4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06763"/>
            <a:ext cx="1137875" cy="33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Process </a:t>
            </a:r>
            <a:r>
              <a:rPr lang="en-GB" altLang="zh-CN" sz="1800" b="0" dirty="0" err="1">
                <a:latin typeface="FandolSong" pitchFamily="2" charset="-128"/>
              </a:rPr>
              <a:t>i</a:t>
            </a:r>
            <a:r>
              <a:rPr lang="en-GB" altLang="zh-CN" sz="1800" b="0" dirty="0">
                <a:latin typeface="FandolSong" pitchFamily="2" charset="-128"/>
              </a:rPr>
              <a:t>:</a:t>
            </a:r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814D1B1B-D077-EA40-A4D3-E45E4037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276600"/>
            <a:ext cx="895822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Address</a:t>
            </a:r>
          </a:p>
        </p:txBody>
      </p:sp>
      <p:sp>
        <p:nvSpPr>
          <p:cNvPr id="87045" name="Text Box 6">
            <a:extLst>
              <a:ext uri="{FF2B5EF4-FFF2-40B4-BE49-F238E27FC236}">
                <a16:creationId xmlns:a16="http://schemas.microsoft.com/office/drawing/2014/main" id="{38459ECD-9549-2F4C-98E1-70E9A143B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314" y="3276600"/>
            <a:ext cx="78361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READ</a:t>
            </a:r>
          </a:p>
        </p:txBody>
      </p:sp>
      <p:sp>
        <p:nvSpPr>
          <p:cNvPr id="87046" name="Text Box 7">
            <a:extLst>
              <a:ext uri="{FF2B5EF4-FFF2-40B4-BE49-F238E27FC236}">
                <a16:creationId xmlns:a16="http://schemas.microsoft.com/office/drawing/2014/main" id="{85E61A0A-3492-E64D-ADF0-EAA0DB5D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413" y="3276600"/>
            <a:ext cx="903837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WRITE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3B740BEA-187D-F645-AAF8-A115822B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581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id="{FD80E08A-6C0F-B846-88CD-9BFCD8EB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581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7023BFDA-65FC-A34D-A391-5B89B70A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E15A9D36-5EEC-F841-B182-C284BA57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8862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4</a:t>
            </a:r>
          </a:p>
        </p:txBody>
      </p:sp>
      <p:sp>
        <p:nvSpPr>
          <p:cNvPr id="87051" name="Rectangle 12">
            <a:extLst>
              <a:ext uri="{FF2B5EF4-FFF2-40B4-BE49-F238E27FC236}">
                <a16:creationId xmlns:a16="http://schemas.microsoft.com/office/drawing/2014/main" id="{456D9B76-32D6-914F-8B64-458E35A2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52" name="Rectangle 13">
            <a:extLst>
              <a:ext uri="{FF2B5EF4-FFF2-40B4-BE49-F238E27FC236}">
                <a16:creationId xmlns:a16="http://schemas.microsoft.com/office/drawing/2014/main" id="{E7EECE77-C356-3544-B1C3-3F46ED38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5841FDDB-6EE9-214A-8F6D-7D6A7D11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41910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2</a:t>
            </a:r>
          </a:p>
        </p:txBody>
      </p:sp>
      <p:sp>
        <p:nvSpPr>
          <p:cNvPr id="87054" name="Rectangle 15">
            <a:extLst>
              <a:ext uri="{FF2B5EF4-FFF2-40B4-BE49-F238E27FC236}">
                <a16:creationId xmlns:a16="http://schemas.microsoft.com/office/drawing/2014/main" id="{10A7142A-2660-3447-9BA9-7865A7D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55" name="Text Box 16">
            <a:extLst>
              <a:ext uri="{FF2B5EF4-FFF2-40B4-BE49-F238E27FC236}">
                <a16:creationId xmlns:a16="http://schemas.microsoft.com/office/drawing/2014/main" id="{60A7ADF3-60D0-A745-BA18-E4ADA656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3576638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0:</a:t>
            </a:r>
          </a:p>
        </p:txBody>
      </p:sp>
      <p:sp>
        <p:nvSpPr>
          <p:cNvPr id="87056" name="Text Box 17">
            <a:extLst>
              <a:ext uri="{FF2B5EF4-FFF2-40B4-BE49-F238E27FC236}">
                <a16:creationId xmlns:a16="http://schemas.microsoft.com/office/drawing/2014/main" id="{BB13830E-DE58-BA42-B177-D71DEA1C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3881438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1:</a:t>
            </a:r>
          </a:p>
        </p:txBody>
      </p:sp>
      <p:sp>
        <p:nvSpPr>
          <p:cNvPr id="87057" name="Text Box 18">
            <a:extLst>
              <a:ext uri="{FF2B5EF4-FFF2-40B4-BE49-F238E27FC236}">
                <a16:creationId xmlns:a16="http://schemas.microsoft.com/office/drawing/2014/main" id="{577D7544-6438-1C4D-A0F5-932E0D8B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4186238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2:</a:t>
            </a:r>
          </a:p>
        </p:txBody>
      </p:sp>
      <p:sp>
        <p:nvSpPr>
          <p:cNvPr id="87058" name="Rectangle 19">
            <a:extLst>
              <a:ext uri="{FF2B5EF4-FFF2-40B4-BE49-F238E27FC236}">
                <a16:creationId xmlns:a16="http://schemas.microsoft.com/office/drawing/2014/main" id="{96CB05D9-DA7D-3E46-87C8-96BD0D24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4572000"/>
            <a:ext cx="246062" cy="48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49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•</a:t>
            </a:r>
          </a:p>
          <a:p>
            <a:pPr algn="ctr">
              <a:lnSpc>
                <a:spcPct val="49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•</a:t>
            </a:r>
          </a:p>
          <a:p>
            <a:pPr algn="ctr">
              <a:lnSpc>
                <a:spcPct val="49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•</a:t>
            </a:r>
          </a:p>
        </p:txBody>
      </p:sp>
      <p:sp>
        <p:nvSpPr>
          <p:cNvPr id="87059" name="Text Box 20">
            <a:extLst>
              <a:ext uri="{FF2B5EF4-FFF2-40B4-BE49-F238E27FC236}">
                <a16:creationId xmlns:a16="http://schemas.microsoft.com/office/drawing/2014/main" id="{2A2C0215-188B-2943-A06D-AF53D671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16563"/>
            <a:ext cx="1144287" cy="33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Process j:</a:t>
            </a:r>
          </a:p>
        </p:txBody>
      </p:sp>
      <p:sp>
        <p:nvSpPr>
          <p:cNvPr id="87060" name="Rectangle 35">
            <a:extLst>
              <a:ext uri="{FF2B5EF4-FFF2-40B4-BE49-F238E27FC236}">
                <a16:creationId xmlns:a16="http://schemas.microsoft.com/office/drawing/2014/main" id="{BB4AE2FA-E04C-BD40-A43C-01B20B05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61" name="Text Box 42">
            <a:extLst>
              <a:ext uri="{FF2B5EF4-FFF2-40B4-BE49-F238E27FC236}">
                <a16:creationId xmlns:a16="http://schemas.microsoft.com/office/drawing/2014/main" id="{1959BA92-A8CE-5040-8D07-E31746B7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76" y="3276600"/>
            <a:ext cx="589649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SUP</a:t>
            </a:r>
          </a:p>
        </p:txBody>
      </p:sp>
      <p:sp>
        <p:nvSpPr>
          <p:cNvPr id="87062" name="Rectangle 43">
            <a:extLst>
              <a:ext uri="{FF2B5EF4-FFF2-40B4-BE49-F238E27FC236}">
                <a16:creationId xmlns:a16="http://schemas.microsoft.com/office/drawing/2014/main" id="{71852B36-F758-A946-9DF7-A1931E40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7063" name="Rectangle 44">
            <a:extLst>
              <a:ext uri="{FF2B5EF4-FFF2-40B4-BE49-F238E27FC236}">
                <a16:creationId xmlns:a16="http://schemas.microsoft.com/office/drawing/2014/main" id="{7467344E-1138-E14E-B7BB-53B6C2A6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8862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7064" name="Rectangle 45">
            <a:extLst>
              <a:ext uri="{FF2B5EF4-FFF2-40B4-BE49-F238E27FC236}">
                <a16:creationId xmlns:a16="http://schemas.microsoft.com/office/drawing/2014/main" id="{30D9212A-B47E-B240-AC53-256F992D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65" name="Text Box 46">
            <a:extLst>
              <a:ext uri="{FF2B5EF4-FFF2-40B4-BE49-F238E27FC236}">
                <a16:creationId xmlns:a16="http://schemas.microsoft.com/office/drawing/2014/main" id="{4940B9F7-B908-B04D-8B3E-FE27BE20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5484813"/>
            <a:ext cx="895822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Address</a:t>
            </a:r>
          </a:p>
        </p:txBody>
      </p:sp>
      <p:sp>
        <p:nvSpPr>
          <p:cNvPr id="87066" name="Text Box 47">
            <a:extLst>
              <a:ext uri="{FF2B5EF4-FFF2-40B4-BE49-F238E27FC236}">
                <a16:creationId xmlns:a16="http://schemas.microsoft.com/office/drawing/2014/main" id="{B0429BEF-2637-674D-9157-A80002A9F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314" y="5484813"/>
            <a:ext cx="78361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READ</a:t>
            </a:r>
          </a:p>
        </p:txBody>
      </p:sp>
      <p:sp>
        <p:nvSpPr>
          <p:cNvPr id="87067" name="Text Box 48">
            <a:extLst>
              <a:ext uri="{FF2B5EF4-FFF2-40B4-BE49-F238E27FC236}">
                <a16:creationId xmlns:a16="http://schemas.microsoft.com/office/drawing/2014/main" id="{B9E90EFA-30CB-684F-992C-8D7E446D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413" y="5484813"/>
            <a:ext cx="903837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WRITE</a:t>
            </a:r>
          </a:p>
        </p:txBody>
      </p:sp>
      <p:sp>
        <p:nvSpPr>
          <p:cNvPr id="24625" name="Rectangle 49">
            <a:extLst>
              <a:ext uri="{FF2B5EF4-FFF2-40B4-BE49-F238E27FC236}">
                <a16:creationId xmlns:a16="http://schemas.microsoft.com/office/drawing/2014/main" id="{F14577D4-237C-B441-8D7A-26F51BBD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57896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9</a:t>
            </a:r>
          </a:p>
        </p:txBody>
      </p:sp>
      <p:sp>
        <p:nvSpPr>
          <p:cNvPr id="87069" name="Rectangle 50">
            <a:extLst>
              <a:ext uri="{FF2B5EF4-FFF2-40B4-BE49-F238E27FC236}">
                <a16:creationId xmlns:a16="http://schemas.microsoft.com/office/drawing/2014/main" id="{8FFD738B-4223-5C4B-80B3-31E26A61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57896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70" name="Rectangle 51">
            <a:extLst>
              <a:ext uri="{FF2B5EF4-FFF2-40B4-BE49-F238E27FC236}">
                <a16:creationId xmlns:a16="http://schemas.microsoft.com/office/drawing/2014/main" id="{94D81F53-38DC-6349-B383-9C9D52E8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578961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24628" name="Rectangle 52">
            <a:extLst>
              <a:ext uri="{FF2B5EF4-FFF2-40B4-BE49-F238E27FC236}">
                <a16:creationId xmlns:a16="http://schemas.microsoft.com/office/drawing/2014/main" id="{7DF91908-4808-0C45-9F3C-D73E89C2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60944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87072" name="Rectangle 53">
            <a:extLst>
              <a:ext uri="{FF2B5EF4-FFF2-40B4-BE49-F238E27FC236}">
                <a16:creationId xmlns:a16="http://schemas.microsoft.com/office/drawing/2014/main" id="{CBFDDE43-5F48-8A4E-8397-C8025E8E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60944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73" name="Rectangle 54">
            <a:extLst>
              <a:ext uri="{FF2B5EF4-FFF2-40B4-BE49-F238E27FC236}">
                <a16:creationId xmlns:a16="http://schemas.microsoft.com/office/drawing/2014/main" id="{405F1BE8-BE16-1A40-80E7-34858FB1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60944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AD8FECCC-1AFD-CB42-BA2A-7ADDB2CB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63992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0" dirty="0">
                <a:latin typeface="FandolSong" pitchFamily="2" charset="-128"/>
              </a:rPr>
              <a:t>PP 11</a:t>
            </a:r>
          </a:p>
        </p:txBody>
      </p:sp>
      <p:sp>
        <p:nvSpPr>
          <p:cNvPr id="87075" name="Rectangle 56">
            <a:extLst>
              <a:ext uri="{FF2B5EF4-FFF2-40B4-BE49-F238E27FC236}">
                <a16:creationId xmlns:a16="http://schemas.microsoft.com/office/drawing/2014/main" id="{56728B9A-85EA-2E49-BFD3-CE349349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63992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76" name="Rectangle 57">
            <a:extLst>
              <a:ext uri="{FF2B5EF4-FFF2-40B4-BE49-F238E27FC236}">
                <a16:creationId xmlns:a16="http://schemas.microsoft.com/office/drawing/2014/main" id="{3A9A96B7-FAF3-174E-8EFA-168000FA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63992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77" name="Text Box 58">
            <a:extLst>
              <a:ext uri="{FF2B5EF4-FFF2-40B4-BE49-F238E27FC236}">
                <a16:creationId xmlns:a16="http://schemas.microsoft.com/office/drawing/2014/main" id="{52392069-C599-6646-AAAA-3EC1A479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76" y="5484813"/>
            <a:ext cx="589649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SUP</a:t>
            </a:r>
          </a:p>
        </p:txBody>
      </p:sp>
      <p:sp>
        <p:nvSpPr>
          <p:cNvPr id="87078" name="Rectangle 59">
            <a:extLst>
              <a:ext uri="{FF2B5EF4-FFF2-40B4-BE49-F238E27FC236}">
                <a16:creationId xmlns:a16="http://schemas.microsoft.com/office/drawing/2014/main" id="{D7D8ECC2-529F-D54F-BE4E-4F91F43D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578961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7079" name="Rectangle 60">
            <a:extLst>
              <a:ext uri="{FF2B5EF4-FFF2-40B4-BE49-F238E27FC236}">
                <a16:creationId xmlns:a16="http://schemas.microsoft.com/office/drawing/2014/main" id="{7241B3D1-B0FE-F446-9ADF-D964BD20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609441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Yes</a:t>
            </a:r>
          </a:p>
        </p:txBody>
      </p:sp>
      <p:sp>
        <p:nvSpPr>
          <p:cNvPr id="87080" name="Rectangle 61">
            <a:extLst>
              <a:ext uri="{FF2B5EF4-FFF2-40B4-BE49-F238E27FC236}">
                <a16:creationId xmlns:a16="http://schemas.microsoft.com/office/drawing/2014/main" id="{C3B056BA-E0A5-484D-92E7-6E832550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639921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No</a:t>
            </a:r>
          </a:p>
        </p:txBody>
      </p:sp>
      <p:sp>
        <p:nvSpPr>
          <p:cNvPr id="87081" name="Text Box 62">
            <a:extLst>
              <a:ext uri="{FF2B5EF4-FFF2-40B4-BE49-F238E27FC236}">
                <a16:creationId xmlns:a16="http://schemas.microsoft.com/office/drawing/2014/main" id="{937ED84A-B5AE-DF48-8553-E0E50371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5791200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0:</a:t>
            </a:r>
          </a:p>
        </p:txBody>
      </p:sp>
      <p:sp>
        <p:nvSpPr>
          <p:cNvPr id="87082" name="Text Box 63">
            <a:extLst>
              <a:ext uri="{FF2B5EF4-FFF2-40B4-BE49-F238E27FC236}">
                <a16:creationId xmlns:a16="http://schemas.microsoft.com/office/drawing/2014/main" id="{096C12BD-A91F-7E49-ACFE-E0AA32C59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6096000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1:</a:t>
            </a:r>
          </a:p>
        </p:txBody>
      </p:sp>
      <p:sp>
        <p:nvSpPr>
          <p:cNvPr id="87083" name="Text Box 64">
            <a:extLst>
              <a:ext uri="{FF2B5EF4-FFF2-40B4-BE49-F238E27FC236}">
                <a16:creationId xmlns:a16="http://schemas.microsoft.com/office/drawing/2014/main" id="{2DA3E164-CD15-5B4E-A944-9878B42E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6400800"/>
            <a:ext cx="703461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VP 2:</a:t>
            </a:r>
          </a:p>
        </p:txBody>
      </p:sp>
      <p:sp>
        <p:nvSpPr>
          <p:cNvPr id="87084" name="Rectangle 4">
            <a:extLst>
              <a:ext uri="{FF2B5EF4-FFF2-40B4-BE49-F238E27FC236}">
                <a16:creationId xmlns:a16="http://schemas.microsoft.com/office/drawing/2014/main" id="{B8FE2EBC-4FC5-4340-AD42-ABD7BB45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73375"/>
            <a:ext cx="1676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Physical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Address Space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42E1B7B-3A20-A14D-BCF3-1B90A050EEA0}"/>
              </a:ext>
            </a:extLst>
          </p:cNvPr>
          <p:cNvSpPr/>
          <p:nvPr/>
        </p:nvSpPr>
        <p:spPr bwMode="auto">
          <a:xfrm>
            <a:off x="7161213" y="35861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3579E8-6B22-EF46-AD3A-35DA81DB15EE}"/>
              </a:ext>
            </a:extLst>
          </p:cNvPr>
          <p:cNvSpPr/>
          <p:nvPr/>
        </p:nvSpPr>
        <p:spPr bwMode="auto">
          <a:xfrm>
            <a:off x="7161213" y="38417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01F6C6-6B70-FD42-BB52-36C970FD6CBE}"/>
              </a:ext>
            </a:extLst>
          </p:cNvPr>
          <p:cNvSpPr/>
          <p:nvPr/>
        </p:nvSpPr>
        <p:spPr bwMode="auto">
          <a:xfrm>
            <a:off x="7161213" y="41005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A0AD229-1DA1-FC4D-9445-F2811EF58226}"/>
              </a:ext>
            </a:extLst>
          </p:cNvPr>
          <p:cNvSpPr/>
          <p:nvPr/>
        </p:nvSpPr>
        <p:spPr bwMode="auto">
          <a:xfrm>
            <a:off x="7161213" y="43608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DB9C5CD-CC3E-C54C-9C85-46CAA96971B0}"/>
              </a:ext>
            </a:extLst>
          </p:cNvPr>
          <p:cNvSpPr/>
          <p:nvPr/>
        </p:nvSpPr>
        <p:spPr bwMode="auto">
          <a:xfrm>
            <a:off x="7161213" y="46164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solidFill>
                  <a:srgbClr val="000000"/>
                </a:solidFill>
                <a:latin typeface="FandolSong" pitchFamily="2" charset="-128"/>
              </a:rPr>
              <a:t>PP 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4C0D45-41CA-6F48-A7BD-712DE381D4F4}"/>
              </a:ext>
            </a:extLst>
          </p:cNvPr>
          <p:cNvSpPr/>
          <p:nvPr/>
        </p:nvSpPr>
        <p:spPr bwMode="auto">
          <a:xfrm>
            <a:off x="7161213" y="48704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BA9212-0AD3-FC49-A5C6-0731A31A2E5E}"/>
              </a:ext>
            </a:extLst>
          </p:cNvPr>
          <p:cNvSpPr/>
          <p:nvPr/>
        </p:nvSpPr>
        <p:spPr bwMode="auto">
          <a:xfrm>
            <a:off x="7161213" y="51308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3B005F-912E-EF45-B6C2-0E3340D5D9FD}"/>
              </a:ext>
            </a:extLst>
          </p:cNvPr>
          <p:cNvSpPr/>
          <p:nvPr/>
        </p:nvSpPr>
        <p:spPr bwMode="auto">
          <a:xfrm>
            <a:off x="7161213" y="538162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961824-3976-8F44-B437-59729557B4D0}"/>
              </a:ext>
            </a:extLst>
          </p:cNvPr>
          <p:cNvSpPr/>
          <p:nvPr/>
        </p:nvSpPr>
        <p:spPr bwMode="auto">
          <a:xfrm>
            <a:off x="7161213" y="56372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460976-2FEF-B54A-9350-413C49E5CD65}"/>
              </a:ext>
            </a:extLst>
          </p:cNvPr>
          <p:cNvSpPr/>
          <p:nvPr/>
        </p:nvSpPr>
        <p:spPr bwMode="auto">
          <a:xfrm>
            <a:off x="7161213" y="58912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solidFill>
                  <a:srgbClr val="000000"/>
                </a:solidFill>
                <a:latin typeface="FandolSong" pitchFamily="2" charset="-128"/>
              </a:rPr>
              <a:t>PP 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53ED99-04BD-DA48-9A7A-B3DE768DDCD3}"/>
              </a:ext>
            </a:extLst>
          </p:cNvPr>
          <p:cNvSpPr/>
          <p:nvPr/>
        </p:nvSpPr>
        <p:spPr bwMode="auto">
          <a:xfrm>
            <a:off x="7162800" y="614203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6276402-9787-3341-9AC1-11178D307385}"/>
              </a:ext>
            </a:extLst>
          </p:cNvPr>
          <p:cNvSpPr/>
          <p:nvPr/>
        </p:nvSpPr>
        <p:spPr bwMode="auto">
          <a:xfrm>
            <a:off x="7162800" y="639762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FandolSong" pitchFamily="2" charset="-128"/>
              </a:rPr>
              <a:t>PP 11</a:t>
            </a:r>
          </a:p>
        </p:txBody>
      </p:sp>
      <p:cxnSp>
        <p:nvCxnSpPr>
          <p:cNvPr id="87097" name="Straight Arrow Connector 113">
            <a:extLst>
              <a:ext uri="{FF2B5EF4-FFF2-40B4-BE49-F238E27FC236}">
                <a16:creationId xmlns:a16="http://schemas.microsoft.com/office/drawing/2014/main" id="{46C8E4E3-975E-0243-92A6-70E3E2745619}"/>
              </a:ext>
            </a:extLst>
          </p:cNvPr>
          <p:cNvCxnSpPr>
            <a:cxnSpLocks noChangeShapeType="1"/>
            <a:stCxn id="24584" idx="3"/>
            <a:endCxn id="101" idx="1"/>
          </p:cNvCxnSpPr>
          <p:nvPr/>
        </p:nvCxnSpPr>
        <p:spPr bwMode="auto">
          <a:xfrm>
            <a:off x="5527675" y="3733800"/>
            <a:ext cx="1633538" cy="1525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8" name="Straight Arrow Connector 115">
            <a:extLst>
              <a:ext uri="{FF2B5EF4-FFF2-40B4-BE49-F238E27FC236}">
                <a16:creationId xmlns:a16="http://schemas.microsoft.com/office/drawing/2014/main" id="{81F0B850-0755-F749-A101-3AF3FD02904D}"/>
              </a:ext>
            </a:extLst>
          </p:cNvPr>
          <p:cNvCxnSpPr>
            <a:cxnSpLocks noChangeShapeType="1"/>
            <a:stCxn id="24587" idx="3"/>
            <a:endCxn id="99" idx="1"/>
          </p:cNvCxnSpPr>
          <p:nvPr/>
        </p:nvCxnSpPr>
        <p:spPr bwMode="auto">
          <a:xfrm>
            <a:off x="5527675" y="4038600"/>
            <a:ext cx="1633538" cy="7064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9" name="Straight Arrow Connector 117">
            <a:extLst>
              <a:ext uri="{FF2B5EF4-FFF2-40B4-BE49-F238E27FC236}">
                <a16:creationId xmlns:a16="http://schemas.microsoft.com/office/drawing/2014/main" id="{DD7B3ACC-7904-4B42-B2FC-4FEFE891FA05}"/>
              </a:ext>
            </a:extLst>
          </p:cNvPr>
          <p:cNvCxnSpPr>
            <a:cxnSpLocks noChangeShapeType="1"/>
            <a:stCxn id="24590" idx="3"/>
            <a:endCxn id="97" idx="1"/>
          </p:cNvCxnSpPr>
          <p:nvPr/>
        </p:nvCxnSpPr>
        <p:spPr bwMode="auto">
          <a:xfrm flipV="1">
            <a:off x="5527675" y="4227513"/>
            <a:ext cx="1633538" cy="1158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0" name="Straight Arrow Connector 119">
            <a:extLst>
              <a:ext uri="{FF2B5EF4-FFF2-40B4-BE49-F238E27FC236}">
                <a16:creationId xmlns:a16="http://schemas.microsoft.com/office/drawing/2014/main" id="{832C345C-35EC-4546-822C-26831E59BB4C}"/>
              </a:ext>
            </a:extLst>
          </p:cNvPr>
          <p:cNvCxnSpPr>
            <a:cxnSpLocks noChangeShapeType="1"/>
            <a:stCxn id="24625" idx="3"/>
            <a:endCxn id="104" idx="1"/>
          </p:cNvCxnSpPr>
          <p:nvPr/>
        </p:nvCxnSpPr>
        <p:spPr bwMode="auto">
          <a:xfrm>
            <a:off x="5530850" y="5942013"/>
            <a:ext cx="1630363" cy="76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1" name="Straight Arrow Connector 121">
            <a:extLst>
              <a:ext uri="{FF2B5EF4-FFF2-40B4-BE49-F238E27FC236}">
                <a16:creationId xmlns:a16="http://schemas.microsoft.com/office/drawing/2014/main" id="{308A68FD-CF10-8E4F-9EEF-D8F7D5F96709}"/>
              </a:ext>
            </a:extLst>
          </p:cNvPr>
          <p:cNvCxnSpPr>
            <a:cxnSpLocks noChangeShapeType="1"/>
            <a:stCxn id="24628" idx="3"/>
            <a:endCxn id="101" idx="1"/>
          </p:cNvCxnSpPr>
          <p:nvPr/>
        </p:nvCxnSpPr>
        <p:spPr bwMode="auto">
          <a:xfrm flipV="1">
            <a:off x="5530850" y="5259388"/>
            <a:ext cx="1630363" cy="9874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2" name="Straight Arrow Connector 123">
            <a:extLst>
              <a:ext uri="{FF2B5EF4-FFF2-40B4-BE49-F238E27FC236}">
                <a16:creationId xmlns:a16="http://schemas.microsoft.com/office/drawing/2014/main" id="{A4EB710E-3EC4-FA41-8B1E-DA7592244AB7}"/>
              </a:ext>
            </a:extLst>
          </p:cNvPr>
          <p:cNvCxnSpPr>
            <a:cxnSpLocks noChangeShapeType="1"/>
            <a:stCxn id="24631" idx="3"/>
            <a:endCxn id="112" idx="1"/>
          </p:cNvCxnSpPr>
          <p:nvPr/>
        </p:nvCxnSpPr>
        <p:spPr bwMode="auto">
          <a:xfrm flipV="1">
            <a:off x="5530850" y="6526213"/>
            <a:ext cx="1631950" cy="25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E73F8F6C-D85B-6741-A238-09902DD5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DBB89-4A35-3645-9216-FBB8AEA5B9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76C776-58D0-6847-B5D2-B75C64F08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System Using Physical Addressing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21B1A1C-2116-4544-A214-00DD13FF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8688388" cy="881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GB" altLang="zh-CN" sz="2400" b="0" dirty="0">
                <a:latin typeface="FandolSong" pitchFamily="2" charset="-128"/>
              </a:rPr>
              <a:t>Used in “simple” systems like embedded microcontrollers in devices like cars, elevators, and digital picture frames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BF6287-EDB2-5F41-8BA0-73139532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386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3C7DE0AE-FFAF-A84D-865B-57D1719B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19700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0: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E0E8A307-2D82-5749-8DBD-81C1B9AF2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21986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1:</a:t>
            </a: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358576BA-7DED-B04A-A4A9-7D6CE8CC5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4491038"/>
            <a:ext cx="597663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M-1:</a:t>
            </a: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1F3E540-98B1-AB41-8610-A95F22FB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428" y="1676400"/>
            <a:ext cx="1436033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Main memory</a:t>
            </a: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928BB9BC-9FEC-C140-8AA8-5300672F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7177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CPU</a:t>
            </a:r>
          </a:p>
        </p:txBody>
      </p:sp>
      <p:sp>
        <p:nvSpPr>
          <p:cNvPr id="21514" name="Text Box 15">
            <a:extLst>
              <a:ext uri="{FF2B5EF4-FFF2-40B4-BE49-F238E27FC236}">
                <a16:creationId xmlns:a16="http://schemas.microsoft.com/office/drawing/2014/main" id="{11118BF5-E48B-424F-9DE6-6FA5A9EB0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272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2:</a:t>
            </a:r>
          </a:p>
        </p:txBody>
      </p:sp>
      <p:sp>
        <p:nvSpPr>
          <p:cNvPr id="21515" name="Text Box 16">
            <a:extLst>
              <a:ext uri="{FF2B5EF4-FFF2-40B4-BE49-F238E27FC236}">
                <a16:creationId xmlns:a16="http://schemas.microsoft.com/office/drawing/2014/main" id="{7866949D-7629-204A-9008-EEFFB63B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26558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3: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60C0A90-B408-334E-818B-4A476300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74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892BDEB8-1B45-7D4A-A558-5F733381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3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4202F692-97D6-FF4B-939E-2044F94C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2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E869345D-DE47-6B4C-A2D1-DA9C5AB9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0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1520" name="Rectangle 21">
            <a:extLst>
              <a:ext uri="{FF2B5EF4-FFF2-40B4-BE49-F238E27FC236}">
                <a16:creationId xmlns:a16="http://schemas.microsoft.com/office/drawing/2014/main" id="{EC179E4A-7796-E04A-97F3-266C7B1D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89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1521" name="Rectangle 22">
            <a:extLst>
              <a:ext uri="{FF2B5EF4-FFF2-40B4-BE49-F238E27FC236}">
                <a16:creationId xmlns:a16="http://schemas.microsoft.com/office/drawing/2014/main" id="{1F9BCFAE-3FE6-7646-B4CB-C3628674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17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1522" name="Text Box 23">
            <a:extLst>
              <a:ext uri="{FF2B5EF4-FFF2-40B4-BE49-F238E27FC236}">
                <a16:creationId xmlns:a16="http://schemas.microsoft.com/office/drawing/2014/main" id="{153DCE06-A648-4C4B-8CE3-3168C669B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28844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4:</a:t>
            </a:r>
          </a:p>
        </p:txBody>
      </p:sp>
      <p:sp>
        <p:nvSpPr>
          <p:cNvPr id="21523" name="Text Box 24">
            <a:extLst>
              <a:ext uri="{FF2B5EF4-FFF2-40B4-BE49-F238E27FC236}">
                <a16:creationId xmlns:a16="http://schemas.microsoft.com/office/drawing/2014/main" id="{620A6F06-C17A-BF47-AFA5-F1C2416E1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31130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5:</a:t>
            </a:r>
          </a:p>
        </p:txBody>
      </p:sp>
      <p:sp>
        <p:nvSpPr>
          <p:cNvPr id="21524" name="Rectangle 25">
            <a:extLst>
              <a:ext uri="{FF2B5EF4-FFF2-40B4-BE49-F238E27FC236}">
                <a16:creationId xmlns:a16="http://schemas.microsoft.com/office/drawing/2014/main" id="{4B806BEB-C2C3-2D42-AC76-AEBD92DB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46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1525" name="Rectangle 26">
            <a:extLst>
              <a:ext uri="{FF2B5EF4-FFF2-40B4-BE49-F238E27FC236}">
                <a16:creationId xmlns:a16="http://schemas.microsoft.com/office/drawing/2014/main" id="{3AD56229-3379-BA45-A727-4CE397112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75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1526" name="Text Box 27">
            <a:extLst>
              <a:ext uri="{FF2B5EF4-FFF2-40B4-BE49-F238E27FC236}">
                <a16:creationId xmlns:a16="http://schemas.microsoft.com/office/drawing/2014/main" id="{BC93259B-6248-8B4F-BE86-90A2A499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33416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6:</a:t>
            </a:r>
          </a:p>
        </p:txBody>
      </p:sp>
      <p:sp>
        <p:nvSpPr>
          <p:cNvPr id="21527" name="Text Box 28">
            <a:extLst>
              <a:ext uri="{FF2B5EF4-FFF2-40B4-BE49-F238E27FC236}">
                <a16:creationId xmlns:a16="http://schemas.microsoft.com/office/drawing/2014/main" id="{CD0908AA-F063-A043-9CDD-8658491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702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7: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32103C3D-7386-0441-A588-23472F3E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148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1529" name="Text Box 9">
            <a:extLst>
              <a:ext uri="{FF2B5EF4-FFF2-40B4-BE49-F238E27FC236}">
                <a16:creationId xmlns:a16="http://schemas.microsoft.com/office/drawing/2014/main" id="{534D9DA0-77CA-6145-9D64-942A54CC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243" y="2438784"/>
            <a:ext cx="165972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Physical address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(PA)</a:t>
            </a:r>
          </a:p>
        </p:txBody>
      </p:sp>
      <p:sp>
        <p:nvSpPr>
          <p:cNvPr id="21530" name="AutoShape 31">
            <a:extLst>
              <a:ext uri="{FF2B5EF4-FFF2-40B4-BE49-F238E27FC236}">
                <a16:creationId xmlns:a16="http://schemas.microsoft.com/office/drawing/2014/main" id="{DFB282A3-71F8-724D-A165-D3D637410211}"/>
              </a:ext>
            </a:extLst>
          </p:cNvPr>
          <p:cNvSpPr>
            <a:spLocks/>
          </p:cNvSpPr>
          <p:nvPr/>
        </p:nvSpPr>
        <p:spPr bwMode="auto">
          <a:xfrm>
            <a:off x="5638800" y="28892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1531" name="Text Box 32">
            <a:extLst>
              <a:ext uri="{FF2B5EF4-FFF2-40B4-BE49-F238E27FC236}">
                <a16:creationId xmlns:a16="http://schemas.microsoft.com/office/drawing/2014/main" id="{E8192DD7-8252-764D-A9C2-9370105AB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958" y="5137525"/>
            <a:ext cx="1137148" cy="33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Data word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F5864B38-09A9-CB4B-87B3-ED667CA1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03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1533" name="Text Box 34">
            <a:extLst>
              <a:ext uri="{FF2B5EF4-FFF2-40B4-BE49-F238E27FC236}">
                <a16:creationId xmlns:a16="http://schemas.microsoft.com/office/drawing/2014/main" id="{F9764A54-8E59-ED46-B363-BF812717B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380523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8:</a:t>
            </a:r>
          </a:p>
        </p:txBody>
      </p:sp>
      <p:sp>
        <p:nvSpPr>
          <p:cNvPr id="21534" name="Rectangle 35">
            <a:extLst>
              <a:ext uri="{FF2B5EF4-FFF2-40B4-BE49-F238E27FC236}">
                <a16:creationId xmlns:a16="http://schemas.microsoft.com/office/drawing/2014/main" id="{48DAEC00-BE72-A745-9CF2-EB0F40D2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386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rtl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...</a:t>
            </a:r>
          </a:p>
        </p:txBody>
      </p:sp>
      <p:cxnSp>
        <p:nvCxnSpPr>
          <p:cNvPr id="21535" name="Straight Arrow Connector 33">
            <a:extLst>
              <a:ext uri="{FF2B5EF4-FFF2-40B4-BE49-F238E27FC236}">
                <a16:creationId xmlns:a16="http://schemas.microsoft.com/office/drawing/2014/main" id="{AFE2A21E-F031-D949-B6F7-A2A733DE0AEA}"/>
              </a:ext>
            </a:extLst>
          </p:cNvPr>
          <p:cNvCxnSpPr>
            <a:cxnSpLocks noChangeShapeType="1"/>
            <a:stCxn id="21513" idx="3"/>
            <a:endCxn id="21522" idx="1"/>
          </p:cNvCxnSpPr>
          <p:nvPr/>
        </p:nvCxnSpPr>
        <p:spPr bwMode="auto">
          <a:xfrm flipV="1">
            <a:off x="2667000" y="3036888"/>
            <a:ext cx="1674813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Straight Connector 34">
            <a:extLst>
              <a:ext uri="{FF2B5EF4-FFF2-40B4-BE49-F238E27FC236}">
                <a16:creationId xmlns:a16="http://schemas.microsoft.com/office/drawing/2014/main" id="{A7B5114C-A649-2E4B-88DA-F44EA2E520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5791200" y="3346450"/>
            <a:ext cx="5334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Straight Connector 35">
            <a:extLst>
              <a:ext uri="{FF2B5EF4-FFF2-40B4-BE49-F238E27FC236}">
                <a16:creationId xmlns:a16="http://schemas.microsoft.com/office/drawing/2014/main" id="{D0C6F19F-67A4-9946-826B-79C30DEAD74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03850" y="4262438"/>
            <a:ext cx="1839913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Shape 60">
            <a:extLst>
              <a:ext uri="{FF2B5EF4-FFF2-40B4-BE49-F238E27FC236}">
                <a16:creationId xmlns:a16="http://schemas.microsoft.com/office/drawing/2014/main" id="{B3E578D6-0196-CD47-90C6-35D83F69945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305175"/>
            <a:ext cx="4189413" cy="1878013"/>
          </a:xfrm>
          <a:prstGeom prst="bentConnector3">
            <a:avLst>
              <a:gd name="adj1" fmla="val 9999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9" name="TextBox 37">
            <a:extLst>
              <a:ext uri="{FF2B5EF4-FFF2-40B4-BE49-F238E27FC236}">
                <a16:creationId xmlns:a16="http://schemas.microsoft.com/office/drawing/2014/main" id="{E65462AA-0ACA-AB42-A262-441A4564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6406A69E-0148-C147-A74E-E216F98E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A91C3-0CFF-1242-9C59-6CD6560F104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839A465-F6D7-004B-9FA3-825397FBC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Addressing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7615B3-CE5B-724B-9373-766C7B5A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addressing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CPU accesses main memory by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virtual address</a:t>
            </a:r>
            <a:r>
              <a:rPr lang="en-US" altLang="zh-CN">
                <a:ea typeface="宋体" panose="02010600030101010101" pitchFamily="2" charset="-122"/>
              </a:rPr>
              <a:t> (VA)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virtual address is converted to the appropriate physical address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876E304D-017C-3C4E-9EF6-3CF5C354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B44018-48CC-6D4A-8B85-6D57440B4F8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BD05A02-E5D9-154B-AD4F-66BD86E69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Addressing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1D151C-281D-1149-81A7-68E82A064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Converting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virtual address</a:t>
            </a:r>
            <a:r>
              <a:rPr lang="en-US" altLang="zh-CN">
                <a:ea typeface="宋体" panose="02010600030101010101" pitchFamily="2" charset="-122"/>
              </a:rPr>
              <a:t> to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Requires close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cooperation</a:t>
            </a:r>
            <a:r>
              <a:rPr lang="en-US" altLang="zh-CN">
                <a:ea typeface="宋体" panose="02010600030101010101" pitchFamily="2" charset="-122"/>
              </a:rPr>
              <a:t> between the CPU hardware and the operating system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HW: the memory management unit (MMU) 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Dedicated hardware on the CPU chip to translate virtual addresses on the fly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SW: A look-up table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Stored in main memory 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Contents are managed by the operating system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>
            <a:extLst>
              <a:ext uri="{FF2B5EF4-FFF2-40B4-BE49-F238E27FC236}">
                <a16:creationId xmlns:a16="http://schemas.microsoft.com/office/drawing/2014/main" id="{E7A42A7A-44D5-0945-BDA9-8965C21B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C1F60-20B7-9B4F-BC38-995BDEEA82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1BF9921-0FE1-FD4A-8542-91B6B7EF2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System Using Virtual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B7332-FF03-424B-B073-A7A900062DCB}"/>
              </a:ext>
            </a:extLst>
          </p:cNvPr>
          <p:cNvSpPr/>
          <p:nvPr/>
        </p:nvSpPr>
        <p:spPr bwMode="auto">
          <a:xfrm>
            <a:off x="849313" y="2281238"/>
            <a:ext cx="374967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7521C5A-FCB4-4C4B-9E1E-12DDCB56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562600"/>
            <a:ext cx="8307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GB" altLang="zh-CN" sz="2400" b="0" dirty="0">
                <a:latin typeface="FandolSong" pitchFamily="2" charset="-128"/>
              </a:rPr>
              <a:t>Used in all modern servers, desktops, and laptops</a:t>
            </a:r>
          </a:p>
          <a:p>
            <a:r>
              <a:rPr lang="en-GB" altLang="zh-CN" sz="2400" b="0" dirty="0">
                <a:latin typeface="FandolSong" pitchFamily="2" charset="-128"/>
              </a:rPr>
              <a:t>One of the great ideas in computer science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6A5403-3353-C44E-A623-29FF1447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4710B9C5-176A-794E-AB87-F7EBFD67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18176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0:</a:t>
            </a:r>
          </a:p>
        </p:txBody>
      </p:sp>
      <p:sp>
        <p:nvSpPr>
          <p:cNvPr id="27655" name="Text Box 5">
            <a:extLst>
              <a:ext uri="{FF2B5EF4-FFF2-40B4-BE49-F238E27FC236}">
                <a16:creationId xmlns:a16="http://schemas.microsoft.com/office/drawing/2014/main" id="{8DF90918-7245-544C-8AB8-3ED8AF01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20462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1:</a:t>
            </a:r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B45C71DC-8EB5-CC41-AF6A-4E370305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4338638"/>
            <a:ext cx="597663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M-1:</a:t>
            </a:r>
          </a:p>
        </p:txBody>
      </p:sp>
      <p:sp>
        <p:nvSpPr>
          <p:cNvPr id="27657" name="Text Box 7">
            <a:extLst>
              <a:ext uri="{FF2B5EF4-FFF2-40B4-BE49-F238E27FC236}">
                <a16:creationId xmlns:a16="http://schemas.microsoft.com/office/drawing/2014/main" id="{1EE21B71-A2C1-8447-8313-1F41559C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828" y="1524000"/>
            <a:ext cx="1436033" cy="30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Main memory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A86D8D9D-B391-8748-92F3-B1D8BD19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19375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MMU</a:t>
            </a:r>
          </a:p>
        </p:txBody>
      </p:sp>
      <p:sp>
        <p:nvSpPr>
          <p:cNvPr id="27659" name="Text Box 15">
            <a:extLst>
              <a:ext uri="{FF2B5EF4-FFF2-40B4-BE49-F238E27FC236}">
                <a16:creationId xmlns:a16="http://schemas.microsoft.com/office/drawing/2014/main" id="{84C42406-00AE-1645-B0A7-C7B20354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748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2:</a:t>
            </a:r>
          </a:p>
        </p:txBody>
      </p:sp>
      <p:sp>
        <p:nvSpPr>
          <p:cNvPr id="27660" name="Text Box 16">
            <a:extLst>
              <a:ext uri="{FF2B5EF4-FFF2-40B4-BE49-F238E27FC236}">
                <a16:creationId xmlns:a16="http://schemas.microsoft.com/office/drawing/2014/main" id="{DD59759E-7F3F-E54D-9CA7-A35E4BEE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25034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3: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1316A630-6D8A-9340-A04D-F0148B17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907CA36C-7795-DE40-8E65-FC417F33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AF88AD-B759-4443-929D-36B4049A6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53F68747-DDD5-404D-BC84-65E32A1D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7665" name="Rectangle 21">
            <a:extLst>
              <a:ext uri="{FF2B5EF4-FFF2-40B4-BE49-F238E27FC236}">
                <a16:creationId xmlns:a16="http://schemas.microsoft.com/office/drawing/2014/main" id="{310884CE-8242-1244-AF8E-755F0571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7666" name="Rectangle 22">
            <a:extLst>
              <a:ext uri="{FF2B5EF4-FFF2-40B4-BE49-F238E27FC236}">
                <a16:creationId xmlns:a16="http://schemas.microsoft.com/office/drawing/2014/main" id="{BC1A70EB-9ECC-C74E-B7A8-BADF52E3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7667" name="Text Box 23">
            <a:extLst>
              <a:ext uri="{FF2B5EF4-FFF2-40B4-BE49-F238E27FC236}">
                <a16:creationId xmlns:a16="http://schemas.microsoft.com/office/drawing/2014/main" id="{3FCC73FD-D50A-D64F-8817-EAD5D754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27320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4:</a:t>
            </a:r>
          </a:p>
        </p:txBody>
      </p:sp>
      <p:sp>
        <p:nvSpPr>
          <p:cNvPr id="27668" name="Text Box 24">
            <a:extLst>
              <a:ext uri="{FF2B5EF4-FFF2-40B4-BE49-F238E27FC236}">
                <a16:creationId xmlns:a16="http://schemas.microsoft.com/office/drawing/2014/main" id="{52D76FFA-216E-C548-A5C8-9C1FFE49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29606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5:</a:t>
            </a:r>
          </a:p>
        </p:txBody>
      </p:sp>
      <p:sp>
        <p:nvSpPr>
          <p:cNvPr id="27669" name="Rectangle 25">
            <a:extLst>
              <a:ext uri="{FF2B5EF4-FFF2-40B4-BE49-F238E27FC236}">
                <a16:creationId xmlns:a16="http://schemas.microsoft.com/office/drawing/2014/main" id="{2FBEE36E-7FB3-5442-90BF-A70D13A8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7670" name="Rectangle 26">
            <a:extLst>
              <a:ext uri="{FF2B5EF4-FFF2-40B4-BE49-F238E27FC236}">
                <a16:creationId xmlns:a16="http://schemas.microsoft.com/office/drawing/2014/main" id="{8401165A-072C-F246-BB1D-9A1871AB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7671" name="Text Box 27">
            <a:extLst>
              <a:ext uri="{FF2B5EF4-FFF2-40B4-BE49-F238E27FC236}">
                <a16:creationId xmlns:a16="http://schemas.microsoft.com/office/drawing/2014/main" id="{D1CFD050-81F9-7C48-AFCE-14E8786A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1892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6:</a:t>
            </a:r>
          </a:p>
        </p:txBody>
      </p:sp>
      <p:sp>
        <p:nvSpPr>
          <p:cNvPr id="27672" name="Text Box 28">
            <a:extLst>
              <a:ext uri="{FF2B5EF4-FFF2-40B4-BE49-F238E27FC236}">
                <a16:creationId xmlns:a16="http://schemas.microsoft.com/office/drawing/2014/main" id="{4D087C67-9966-6845-BEC4-DE88D5A8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1788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7: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EB3DCB58-B07C-A242-B322-CF696243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7674" name="Text Box 9">
            <a:extLst>
              <a:ext uri="{FF2B5EF4-FFF2-40B4-BE49-F238E27FC236}">
                <a16:creationId xmlns:a16="http://schemas.microsoft.com/office/drawing/2014/main" id="{B3601E5E-6B26-824F-AAAF-A9F91825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927" y="2378433"/>
            <a:ext cx="1476985" cy="5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Physical address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(PA)</a:t>
            </a:r>
          </a:p>
        </p:txBody>
      </p:sp>
      <p:sp>
        <p:nvSpPr>
          <p:cNvPr id="27675" name="AutoShape 31">
            <a:extLst>
              <a:ext uri="{FF2B5EF4-FFF2-40B4-BE49-F238E27FC236}">
                <a16:creationId xmlns:a16="http://schemas.microsoft.com/office/drawing/2014/main" id="{5254FB8D-7B12-3F42-B31A-6ADE020DD6DC}"/>
              </a:ext>
            </a:extLst>
          </p:cNvPr>
          <p:cNvSpPr>
            <a:spLocks/>
          </p:cNvSpPr>
          <p:nvPr/>
        </p:nvSpPr>
        <p:spPr bwMode="auto">
          <a:xfrm>
            <a:off x="7315200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7676" name="Text Box 32">
            <a:extLst>
              <a:ext uri="{FF2B5EF4-FFF2-40B4-BE49-F238E27FC236}">
                <a16:creationId xmlns:a16="http://schemas.microsoft.com/office/drawing/2014/main" id="{94EC4113-EA9A-F849-A249-3BBA1AE5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472" y="5000988"/>
            <a:ext cx="1015320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Data word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79591A66-54E9-7249-9867-1F056E85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651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27678" name="Text Box 34">
            <a:extLst>
              <a:ext uri="{FF2B5EF4-FFF2-40B4-BE49-F238E27FC236}">
                <a16:creationId xmlns:a16="http://schemas.microsoft.com/office/drawing/2014/main" id="{D7DD2E4D-BC6C-8042-9A9B-8E2F8AB0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652838"/>
            <a:ext cx="342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FontTx/>
              <a:buNone/>
            </a:pPr>
            <a:r>
              <a:rPr lang="en-GB" altLang="zh-CN" sz="1600" b="0" dirty="0">
                <a:solidFill>
                  <a:srgbClr val="003300"/>
                </a:solidFill>
                <a:latin typeface="FandolSong" pitchFamily="2" charset="-128"/>
              </a:rPr>
              <a:t>8:</a:t>
            </a:r>
          </a:p>
        </p:txBody>
      </p:sp>
      <p:sp>
        <p:nvSpPr>
          <p:cNvPr id="27679" name="Rectangle 35">
            <a:extLst>
              <a:ext uri="{FF2B5EF4-FFF2-40B4-BE49-F238E27FC236}">
                <a16:creationId xmlns:a16="http://schemas.microsoft.com/office/drawing/2014/main" id="{D1D3668B-3768-424C-BE4B-2A31ED0A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360" tIns="44280" rIns="90360" bIns="4428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rtl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b="0" dirty="0">
                <a:latin typeface="FandolSong" pitchFamily="2" charset="-128"/>
              </a:rPr>
              <a:t>...</a:t>
            </a:r>
          </a:p>
        </p:txBody>
      </p:sp>
      <p:cxnSp>
        <p:nvCxnSpPr>
          <p:cNvPr id="27680" name="Straight Arrow Connector 34">
            <a:extLst>
              <a:ext uri="{FF2B5EF4-FFF2-40B4-BE49-F238E27FC236}">
                <a16:creationId xmlns:a16="http://schemas.microsoft.com/office/drawing/2014/main" id="{962D0814-15B8-B540-BDC9-B27A63B7D86B}"/>
              </a:ext>
            </a:extLst>
          </p:cNvPr>
          <p:cNvCxnSpPr>
            <a:cxnSpLocks noChangeShapeType="1"/>
            <a:stCxn id="27658" idx="3"/>
            <a:endCxn id="27667" idx="1"/>
          </p:cNvCxnSpPr>
          <p:nvPr/>
        </p:nvCxnSpPr>
        <p:spPr bwMode="auto">
          <a:xfrm flipV="1">
            <a:off x="4495800" y="2884488"/>
            <a:ext cx="1522413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Straight Connector 35">
            <a:extLst>
              <a:ext uri="{FF2B5EF4-FFF2-40B4-BE49-F238E27FC236}">
                <a16:creationId xmlns:a16="http://schemas.microsoft.com/office/drawing/2014/main" id="{A528F97A-D181-2442-9D69-00D6028B18D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7467600" y="3194050"/>
            <a:ext cx="5334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Straight Connector 36">
            <a:extLst>
              <a:ext uri="{FF2B5EF4-FFF2-40B4-BE49-F238E27FC236}">
                <a16:creationId xmlns:a16="http://schemas.microsoft.com/office/drawing/2014/main" id="{416F7B85-1C83-0641-8FE6-A4391D1D96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080250" y="4110038"/>
            <a:ext cx="1839913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Shape 60">
            <a:extLst>
              <a:ext uri="{FF2B5EF4-FFF2-40B4-BE49-F238E27FC236}">
                <a16:creationId xmlns:a16="http://schemas.microsoft.com/office/drawing/2014/main" id="{952E1CA2-1CAD-E643-B205-D9B381BB0F62}"/>
              </a:ext>
            </a:extLst>
          </p:cNvPr>
          <p:cNvCxnSpPr>
            <a:cxnSpLocks noChangeShapeType="1"/>
            <a:endCxn id="27684" idx="2"/>
          </p:cNvCxnSpPr>
          <p:nvPr/>
        </p:nvCxnSpPr>
        <p:spPr bwMode="auto">
          <a:xfrm rot="10800000">
            <a:off x="1524000" y="3154363"/>
            <a:ext cx="6475413" cy="1876425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4" name="Rectangle 10">
            <a:extLst>
              <a:ext uri="{FF2B5EF4-FFF2-40B4-BE49-F238E27FC236}">
                <a16:creationId xmlns:a16="http://schemas.microsoft.com/office/drawing/2014/main" id="{FF0AF25E-40AE-2641-8E8E-DA361CBB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2096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b="0" dirty="0">
                <a:latin typeface="FandolSong" pitchFamily="2" charset="-128"/>
              </a:rPr>
              <a:t>CPU</a:t>
            </a:r>
          </a:p>
        </p:txBody>
      </p:sp>
      <p:cxnSp>
        <p:nvCxnSpPr>
          <p:cNvPr id="27685" name="Straight Arrow Connector 39">
            <a:extLst>
              <a:ext uri="{FF2B5EF4-FFF2-40B4-BE49-F238E27FC236}">
                <a16:creationId xmlns:a16="http://schemas.microsoft.com/office/drawing/2014/main" id="{3D35137F-2CDB-5A40-A0D8-2EF4ECAF8A76}"/>
              </a:ext>
            </a:extLst>
          </p:cNvPr>
          <p:cNvCxnSpPr>
            <a:cxnSpLocks noChangeShapeType="1"/>
            <a:stCxn id="27684" idx="3"/>
          </p:cNvCxnSpPr>
          <p:nvPr/>
        </p:nvCxnSpPr>
        <p:spPr bwMode="auto">
          <a:xfrm flipV="1">
            <a:off x="2057400" y="2882900"/>
            <a:ext cx="1370013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9">
            <a:extLst>
              <a:ext uri="{FF2B5EF4-FFF2-40B4-BE49-F238E27FC236}">
                <a16:creationId xmlns:a16="http://schemas.microsoft.com/office/drawing/2014/main" id="{D7313A20-2CBD-444F-BEE5-9370B2432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857" y="2378433"/>
            <a:ext cx="1384011" cy="5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Virtual address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400" b="0" dirty="0">
                <a:latin typeface="FandolSong" pitchFamily="2" charset="-128"/>
              </a:rPr>
              <a:t>(VA)</a:t>
            </a:r>
          </a:p>
        </p:txBody>
      </p:sp>
      <p:sp>
        <p:nvSpPr>
          <p:cNvPr id="27687" name="TextBox 41">
            <a:extLst>
              <a:ext uri="{FF2B5EF4-FFF2-40B4-BE49-F238E27FC236}">
                <a16:creationId xmlns:a16="http://schemas.microsoft.com/office/drawing/2014/main" id="{E69983B4-985D-C342-AAEA-B6D46D87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76438"/>
            <a:ext cx="12458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CPU Chip</a:t>
            </a:r>
          </a:p>
        </p:txBody>
      </p:sp>
      <p:sp>
        <p:nvSpPr>
          <p:cNvPr id="27688" name="TextBox 42">
            <a:extLst>
              <a:ext uri="{FF2B5EF4-FFF2-40B4-BE49-F238E27FC236}">
                <a16:creationId xmlns:a16="http://schemas.microsoft.com/office/drawing/2014/main" id="{A08CDDCE-09F3-0641-BD7B-A921A298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146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7689" name="TextBox 43">
            <a:extLst>
              <a:ext uri="{FF2B5EF4-FFF2-40B4-BE49-F238E27FC236}">
                <a16:creationId xmlns:a16="http://schemas.microsoft.com/office/drawing/2014/main" id="{9E3DB04C-7457-BC48-851C-DE45673E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82900"/>
            <a:ext cx="677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  <a:cs typeface="Courier New" panose="02070309020205020404" pitchFamily="49" charset="0"/>
              </a:rPr>
              <a:t>4100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66D0B0F5-3A1F-9E45-824E-C4F7681A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2C89F-B5B9-C247-AC92-9D0B3845291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B3CFDA-2605-8E4C-899B-BE0228270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Space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376FE3B-5FFD-0148-9D95-E67550F4F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Address Space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An ordered set of nonnegative integer addresses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Linear Space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integers in the address space are consecutive</a:t>
            </a: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Linear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address space</a:t>
            </a:r>
            <a:r>
              <a:rPr lang="en-US" altLang="zh-CN">
                <a:solidFill>
                  <a:srgbClr val="990000"/>
                </a:solidFill>
                <a:ea typeface="宋体" panose="02010600030101010101" pitchFamily="2" charset="-122"/>
              </a:rPr>
              <a:t>: </a:t>
            </a:r>
            <a:r>
              <a:rPr lang="en-US" altLang="zh-CN">
                <a:ea typeface="宋体" panose="02010600030101010101" pitchFamily="2" charset="-122"/>
              </a:rPr>
              <a:t>Ordered set of contiguous non-negative integer addresses: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{0, 1, 2, 3 … }</a:t>
            </a:r>
            <a:endParaRPr lang="en-US" altLang="zh-CN" b="1">
              <a:solidFill>
                <a:srgbClr val="99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840D62F5-7F1D-7746-9391-5E526B16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4DEBFD-A7ED-BA42-9166-17C03A07E26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69C5825-25D9-554C-9440-60C75773B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Space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061C797-A2F9-214A-AF59-AF35E62F9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N-bit Address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address space</a:t>
            </a:r>
            <a:r>
              <a:rPr lang="en-US" altLang="zh-CN" dirty="0">
                <a:solidFill>
                  <a:srgbClr val="990000"/>
                </a:solidFill>
                <a:ea typeface="宋体" panose="02010600030101010101" pitchFamily="2" charset="-122"/>
              </a:rPr>
              <a:t>: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Set of N = 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virtual addresses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{0, 1, 2, 3, …, N-1}</a:t>
            </a:r>
            <a:endParaRPr lang="en-US" altLang="zh-CN" b="1" dirty="0">
              <a:solidFill>
                <a:srgbClr val="99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Physical address space</a:t>
            </a:r>
            <a:r>
              <a:rPr lang="en-US" altLang="zh-CN" dirty="0">
                <a:solidFill>
                  <a:srgbClr val="990000"/>
                </a:solidFill>
                <a:ea typeface="宋体" panose="02010600030101010101" pitchFamily="2" charset="-122"/>
              </a:rPr>
              <a:t>: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Set of M = 2</a:t>
            </a:r>
            <a:r>
              <a:rPr lang="en-US" altLang="zh-CN" baseline="30000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physical addresses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{0, 1, 2, 3, …, M-1}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Clean distinction between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data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bytes</a:t>
            </a:r>
            <a:r>
              <a:rPr lang="en-US" altLang="zh-CN" dirty="0">
                <a:ea typeface="宋体" panose="02010600030101010101" pitchFamily="2" charset="-122"/>
              </a:rPr>
              <a:t>) and their attributes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addresses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Each object can now have multiple addresses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one physical address, one (or more) virtual addresses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11090</TotalTime>
  <Words>2105</Words>
  <Application>Microsoft Macintosh PowerPoint</Application>
  <PresentationFormat>如螢幕大小 (4:3)</PresentationFormat>
  <Paragraphs>647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Comic Sans MS</vt:lpstr>
      <vt:lpstr>宋体</vt:lpstr>
      <vt:lpstr>Arial</vt:lpstr>
      <vt:lpstr>Times New Roman</vt:lpstr>
      <vt:lpstr>Calibri</vt:lpstr>
      <vt:lpstr>Courier New</vt:lpstr>
      <vt:lpstr>Helvetica</vt:lpstr>
      <vt:lpstr>msgothic</vt:lpstr>
      <vt:lpstr>Wingdings</vt:lpstr>
      <vt:lpstr>icfp99</vt:lpstr>
      <vt:lpstr>Virtual Memory</vt:lpstr>
      <vt:lpstr>Outline</vt:lpstr>
      <vt:lpstr>Physical Addressing</vt:lpstr>
      <vt:lpstr>A System Using Physical Addressing</vt:lpstr>
      <vt:lpstr>Virtual Addressing</vt:lpstr>
      <vt:lpstr>Virtual Addressing</vt:lpstr>
      <vt:lpstr>A System Using Virtual Addressing</vt:lpstr>
      <vt:lpstr>Address Space</vt:lpstr>
      <vt:lpstr>Address Space</vt:lpstr>
      <vt:lpstr>Address Space</vt:lpstr>
      <vt:lpstr>Why Virtual Memory (VM)?</vt:lpstr>
      <vt:lpstr>Using Main Memory as a Cache</vt:lpstr>
      <vt:lpstr>Using Main Memory as a Cache</vt:lpstr>
      <vt:lpstr>Design Considerations</vt:lpstr>
      <vt:lpstr>Page</vt:lpstr>
      <vt:lpstr>Page</vt:lpstr>
      <vt:lpstr>Page Attributes</vt:lpstr>
      <vt:lpstr>Page Table</vt:lpstr>
      <vt:lpstr>Page Table</vt:lpstr>
      <vt:lpstr>Page Hits</vt:lpstr>
      <vt:lpstr>Page Faults</vt:lpstr>
      <vt:lpstr>Page Faults</vt:lpstr>
      <vt:lpstr>Servicing a Page Fault</vt:lpstr>
      <vt:lpstr>Servicing a Page Fault</vt:lpstr>
      <vt:lpstr>Servicing a Page Fault</vt:lpstr>
      <vt:lpstr>Locality to the Rescue Again!</vt:lpstr>
      <vt:lpstr>Why Virtual Memory (VM)?</vt:lpstr>
      <vt:lpstr>VM as a Tool for Memory Management</vt:lpstr>
      <vt:lpstr>VM as a Tool for Memory Management</vt:lpstr>
      <vt:lpstr>VM as a Tool for Memory Management</vt:lpstr>
      <vt:lpstr>VM as a Tool for Memory Management</vt:lpstr>
      <vt:lpstr>Simplifying Linking and Loading</vt:lpstr>
      <vt:lpstr>Simplifying Linking and Loading</vt:lpstr>
      <vt:lpstr>Why Virtual Memory (VM)?</vt:lpstr>
      <vt:lpstr>VM as a Tool for Memory Protection</vt:lpstr>
      <vt:lpstr>VM as a Tool for Memory Protection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416</cp:revision>
  <dcterms:created xsi:type="dcterms:W3CDTF">2000-01-15T07:54:11Z</dcterms:created>
  <dcterms:modified xsi:type="dcterms:W3CDTF">2020-09-18T05:51:57Z</dcterms:modified>
</cp:coreProperties>
</file>