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1475" r:id="rId2"/>
    <p:sldId id="1476" r:id="rId3"/>
    <p:sldId id="1410" r:id="rId4"/>
    <p:sldId id="1411" r:id="rId5"/>
    <p:sldId id="1412" r:id="rId6"/>
    <p:sldId id="1413" r:id="rId7"/>
    <p:sldId id="1414" r:id="rId8"/>
    <p:sldId id="1415" r:id="rId9"/>
    <p:sldId id="1405" r:id="rId10"/>
    <p:sldId id="1406" r:id="rId11"/>
    <p:sldId id="1416" r:id="rId12"/>
    <p:sldId id="1466" r:id="rId13"/>
    <p:sldId id="1390" r:id="rId14"/>
    <p:sldId id="1392" r:id="rId15"/>
    <p:sldId id="1393" r:id="rId16"/>
    <p:sldId id="1465" r:id="rId17"/>
    <p:sldId id="1468" r:id="rId18"/>
    <p:sldId id="1395" r:id="rId19"/>
    <p:sldId id="1470" r:id="rId20"/>
    <p:sldId id="1469" r:id="rId21"/>
    <p:sldId id="1471" r:id="rId22"/>
    <p:sldId id="1399" r:id="rId23"/>
    <p:sldId id="1398" r:id="rId24"/>
    <p:sldId id="1358" r:id="rId25"/>
    <p:sldId id="1359" r:id="rId26"/>
    <p:sldId id="1360" r:id="rId27"/>
    <p:sldId id="1472" r:id="rId28"/>
    <p:sldId id="1494" r:id="rId29"/>
    <p:sldId id="1493" r:id="rId30"/>
    <p:sldId id="1482" r:id="rId31"/>
    <p:sldId id="1401" r:id="rId32"/>
    <p:sldId id="1400" r:id="rId33"/>
    <p:sldId id="1402" r:id="rId34"/>
    <p:sldId id="1474" r:id="rId35"/>
    <p:sldId id="1473" r:id="rId36"/>
    <p:sldId id="1479" r:id="rId37"/>
    <p:sldId id="1483" r:id="rId38"/>
    <p:sldId id="1481" r:id="rId39"/>
    <p:sldId id="1484" r:id="rId40"/>
    <p:sldId id="1485" r:id="rId41"/>
    <p:sldId id="1480" r:id="rId42"/>
    <p:sldId id="1486" r:id="rId43"/>
    <p:sldId id="1487" r:id="rId44"/>
    <p:sldId id="1489" r:id="rId45"/>
    <p:sldId id="1488" r:id="rId46"/>
    <p:sldId id="1491" r:id="rId47"/>
    <p:sldId id="1492" r:id="rId48"/>
    <p:sldId id="149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5" autoAdjust="0"/>
    <p:restoredTop sz="81530" autoAdjust="0"/>
  </p:normalViewPr>
  <p:slideViewPr>
    <p:cSldViewPr>
      <p:cViewPr varScale="1">
        <p:scale>
          <a:sx n="68" d="100"/>
          <a:sy n="68" d="100"/>
        </p:scale>
        <p:origin x="216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4.xml"/><Relationship Id="rId7" Type="http://schemas.openxmlformats.org/officeDocument/2006/relationships/slide" Target="slides/slide21.xml"/><Relationship Id="rId2" Type="http://schemas.openxmlformats.org/officeDocument/2006/relationships/slide" Target="slides/slide13.xml"/><Relationship Id="rId1" Type="http://schemas.openxmlformats.org/officeDocument/2006/relationships/slide" Target="slides/slide9.xml"/><Relationship Id="rId6" Type="http://schemas.openxmlformats.org/officeDocument/2006/relationships/slide" Target="slides/slide18.xml"/><Relationship Id="rId11" Type="http://schemas.openxmlformats.org/officeDocument/2006/relationships/slide" Target="slides/slide44.xml"/><Relationship Id="rId5" Type="http://schemas.openxmlformats.org/officeDocument/2006/relationships/slide" Target="slides/slide17.xml"/><Relationship Id="rId10" Type="http://schemas.openxmlformats.org/officeDocument/2006/relationships/slide" Target="slides/slide25.xml"/><Relationship Id="rId4" Type="http://schemas.openxmlformats.org/officeDocument/2006/relationships/slide" Target="slides/slide15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F2C025-659B-6C49-8755-A721B6250C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7FA9E-7C2D-7749-AC10-F09E07F02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16616BC4-D233-B749-A6F3-110F7E1D7E3A}" type="datetimeFigureOut">
              <a:rPr lang="en-US" b="0">
                <a:latin typeface="FandolSong" pitchFamily="2" charset="-128"/>
              </a:rPr>
              <a:pPr>
                <a:defRPr/>
              </a:pPr>
              <a:t>11/24/20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DDCCA-115C-5C43-8F7B-4C478DB9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04B7-01FB-7049-ABAF-7F8BBE3CF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25C30C-6D7F-1548-B444-20D83EC8445C}" type="slidenum">
              <a:rPr lang="en-US" altLang="en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en-CN" b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5850EF8-E367-2D45-9868-2E149F0702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9938D6-3AA2-434C-9461-6AE83A5659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DA3E203-6B63-9B4E-BEB7-DFBDB29E0AC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91D730-3859-564E-B7C4-8AC9839EE7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9F72DB4-86CE-C64C-8049-A1125258DD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F44B56-EBF0-7A49-A0C2-0AD715C95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82487D-A91C-CA4A-9069-A3563C9A28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51D192D-F310-284C-817A-D606D8D8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D6BC125-3A8F-744A-88C4-73055F7A2EC5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B5FD3AB-F9E2-D24D-B2A9-36F6CBC956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A04C41D-1D99-5F42-8A53-5A1231FA2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1F005FA-B730-EB4E-B65A-0F1B1BB70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83C6E62-0FDF-3847-8640-05E47967777D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BF9CCA3-7E82-574E-B290-E328203143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EE53CD2-8782-E147-B9EE-9DDCA821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EACF8FE-822E-4D4A-98BB-B07D90AD2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C6208E2-42B7-5B41-8CB7-A928EF23B33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E426A2-2200-B840-91D4-E1D5C4E0E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AC46B4D-4687-DE43-BDDB-9FC0E4791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0C5639C-6324-5A43-9EE0-20758A8ED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E9B6D20-4849-884D-8B52-A32AF0147EA9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089B22F-9C32-2C4C-B594-D170CE3E14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111E5FB-6E37-1E42-9D49-03B8A2312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B84CF43-30F1-E84B-AF82-BDF5B062F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EE0527F-297C-0944-B774-35EFFA9D37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90E0FC7-382B-7246-9F5F-4B7196DE9B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939E5F-3578-BD49-B002-B9A442BA7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209E680D-D244-D749-B72F-6E3D63D51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A04A84D-41F8-A445-9FE4-B2A08BA354BC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1F1D62C-007D-6E42-8B69-98AF455959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970E6BA-5FF6-7D44-B2DD-60DD4AE38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D5FE579-FDA3-1544-B341-F0391A40B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FC746C5-B81E-6048-BA37-9E5F2CB7B5D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5B2604F-14EC-A441-97EF-BE03480CC2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B386765-FDA2-8E4D-A76D-D90155B14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Why?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1C677520-30EA-7A42-80ED-ED3FE0000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2D77BF1-3A4A-5E44-8799-186301A75628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42CA485-48D8-AE43-B0A0-55CB5B9D6C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50D30C3-D32D-C648-86E4-417A4C34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37D82BE9-E637-324D-95DD-ED1AB84C4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1A83A8E-37B3-5641-BD96-6EEB4A1F80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BD0132A-B6EB-F744-8152-FA2A838E9E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28BB933-6D16-F244-A277-4182CCFCA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57079BC8-F227-2149-B8E2-297435B85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1005F85-9C55-1B40-9D50-5064E00D90FF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C4E6567-E49D-B94C-A7B5-46F0407C3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71B4071-356B-AC46-A389-8446D3310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23F65A21-009A-6040-9945-98A436350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C803D7E-FCA6-8B43-BC0A-8ADDF4F29D4C}" type="slidenum">
              <a:rPr lang="zh-CN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90E05C9-CDAE-8247-A859-2D149A66E4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60FCF27-ED44-8444-B780-CB0081FBB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4D0950A-8F66-A941-919B-75DA5AFC0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4920659-2E7C-0C47-8ABB-065641F07EE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FE2F879-73B2-1E4D-AEBB-7260572764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DA13581-4208-E940-8C64-CA5DDD288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43802168-8A69-F543-9A34-13B94390B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51010F-C8D0-0D4D-81C2-6135F7C4DC33}" type="slidenum">
              <a:rPr lang="zh-CN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BD2C160-E844-1444-81A0-AADE6AACA2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FAB01A3-3B90-EE46-9B38-A05EE70C1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54D0A525-5D40-804E-9E78-AC146943B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E9B3D9D-E36B-974C-ABB8-2599F5FE952D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BF8B3D8-6AD0-FF44-B942-9B9084E099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1E44224-8911-4F44-BBF4-F38FB5FA1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661F84A-848A-9045-8672-DF91D8ABE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9E27FCA-AF1C-0242-93E2-C05B9F2A12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68DEB3E-DE21-AE40-ADA5-BFCBBAA993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F5C1D6B-FC0E-1345-8CCE-C81E16BA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2CA8EDC-F754-B540-95BC-508D6800E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8EAB44F-09B7-7C49-8B0C-7C2FC9F64C7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E46C86B-422C-E04B-AFCE-7EE55043B7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92760A-8F44-7245-8DD9-81135782C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83FBB8C1-FF24-DC4E-8765-9EBF9B948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38782E3-6244-C24F-9682-C4DDC39772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C4FDE63-02E1-CF48-9EA3-5E2A189ACF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2D7C35E-611B-2A42-8216-083DF626A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079505F3-C07C-384F-8962-5FB47922F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CB42105-8E79-5E4F-95D2-02D65665CE54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F003B00-F429-814B-A45E-E14137E364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CF42B83-0A32-7248-9F8C-B334A0F47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D638CE71-BF9E-894F-95C2-309B7DC52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69111A4-A5DF-AE40-BA5A-004EC08D654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61D9E3E-7BC3-0D4C-B896-228B91D51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FDA7198-E100-5644-970A-D249D04C3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729076F6-BAEA-5247-B34D-C25DC8959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84E0805-C02D-4A4B-8A07-C4FD1A673E6D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9A4F848-8E36-444B-A68E-F41C39484C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877F02E-5302-1F47-B3C4-BCA0371A5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96AAA5C8-3166-5D40-BFAA-8CDFAD5F7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36EBC1-38E1-A448-8EFA-9F29645F91F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759BEEE-57E4-E143-9E72-2E584AA76F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D433F31-0585-664C-99ED-B3D0DEEB0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F6344B1E-E67E-F947-A1F1-2E5E8E069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A501DFA-91D1-4E45-987A-3ABDBD0E393B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044CDDA-595B-7148-ACF8-24522E048E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21DA7CE-AEE6-6443-8A09-815C8B5FB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003F2E7-6F11-5944-9439-7E6CCFF39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5A96FF-B40E-C947-8F07-9D96019B8AF4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25BE279-743A-BC43-A77D-694E4B600E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842B85-7204-DD47-BE42-CB3C6A338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08148FF-23F6-7C48-BC33-41F04CB1A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DB2C59-CA2F-D84E-8296-D05E84080F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A5C6DF6-7625-BD4E-BA7E-1C7BA660B6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0C3B352-528E-E84C-83BB-16E14499F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6ABF609C-F674-4944-8317-981B1995F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9EF2835-DCC9-5A43-867F-6D5F35479B8A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4AAD510-76BE-4A45-8C37-AB56B5D0F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AB3C5ED-572C-A04B-AB2D-B81184213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A89F2D4E-F7C8-FA42-BBD5-37D3B2624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861B5CA-3513-C749-8806-B7409C14E1C3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BE0A3AB-1307-A34C-A496-5C58B02194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05C0758-E345-8C49-BB6A-96CB58E29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38F067A4-9FBE-4E44-8D0F-7F70530BD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F470C0-7267-4B47-935C-671D71BFAC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2F94B602-BB55-0C4A-B59C-EA494DBBDD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1611984-26DD-5649-A05C-7DDED1C77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77DCCD31-AE5E-8344-8F1B-069D8229F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C2E764E-F6CF-A34A-98E4-67AE20E04C3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6F15164-6976-0B40-B632-227A817BB2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C305B5E-BB0A-EB4A-909B-550B56307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D25C3DB3-D8C9-2C46-9CC3-5D675D614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F3D7239-30E4-E246-89E3-6EBD019673D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13126D1-F1ED-2849-9621-70B41FF06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C47D872-492C-7643-AA47-9BFC9527E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7B51678E-14EE-7B46-BEEB-20726066C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8BE2C63-D09B-C946-B713-7CFA5B11CE1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D3CB93E5-D17F-474C-8BD0-BC5A22985B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67D1249-2BB8-F443-87FF-0A6C7A444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D0727B43-2126-F14A-A6E3-634554991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BD315EF-9DB3-7740-9FA1-AE4139B3048D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93CDB937-C302-0245-A163-032F2B2D00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C1B9C00-19D8-7D4A-AA6C-0A2B14CF6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ED25D97-B6B5-B54B-9783-39B9A61E2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11CBBD0-D4D1-EA4D-A677-29A3146BD0EF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1E2254E-54DF-CF45-BE02-8CC49E4120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55AB046-15FC-AA4B-BCD1-BA6DA9DB4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5CBBA2A-4983-0445-9FE4-ED94D9D88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D7F0955-42EE-F64D-B0EE-6B41EA74CFD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909A30E-5272-D94A-A69F-690E7310AB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0875A0-F570-C146-B906-AA8CC2A7D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918C77A-E0F6-CB4A-B8D2-7FB65E2B4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6ED8D4-A370-1047-A02E-2B2DBE09CDF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D343E3D-7C82-FA40-8D60-D58A3D1ABE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0794A16-0382-D743-B8CC-2FC0E3946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9EDB8ED6-9193-144F-A18A-A55A947C8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7C172CB-FEFD-9E49-951D-48E8809E43FE}" type="slidenum">
              <a:rPr lang="zh-CN" altLang="en-US" sz="12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E59F5C2-8617-FC44-B0A6-3521575F0F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2694FBC-334F-7D41-B455-197DF8C83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5E29FC14-173E-2D4F-A476-D1E829534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12DF4AA-71D5-6842-B89C-E25166E2F690}" type="slidenum">
              <a:rPr lang="zh-CN" altLang="en-US" sz="12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50E6271-F4AF-7547-B38F-FE4911EF39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296E7F6-AEDA-494C-B5AD-29CA8D905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5A3B1E15-F9C1-C447-8468-43D17D435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CDE548-4BF0-6D43-A0A2-9554054012D1}" type="slidenum">
              <a:rPr lang="zh-CN" altLang="en-US" sz="12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2F5EC19-A0A0-2D47-968E-81DA38329D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0A0F671-114E-7748-BD1C-4766D551C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028E40B0-1848-3643-823A-22426C52D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F541E50-F8CF-2144-913B-B10CF211E7E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C397BEF-46A1-3F41-AA51-FCE0D43C3E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A1392BD-15A8-5647-8F46-84E33DD50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B9E5CD00-6245-DC40-8881-11F457DDF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BADE81-1CFF-7D46-9CAD-5EAD297168D2}" type="slidenum">
              <a:rPr lang="zh-CN" altLang="en-US" sz="1200" b="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7AF34F0-C55E-9B48-B7DA-C62FC9B861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180EB597-1106-CA47-959C-B6C302AF8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0A1A9148-1E00-0A49-B6BA-B867D6421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DFDFA38-9548-D64A-B3CE-B7ADFBEC9573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462D28F-E457-EF46-A322-C490A81F1B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583CBE-00FD-3D47-A80E-09972CB4D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BE477B8A-130E-3540-9D3A-5A9B6A12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950DC5A-3327-7746-947B-0E8333329B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94C5CA1-0CF4-0B4B-ABE4-5C552349AE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D939CCC-91A7-124D-9EEA-50FEAA34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43A6C9C8-9787-014A-B63D-7DCE8C855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7216081-BBDF-3841-BC84-08FC27669D38}" type="slidenum">
              <a:rPr lang="zh-CN" altLang="en-US" sz="12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CEA9CEA-5710-764C-8A77-AD2C6A28EF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C580B19-0950-5B49-9D81-F59D49B14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2D3C9FC6-4A15-1E44-BFC4-BB92F3737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2C374F-6A8A-A341-89E3-3AA776B16409}" type="slidenum">
              <a:rPr lang="zh-CN" altLang="en-US" sz="1200" b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FD86F80-6709-974E-9266-D5565624EC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365FF68-9C34-0A4F-8408-A57DAFF31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AF4F92B-4236-7E4B-B03D-12A2714BC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F65292-89CD-1E47-8D60-BE8487C29EB1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FBF3FBC-D76F-4E45-ACAB-BE5E07C37C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89CC07-09F1-4A42-B831-A6B9C00B0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3224BEE-77ED-A746-986C-B77389997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10EA8D1-304A-B54A-98A0-7ECC4DC72F01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8DC9CBD-67AE-CA44-96B1-9B58DBCDDB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2EC09FD-3525-CB48-AD3F-26B96789A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32CA288-DD9C-574A-9E49-8519BD2E0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C902C86-E2C8-1741-A102-AC79051C8820}" type="slidenum">
              <a:rPr lang="zh-CN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80A81B-0C73-0E44-B360-36148DE0F9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549AAE-52C6-3F42-8837-7C7FB6904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BC0CD7-A943-F346-9FE3-BBF64BD56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DC2A9F7-9B63-6748-975D-C319A697666D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70F360D-7B9B-634A-B6C3-97005C511F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458F9DC-40B0-FB49-95AA-3BEEB5BCA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2E4D9C0-1680-9943-A149-FDA0F0749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0B458A6-604E-9B4C-AD6D-9CE678D70213}" type="slidenum">
              <a:rPr lang="zh-CN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1BC5E0E-A980-834D-B076-2392485622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C47A2D1-EE55-F844-80E1-526E4B51B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ABFC054E-085C-CE45-BAFD-6FB6223480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B498A-7CA5-6C44-BF29-F5C725E53A31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CAE93D8-E778-1D48-81F0-92A13CD01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174CD7-8D98-8144-BC3F-828235053F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CF825-3C89-1447-9D67-9CBE460BAF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5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E634B0-058C-8B47-B376-85387D593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55F04-2216-D842-B2ED-1AE8EA6AB338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F1CA8-258C-294F-85C8-65AA3FA37A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D8B13A-EBCB-4443-A141-63DCB6E2D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9B505-65B1-2D4C-8643-21B4DEBF3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332EE5-3D98-A749-BBFC-D94E72DC9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FE03-9F7F-F848-9C4F-3C33EBBAF879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6E2967-5B79-7443-8184-ADCC6FF16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1EE0D7-970F-C547-B79F-DB5C0C2F4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F11E-3426-134A-9921-5A2F5A463B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95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DCFB7-BBAE-7F44-AD2D-A9EEEBDF9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FBFC-F733-024F-8C66-31BBE2BC9B6F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C0246-DEC2-1043-947C-D624F0017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6C753-4B48-4946-9496-7B6AAA90A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C2F9B-B547-4F4A-AC38-0E49338864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6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13F855-8065-0945-9695-741109911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0E0F7-8A0B-C946-B46E-696D7188C2D2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656B28-6E07-7D4E-B52D-6D99FBFB7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C4F37C-4BC4-D14D-97B0-7061C295D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AC0AF-0823-5046-8B2D-36DE47E9A3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37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A57490-2779-CD43-9CCF-5C32E9298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84E83-9D67-0444-B2A2-74558ABFA4C4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2A7361-B3F0-1E4F-B647-FB1E06FB3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2F27ED-116E-1147-A26B-B6C271DC9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53ED-D842-DF44-8ECD-735743D89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3AECCC-EAEF-CF42-B510-4F89B774D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2BE7-1D45-FF46-A9AA-E9CE168AB87C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A58E9-95A0-2E41-8C10-85DC96837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F2219-013E-D646-AAD1-AD1B3E208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897D-03E6-7C4E-BEE7-E6F3A8BD9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9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46930-B10B-AB4E-86BD-35F1A9103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88A5E-DC1A-3643-BE5F-AF0F1C8DBF0B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39D46-2BDD-4641-B14A-BFF4640E9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7CAC1-9647-CA49-9F89-529C82B1B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024AC-4ECA-F74B-8A9C-E08FAFF297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9AE6C-9D73-4B48-8341-8D069F543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DE205-EBFE-3944-A432-C60AF97E5E5F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4BA42E-A6F1-B64C-879C-9B8AFCFF2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A88394-D4FF-3142-AD5A-F1A772514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3011A-B803-C74C-A8C8-B04EE42E6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04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CA1298-DCC8-0346-8E4B-D67B5746E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EB4E9-006F-8947-987B-70CC70A8B3B1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67A430-C797-FD43-B7AD-E1A56EA45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C7FECE-D57F-F34A-8399-F86EC3FF8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643D4-E4DB-C442-AA64-9406A94FCB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9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7F0136-0785-5D48-8AE0-6D2CDBC96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01B19-5EC8-D94F-8497-6120A7E249A3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DF80C6-F8F5-FB4B-95ED-999A95C7C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FD4839-05D9-F546-AB0F-6C64905D3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2DFA-4363-8744-B367-CCB0C577C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2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D1093-83CC-FD48-843C-AE0775604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EDE33-0130-C648-9829-DBEDAE67AF5B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CDC8E-3220-B549-B179-690C5FA49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EC9FD-E1DF-5743-94CA-8B988E073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A4B4-C74A-F840-8E7D-E083793AE0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9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36876-D73E-764E-B422-4664C45E9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183E-EACC-584E-8BAA-31A8A75354BC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28B36-905B-624F-82F5-AE4CDC075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BFB54-B360-684F-940F-BB1250E3D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A12A0-1BBC-AB41-8B4E-4C73433DE0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9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B6A077-FE4A-BE4D-B63E-72E823657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0DF2DC-C23B-A84C-B78B-855A8A52E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E9E9DE-8C07-0140-930B-47BA374716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CF77AB-DEFB-6E44-8284-903483E33D9F}" type="datetime1">
              <a:rPr lang="zh-CN" altLang="en-US"/>
              <a:pPr>
                <a:defRPr/>
              </a:pPr>
              <a:t>2020/11/24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A6F0B8F-77FF-DA45-A260-E0B28C3850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616193-BE18-824B-91E4-E08B80F4A8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0AE305-E8EB-C440-809A-870E4023D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9D855E3-0509-5347-9397-7D7C5DE0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0">
            <a:extLst>
              <a:ext uri="{FF2B5EF4-FFF2-40B4-BE49-F238E27FC236}">
                <a16:creationId xmlns:a16="http://schemas.microsoft.com/office/drawing/2014/main" id="{15670DDD-7940-BF4A-81C9-5F796B25D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57380-1FA9-EB4E-AC88-EE671F74915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6758EEC-581D-E744-9900-483E5EBF32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F118B64E-19E2-C04D-90D9-5CC9D0BD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F2449-7BB5-9E4C-94FB-D8111C311D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0581E2B-3F7D-594D-977B-7D389CBC6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Safe I/O Package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C127F1A-13D1-2E44-A6C0-FC3DCBB3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ssize_t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s[]) /* Put string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write(STDOUT_FILENO, s,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sio_strlen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ssize_t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(long v) /* Put long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char s[128];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sio_ltoa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(v, s, 10); /* Based on K&amp;R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itoa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sio_error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s[]) /*Put error message and exit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_exit(1);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639409D4-E59A-A84E-8D45-0208230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3AF0C-77D0-FC4A-BD20-5A4B62115E9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C5685A6-7116-0947-892D-1D35F7855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F87DF1-9410-9249-991A-A923A1873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G2 Save and restore errno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Many async_signal_safe functions set errno when they return with an error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Calling such functions inside a handler might interfere with other parts of the program that rely on errno</a:t>
            </a:r>
          </a:p>
          <a:p>
            <a:pPr lvl="1">
              <a:lnSpc>
                <a:spcPct val="12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0">
            <a:extLst>
              <a:ext uri="{FF2B5EF4-FFF2-40B4-BE49-F238E27FC236}">
                <a16:creationId xmlns:a16="http://schemas.microsoft.com/office/drawing/2014/main" id="{EB5C57F3-922C-D84A-B36E-C02D3ADED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DC611-2D29-CB4E-8684-FCBA714F27F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52050D5-2427-D441-8867-E07E576C9D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Correct Signal Handling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0F8F3F36-D880-F645-A2B3-1608F7C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6C61E-73E8-F343-806A-38B06B0A6B6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B84E474-359D-DF44-9A1B-0270DD43E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58200" cy="3962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int i, n;  char buf[MAXBUF];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signal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(SIGCHLD, handler1) == SIG_ERR)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unix_error("signal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creates children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for (i = 0; i &lt; 3;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   if (Fork()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     printf("Hello from child %d\n", (int)getpid());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 }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BACEB30-FCD0-9B47-A775-0AE6281E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534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parent waits for term. input and then processes 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29   if ((n = read(STDIN_FILENO, buf, sizeof(buf)))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30     unix_error("read");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32   printf("Parent processing input\n");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33   while (1)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35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36 }</a:t>
            </a:r>
            <a:endParaRPr lang="zh-CN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A83B7BAB-9D9F-DA4A-A587-900E22F4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3DA7B-565B-C840-B2E2-2F5C9DF5A2E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7C66B62-6A97-7D46-8923-7B4F0BADC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458200" cy="4038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#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void handler1(int sig)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	int olderrno = errno;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	if ((pid = waitpid(-1, NULL, 0))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      sio_error("waitpid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	sio_puts("Handler reaped child %d\n");</a:t>
            </a:r>
          </a:p>
          <a:p>
            <a:pPr>
              <a:spcBef>
                <a:spcPct val="0"/>
              </a:spcBef>
              <a:buFontTx/>
              <a:buAutoNum type="arabicPlain" startAt="10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sleep(1);</a:t>
            </a:r>
          </a:p>
          <a:p>
            <a:pPr>
              <a:spcBef>
                <a:spcPct val="0"/>
              </a:spcBef>
              <a:buFontTx/>
              <a:buAutoNum type="arabicPlain" startAt="10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	errno = olderrno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E821FC0D-B10E-6B4C-A342-804E3679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35ABD-9F07-724B-97D5-47523F22DD8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A76001D-9511-1641-8B7C-132AE921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./signal1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14073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14074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14075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Parent processing input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ctrl-z&gt;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Suspended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ps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PID   TTY  	STAT TIME COMMAND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14072 pts/3	T    0:02 ./signal1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14075 pts/3 Z    0:00 [signal1] &lt;defunct&gt;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14076 pts/3 R    0:00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ps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</a:t>
            </a:r>
            <a:endParaRPr lang="zh-CN" altLang="en-US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6083" name="Rectangle 17">
            <a:extLst>
              <a:ext uri="{FF2B5EF4-FFF2-40B4-BE49-F238E27FC236}">
                <a16:creationId xmlns:a16="http://schemas.microsoft.com/office/drawing/2014/main" id="{15D6B0D7-61CB-464A-B095-0806FEF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zh-TW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AB80DECF-2F31-864A-A843-78D3C2C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9E6C82-DEDF-EB41-8E81-2B5794B923A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D9EABE6-9F84-C847-9AAD-D7C04BAF3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Handling Issues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B59BB9F-D201-E447-AF70-87207A0A9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can be blocked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Unix signal handlers typically block pending signals of the type currently being processed by the handler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are not queued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There can be at most one pending signal of any particular type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then the second same type of pending signal is simply discarded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98C53B28-037A-B547-B921-B484C29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1A6CA4-C4FE-CF4F-8441-BDC3C54C52D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B3E95BA-DA62-444E-8522-11675C184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458200" cy="4038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void handler2(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sig)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olderrno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	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((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(-1, NULL, 0)) &gt; 0)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sio_puts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("Handler reaped child %d\n");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	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	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ECHILD)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 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sio_error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error");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sleep(1);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olderrno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C6F8DD60-A15D-3C48-9292-257792E0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93B76-3AA3-6A42-B623-5357D2B6BC0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7234688-9B03-CE47-86CB-7672DA44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096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./signal2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10378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10379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10380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Parent processing input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0">
            <a:extLst>
              <a:ext uri="{FF2B5EF4-FFF2-40B4-BE49-F238E27FC236}">
                <a16:creationId xmlns:a16="http://schemas.microsoft.com/office/drawing/2014/main" id="{59FA7A24-AF45-BC4B-BDF8-B91D1D50B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BF60C-AE1E-1740-9822-D5FF0A0E0D6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2A446CB-D15A-8949-A25A-3D65A99B0C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Portable Signal Handling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62377F63-13ED-A543-B6BA-42B7153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9833BD-0D7C-2843-A55E-0386A583397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5465184-FD0F-8D4E-B0DB-5F9F9752E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58B6D17-B3B2-F841-9396-7CADE493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Signals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Writing Signal Handlers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Explicitly waiting for signals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 8.5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19FEF130-F3C5-594D-9333-7C675EF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6B5FA-F812-384C-B280-AAC37ACA7B8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B39AEE2-4353-114D-AD41-F74736AD3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 Signal-handling Semantics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2656061-3416-FF41-816D-E290B54A6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Slow system calls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read, write, wait, accept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potentially block the process for a long period of time</a:t>
            </a:r>
          </a:p>
          <a:p>
            <a:r>
              <a:rPr lang="en-US" altLang="zh-CN">
                <a:ea typeface="宋体" panose="02010600030101010101" pitchFamily="2" charset="-122"/>
              </a:rPr>
              <a:t>Some older Unix systems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restore the action for signal k to its default after signal k has been caught by a handler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 to the user immediately after a slow system call is interrupted (do not return to slow system call itself)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C7AA54B3-8DF8-E544-80C3-570AFAB3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D4958-A521-4148-9A2F-E9D5EC3E655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509ADB4-6D9E-8F4B-81E3-A28B03661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096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err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solaris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./signal2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18906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18907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18908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read: Interrupted system call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51917459-7503-AA44-A933-B9A29F8C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90995-531D-DE42-A2C8-4EA52267C65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3449950-6D05-8446-8FEE-02F88521F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58200" cy="3962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int i, n;  char buf[MAXBUF];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signal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(SIGCHLD, handler2) == SIG_ERR)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unix_error("signal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creates children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 for (i = 0; i &lt; 3;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   if (Fork()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     printf("Hello from child %d\n", (int)getpid());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     Sleep(1);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  }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9D2595D-2977-5C48-81D6-985E669F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534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29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Manually restart the read if it is interrupted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30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((n = read(STDIN_FILENO, buf, sizeof(buf)))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31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(errno != EINTR)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32       unix_error("read");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34   printf("Parent processing input\n");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35   while (1)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36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37 }</a:t>
            </a:r>
            <a:endParaRPr lang="zh-CN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213678EC-A32E-CC43-9F09-82B6361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F343F-DA14-194C-8669-41F4A99C52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F7074A-12E4-1544-A30B-2DF5626F1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58200" cy="51816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solaris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./signal3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19571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19572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Hello from child 19573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 19571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 19572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Handler reaped child 19573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Parent processing input</a:t>
            </a:r>
          </a:p>
          <a:p>
            <a:pPr>
              <a:buFontTx/>
              <a:buNone/>
              <a:defRPr/>
            </a:pPr>
            <a:endParaRPr lang="zh-CN" altLang="en-US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1084594D-3BE5-3F44-843C-F9E224B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849B5-5E8F-8D4B-80DE-9B8BBC09BE9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5C0E2AB-547C-E146-9375-A25B1B7ED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sigaction</a:t>
            </a:r>
            <a:r>
              <a:rPr lang="en-US" altLang="zh-CN">
                <a:latin typeface="Courier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Function</a:t>
            </a:r>
          </a:p>
        </p:txBody>
      </p:sp>
      <p:graphicFrame>
        <p:nvGraphicFramePr>
          <p:cNvPr id="1636355" name="Group 3">
            <a:extLst>
              <a:ext uri="{FF2B5EF4-FFF2-40B4-BE49-F238E27FC236}">
                <a16:creationId xmlns:a16="http://schemas.microsoft.com/office/drawing/2014/main" id="{ECB40798-4055-BD41-A781-650DF7205F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75163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*act,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oldact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0 if OK, -1 on error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void (*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sa_handler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)();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/*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of signal handler, 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                       or SIG_IGN, or SIG_DFL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sa_mask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/* additional signals to block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sa_flags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     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/* signal options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 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F2244D3D-873E-4340-850B-DEEE17E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3F533D-87AA-6E4F-ACA2-4378540A6BB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0C021F7-DB1B-494E-847D-7B29EE2CC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54102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handler_t *Signal(int signum, handler_t *handler)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struct sigaction action, old_action;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action.sa_handler = handler;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block sigs of type being handled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sigemptyset(&amp;action.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sa_mask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restart syscalls if possible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action.sa_flags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SA_RESTART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if (sigaction(signum, &amp;action, &amp;old_action) &lt; 0)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   unix_error("Signal error");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return (old_action.sa_handler);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}</a:t>
            </a:r>
          </a:p>
          <a:p>
            <a:pPr>
              <a:buFontTx/>
              <a:buNone/>
            </a:pP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1D6D0AB9-E2F8-5D40-B59E-A2C3CDD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B9224-12F3-DE46-BC46-EF9F3045873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440C05C-EE3F-4146-92B5-F212F9376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 Function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DD90E68-1321-0E41-89A8-E8E3FD9C0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Only signals of the type currently being processed by the handler are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blocked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As with all signal implementations, signals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are not queued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Interrupted system calls are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automatically restarted </a:t>
            </a:r>
            <a:r>
              <a:rPr lang="en-US" altLang="zh-CN" sz="2400">
                <a:ea typeface="宋体" panose="02010600030101010101" pitchFamily="2" charset="-122"/>
              </a:rPr>
              <a:t>whenever possible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Once the signal handler is installed, it remains installed until Signal is called with a handler argument of either SIG_IGN or SIG_DEF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30">
            <a:extLst>
              <a:ext uri="{FF2B5EF4-FFF2-40B4-BE49-F238E27FC236}">
                <a16:creationId xmlns:a16="http://schemas.microsoft.com/office/drawing/2014/main" id="{51E79BAA-7056-3946-B471-315EC82C7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222B9-5DE2-EA45-ADF4-F5ACBE9E35E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67E57FF-0CB8-A444-93D4-69837E0DDD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A Nasty Concurrency Bug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594E562A-43B1-CE46-BAA4-921274D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B1AD4-2F65-7045-8AF1-BBF18754A27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8A9603E-EF99-D94B-AB30-92E16FE6D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A649C94-2A92-4F4D-BE5B-1E273403E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WARNING: This code is buggy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void handler(int sig)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	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olderrno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	while (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NULL, 0) &gt; 0)) &gt; 0) {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/*reap a zombie child */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   	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deletejob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/*delete the child from the job list*/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	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	if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ECHILD)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	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sio_error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error”) 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olderrno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CB46E40E-3FD2-1E43-A662-FE50CFE40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D5DEB83-BD6D-C84E-B712-788FC18A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int main(int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  	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	Signal(SIGCHLD, handler);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  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initjobs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initialize the job list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   	while(1) {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     	      if ((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Fork()) == 0) {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/*Child process */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        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(“/bin/ls”,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	     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     	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addjob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Parent process adds the child to the job list */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	}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   	exit(0)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}</a:t>
            </a: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C5CB1FBB-33DB-CD44-8134-545FF432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16C01-2AA5-7240-B8B2-B28C7AD90C9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0">
            <a:extLst>
              <a:ext uri="{FF2B5EF4-FFF2-40B4-BE49-F238E27FC236}">
                <a16:creationId xmlns:a16="http://schemas.microsoft.com/office/drawing/2014/main" id="{A3FE7898-A544-4D40-BD0C-7719887C3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F21C0-058C-5D4D-AEBB-9D4E9D88652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B6938D4-244E-D044-AA13-7202816010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Safe Signal Handling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4429A20D-05FE-8447-A113-DE81DA4C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72AA3B-35BA-104B-B0F4-291A180614E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1F9D8A5-0F03-1345-9CA5-CF771A4E8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C57DFBB-DD99-4249-8BE2-B532B0AB2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G3 Protect accesses to shared global data structures by blocking all signals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D5C298C6-E417-B244-A7BA-259E3500A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00F2909-02D1-8C4D-8214-92C34858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Signal(SIGCHLD, handler);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initjobs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the job list */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while(1) {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if ((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== 0) {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/*Child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(“/bin/ls”,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342900" indent="-342900">
              <a:buFontTx/>
              <a:buAutoNum type="arabicPlain" startAt="31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parent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addjob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the child to the job list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35	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36     exit(0)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37 }</a:t>
            </a:r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592E4EDB-EEE0-AB45-814E-8B4111EB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86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78852" name="灯片编号占位符 5">
            <a:extLst>
              <a:ext uri="{FF2B5EF4-FFF2-40B4-BE49-F238E27FC236}">
                <a16:creationId xmlns:a16="http://schemas.microsoft.com/office/drawing/2014/main" id="{9EE377BE-D584-7349-BB5B-130B8B51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49CD1-A028-4340-9CFE-8610BA19845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3" name="Rectangle 1">
            <a:extLst>
              <a:ext uri="{FF2B5EF4-FFF2-40B4-BE49-F238E27FC236}">
                <a16:creationId xmlns:a16="http://schemas.microsoft.com/office/drawing/2014/main" id="{16C9E67D-0C0E-D643-8D8D-6999DA15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0C869E9C-8D70-E94F-ACA0-774F054F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0F832-D697-5F4F-8858-121544A8B5A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1B55320-12DA-AC44-9D4C-574438657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BF331DC-BD93-3245-B59C-E76077FB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WARNING: This code is still buggy */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void handler(int sig)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int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olderrno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sigsret_t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/*reap a zombie child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     while (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0) &gt; 0)) &gt; 0) {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deletejob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/*delete the child from the job list*/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    }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    if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ECHILD)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sio_error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error”)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olderrno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 } </a:t>
            </a:r>
          </a:p>
        </p:txBody>
      </p:sp>
      <p:sp>
        <p:nvSpPr>
          <p:cNvPr id="80900" name="Rectangle 1">
            <a:extLst>
              <a:ext uri="{FF2B5EF4-FFF2-40B4-BE49-F238E27FC236}">
                <a16:creationId xmlns:a16="http://schemas.microsoft.com/office/drawing/2014/main" id="{457F343C-C0F2-3345-8DCC-EC6B6F8D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10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0901" name="Rectangle 1">
            <a:extLst>
              <a:ext uri="{FF2B5EF4-FFF2-40B4-BE49-F238E27FC236}">
                <a16:creationId xmlns:a16="http://schemas.microsoft.com/office/drawing/2014/main" id="{D80B0FC8-DEB3-B14C-B57B-A1CD01E7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43A058D1-1473-7449-8F77-665A34EA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68C14-06A8-6B4C-9CD6-8D5AAF1E20B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9D807AD-F883-C74A-863A-5E1796ED8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2069393-0F76-4E40-9B17-99634F768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Incorrectly sequence of events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Parent executes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>
                <a:ea typeface="宋体" panose="02010600030101010101" pitchFamily="2" charset="-122"/>
              </a:rPr>
              <a:t> and kernel schedules the newly created child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Child terminates and kernel delivers a SIGCHLD signal to parent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Parent receives the SIGCHLD signal and runs the signal handler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Signal handler calls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deletejob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Parent return from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r>
              <a:rPr lang="en-US" altLang="zh-CN">
                <a:ea typeface="宋体" panose="02010600030101010101" pitchFamily="2" charset="-122"/>
              </a:rPr>
              <a:t> and calls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addjob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535885A5-224C-8844-A825-A15B245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D5F2D-F5A5-7249-B49B-73FA3B7A216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1973654-1E4F-724C-8B86-CB015EFCB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F90DCD8-B176-B143-BAD1-6DA63CD8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18 int main(int argc, char **argv)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19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20    	int pid;	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21 	sigset_t mask_all, mask_one, prev_one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23 	Sigfillset(&amp;mask_all);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24 	Sigemptyset(&amp;mask_one);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25 	Sigaddset(&amp;mask_one, SIGCHLD);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26 	Signal(SIGCHLD, handler);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27    	initjobs();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the job list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29     while(1) {</a:t>
            </a:r>
            <a:endParaRPr lang="en-US" altLang="zh-CN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30 	   Sigprocmask(SIG_BLOCK, &amp;mask_one, &amp;prev_one)/*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31 	   if ((pid = Fork()) == 0) {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/*Child process */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32 	     	Sigprocmask(SIG_SETMASK, &amp;prev_one, NULL); 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33          	Execve(“/bin/ls”, argv, NULL);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34 	   }</a:t>
            </a:r>
          </a:p>
        </p:txBody>
      </p:sp>
      <p:sp>
        <p:nvSpPr>
          <p:cNvPr id="84996" name="Rectangle 1">
            <a:extLst>
              <a:ext uri="{FF2B5EF4-FFF2-40B4-BE49-F238E27FC236}">
                <a16:creationId xmlns:a16="http://schemas.microsoft.com/office/drawing/2014/main" id="{404F2D3F-F762-644C-9159-BAD1859D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10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7521E90-BFB6-6240-ACB5-1D83E6CA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13300"/>
            <a:ext cx="8458200" cy="3683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67A0DB25-609F-DA40-BB13-D39EB66B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862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SIGCHLD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3D80FFB5-C4BD-7649-AC4F-8449FD05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94300"/>
            <a:ext cx="225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Unblock SIGCHLD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17FC6C7D-EC1F-BC4A-A8A9-35325C63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224A4C-EDC2-2F43-98C9-6BBAC5DCDD7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0CB3312-A606-5940-BEA0-CDCCB8B4F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514C631-BB60-AF43-9537-E0486A93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/* parent process */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35 	   Sigprocmask(SIG_BLOCK, &amp;mask_all, NULL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36 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addjob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(pid) 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the child to the job list */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37        Sigprocmask(SIG_SETMASK, &amp;prev_one, NULL);</a:t>
            </a:r>
            <a:endParaRPr lang="en-US" altLang="zh-CN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38	}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38     exit(0)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40 }</a:t>
            </a: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id="{76F05752-B0A8-9242-869F-7DDF5292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8458200" cy="3683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AE6DC27-D65F-5F43-812C-D1E7B4FA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52450"/>
            <a:ext cx="8458200" cy="3683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030">
            <a:extLst>
              <a:ext uri="{FF2B5EF4-FFF2-40B4-BE49-F238E27FC236}">
                <a16:creationId xmlns:a16="http://schemas.microsoft.com/office/drawing/2014/main" id="{7CA46A98-9325-4A48-A73B-500655907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116AF-B61E-6740-9A6B-D93E5446805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7E7CEAE-7828-3D49-A333-576FEBD6EF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Explicitly Waiting for Signals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F3ECB2A6-9D47-344A-AB34-037CE857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3E22D-CB76-A540-A030-83DEBBB7048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A9A8230-917E-DC40-9BDF-31D43090A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53BA767-1CE1-5941-A67D-3F1967F96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G4 Declare global variables with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+mn-cs"/>
              </a:rPr>
              <a:t>Not to put the global into a register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G5 Declare flags with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sig_atomic_t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CN" sz="2800" dirty="0">
                <a:ea typeface="宋体" panose="02010600030101010101" pitchFamily="2" charset="-122"/>
                <a:cs typeface="+mn-cs"/>
              </a:rPr>
              <a:t>atomic</a:t>
            </a:r>
            <a:r>
              <a:rPr lang="en-US" altLang="zh-CN" dirty="0">
                <a:ea typeface="宋体" panose="02010600030101010101" pitchFamily="2" charset="-122"/>
              </a:rPr>
              <a:t> read/write is guaranteed among the main program and signal handlers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Compound operations are not guaranteed to be atomic such as flag++ or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flag+=10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7C46E16C-E3AE-3E49-8D6F-57B0DA1F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3B51A-A5A9-BB41-AC71-45058BEA0A2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F41E41C-9CB1-DA46-BECE-84F16AB63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9F391E7-A22B-A442-BD58-83B11B82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 #include "csapp.h"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  volatile sig_atomic_t pid;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 void sigchld_handler(int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int olderrno = 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	pid = waitpid(-1, NULL, 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	errno = olderrno;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void sigint_handler(int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F278AA83-22DD-B34D-A3C3-5380667B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1933B-D8F7-134A-8197-F98B3DC829C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C274C1-5D30-B34F-BB1A-D73F654B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2CD7189-099F-AC44-8506-0177B790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16 int main(int argc, char **argv)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17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sigset_t mask, prev;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Signal(SIGCHLD, sigchld_handler);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Signal(SIGINT, sigint_handler);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Sigemptyset(&amp;mask);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Sigaddset(&amp;mask, SIGCHLD);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while (1)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sv-SE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    Sigprocmask(SIG_BLOCK, &amp;mask, &amp;prev); /* Block SIGCHLD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27 	    if (Fork() == 0) /* Child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28 		exit(0);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14E7A0AB-ED05-8B44-9600-D213D2C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6D97CC-8524-B94A-B6AC-D199D01967D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49DA7BB-BEE5-BB43-8789-2C7A573AF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Main Program and Signal Handlers are Concurrent  </a:t>
            </a:r>
          </a:p>
        </p:txBody>
      </p:sp>
      <p:sp>
        <p:nvSpPr>
          <p:cNvPr id="23555" name="Line 93">
            <a:extLst>
              <a:ext uri="{FF2B5EF4-FFF2-40B4-BE49-F238E27FC236}">
                <a16:creationId xmlns:a16="http://schemas.microsoft.com/office/drawing/2014/main" id="{140DE65D-CF0D-3340-8D55-1341787AE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8" y="16986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56" name="Line 94">
            <a:extLst>
              <a:ext uri="{FF2B5EF4-FFF2-40B4-BE49-F238E27FC236}">
                <a16:creationId xmlns:a16="http://schemas.microsoft.com/office/drawing/2014/main" id="{2568303A-91DE-2F45-9D85-DEB8291CB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23034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57" name="Line 95">
            <a:extLst>
              <a:ext uri="{FF2B5EF4-FFF2-40B4-BE49-F238E27FC236}">
                <a16:creationId xmlns:a16="http://schemas.microsoft.com/office/drawing/2014/main" id="{4C37962F-19E8-7441-9099-3E498F8B2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300" y="23098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58" name="Line 96">
            <a:extLst>
              <a:ext uri="{FF2B5EF4-FFF2-40B4-BE49-F238E27FC236}">
                <a16:creationId xmlns:a16="http://schemas.microsoft.com/office/drawing/2014/main" id="{42BEB325-3F72-1941-8E35-3C5EAE32DC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5413" y="3576638"/>
            <a:ext cx="2444750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59" name="Line 97">
            <a:extLst>
              <a:ext uri="{FF2B5EF4-FFF2-40B4-BE49-F238E27FC236}">
                <a16:creationId xmlns:a16="http://schemas.microsoft.com/office/drawing/2014/main" id="{5537E8DE-D187-6F42-8103-C6756A018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356235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60" name="Rectangle 98">
            <a:extLst>
              <a:ext uri="{FF2B5EF4-FFF2-40B4-BE49-F238E27FC236}">
                <a16:creationId xmlns:a16="http://schemas.microsoft.com/office/drawing/2014/main" id="{E81555EE-283F-2446-8AB7-9AD88DA7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701800"/>
            <a:ext cx="19177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(2) Control passes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to handler  S </a:t>
            </a:r>
          </a:p>
        </p:txBody>
      </p:sp>
      <p:sp>
        <p:nvSpPr>
          <p:cNvPr id="23561" name="Rectangle 100">
            <a:extLst>
              <a:ext uri="{FF2B5EF4-FFF2-40B4-BE49-F238E27FC236}">
                <a16:creationId xmlns:a16="http://schemas.microsoft.com/office/drawing/2014/main" id="{FC46DF8E-4095-7149-BCB5-D8082E02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3895725"/>
            <a:ext cx="26050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(6) Handler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returns to main programm </a:t>
            </a:r>
          </a:p>
        </p:txBody>
      </p:sp>
      <p:sp>
        <p:nvSpPr>
          <p:cNvPr id="23562" name="Text Box 101">
            <a:extLst>
              <a:ext uri="{FF2B5EF4-FFF2-40B4-BE49-F238E27FC236}">
                <a16:creationId xmlns:a16="http://schemas.microsoft.com/office/drawing/2014/main" id="{3C0E8122-92A7-8E45-8237-F9D35254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0208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curr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3563" name="Text Box 102">
            <a:extLst>
              <a:ext uri="{FF2B5EF4-FFF2-40B4-BE49-F238E27FC236}">
                <a16:creationId xmlns:a16="http://schemas.microsoft.com/office/drawing/2014/main" id="{85090F5E-B3F5-3142-BB40-A89B00AC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322638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pitchFamily="2" charset="0"/>
                <a:cs typeface="Times New Roman" panose="02020603050405020304" pitchFamily="18" charset="0"/>
              </a:rPr>
              <a:t>next</a:t>
            </a:r>
            <a:endParaRPr lang="en-US" altLang="zh-CN" sz="1600" b="0" i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3564" name="Rectangle 105">
            <a:extLst>
              <a:ext uri="{FF2B5EF4-FFF2-40B4-BE49-F238E27FC236}">
                <a16:creationId xmlns:a16="http://schemas.microsoft.com/office/drawing/2014/main" id="{E82BEB38-FE4C-CC4C-85EA-8D962649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625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(1) Program catches signal s </a:t>
            </a:r>
          </a:p>
        </p:txBody>
      </p:sp>
      <p:sp>
        <p:nvSpPr>
          <p:cNvPr id="23565" name="Rectangle 105">
            <a:extLst>
              <a:ext uri="{FF2B5EF4-FFF2-40B4-BE49-F238E27FC236}">
                <a16:creationId xmlns:a16="http://schemas.microsoft.com/office/drawing/2014/main" id="{86D48229-5456-4341-A930-56754711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2312988"/>
            <a:ext cx="19796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(3) Program catches signal t </a:t>
            </a:r>
          </a:p>
        </p:txBody>
      </p:sp>
      <p:sp>
        <p:nvSpPr>
          <p:cNvPr id="23566" name="Line 94">
            <a:extLst>
              <a:ext uri="{FF2B5EF4-FFF2-40B4-BE49-F238E27FC236}">
                <a16:creationId xmlns:a16="http://schemas.microsoft.com/office/drawing/2014/main" id="{99854F8C-D9AD-5C4E-8672-E9CB6FF9A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81940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67" name="Rectangle 98">
            <a:extLst>
              <a:ext uri="{FF2B5EF4-FFF2-40B4-BE49-F238E27FC236}">
                <a16:creationId xmlns:a16="http://schemas.microsoft.com/office/drawing/2014/main" id="{CBFA39A7-A952-8847-8B92-5826CCE9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286000"/>
            <a:ext cx="19177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(4) Control passes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to handler  T </a:t>
            </a:r>
          </a:p>
        </p:txBody>
      </p:sp>
      <p:sp>
        <p:nvSpPr>
          <p:cNvPr id="23568" name="Line 95">
            <a:extLst>
              <a:ext uri="{FF2B5EF4-FFF2-40B4-BE49-F238E27FC236}">
                <a16:creationId xmlns:a16="http://schemas.microsoft.com/office/drawing/2014/main" id="{AF0F4EA9-7853-AF43-A103-819C420FA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8075" y="28098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69" name="Line 96">
            <a:extLst>
              <a:ext uri="{FF2B5EF4-FFF2-40B4-BE49-F238E27FC236}">
                <a16:creationId xmlns:a16="http://schemas.microsoft.com/office/drawing/2014/main" id="{CB9570AD-66AE-F04E-BE35-90C16EDDD9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7775" y="2965450"/>
            <a:ext cx="24003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70" name="Rectangle 100">
            <a:extLst>
              <a:ext uri="{FF2B5EF4-FFF2-40B4-BE49-F238E27FC236}">
                <a16:creationId xmlns:a16="http://schemas.microsoft.com/office/drawing/2014/main" id="{6E915CB3-7D1A-7849-B43A-FCEC204D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00400"/>
            <a:ext cx="20431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(5) Handler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returns to handler S </a:t>
            </a:r>
          </a:p>
        </p:txBody>
      </p:sp>
      <p:sp>
        <p:nvSpPr>
          <p:cNvPr id="23571" name="Line 95">
            <a:extLst>
              <a:ext uri="{FF2B5EF4-FFF2-40B4-BE49-F238E27FC236}">
                <a16:creationId xmlns:a16="http://schemas.microsoft.com/office/drawing/2014/main" id="{0BBDB49F-88AC-654D-8AB0-E48AFB4C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971800"/>
            <a:ext cx="23812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3572" name="Rectangle 105">
            <a:extLst>
              <a:ext uri="{FF2B5EF4-FFF2-40B4-BE49-F238E27FC236}">
                <a16:creationId xmlns:a16="http://schemas.microsoft.com/office/drawing/2014/main" id="{99A852F5-BFE9-7649-BFD7-1F1F6549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3532188"/>
            <a:ext cx="18192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i="1">
                <a:latin typeface="Helvetica" pitchFamily="2" charset="0"/>
                <a:cs typeface="Times New Roman" panose="02020603050405020304" pitchFamily="18" charset="0"/>
              </a:rPr>
              <a:t>(7) Main program resumes </a:t>
            </a:r>
          </a:p>
        </p:txBody>
      </p:sp>
      <p:sp>
        <p:nvSpPr>
          <p:cNvPr id="23573" name="Rectangle 105">
            <a:extLst>
              <a:ext uri="{FF2B5EF4-FFF2-40B4-BE49-F238E27FC236}">
                <a16:creationId xmlns:a16="http://schemas.microsoft.com/office/drawing/2014/main" id="{032E4D61-4245-6B41-AD89-D3222D10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827588"/>
            <a:ext cx="939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i="1">
                <a:latin typeface="Helvetica" pitchFamily="2" charset="0"/>
                <a:cs typeface="Times New Roman" panose="02020603050405020304" pitchFamily="18" charset="0"/>
              </a:rPr>
              <a:t>s ≠ t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4AD392A6-D295-2D48-857A-B94887A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8267A-C7A0-1D47-BD67-0904CE6DE0D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4767FBD-06F2-6844-BDCF-6DFB26D0C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8A05E74-E88C-9245-99F4-676EE32A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30 	    /* Parent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32 	    Sigprocmask(SIG_SETMASK, &amp;prev, NULL);/* Unblock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34 	    /* Wait for SIGCHLD to be received (wasteful)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35 	    while (!pid)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36 		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42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D556620A-E06E-934D-9DB6-6FE06615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FC5B1-A7BF-1C4C-94EC-C8A89AB1248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3D414F6-CD06-524D-B8F1-48366A704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the Spin Loop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CB86072-DC61-7B40-BCEF-424AADD79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spin loop is wasteful for CPU resources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inserting a pause in the body of the spin loop: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while (!pid)     /* Race! */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pause();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Still need a loop because pause might be interrupted by the receipt of one or more SIGINT signals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This code has a serious race condition: 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the SIGCHLD is received after the while test but before the pause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pause will sleep forever</a:t>
            </a:r>
          </a:p>
          <a:p>
            <a:pPr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AD767ED5-B8B7-8143-8ED1-DFBF807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55020F-7ED9-1C45-92E0-737DF61308C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1E19103-B45C-F04A-9D05-7264154D4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the Spin Loop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489D6178-9164-3D4F-A9BB-63C992570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Replace the pause with sleep: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while (!</a:t>
            </a:r>
            <a:r>
              <a:rPr lang="en-US" altLang="zh-CN" dirty="0" err="1"/>
              <a:t>pid</a:t>
            </a:r>
            <a:r>
              <a:rPr lang="en-US" altLang="zh-CN" dirty="0"/>
              <a:t>) /* Too slow! */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	sleep(1);</a:t>
            </a:r>
          </a:p>
          <a:p>
            <a:pPr>
              <a:defRPr/>
            </a:pPr>
            <a:r>
              <a:rPr lang="en-US" altLang="zh-CN" dirty="0"/>
              <a:t>This code is too slow</a:t>
            </a:r>
          </a:p>
          <a:p>
            <a:pPr lvl="1">
              <a:defRPr/>
            </a:pPr>
            <a:r>
              <a:rPr lang="en-US" altLang="zh-CN" dirty="0"/>
              <a:t>If the signal is received after the while and before the sleep</a:t>
            </a:r>
          </a:p>
          <a:p>
            <a:pPr lvl="1">
              <a:defRPr/>
            </a:pPr>
            <a:r>
              <a:rPr lang="en-US" altLang="zh-CN" dirty="0"/>
              <a:t>the program must wait a (relatively) long time before it can check the loop termination condition again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43F238CE-0541-744D-BC96-CC7A7A64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A9DAC-CB76-014A-B29D-5E19132F76B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9F9CCA0-BBE8-1742-9C34-DC4B89CB2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the Spin Loop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A8B1930-10C6-3D45-9F4C-B417CD068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higher-resolution sleep function such as nanosleep isn’t acceptable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because there is no good rule for determining the sleep interval. </a:t>
            </a:r>
          </a:p>
          <a:p>
            <a:r>
              <a:rPr lang="en-US" altLang="zh-CN">
                <a:ea typeface="宋体" panose="02010600030101010101" pitchFamily="2" charset="-122"/>
              </a:rPr>
              <a:t>Make it too small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loop is too wasteful.</a:t>
            </a:r>
          </a:p>
          <a:p>
            <a:r>
              <a:rPr lang="en-US" altLang="zh-CN">
                <a:ea typeface="宋体" panose="02010600030101010101" pitchFamily="2" charset="-122"/>
              </a:rPr>
              <a:t>Make it too high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 is too slow.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B776F8C8-FCB2-1043-ABA8-CB4B900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5F311-143E-6E4A-8B5D-2D4E972BE86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8B00E3DC-5939-CC4E-8D84-A34E0B88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signalsuspend Function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D617D4B-0DE4-F346-B9A2-C54637023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534400" cy="3581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temporarily replaces the current blocked set with mask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suspends the process until the receipt of a signal whose action is either to run a handler or to terminate the process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action is to terminate, then the process terminates without returning from it.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action is to run a handler, then it returns after the handler returns, restoring the blocked set to its state when it was called.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1599492" name="Group 4">
            <a:extLst>
              <a:ext uri="{FF2B5EF4-FFF2-40B4-BE49-F238E27FC236}">
                <a16:creationId xmlns:a16="http://schemas.microsoft.com/office/drawing/2014/main" id="{C2C1FCB7-747C-1741-B840-291C9105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76303"/>
              </p:ext>
            </p:extLst>
          </p:nvPr>
        </p:nvGraphicFramePr>
        <p:xfrm>
          <a:off x="533400" y="1524000"/>
          <a:ext cx="8001000" cy="12192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sigsuspend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*mask);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                            returns: −1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7B4FF6ED-F9D4-C34C-9209-7641AFFA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BBE9A-5237-9949-85A1-77021158CDE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DAFBFF2-3D0A-7F47-A69B-9A0FF7F78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the Spin Loop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2D73E9A-9F4D-FD47-A8BA-A91E8FC1B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dirty="0" err="1"/>
              <a:t>sigsuspend</a:t>
            </a:r>
            <a:r>
              <a:rPr lang="en-US" altLang="zh-CN" dirty="0"/>
              <a:t> function is equivalent to an </a:t>
            </a:r>
            <a:r>
              <a:rPr lang="en-US" altLang="zh-CN" b="1" i="1" dirty="0">
                <a:solidFill>
                  <a:srgbClr val="FF0000"/>
                </a:solidFill>
              </a:rPr>
              <a:t>atomic</a:t>
            </a:r>
            <a:r>
              <a:rPr lang="en-US" altLang="zh-CN" i="1" dirty="0"/>
              <a:t> </a:t>
            </a:r>
            <a:r>
              <a:rPr lang="en-US" altLang="zh-CN" dirty="0"/>
              <a:t>version of the following: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sigprocmask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(SIG_SETMASK, &amp;mask, &amp;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pause();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sigprocmask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(SIG_SETMASK, &amp;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atomic</a:t>
            </a:r>
            <a:r>
              <a:rPr lang="en-US" altLang="zh-CN" dirty="0"/>
              <a:t> (uninterruptible) property guarantees that </a:t>
            </a:r>
          </a:p>
          <a:p>
            <a:pPr lvl="1">
              <a:defRPr/>
            </a:pPr>
            <a:r>
              <a:rPr lang="en-US" altLang="zh-CN" dirty="0"/>
              <a:t>the calls to </a:t>
            </a:r>
            <a:r>
              <a:rPr lang="en-US" altLang="zh-CN" dirty="0" err="1"/>
              <a:t>sigprocmask</a:t>
            </a:r>
            <a:r>
              <a:rPr lang="en-US" altLang="zh-CN" dirty="0"/>
              <a:t> (line 1) and pause (line 2) occur together, without being interrupted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472283AD-5438-5D4C-9C25-15D2865B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28A11-A4DE-4946-AA6B-959B4023AB2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0119CCD-4276-EB45-A34C-7155487A7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AE03483-AF3C-494A-989B-E7FB4C0A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 volatile sig_atomic_t pid;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5 void sigchld_handler(int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6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7 	int olderrno = 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8 	pid = waitpid(-1, NULL, 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9 	errno = olderrno;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10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12 void sigint_handler(int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13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14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D7CF5FC2-7B96-2549-987A-70717C84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D6020-A623-814E-B871-85DD12388EF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971E4BB-CD93-D549-B568-0C422CA9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0B73D4C-A05C-6346-A862-26C3DF4B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16 int main(int argc, char **argv)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17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18 	sigset_t mask, prev;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20 	Signal(SIGCHLD, sigchld_handler);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21 	Signal(SIGINT, sigint_handler);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22 	Sigemptyset(&amp;mask);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23 	Sigaddset(&amp;mask, SIGCHLD);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25 	while (1) {</a:t>
            </a:r>
          </a:p>
          <a:p>
            <a:pPr>
              <a:buFontTx/>
              <a:buNone/>
            </a:pPr>
            <a:r>
              <a:rPr lang="sv-SE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26 	    Sigprocmask(SIG_BLOCK, &amp;mask, &amp;prev); </a:t>
            </a:r>
            <a:r>
              <a:rPr lang="sv-SE" altLang="zh-CN" sz="1600">
                <a:latin typeface="Arial Narrow" panose="020B0604020202020204" pitchFamily="34" charset="0"/>
                <a:cs typeface="Courier New" panose="02070309020205020404" pitchFamily="49" charset="0"/>
              </a:rPr>
              <a:t>/* 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27 	    if (Fork() == 0) /* Child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28 	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4C1991F8-A87C-0A4E-8909-36F723A2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EE305-EB9F-2343-8CF1-100114CF086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4835BD36-07E2-4945-8358-2AE82B874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9137739-3F02-2642-81FC-768CFBC6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30 	    /* Wait for SIGCHLD to be received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32 	    while (!pid)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33 		</a:t>
            </a:r>
            <a:r>
              <a:rPr lang="en-US" altLang="zh-CN" sz="200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sigsuspend(&amp;prev);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35	    /* Optionally unblock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36	    Sigprocmask(SIG_SETMASK, &amp;prev, NULL);</a:t>
            </a:r>
            <a:endParaRPr lang="en-US" altLang="zh-CN" sz="1400">
              <a:latin typeface="Arial Narrow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42 }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AAC12E50-9718-D146-BDC3-CA49A29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1C086E-EB4C-5F48-B56F-63451F21D61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94EB00E-EE7E-0544-919D-729C334C1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Bugs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E0D7D17-B80F-1E4D-BBB9-DE3247752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Concurrent bugs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Tricky and subtle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program works correctly most the time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When it fails, it fails in unpredictable and unrepeatable ways that are horrendously difficult to debug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0C3E38D1-8112-AB4C-8E4D-F093B94B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161B2-0FFD-3E42-96B1-45CD988BB4F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F90BB0B-5904-D94F-AB2B-98E7F39D1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4D7F854-F8C5-7E4B-A108-6B0A0F18D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G0 keep handlers as simple as possible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Might simply set a global flag and return immediately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processing associated with the receipt of the signal is performed by the main program 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which periodically checks (and reset) the flag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D672FE88-53F8-084F-A955-5E6F5D7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6BE2E-5113-364A-A7A2-9222A9D5984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B41FA79-6E03-BF45-A59C-11BE977F4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013C35-659D-3A42-9539-7EC7937B7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G1 call only </a:t>
            </a:r>
            <a:r>
              <a:rPr lang="en-US" altLang="zh-CN" dirty="0" err="1">
                <a:ea typeface="宋体" panose="02010600030101010101" pitchFamily="2" charset="-122"/>
              </a:rPr>
              <a:t>asyn</a:t>
            </a:r>
            <a:r>
              <a:rPr lang="en-US" altLang="zh-CN" dirty="0">
                <a:ea typeface="宋体" panose="02010600030101010101" pitchFamily="2" charset="-122"/>
              </a:rPr>
              <a:t>-signal-safe functions in your handler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Reentrant or cannot be interrupted 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sprintf</a:t>
            </a:r>
            <a:r>
              <a:rPr lang="en-US" altLang="zh-CN" dirty="0">
                <a:ea typeface="宋体" panose="02010600030101010101" pitchFamily="2" charset="-122"/>
              </a:rPr>
              <a:t>, malloc, exit are not safe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45B383C5-3083-D84E-AAD3-8354CC3D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C5546-0EFE-9348-ACC0-293CC165041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60644B6-A588-994F-B52E-A59700D6C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Guidlines</a:t>
            </a:r>
          </a:p>
        </p:txBody>
      </p:sp>
      <p:pic>
        <p:nvPicPr>
          <p:cNvPr id="31747" name="图片 2">
            <a:extLst>
              <a:ext uri="{FF2B5EF4-FFF2-40B4-BE49-F238E27FC236}">
                <a16:creationId xmlns:a16="http://schemas.microsoft.com/office/drawing/2014/main" id="{5A76AAFC-2529-534D-8054-16F6165B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80835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857AE1E7-5644-2A45-BD99-3B311B7B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D4082-D4D7-D44A-A8CE-1E07BF49A96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C90B3D8-D55E-C445-A2A2-85CF482DE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Safe I/O Package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3FF833-0B06-6A4E-A3EF-89E348325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590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_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 sz="2400">
                <a:ea typeface="宋体" panose="02010600030101010101" pitchFamily="2" charset="-122"/>
              </a:rPr>
              <a:t> is an asyn_signal_safe variant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endParaRPr lang="zh-CN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1599492" name="Group 4">
            <a:extLst>
              <a:ext uri="{FF2B5EF4-FFF2-40B4-BE49-F238E27FC236}">
                <a16:creationId xmlns:a16="http://schemas.microsoft.com/office/drawing/2014/main" id="{25D4682A-B758-514D-A4E3-7A3A60FCD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9880"/>
              </p:ext>
            </p:extLst>
          </p:nvPr>
        </p:nvGraphicFramePr>
        <p:xfrm>
          <a:off x="533400" y="1524000"/>
          <a:ext cx="8001000" cy="2114866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4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csapp.h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ssize_t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sio_putl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(long v);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ssize_t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sio_puts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(char s[]);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number of bytes transferred if OK, -1 on error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sio_error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(long v);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nothing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497" marB="454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18992</TotalTime>
  <Words>3350</Words>
  <Application>Microsoft Macintosh PowerPoint</Application>
  <PresentationFormat>如螢幕大小 (4:3)</PresentationFormat>
  <Paragraphs>567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Comic Sans MS</vt:lpstr>
      <vt:lpstr>宋体</vt:lpstr>
      <vt:lpstr>Arial</vt:lpstr>
      <vt:lpstr>Times New Roman</vt:lpstr>
      <vt:lpstr>Helvetica</vt:lpstr>
      <vt:lpstr>Courier New</vt:lpstr>
      <vt:lpstr>Consolas</vt:lpstr>
      <vt:lpstr>Courier</vt:lpstr>
      <vt:lpstr>Arial Narrow</vt:lpstr>
      <vt:lpstr>icfp99</vt:lpstr>
      <vt:lpstr>Exceptional Control Flow</vt:lpstr>
      <vt:lpstr>Outline</vt:lpstr>
      <vt:lpstr>Safe Signal Handling</vt:lpstr>
      <vt:lpstr>Main Program and Signal Handlers are Concurrent  </vt:lpstr>
      <vt:lpstr>Concurrent Bugs</vt:lpstr>
      <vt:lpstr>Guidlines</vt:lpstr>
      <vt:lpstr>Guidlines</vt:lpstr>
      <vt:lpstr>Guidlines</vt:lpstr>
      <vt:lpstr>Safe I/O Package</vt:lpstr>
      <vt:lpstr>Safe I/O Package</vt:lpstr>
      <vt:lpstr>Guidlines</vt:lpstr>
      <vt:lpstr>Correct Signal Handling</vt:lpstr>
      <vt:lpstr>PowerPoint 簡報</vt:lpstr>
      <vt:lpstr>PowerPoint 簡報</vt:lpstr>
      <vt:lpstr>PowerPoint 簡報</vt:lpstr>
      <vt:lpstr>Signal Handling Issues</vt:lpstr>
      <vt:lpstr>PowerPoint 簡報</vt:lpstr>
      <vt:lpstr>PowerPoint 簡報</vt:lpstr>
      <vt:lpstr>Portable Signal Handling</vt:lpstr>
      <vt:lpstr>Different Signal-handling Semantics</vt:lpstr>
      <vt:lpstr>PowerPoint 簡報</vt:lpstr>
      <vt:lpstr>PowerPoint 簡報</vt:lpstr>
      <vt:lpstr>PowerPoint 簡報</vt:lpstr>
      <vt:lpstr>sigaction Function</vt:lpstr>
      <vt:lpstr>PowerPoint 簡報</vt:lpstr>
      <vt:lpstr>Signal Function</vt:lpstr>
      <vt:lpstr>A Nasty Concurrency Bug</vt:lpstr>
      <vt:lpstr>Nasty Concurrency Bugs</vt:lpstr>
      <vt:lpstr>A Nasty Concurrency Bug</vt:lpstr>
      <vt:lpstr>Guidlines</vt:lpstr>
      <vt:lpstr>A Nasty Concurrency Bug</vt:lpstr>
      <vt:lpstr>Nasty Concurrency Bugs</vt:lpstr>
      <vt:lpstr>Nasty Concurrency Bugs</vt:lpstr>
      <vt:lpstr>A Nasty Concurrency Bug</vt:lpstr>
      <vt:lpstr>A Nasty Concurrency Bug</vt:lpstr>
      <vt:lpstr>Explicitly Waiting for Signals</vt:lpstr>
      <vt:lpstr>Guidlines</vt:lpstr>
      <vt:lpstr>A Nasty Concurrency Bug</vt:lpstr>
      <vt:lpstr>A Nasty Concurrency Bug</vt:lpstr>
      <vt:lpstr>A Nasty Concurrency Bug</vt:lpstr>
      <vt:lpstr>Eliminate the Spin Loop</vt:lpstr>
      <vt:lpstr>Eliminate the Spin Loop</vt:lpstr>
      <vt:lpstr>Eliminate the Spin Loop</vt:lpstr>
      <vt:lpstr>signalsuspend Function</vt:lpstr>
      <vt:lpstr>Eliminate the Spin Loop</vt:lpstr>
      <vt:lpstr>A Nasty Concurrency Bug</vt:lpstr>
      <vt:lpstr>A Nasty Concurrency Bug</vt:lpstr>
      <vt:lpstr>A Nasty Concurrency Bug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495</cp:revision>
  <dcterms:created xsi:type="dcterms:W3CDTF">2000-01-15T07:54:11Z</dcterms:created>
  <dcterms:modified xsi:type="dcterms:W3CDTF">2020-11-24T06:31:35Z</dcterms:modified>
</cp:coreProperties>
</file>