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874" r:id="rId2"/>
    <p:sldId id="875" r:id="rId3"/>
    <p:sldId id="877" r:id="rId4"/>
    <p:sldId id="927" r:id="rId5"/>
    <p:sldId id="928" r:id="rId6"/>
    <p:sldId id="929" r:id="rId7"/>
    <p:sldId id="930" r:id="rId8"/>
    <p:sldId id="888" r:id="rId9"/>
    <p:sldId id="903" r:id="rId10"/>
    <p:sldId id="931" r:id="rId11"/>
    <p:sldId id="904" r:id="rId12"/>
    <p:sldId id="905" r:id="rId13"/>
    <p:sldId id="906" r:id="rId14"/>
    <p:sldId id="907" r:id="rId15"/>
    <p:sldId id="940" r:id="rId16"/>
    <p:sldId id="908" r:id="rId17"/>
    <p:sldId id="909" r:id="rId18"/>
    <p:sldId id="910" r:id="rId19"/>
    <p:sldId id="911" r:id="rId20"/>
    <p:sldId id="455" r:id="rId21"/>
    <p:sldId id="605" r:id="rId22"/>
    <p:sldId id="866" r:id="rId23"/>
    <p:sldId id="867" r:id="rId24"/>
    <p:sldId id="868" r:id="rId25"/>
    <p:sldId id="869" r:id="rId26"/>
    <p:sldId id="942" r:id="rId27"/>
    <p:sldId id="870" r:id="rId28"/>
    <p:sldId id="871" r:id="rId29"/>
    <p:sldId id="941" r:id="rId30"/>
    <p:sldId id="673" r:id="rId31"/>
    <p:sldId id="672" r:id="rId32"/>
    <p:sldId id="674" r:id="rId33"/>
    <p:sldId id="827" r:id="rId34"/>
    <p:sldId id="828" r:id="rId35"/>
    <p:sldId id="829" r:id="rId36"/>
    <p:sldId id="943" r:id="rId37"/>
    <p:sldId id="825" r:id="rId38"/>
    <p:sldId id="826" r:id="rId39"/>
    <p:sldId id="831" r:id="rId40"/>
    <p:sldId id="832" r:id="rId41"/>
    <p:sldId id="833" r:id="rId42"/>
    <p:sldId id="834" r:id="rId43"/>
    <p:sldId id="835" r:id="rId44"/>
    <p:sldId id="912" r:id="rId45"/>
    <p:sldId id="836" r:id="rId46"/>
    <p:sldId id="913" r:id="rId47"/>
    <p:sldId id="840" r:id="rId48"/>
    <p:sldId id="838" r:id="rId49"/>
    <p:sldId id="841" r:id="rId50"/>
    <p:sldId id="842" r:id="rId51"/>
    <p:sldId id="843" r:id="rId52"/>
    <p:sldId id="936" r:id="rId53"/>
    <p:sldId id="845" r:id="rId54"/>
    <p:sldId id="935" r:id="rId55"/>
    <p:sldId id="937" r:id="rId56"/>
    <p:sldId id="846" r:id="rId57"/>
    <p:sldId id="847" r:id="rId58"/>
    <p:sldId id="944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1" autoAdjust="0"/>
    <p:restoredTop sz="95908" autoAdjust="0"/>
  </p:normalViewPr>
  <p:slideViewPr>
    <p:cSldViewPr>
      <p:cViewPr>
        <p:scale>
          <a:sx n="60" d="100"/>
          <a:sy n="60" d="100"/>
        </p:scale>
        <p:origin x="272" y="1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754" y="3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8.xml"/><Relationship Id="rId3" Type="http://schemas.openxmlformats.org/officeDocument/2006/relationships/slide" Target="slides/slide22.xml"/><Relationship Id="rId7" Type="http://schemas.openxmlformats.org/officeDocument/2006/relationships/slide" Target="slides/slide37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31.xml"/><Relationship Id="rId5" Type="http://schemas.openxmlformats.org/officeDocument/2006/relationships/slide" Target="slides/slide30.xml"/><Relationship Id="rId4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9EEBCE-FE77-6043-9A91-19B45CD34F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urier New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0DFB1-3945-7044-AE6A-718A17833F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urier New" charset="0"/>
                <a:ea typeface="宋体" charset="-122"/>
              </a:defRPr>
            </a:lvl1pPr>
          </a:lstStyle>
          <a:p>
            <a:pPr>
              <a:defRPr/>
            </a:pPr>
            <a:fld id="{A3194D7F-2791-DA4B-B879-FA6CBB8A9D3B}" type="datetimeFigureOut">
              <a:rPr lang="en-US"/>
              <a:pPr>
                <a:defRPr/>
              </a:pPr>
              <a:t>7/30/20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00502-EBEB-D640-A37A-A690BEE5D7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urier New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C09B0-453E-374E-9E54-012C64D9C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7D9B17-B051-9943-94DB-041927607A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18D73C9-8F80-E24E-9EF9-AA8A163725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48A5196-1488-1645-AAC5-13998D4FDCC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CCD690D-A94E-1644-8C49-492984FCC1A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742E00C-354F-D34D-B018-B6992C99C4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83AA8B9-3569-4748-B0F2-EBA4586177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5043F8F-A2F7-314F-A2B2-2D1A4CB475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D18DA567-4792-394B-B791-652A740F461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BC814D37-5D58-734D-B9A0-45DF6D9196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EACA44ED-B751-044B-8F46-4E16BA97A011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6D660DF-64D2-CB4C-ACB2-D28C1F92BC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B5282B4-C3C5-204F-8D3D-77CEA41B1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133B385F-D960-5640-96A8-CB9FB6878D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FE434B38-70E0-9C42-81B0-6705D518C697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87AA477-5DBF-FF4B-98E4-84214E46A6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2CA6E18-D560-E04C-9351-8E8105DA09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FE1E9FB-04B5-C945-B02E-93B8C1D62B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7BB0332B-9D81-CF4B-A8B2-3DCEDAD66234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CDFC668-AADE-9A4F-B160-84DD316BB0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017B38D-813F-DC4B-9FDE-92CE8A15BB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91B6C50-1DFE-D94B-827E-F3517483E2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92578897-F160-6B40-9F44-306E7D6CFF9F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CE8DAE0-FF49-3744-8E2C-2A56190B4D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A9C246C-4FE4-C24A-B929-A2769E0AC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3F48801-04F0-4B40-8405-7F1176C3DD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A5A6E52B-CE8A-FF44-A1C7-5DFAF9E2BB2E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9D5C398-5945-7842-AC61-FBF3EAFCE2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CC894F4-A456-A24A-B9CB-DBA9B48E3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6E98841C-5DFD-8047-9668-7FEB2748FF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2A1025C1-B492-CD4B-B564-E2B63CD2E2C8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61EC789-4F0E-DB4F-84B7-B321E78AE6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4CB4BD7-142D-894A-B4BE-4EBE8545B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A5C2F310-09B9-094D-A2FF-8CEF3A7940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297B1335-1732-7341-B553-CFA18A5C8AE2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64FAD1AF-E7DE-754C-B3F4-2DD94CB2D6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3655950A-0DF1-B042-8BE8-686A52CDB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9F5934D-B9B5-E848-825D-1AA83EBF3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D82F81AD-53F1-234E-80C8-35713FC8FE6F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7998F69-92BF-C24A-9309-DE921B8F60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4000E56-1CFA-A04C-969C-72B585F7F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2F5EB1B-A950-154D-B0C9-99F2502399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5DE9C25C-6B40-3E42-805A-096DCBDA8BE7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3369ADD-7B1D-4D47-B846-064596F586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21FADFF-6A1E-4241-BA2F-2FD195AC2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767D70D9-415D-DE42-B9B4-778DDE50CF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ADC814BB-D36F-4948-AF5B-FFCDDBC42D8E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8723A06-4300-7A44-8423-0A6C005BCD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B6F421C-8720-7446-904B-58AB70380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C3C18349-2634-DB4E-9995-14FA0BACB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7114AB4E-1BC7-D44E-82A2-2019575959EE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906B29C-9680-9A4F-92B8-67ED223348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E5CE7BE-D3F9-2E45-A8A1-E4962400D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D228292-5A49-0348-B1A9-409DA7AACF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6CE2F078-07EE-FF48-9AC1-C56540155F6E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CE7E824-30DC-834B-B4D4-F581ACFF55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1005783-0BC7-F043-B2B4-D8F023DED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1E8B9FE-A5E4-6B4D-9E38-532AD0DBB0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8E74FCBC-0E6C-F844-8D28-6B6516A26589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660DA47-9CA8-B641-BAB6-B50990A378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06D536E2-A3E8-A747-8C85-BB42ACEAA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5907408B-EBFF-F04B-A100-5DB769411E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B9608633-AC72-F241-A254-93B5D7ABA103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DB82EA5-B99B-4A4C-A688-EE30299C1E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D114E4F8-114B-2F40-8D10-1D8B1D7CB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621DBA3-E45B-BD4D-BA03-71D5191A92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1EC80459-FB08-E541-BA88-9ADD2C66DC5C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CA1EE93-C523-8A41-95D3-8D59669DFB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6D7D70E-330C-0B4C-A199-879E530B7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39AFBEF6-97A8-6143-9CA1-1AD4B330A0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B48F0230-A7F8-A94F-8878-FD1E1DAEB071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B509DD4-A3B5-EA42-A2D8-08FD8F6D6F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E31D407-AAFB-F147-82C2-3710406CF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13AB1D9-3AC7-E24F-88C8-943A2DBB9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26AD5347-6D7C-A54B-8E42-C295430F6D17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5C45FD3-0746-E043-A906-5DC96C32A8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4883D8BE-4D76-4343-91E4-A49FAFBEA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A2818129-1E51-6F40-A4CA-7E3B9B9B6B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ACC07DA8-F851-9D41-9E17-2897F2C49B3A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1A5850-7754-FA4C-A18C-B177595EA6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9DA1B1E-B639-BC41-A9B5-DE408D87A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CF8BC69-A4F0-164A-A40C-AAB13B8FDA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EE2ACA2B-1F8C-6B43-A08A-C38C77768368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28B17F2-7EF1-674F-9085-9225191847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565E1C40-860C-004F-AC48-6CDBD4BEE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EC2F0265-A266-4943-8623-FA697CDDF2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481B1E2F-64D0-CB40-8566-01DE5816A132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DAE2E27-068E-9342-A538-A974D03CC4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ABA274D-6718-114C-A95D-BB324700F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91CC0405-775C-314B-82E5-EAC2CADFBC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847F2937-276B-8B4E-9C4D-A2322EEAA5C8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85C8F1F-5ADA-C341-B6AB-555C24BA5C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DC6F910-C224-E948-B0F1-59529071D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DC50BC33-CF22-1C44-8756-0B0F27040E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3BF13B0B-70CE-DB4C-90BF-A086D22198FA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AB8A91A-9810-BC44-8ECC-71DF6D4811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65A57CA-7591-F74E-96DD-297E5F0B0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5C658A31-BC63-F64F-8AC5-2321E96DE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AB93C69A-C6DA-354C-9E6B-F89BD4AFCA1E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18F2A41-DBDD-6F45-9940-3F2E10A01F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8E6B609-1430-1041-9501-5B2C2CE5A7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CF4D2C2-AB9A-BF44-AE20-24C3DFB771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ECD4322C-7070-DC49-A2EA-1F9803D711BB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9A55386A-973A-A74E-A38C-96E88B5847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B47CC85-66DA-064C-8C16-3DB049695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D9A0F37A-BB72-514D-949B-66BF3A95A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3A92F6E2-1656-B04C-AEA5-D10C25B11E82}" type="slidenum">
              <a:rPr lang="zh-CN" altLang="en-US" sz="1200" b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C1E0D09A-95F5-C94E-B407-BC76C0235A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96EEFBA5-AB98-FE45-BF7F-3795A3D21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76137402-F5F4-2C42-B09F-A912259A7E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9AD0C321-1381-C44B-8DC6-1403DDD817F6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BEF5A488-3569-E44E-ABCD-CC03AB9D72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FEA5DDE7-23A9-AB42-92DA-C078458A6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F90EDB87-2F2B-AE45-8C1A-8927459323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0F6304BD-01BC-2A45-B13A-7B7BAB6F381A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0422A10-8D00-0140-A714-A76D100945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17EF7E97-0212-BB44-8226-4A3E8CCEE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F2B651F3-DFD0-6F45-893F-BEE81DBF1A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13AA9F21-8C31-E64A-88A5-9A1CA40947B0}" type="slidenum">
              <a:rPr lang="zh-CN" altLang="en-US" sz="1200" b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5D11C5B8-1DE0-D945-9DFC-B6CD09E529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98E0B13F-570A-3449-9E1F-49F9BDCDA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0042DC0B-85B8-AC49-A764-DA38FACFA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E4AC5D30-A2E4-864B-B6D4-8854DF288C7D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0A8F31FD-B779-FE41-95E1-B1157F6AD4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2656CE09-1ED4-7B4C-AFF0-B0A09F1434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878364EE-09BB-1B47-837E-8DE509013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0FD5D498-BE04-9740-848A-603905FD7F6B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F26E653-8212-5B4D-B716-9A2D4FE4B5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F305004E-EDF3-334E-9AB5-E8E2D880A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D9ADC1C8-6715-1941-A9A6-E3942596AD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5E6E84E2-EE40-8648-BE49-4792F53D13C1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599ACBD2-8FAB-8F4A-8E2F-8306523E1AF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C00420C4-F91D-3442-842B-7C80B5459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BF791BCC-944E-0C4F-9C0F-8877A70227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64608A34-B909-0244-9E47-8F0D308C9BB0}" type="slidenum">
              <a:rPr lang="zh-CN" altLang="en-US" sz="1200" b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0E42999-51E5-964C-B46F-46258C783C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3112B482-3263-8D42-B47E-A6890A945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8E441CB2-073F-3E42-A5BF-188DF38FEC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3573A1A4-230C-C447-8C72-7F71BA0EA617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4DC5BDEF-1BC0-1644-A4BC-6ECAAC4F9E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89A63106-5B97-3445-898B-28C196917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7DCF81D-E27C-D34C-9366-FE087EDF59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6506142E-BC69-CE4F-8FF3-C65ABD28D3F8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EA1DC09-B02F-0240-AA9F-709656E235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2886A29-24D4-BD4B-B2C1-9C66D17F3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EB0326F4-A151-2D4C-A179-B000BF8160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757B2E4A-5785-0842-9246-AEFA63B65C8E}" type="slidenum">
              <a:rPr lang="zh-CN" altLang="en-US" sz="1200" b="0">
                <a:latin typeface="Times New Roman" panose="02020603050405020304" pitchFamily="18" charset="0"/>
              </a:rPr>
              <a:pPr/>
              <a:t>43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725F2025-6C63-C34F-85D7-AB03A2115F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51801E51-2D6C-2940-81AA-8505081F6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B1126E67-81E5-DC49-9A97-62F1EA1C9E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4027C65C-4189-F347-AD31-8CB0FE639A76}" type="slidenum">
              <a:rPr lang="zh-CN" altLang="en-US" sz="1200" b="0">
                <a:latin typeface="Times New Roman" panose="02020603050405020304" pitchFamily="18" charset="0"/>
              </a:rPr>
              <a:pPr/>
              <a:t>44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F833AACE-1210-8448-B076-C8391E7579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617E3AB7-406F-B54F-8E45-100FE1839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9BB19FED-F478-714D-A8F2-8EC6E32D7B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C8C31EF2-A2D9-2E43-BA50-E81614501A7F}" type="slidenum">
              <a:rPr lang="zh-CN" altLang="en-US" sz="1200" b="0">
                <a:latin typeface="Times New Roman" panose="02020603050405020304" pitchFamily="18" charset="0"/>
              </a:rPr>
              <a:pPr/>
              <a:t>45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12DC38A2-AB3E-8648-8765-071147AD89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B1E9DCB3-84D6-0042-BD38-D7C3DE6BE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893ADCD9-266D-EC4B-8DBD-FFD9386D7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00F374D5-12AA-4E4D-96BF-5DDFE2D5A5A3}" type="slidenum">
              <a:rPr lang="zh-CN" altLang="en-US" sz="1200" b="0">
                <a:latin typeface="Times New Roman" panose="02020603050405020304" pitchFamily="18" charset="0"/>
              </a:rPr>
              <a:pPr/>
              <a:t>46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89E543ED-8B75-B044-B35C-68C10B006A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DE6E7002-9F52-D44F-90AA-BC56EBE24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681B7872-0806-D246-B8B7-836C67C12D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9567643F-8DC8-8040-A711-FA3AE0C0BA8D}" type="slidenum">
              <a:rPr lang="zh-CN" altLang="en-US" sz="1200" b="0">
                <a:latin typeface="Times New Roman" panose="02020603050405020304" pitchFamily="18" charset="0"/>
              </a:rPr>
              <a:pPr/>
              <a:t>47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7283CF4C-6417-EC4C-9630-00B1BF9CF5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F8FE7208-E045-CA4E-A9A4-3BB12243D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27995505-7651-D34B-930A-C5F4447539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7F34FD6E-8ABD-4344-BF5C-E6E90D12B07F}" type="slidenum">
              <a:rPr lang="zh-CN" altLang="en-US" sz="1200" b="0">
                <a:latin typeface="Times New Roman" panose="02020603050405020304" pitchFamily="18" charset="0"/>
              </a:rPr>
              <a:pPr/>
              <a:t>48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EC0A88B2-C455-924C-9254-56649A4164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A7F90947-1D6D-3B49-9C33-96729131A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7FED4269-2746-784C-A2A5-A81A5A11B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5F30058D-15C3-B346-B2C8-A4E144815F0E}" type="slidenum">
              <a:rPr lang="zh-CN" altLang="en-US" sz="1200" b="0">
                <a:latin typeface="Times New Roman" panose="02020603050405020304" pitchFamily="18" charset="0"/>
              </a:rPr>
              <a:pPr/>
              <a:t>49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46EE0C38-02EF-924F-A6F0-16DB750770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B6DC4859-1F46-2446-AD06-A1329D9ED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8062AC45-72CE-344C-ADE5-3B1C5EEAC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70A0B39B-C854-824F-87D3-CA81C1FB8490}" type="slidenum">
              <a:rPr lang="zh-CN" altLang="en-US" sz="1200" b="0">
                <a:latin typeface="Times New Roman" panose="02020603050405020304" pitchFamily="18" charset="0"/>
              </a:rPr>
              <a:pPr/>
              <a:t>50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976FEC7B-51F3-5D40-991A-3BBB3CBE38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3FE9BA15-FC57-3441-985F-7B48EC13C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5D1F2A79-2BC8-B74E-9397-03FF2E844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D2055E23-2549-744E-9A3C-B07DC3551492}" type="slidenum">
              <a:rPr lang="zh-CN" altLang="en-US" sz="1200" b="0">
                <a:latin typeface="Times New Roman" panose="02020603050405020304" pitchFamily="18" charset="0"/>
              </a:rPr>
              <a:pPr/>
              <a:t>51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66516C6-FFD4-2E41-919D-945B53BC48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F55411B1-747B-8241-911C-2D68DE39E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5B41E0CE-31FA-1149-BC3A-5ED1A35E54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3E658559-CF90-F648-BD5A-C5E1C15389C7}" type="slidenum">
              <a:rPr lang="zh-CN" altLang="en-US" sz="1200" b="0">
                <a:latin typeface="Times New Roman" panose="02020603050405020304" pitchFamily="18" charset="0"/>
              </a:rPr>
              <a:pPr/>
              <a:t>52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5C081B98-0956-D14F-84C0-D429D4B654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9CA337E8-5E79-9147-BD70-B4DF600C9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C1642B92-C346-EB4C-8BA3-BCC2BE849E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CC2995B9-33B9-8E41-95B7-317E3F993F0C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0837B3F-D883-B64E-B3CB-150672B316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96799A70-DB2F-CC4C-BA1C-045FA7D39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8DAE7B6E-C6D2-124C-A7D6-4E6BAB7A8D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837FC3ED-A1C1-CA4B-A378-8201D2D26318}" type="slidenum">
              <a:rPr lang="zh-CN" altLang="en-US" sz="1200" b="0">
                <a:latin typeface="Times New Roman" panose="02020603050405020304" pitchFamily="18" charset="0"/>
              </a:rPr>
              <a:pPr/>
              <a:t>53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AD2C7A22-34C3-D84D-964C-FA5FD2F57B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2A2C0D04-6826-E249-B4C3-CA66F069E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16D94A18-8620-004F-810A-36B53F3544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5C4ED564-ECAF-5B43-A5EB-1C8FBAE07F3A}" type="slidenum">
              <a:rPr lang="zh-CN" altLang="en-US" sz="1200" b="0">
                <a:latin typeface="Times New Roman" panose="02020603050405020304" pitchFamily="18" charset="0"/>
              </a:rPr>
              <a:pPr/>
              <a:t>54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8107B97F-3A7A-8447-984F-56A34B874C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2323F558-7E33-034F-B3AE-6ED3ADC96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EF60F538-FE5F-AA41-BFD1-90994975BA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3654FE09-040E-C541-9BD5-D2624525A2E4}" type="slidenum">
              <a:rPr lang="zh-CN" altLang="en-US" sz="1200" b="0">
                <a:latin typeface="Times New Roman" panose="02020603050405020304" pitchFamily="18" charset="0"/>
              </a:rPr>
              <a:pPr/>
              <a:t>55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963E8E94-1288-464A-BB4E-7D4C8919E8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793FE080-A8DA-634B-8915-AB93C2AE9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78D90AD4-A72C-6948-A8F7-C85D6A5276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AFFC8537-FDCC-A241-A231-B6D5EBBD0879}" type="slidenum">
              <a:rPr lang="zh-CN" altLang="en-US" sz="1200" b="0">
                <a:latin typeface="Times New Roman" panose="02020603050405020304" pitchFamily="18" charset="0"/>
              </a:rPr>
              <a:pPr/>
              <a:t>56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3607FEF7-B750-3A4A-86B6-DC7F2784E1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956B5589-3736-7C4F-82C1-21E6BF6C2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E74431B4-FE2B-EE4A-A4F2-D5109E968F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946F2448-2695-5148-8582-04CEBD32CC76}" type="slidenum">
              <a:rPr lang="zh-CN" altLang="en-US" sz="1200" b="0">
                <a:latin typeface="Times New Roman" panose="02020603050405020304" pitchFamily="18" charset="0"/>
              </a:rPr>
              <a:pPr/>
              <a:t>57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B5E8A029-595B-9441-A680-D09D4BFA63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F6827AA5-BC07-6648-AD97-71EDBD82B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DAB15078-B212-7F4F-954D-862498B56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56830DA3-EB31-E440-8F7C-3037913A4882}" type="slidenum">
              <a:rPr lang="zh-CN" altLang="en-US" sz="1200" b="0">
                <a:latin typeface="Times New Roman" panose="02020603050405020304" pitchFamily="18" charset="0"/>
              </a:rPr>
              <a:pPr/>
              <a:t>58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BA8A29A3-E068-5047-88B2-0A8EB60494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A0FE5BEA-0F13-E341-90A8-E7F544DF4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169E655-077C-F040-82C7-492D3C1B6D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57D26F65-3BE3-9545-9254-8B9ABD2E2AB1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2B846BC-D90E-7A4E-998A-D67EA825B5F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5184D61-28B7-A046-BFB2-D109194801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564E5CC-EE19-F342-9BC3-A79A41BB89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0EFD6C47-04BA-6147-B596-62B6F2A0DF15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640B987-D3C4-154E-B555-0C8BE40AFF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03CFC44-A5C0-2142-9D3F-3268FE447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8409C90A-4EE2-7F48-B8E9-D1F9C7846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CBD8F2CA-C555-D94B-B020-DBC862FF6043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341C916-67E3-3E4F-A3B2-8C15C723CB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0F1ADEB-4EC9-DB4B-9ABC-98CA384FD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BBEC5115-E590-0E45-801C-8703078C58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1EF4DEF1-F93A-7947-9885-4A419A5D589A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DCD1EBD-0465-3947-9202-1463290D41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0549630-BB72-8D44-9C50-938AC77D1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F7FE6DE2-01A5-594B-8CE3-1274BEB1D9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E885D-371D-4E45-B58F-2D6B6FC36CF1}" type="datetime1">
              <a:rPr lang="zh-CN" altLang="en-US"/>
              <a:pPr>
                <a:defRPr/>
              </a:pPr>
              <a:t>2020/7/30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683FA4C-282E-3547-A676-FDC461F1F8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97A2293-4132-0B4D-8573-6F61783FEF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687094C-622E-014A-8CD6-FB9609FA9BC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50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78FF8D-FF2B-464D-9A41-167AABEAF8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9B954-BE9A-304A-B37D-ABE3D34B4DBC}" type="datetime1">
              <a:rPr lang="zh-CN" altLang="en-US"/>
              <a:pPr>
                <a:defRPr/>
              </a:pPr>
              <a:t>2020/7/30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F96281-42E1-CA47-8159-0851EEC3A1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B82445-49CA-D64B-993D-88258D3109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59858-AE89-1B46-B1CD-3DBB3B1972E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95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12927D-B221-3545-8085-AB171D7FAD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E5112-0312-E642-AA82-48F3AEBB25EA}" type="datetime1">
              <a:rPr lang="zh-CN" altLang="en-US"/>
              <a:pPr>
                <a:defRPr/>
              </a:pPr>
              <a:t>2020/7/30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61E646-6324-4444-A1D1-E59863FE0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D8FAB5-34E7-9349-B6D8-6AF8E8A762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5039A8-4CE0-EF43-8E64-7861BD48181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283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C33388-8DF8-4E42-8E97-20FD55B5FD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CE29F-EC1C-944C-B262-23D3094FB0DE}" type="datetime1">
              <a:rPr lang="zh-CN" altLang="en-US"/>
              <a:pPr>
                <a:defRPr/>
              </a:pPr>
              <a:t>2020/7/30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092CCB-1741-4148-A98E-AB8A61988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812C54-7ACB-084A-8BDA-A52AAFAD67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42D7FD-0E16-3E45-B048-E230D5B4CB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29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3B8C7C-7C7C-354B-844B-29D4184D81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B446F-C2B1-FE41-BD71-9D01EC95B1BE}" type="datetime1">
              <a:rPr lang="zh-CN" altLang="en-US"/>
              <a:pPr>
                <a:defRPr/>
              </a:pPr>
              <a:t>2020/7/30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8879D6-6635-7C43-A40E-4F8F934F2F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307634-7C74-7E46-9844-6554A9749D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D2CF1-FC06-9647-A4DB-2254A2161C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7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0214E3-719E-734E-8349-D37F0D208F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184B0-286B-1747-8741-70390ED97470}" type="datetime1">
              <a:rPr lang="zh-CN" altLang="en-US"/>
              <a:pPr>
                <a:defRPr/>
              </a:pPr>
              <a:t>2020/7/30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8F8226-41AA-5740-A34D-C6ECF6D913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87B677-C5A5-E744-82A3-680B43B3AC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8D9830-440B-2044-9856-B896B341554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43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E1663D-7A5E-0540-B30E-9994CB0B6A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8C170-8C42-E04F-83B4-A379693A3DC8}" type="datetime1">
              <a:rPr lang="zh-CN" altLang="en-US"/>
              <a:pPr>
                <a:defRPr/>
              </a:pPr>
              <a:t>2020/7/30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36DA7C-AFBE-D84B-A146-3ED7D7D76E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04084F-F49C-BA46-82F2-B3E778EE17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962F4-E38A-4945-9575-8257FA3F3BA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60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D3C20D-18B9-9740-89DA-66382F93C3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4CCBD-D391-4A49-A12A-954647D0F0FE}" type="datetime1">
              <a:rPr lang="zh-CN" altLang="en-US"/>
              <a:pPr>
                <a:defRPr/>
              </a:pPr>
              <a:t>2020/7/30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A45EACC-DA74-6844-9958-7E43B099EA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A8FDE65-DD25-6B4B-A776-86664EED96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E979F-67E8-3441-8177-3B39CEE6CE5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68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97B604A-A045-C044-8076-CF333C1DE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4250B-392B-FB40-A73B-0AFCE244C51A}" type="datetime1">
              <a:rPr lang="zh-CN" altLang="en-US"/>
              <a:pPr>
                <a:defRPr/>
              </a:pPr>
              <a:t>2020/7/30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85E0C43-CF71-2F45-891B-DD3E9D4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AB3C88B-2751-9340-9AAC-5C7ACB231B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93DF6-3020-0447-9569-B80F9832C9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2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49BA5D0-4254-8845-B215-D361AF4991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0D0A9-5016-FB46-8F16-B62631B400F3}" type="datetime1">
              <a:rPr lang="zh-CN" altLang="en-US"/>
              <a:pPr>
                <a:defRPr/>
              </a:pPr>
              <a:t>2020/7/30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23AC043-2F0A-C24E-BEF5-705425F5BD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256567-F8D7-C740-B93C-1FA1A8602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74CB24-B9F3-FF43-B9DA-9F8290BFCD2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93E007-6E57-5F47-8710-3A4AE24488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F5F9C-1E20-E943-9CAA-7C70310DE134}" type="datetime1">
              <a:rPr lang="zh-CN" altLang="en-US"/>
              <a:pPr>
                <a:defRPr/>
              </a:pPr>
              <a:t>2020/7/30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531796-2882-1B4B-B975-A583C2A5FF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C5FDA-BD6C-F74E-9459-ED44B0E6D0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09E0E6-BA27-4341-B9A1-9842998145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08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25AEF-A0BA-784D-B2A3-5AE6BCB99F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3C99A-8533-5C4E-87A7-CDFFF942FCDB}" type="datetime1">
              <a:rPr lang="zh-CN" altLang="en-US"/>
              <a:pPr>
                <a:defRPr/>
              </a:pPr>
              <a:t>2020/7/30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7C810-A36D-9A40-9259-F93740BB96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D7999-6502-2048-95AC-3E85546161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509F0B-997E-4B47-9001-FE51D9AC8D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427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1D17895-A9B9-A54D-B14A-6130EA391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3C12309-05CD-D940-8E72-6B97571BC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FA17FF6-69FA-7A49-ACF2-5368C767E54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BD3BB44F-FCBF-1A46-89F8-6704F00F6EB5}" type="datetime1">
              <a:rPr lang="zh-CN" altLang="en-US"/>
              <a:pPr>
                <a:defRPr/>
              </a:pPr>
              <a:t>2020/7/30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EB53C44-97DE-B048-A131-DEAF34A8C7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E85694A-EC7D-6B4E-9E6F-A992F3F1EC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F847C8BE-F0DC-034E-8714-C6034E55BA3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5F2ACAB4-8B0F-034D-BB07-D4AEB5A6C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>
            <a:extLst>
              <a:ext uri="{FF2B5EF4-FFF2-40B4-BE49-F238E27FC236}">
                <a16:creationId xmlns:a16="http://schemas.microsoft.com/office/drawing/2014/main" id="{19D55D1B-B635-5D4F-A999-5157FDE935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F65BDC-F74C-D648-9530-44F2868C87A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0A6696A-6F21-A849-999D-066350BAD7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Modern Processors</a:t>
            </a:r>
            <a:endParaRPr kumimoji="1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>
            <a:extLst>
              <a:ext uri="{FF2B5EF4-FFF2-40B4-BE49-F238E27FC236}">
                <a16:creationId xmlns:a16="http://schemas.microsoft.com/office/drawing/2014/main" id="{8A7F49FF-A3CD-F043-84CE-B984BAF1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162367-84BD-2B4F-AB2C-61BFB9B18F2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9">
            <a:extLst>
              <a:ext uri="{FF2B5EF4-FFF2-40B4-BE49-F238E27FC236}">
                <a16:creationId xmlns:a16="http://schemas.microsoft.com/office/drawing/2014/main" id="{F76CA530-095C-504E-A5B9-ED1C15C6F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Assembly Code vs. </a:t>
            </a:r>
            <a:r>
              <a:rPr kumimoji="1" lang="el-GR" altLang="zh-CN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 Code</a:t>
            </a:r>
          </a:p>
        </p:txBody>
      </p:sp>
      <p:sp>
        <p:nvSpPr>
          <p:cNvPr id="23556" name="Rectangle 7">
            <a:extLst>
              <a:ext uri="{FF2B5EF4-FFF2-40B4-BE49-F238E27FC236}">
                <a16:creationId xmlns:a16="http://schemas.microsoft.com/office/drawing/2014/main" id="{F89E200D-CCBD-D045-91FF-CB4A4CD7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33800"/>
            <a:ext cx="4800600" cy="16287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load (%rdx.0)       </a:t>
            </a:r>
            <a:r>
              <a:rPr lang="en-US" altLang="zh-CN" sz="2000" b="0" dirty="0">
                <a:latin typeface="Courier New" panose="02070309020205020404" pitchFamily="49" charset="0"/>
                <a:sym typeface="Wingdings" pitchFamily="2" charset="2"/>
              </a:rPr>
              <a:t></a:t>
            </a:r>
            <a:r>
              <a:rPr lang="en-US" altLang="zh-CN" sz="2000" dirty="0">
                <a:latin typeface="Courier New" panose="02070309020205020404" pitchFamily="49" charset="0"/>
                <a:sym typeface="Wingdings" pitchFamily="2" charset="2"/>
              </a:rPr>
              <a:t> t.1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Courier New" panose="02070309020205020404" pitchFamily="49" charset="0"/>
                <a:sym typeface="Wingdings" pitchFamily="2" charset="2"/>
              </a:rPr>
              <a:t>mulq</a:t>
            </a:r>
            <a:r>
              <a:rPr lang="en-US" altLang="zh-CN" sz="2000" dirty="0">
                <a:latin typeface="Courier New" panose="02070309020205020404" pitchFamily="49" charset="0"/>
                <a:sym typeface="Wingdings" pitchFamily="2" charset="2"/>
              </a:rPr>
              <a:t> t.1, %xmm0.0   </a:t>
            </a:r>
            <a:r>
              <a:rPr lang="en-US" altLang="zh-CN" sz="2000" b="0" dirty="0">
                <a:latin typeface="Courier New" panose="02070309020205020404" pitchFamily="49" charset="0"/>
                <a:sym typeface="Wingdings" pitchFamily="2" charset="2"/>
              </a:rPr>
              <a:t></a:t>
            </a:r>
            <a:r>
              <a:rPr lang="en-US" altLang="zh-CN" sz="2000" dirty="0">
                <a:latin typeface="Courier New" panose="02070309020205020404" pitchFamily="49" charset="0"/>
                <a:sym typeface="Wingdings" pitchFamily="2" charset="2"/>
              </a:rPr>
              <a:t> %xmm0.1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Courier New" panose="02070309020205020404" pitchFamily="49" charset="0"/>
                <a:sym typeface="Wingdings" pitchFamily="2" charset="2"/>
              </a:rPr>
              <a:t>addq</a:t>
            </a:r>
            <a:r>
              <a:rPr lang="en-US" altLang="zh-CN" sz="2000" dirty="0">
                <a:latin typeface="Courier New" panose="02070309020205020404" pitchFamily="49" charset="0"/>
                <a:sym typeface="Wingdings" pitchFamily="2" charset="2"/>
              </a:rPr>
              <a:t> $8, %rdx.0     </a:t>
            </a:r>
            <a:r>
              <a:rPr lang="en-US" altLang="zh-CN" sz="2000" b="0" dirty="0">
                <a:latin typeface="Courier New" panose="02070309020205020404" pitchFamily="49" charset="0"/>
                <a:sym typeface="Wingdings" pitchFamily="2" charset="2"/>
              </a:rPr>
              <a:t></a:t>
            </a:r>
            <a:r>
              <a:rPr lang="en-US" altLang="zh-CN" sz="2000" dirty="0">
                <a:latin typeface="Courier New" panose="02070309020205020404" pitchFamily="49" charset="0"/>
                <a:sym typeface="Wingdings" pitchFamily="2" charset="2"/>
              </a:rPr>
              <a:t> %rdx.1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Courier New" panose="02070309020205020404" pitchFamily="49" charset="0"/>
                <a:sym typeface="Wingdings" pitchFamily="2" charset="2"/>
              </a:rPr>
              <a:t>cmpq</a:t>
            </a:r>
            <a:r>
              <a:rPr lang="en-US" altLang="zh-CN" sz="2000" dirty="0">
                <a:latin typeface="Courier New" panose="02070309020205020404" pitchFamily="49" charset="0"/>
                <a:sym typeface="Wingdings" pitchFamily="2" charset="2"/>
              </a:rPr>
              <a:t> %</a:t>
            </a:r>
            <a:r>
              <a:rPr lang="en-US" altLang="zh-CN" sz="2000" dirty="0" err="1">
                <a:latin typeface="Courier New" panose="02070309020205020404" pitchFamily="49" charset="0"/>
                <a:sym typeface="Wingdings" pitchFamily="2" charset="2"/>
              </a:rPr>
              <a:t>rax</a:t>
            </a:r>
            <a:r>
              <a:rPr lang="en-US" altLang="zh-CN" sz="2000" dirty="0">
                <a:latin typeface="Courier New" panose="02070309020205020404" pitchFamily="49" charset="0"/>
                <a:sym typeface="Wingdings" pitchFamily="2" charset="2"/>
              </a:rPr>
              <a:t>, %rdx.1   </a:t>
            </a:r>
            <a:r>
              <a:rPr lang="en-US" altLang="zh-CN" sz="2000" b="0" dirty="0">
                <a:latin typeface="Courier New" panose="02070309020205020404" pitchFamily="49" charset="0"/>
                <a:sym typeface="Wingdings" pitchFamily="2" charset="2"/>
              </a:rPr>
              <a:t></a:t>
            </a:r>
            <a:r>
              <a:rPr lang="en-US" altLang="zh-CN" sz="2000" dirty="0">
                <a:latin typeface="Courier New" panose="02070309020205020404" pitchFamily="49" charset="0"/>
                <a:sym typeface="Wingdings" pitchFamily="2" charset="2"/>
              </a:rPr>
              <a:t> cc.1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Courier New" panose="02070309020205020404" pitchFamily="49" charset="0"/>
                <a:sym typeface="Wingdings" pitchFamily="2" charset="2"/>
              </a:rPr>
              <a:t>jne</a:t>
            </a:r>
            <a:r>
              <a:rPr lang="en-US" altLang="zh-CN" sz="2000" dirty="0">
                <a:latin typeface="Courier New" panose="02070309020205020404" pitchFamily="49" charset="0"/>
                <a:sym typeface="Wingdings" pitchFamily="2" charset="2"/>
              </a:rPr>
              <a:t>-taken cc.1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4022BE58-CFFB-5543-8FA4-A87503026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8305800" cy="1936750"/>
          </a:xfrm>
          <a:prstGeom prst="rect">
            <a:avLst/>
          </a:prstGeom>
          <a:solidFill>
            <a:srgbClr val="FFFFCC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Courier New" panose="02070309020205020404" pitchFamily="49" charset="0"/>
              </a:rPr>
              <a:t>.</a:t>
            </a:r>
            <a:r>
              <a:rPr lang="en-US" altLang="zh-CN" sz="2400" dirty="0">
                <a:latin typeface="Courier New" panose="02070309020205020404" pitchFamily="49" charset="0"/>
              </a:rPr>
              <a:t>L25:		 # Loop: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</a:rPr>
              <a:t>vmulsd</a:t>
            </a:r>
            <a:r>
              <a:rPr lang="en-US" altLang="zh-CN" sz="2400" dirty="0">
                <a:latin typeface="Courier New" panose="02070309020205020404" pitchFamily="49" charset="0"/>
              </a:rPr>
              <a:t> (%</a:t>
            </a:r>
            <a:r>
              <a:rPr lang="en-US" altLang="zh-CN" sz="2400" dirty="0" err="1">
                <a:latin typeface="Courier New" panose="02070309020205020404" pitchFamily="49" charset="0"/>
              </a:rPr>
              <a:t>rdx</a:t>
            </a:r>
            <a:r>
              <a:rPr lang="en-US" altLang="zh-CN" sz="2400" dirty="0">
                <a:latin typeface="Courier New" panose="02070309020205020404" pitchFamily="49" charset="0"/>
              </a:rPr>
              <a:t>),%xmm0,%xmm0	 # t *= data[</a:t>
            </a:r>
            <a:r>
              <a:rPr lang="en-US" altLang="zh-CN" sz="2400" dirty="0" err="1">
                <a:latin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</a:rPr>
              <a:t>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</a:rPr>
              <a:t>addq</a:t>
            </a:r>
            <a:r>
              <a:rPr lang="en-US" altLang="zh-CN" sz="2400" dirty="0">
                <a:latin typeface="Courier New" panose="02070309020205020404" pitchFamily="49" charset="0"/>
              </a:rPr>
              <a:t> $8, %</a:t>
            </a:r>
            <a:r>
              <a:rPr lang="en-US" altLang="zh-CN" sz="2400" dirty="0" err="1">
                <a:latin typeface="Courier New" panose="02070309020205020404" pitchFamily="49" charset="0"/>
              </a:rPr>
              <a:t>rdx</a:t>
            </a:r>
            <a:r>
              <a:rPr lang="en-US" altLang="zh-CN" sz="2400" dirty="0">
                <a:latin typeface="Courier New" panose="02070309020205020404" pitchFamily="49" charset="0"/>
              </a:rPr>
              <a:t>		 # Increment </a:t>
            </a:r>
            <a:r>
              <a:rPr lang="en-US" altLang="zh-CN" sz="2400" dirty="0" err="1">
                <a:latin typeface="Courier New" panose="02070309020205020404" pitchFamily="49" charset="0"/>
              </a:rPr>
              <a:t>data+i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</a:rPr>
              <a:t>cmpq</a:t>
            </a:r>
            <a:r>
              <a:rPr lang="en-US" altLang="zh-CN" sz="2400" dirty="0">
                <a:latin typeface="Courier New" panose="02070309020205020404" pitchFamily="49" charset="0"/>
              </a:rPr>
              <a:t> %</a:t>
            </a:r>
            <a:r>
              <a:rPr lang="en-US" altLang="zh-CN" sz="2400" dirty="0" err="1">
                <a:latin typeface="Courier New" panose="02070309020205020404" pitchFamily="49" charset="0"/>
              </a:rPr>
              <a:t>rax</a:t>
            </a:r>
            <a:r>
              <a:rPr lang="en-US" altLang="zh-CN" sz="2400" dirty="0">
                <a:latin typeface="Courier New" panose="02070309020205020404" pitchFamily="49" charset="0"/>
              </a:rPr>
              <a:t>,%</a:t>
            </a:r>
            <a:r>
              <a:rPr lang="en-US" altLang="zh-CN" sz="2400" dirty="0" err="1">
                <a:latin typeface="Courier New" panose="02070309020205020404" pitchFamily="49" charset="0"/>
              </a:rPr>
              <a:t>rdx</a:t>
            </a:r>
            <a:r>
              <a:rPr lang="en-US" altLang="zh-CN" sz="2400" dirty="0">
                <a:latin typeface="Courier New" panose="02070309020205020404" pitchFamily="49" charset="0"/>
              </a:rPr>
              <a:t>		 # Comp to </a:t>
            </a:r>
            <a:r>
              <a:rPr lang="en-US" altLang="zh-CN" sz="2400" dirty="0" err="1">
                <a:latin typeface="Courier New" panose="02070309020205020404" pitchFamily="49" charset="0"/>
              </a:rPr>
              <a:t>data+len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</a:rPr>
              <a:t>jne</a:t>
            </a:r>
            <a:r>
              <a:rPr lang="en-US" altLang="zh-CN" sz="2400" dirty="0">
                <a:latin typeface="Courier New" panose="02070309020205020404" pitchFamily="49" charset="0"/>
              </a:rPr>
              <a:t> .L25		 # if !=, </a:t>
            </a:r>
            <a:r>
              <a:rPr lang="en-US" altLang="zh-CN" sz="2400" dirty="0" err="1">
                <a:latin typeface="Courier New" panose="02070309020205020404" pitchFamily="49" charset="0"/>
              </a:rPr>
              <a:t>goto</a:t>
            </a:r>
            <a:r>
              <a:rPr lang="en-US" altLang="zh-CN" sz="2400" dirty="0">
                <a:latin typeface="Courier New" panose="02070309020205020404" pitchFamily="49" charset="0"/>
              </a:rPr>
              <a:t> Loop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>
            <a:extLst>
              <a:ext uri="{FF2B5EF4-FFF2-40B4-BE49-F238E27FC236}">
                <a16:creationId xmlns:a16="http://schemas.microsoft.com/office/drawing/2014/main" id="{9721B7EB-4FCD-2244-ABB6-F4C7560B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D596AF-DA34-3C4F-AD88-78D65302BCE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3" name="Rectangle 29">
            <a:extLst>
              <a:ext uri="{FF2B5EF4-FFF2-40B4-BE49-F238E27FC236}">
                <a16:creationId xmlns:a16="http://schemas.microsoft.com/office/drawing/2014/main" id="{8E79D56C-4FEE-354C-A0D6-420A9843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Graphical Representation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155FD7B3-72BE-6B4D-A8CA-14476F7D41EE}"/>
              </a:ext>
            </a:extLst>
          </p:cNvPr>
          <p:cNvSpPr/>
          <p:nvPr/>
        </p:nvSpPr>
        <p:spPr>
          <a:xfrm>
            <a:off x="5181600" y="2197100"/>
            <a:ext cx="3657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vmulsd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(%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 %xmm0, %xmm0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D308C17-ADE7-5C4E-B747-D7D8ADFCE8D6}"/>
              </a:ext>
            </a:extLst>
          </p:cNvPr>
          <p:cNvSpPr/>
          <p:nvPr/>
        </p:nvSpPr>
        <p:spPr>
          <a:xfrm>
            <a:off x="5181600" y="26416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$8,%rdx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37F4B8D3-C41D-CE4D-B5D9-691096D8795A}"/>
              </a:ext>
            </a:extLst>
          </p:cNvPr>
          <p:cNvSpPr/>
          <p:nvPr/>
        </p:nvSpPr>
        <p:spPr>
          <a:xfrm>
            <a:off x="5181600" y="29337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cmpq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,%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CBFB13F3-E1F3-DE4D-93CB-04923B683E56}"/>
              </a:ext>
            </a:extLst>
          </p:cNvPr>
          <p:cNvSpPr/>
          <p:nvPr/>
        </p:nvSpPr>
        <p:spPr>
          <a:xfrm>
            <a:off x="5181600" y="32258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jne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loop</a:t>
            </a: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70DAB917-E726-F744-865B-E4C6424A1218}"/>
              </a:ext>
            </a:extLst>
          </p:cNvPr>
          <p:cNvSpPr/>
          <p:nvPr/>
        </p:nvSpPr>
        <p:spPr>
          <a:xfrm>
            <a:off x="5029200" y="2057400"/>
            <a:ext cx="152400" cy="584200"/>
          </a:xfrm>
          <a:prstGeom prst="rightBrace">
            <a:avLst>
              <a:gd name="adj1" fmla="val 2395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zh-CN" altLang="zh-CN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9" name="Rectangle 7">
            <a:extLst>
              <a:ext uri="{FF2B5EF4-FFF2-40B4-BE49-F238E27FC236}">
                <a16:creationId xmlns:a16="http://schemas.microsoft.com/office/drawing/2014/main" id="{FAD33D69-E121-5E4F-BCC1-87E4496CC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30700"/>
            <a:ext cx="4800600" cy="16287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load (%rdx.0)       </a:t>
            </a:r>
            <a:r>
              <a:rPr lang="en-US" altLang="zh-CN" sz="2000" b="0">
                <a:latin typeface="Courier New" panose="02070309020205020404" pitchFamily="49" charset="0"/>
                <a:sym typeface="Wingdings" pitchFamily="2" charset="2"/>
              </a:rPr>
              <a:t></a:t>
            </a:r>
            <a:r>
              <a:rPr lang="en-US" altLang="zh-CN" sz="2000">
                <a:latin typeface="Courier New" panose="02070309020205020404" pitchFamily="49" charset="0"/>
                <a:sym typeface="Wingdings" pitchFamily="2" charset="2"/>
              </a:rPr>
              <a:t> t.1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sym typeface="Wingdings" pitchFamily="2" charset="2"/>
              </a:rPr>
              <a:t>mulq t.1, %xmm0.0   </a:t>
            </a:r>
            <a:r>
              <a:rPr lang="en-US" altLang="zh-CN" sz="2000" b="0">
                <a:latin typeface="Courier New" panose="02070309020205020404" pitchFamily="49" charset="0"/>
                <a:sym typeface="Wingdings" pitchFamily="2" charset="2"/>
              </a:rPr>
              <a:t></a:t>
            </a:r>
            <a:r>
              <a:rPr lang="en-US" altLang="zh-CN" sz="2000">
                <a:latin typeface="Courier New" panose="02070309020205020404" pitchFamily="49" charset="0"/>
                <a:sym typeface="Wingdings" pitchFamily="2" charset="2"/>
              </a:rPr>
              <a:t> %xmm0.1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sym typeface="Wingdings" pitchFamily="2" charset="2"/>
              </a:rPr>
              <a:t>addq $8, %rdx.0     </a:t>
            </a:r>
            <a:r>
              <a:rPr lang="en-US" altLang="zh-CN" sz="2000" b="0">
                <a:latin typeface="Courier New" panose="02070309020205020404" pitchFamily="49" charset="0"/>
                <a:sym typeface="Wingdings" pitchFamily="2" charset="2"/>
              </a:rPr>
              <a:t></a:t>
            </a:r>
            <a:r>
              <a:rPr lang="en-US" altLang="zh-CN" sz="2000">
                <a:latin typeface="Courier New" panose="02070309020205020404" pitchFamily="49" charset="0"/>
                <a:sym typeface="Wingdings" pitchFamily="2" charset="2"/>
              </a:rPr>
              <a:t> %rdx.1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sym typeface="Wingdings" pitchFamily="2" charset="2"/>
              </a:rPr>
              <a:t>cmpq %rax, %rdx.1   </a:t>
            </a:r>
            <a:r>
              <a:rPr lang="en-US" altLang="zh-CN" sz="2000" b="0">
                <a:latin typeface="Courier New" panose="02070309020205020404" pitchFamily="49" charset="0"/>
                <a:sym typeface="Wingdings" pitchFamily="2" charset="2"/>
              </a:rPr>
              <a:t></a:t>
            </a:r>
            <a:r>
              <a:rPr lang="en-US" altLang="zh-CN" sz="2000">
                <a:latin typeface="Courier New" panose="02070309020205020404" pitchFamily="49" charset="0"/>
                <a:sym typeface="Wingdings" pitchFamily="2" charset="2"/>
              </a:rPr>
              <a:t> cc.1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sym typeface="Wingdings" pitchFamily="2" charset="2"/>
              </a:rPr>
              <a:t>jne-taken cc.1</a:t>
            </a:r>
          </a:p>
        </p:txBody>
      </p:sp>
      <p:sp>
        <p:nvSpPr>
          <p:cNvPr id="25610" name="Rectangle 2">
            <a:extLst>
              <a:ext uri="{FF2B5EF4-FFF2-40B4-BE49-F238E27FC236}">
                <a16:creationId xmlns:a16="http://schemas.microsoft.com/office/drawing/2014/main" id="{04C2D510-8B58-7142-AF89-A38C9A4F2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10000"/>
            <a:ext cx="3657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Registers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read-only: %</a:t>
            </a:r>
            <a:r>
              <a:rPr kumimoji="1" lang="en-US" altLang="zh-CN" sz="2000" b="0" dirty="0" err="1">
                <a:latin typeface="Nanum Myeongjo" panose="02020603020101020101" pitchFamily="18" charset="-127"/>
              </a:rPr>
              <a:t>rax</a:t>
            </a:r>
            <a:endParaRPr kumimoji="1" lang="en-US" altLang="zh-CN" sz="2000" b="0" dirty="0">
              <a:latin typeface="Nanum Myeongjo" panose="02020603020101020101" pitchFamily="18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write-only: -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Loop: %</a:t>
            </a:r>
            <a:r>
              <a:rPr kumimoji="1" lang="en-US" altLang="zh-CN" sz="2000" b="0" dirty="0" err="1">
                <a:latin typeface="Nanum Myeongjo" panose="02020603020101020101" pitchFamily="18" charset="-127"/>
              </a:rPr>
              <a:t>rdx</a:t>
            </a:r>
            <a:r>
              <a:rPr kumimoji="1" lang="en-US" altLang="zh-CN" sz="2000" b="0" dirty="0">
                <a:latin typeface="Nanum Myeongjo" panose="02020603020101020101" pitchFamily="18" charset="-127"/>
              </a:rPr>
              <a:t>, %xmm0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Local: t, cc </a:t>
            </a:r>
          </a:p>
        </p:txBody>
      </p:sp>
      <p:grpSp>
        <p:nvGrpSpPr>
          <p:cNvPr id="25611" name="Group 72">
            <a:extLst>
              <a:ext uri="{FF2B5EF4-FFF2-40B4-BE49-F238E27FC236}">
                <a16:creationId xmlns:a16="http://schemas.microsoft.com/office/drawing/2014/main" id="{9C84305B-9E8C-D24C-9379-92E08CDC74B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676400"/>
            <a:ext cx="3810000" cy="2209800"/>
            <a:chOff x="1143000" y="1676400"/>
            <a:chExt cx="3810000" cy="2209800"/>
          </a:xfrm>
        </p:grpSpPr>
        <p:sp>
          <p:nvSpPr>
            <p:cNvPr id="25613" name="Rectangle 1">
              <a:extLst>
                <a:ext uri="{FF2B5EF4-FFF2-40B4-BE49-F238E27FC236}">
                  <a16:creationId xmlns:a16="http://schemas.microsoft.com/office/drawing/2014/main" id="{A22BF2C3-8B40-FA45-90B4-C4D7A39E0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1676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%rax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5614" name="Rectangle 34">
              <a:extLst>
                <a:ext uri="{FF2B5EF4-FFF2-40B4-BE49-F238E27FC236}">
                  <a16:creationId xmlns:a16="http://schemas.microsoft.com/office/drawing/2014/main" id="{0266EAC0-9A61-D94A-B317-A71646485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1676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%rdx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5615" name="Rectangle 35">
              <a:extLst>
                <a:ext uri="{FF2B5EF4-FFF2-40B4-BE49-F238E27FC236}">
                  <a16:creationId xmlns:a16="http://schemas.microsoft.com/office/drawing/2014/main" id="{1B435BB1-BA1F-2245-8603-3A4AD7763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1676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%xmm0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5616" name="Rectangle 36">
              <a:extLst>
                <a:ext uri="{FF2B5EF4-FFF2-40B4-BE49-F238E27FC236}">
                  <a16:creationId xmlns:a16="http://schemas.microsoft.com/office/drawing/2014/main" id="{4E92FAE2-E2E1-934A-905C-77C9EFD1E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%rax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5617" name="Rectangle 38">
              <a:extLst>
                <a:ext uri="{FF2B5EF4-FFF2-40B4-BE49-F238E27FC236}">
                  <a16:creationId xmlns:a16="http://schemas.microsoft.com/office/drawing/2014/main" id="{B63125C3-1298-8E4E-997B-E387ECB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3581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%rdx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5618" name="Rectangle 39">
              <a:extLst>
                <a:ext uri="{FF2B5EF4-FFF2-40B4-BE49-F238E27FC236}">
                  <a16:creationId xmlns:a16="http://schemas.microsoft.com/office/drawing/2014/main" id="{C2BC8AE0-C34A-674B-AA8E-1770C7503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3581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%xmm0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5619" name="Rounded Rectangle 2">
              <a:extLst>
                <a:ext uri="{FF2B5EF4-FFF2-40B4-BE49-F238E27FC236}">
                  <a16:creationId xmlns:a16="http://schemas.microsoft.com/office/drawing/2014/main" id="{D21D9533-07DF-D04C-928B-16D296B68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574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load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5620" name="Rounded Rectangle 41">
              <a:extLst>
                <a:ext uri="{FF2B5EF4-FFF2-40B4-BE49-F238E27FC236}">
                  <a16:creationId xmlns:a16="http://schemas.microsoft.com/office/drawing/2014/main" id="{23713834-6AAD-EF4E-B3DF-8D86BED47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3495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mul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5621" name="Rounded Rectangle 42">
              <a:extLst>
                <a:ext uri="{FF2B5EF4-FFF2-40B4-BE49-F238E27FC236}">
                  <a16:creationId xmlns:a16="http://schemas.microsoft.com/office/drawing/2014/main" id="{6EE7E90A-0C84-5045-B556-DA0FD851C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6416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add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5622" name="Rounded Rectangle 43">
              <a:extLst>
                <a:ext uri="{FF2B5EF4-FFF2-40B4-BE49-F238E27FC236}">
                  <a16:creationId xmlns:a16="http://schemas.microsoft.com/office/drawing/2014/main" id="{A385C24D-099A-3A41-A583-38717838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9337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cmp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5623" name="Rounded Rectangle 44">
              <a:extLst>
                <a:ext uri="{FF2B5EF4-FFF2-40B4-BE49-F238E27FC236}">
                  <a16:creationId xmlns:a16="http://schemas.microsoft.com/office/drawing/2014/main" id="{390557DA-BEEC-C341-89B5-D0B0F195B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32258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jne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cxnSp>
          <p:nvCxnSpPr>
            <p:cNvPr id="25624" name="Straight Arrow Connector 4">
              <a:extLst>
                <a:ext uri="{FF2B5EF4-FFF2-40B4-BE49-F238E27FC236}">
                  <a16:creationId xmlns:a16="http://schemas.microsoft.com/office/drawing/2014/main" id="{5CB67739-320D-AD4F-99D7-9CB09BE34DE7}"/>
                </a:ext>
              </a:extLst>
            </p:cNvPr>
            <p:cNvCxnSpPr>
              <a:cxnSpLocks noChangeShapeType="1"/>
              <a:stCxn id="25613" idx="2"/>
              <a:endCxn id="25616" idx="0"/>
            </p:cNvCxnSpPr>
            <p:nvPr/>
          </p:nvCxnSpPr>
          <p:spPr bwMode="auto">
            <a:xfrm>
              <a:off x="1485900" y="1981200"/>
              <a:ext cx="0" cy="16002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5" name="Straight Arrow Connector 54">
              <a:extLst>
                <a:ext uri="{FF2B5EF4-FFF2-40B4-BE49-F238E27FC236}">
                  <a16:creationId xmlns:a16="http://schemas.microsoft.com/office/drawing/2014/main" id="{6908BB8F-E6D5-CF43-8C1D-CC29A306A6D2}"/>
                </a:ext>
              </a:extLst>
            </p:cNvPr>
            <p:cNvCxnSpPr>
              <a:cxnSpLocks noChangeShapeType="1"/>
              <a:stCxn id="25614" idx="2"/>
            </p:cNvCxnSpPr>
            <p:nvPr/>
          </p:nvCxnSpPr>
          <p:spPr bwMode="auto">
            <a:xfrm>
              <a:off x="2171700" y="1981200"/>
              <a:ext cx="0" cy="7620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6" name="Straight Arrow Connector 58">
              <a:extLst>
                <a:ext uri="{FF2B5EF4-FFF2-40B4-BE49-F238E27FC236}">
                  <a16:creationId xmlns:a16="http://schemas.microsoft.com/office/drawing/2014/main" id="{3549B53F-4137-3941-9562-F56899A805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1700" y="2743200"/>
              <a:ext cx="16764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7" name="Straight Arrow Connector 63">
              <a:extLst>
                <a:ext uri="{FF2B5EF4-FFF2-40B4-BE49-F238E27FC236}">
                  <a16:creationId xmlns:a16="http://schemas.microsoft.com/office/drawing/2014/main" id="{A4D7B16C-5878-524A-9763-D539679353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1700" y="2133600"/>
              <a:ext cx="16764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8" name="Straight Arrow Connector 68">
              <a:extLst>
                <a:ext uri="{FF2B5EF4-FFF2-40B4-BE49-F238E27FC236}">
                  <a16:creationId xmlns:a16="http://schemas.microsoft.com/office/drawing/2014/main" id="{7884AB92-0CD1-E342-86EE-E3D28788E3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57500" y="2438400"/>
              <a:ext cx="9906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9" name="Straight Arrow Connector 69">
              <a:extLst>
                <a:ext uri="{FF2B5EF4-FFF2-40B4-BE49-F238E27FC236}">
                  <a16:creationId xmlns:a16="http://schemas.microsoft.com/office/drawing/2014/main" id="{678CC244-53E6-1148-9847-8E8F9AA4A3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57500" y="2590800"/>
              <a:ext cx="9906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0" name="Straight Arrow Connector 70">
              <a:extLst>
                <a:ext uri="{FF2B5EF4-FFF2-40B4-BE49-F238E27FC236}">
                  <a16:creationId xmlns:a16="http://schemas.microsoft.com/office/drawing/2014/main" id="{F7E22BAA-9EFA-0944-85C1-E61DF40C563C}"/>
                </a:ext>
              </a:extLst>
            </p:cNvPr>
            <p:cNvCxnSpPr>
              <a:cxnSpLocks noChangeShapeType="1"/>
              <a:stCxn id="25615" idx="2"/>
            </p:cNvCxnSpPr>
            <p:nvPr/>
          </p:nvCxnSpPr>
          <p:spPr bwMode="auto">
            <a:xfrm>
              <a:off x="2857500" y="1981200"/>
              <a:ext cx="0" cy="4572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1" name="Straight Arrow Connector 120">
              <a:extLst>
                <a:ext uri="{FF2B5EF4-FFF2-40B4-BE49-F238E27FC236}">
                  <a16:creationId xmlns:a16="http://schemas.microsoft.com/office/drawing/2014/main" id="{E2C4F680-888F-BC49-A720-EC97B8156C0C}"/>
                </a:ext>
              </a:extLst>
            </p:cNvPr>
            <p:cNvCxnSpPr>
              <a:cxnSpLocks noChangeShapeType="1"/>
              <a:endCxn id="25618" idx="0"/>
            </p:cNvCxnSpPr>
            <p:nvPr/>
          </p:nvCxnSpPr>
          <p:spPr bwMode="auto">
            <a:xfrm>
              <a:off x="2857500" y="2590800"/>
              <a:ext cx="0" cy="9906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2" name="Straight Arrow Connector 125">
              <a:extLst>
                <a:ext uri="{FF2B5EF4-FFF2-40B4-BE49-F238E27FC236}">
                  <a16:creationId xmlns:a16="http://schemas.microsoft.com/office/drawing/2014/main" id="{EAD2FB77-31F9-1F4A-957B-4748D172CD5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85900" y="3175000"/>
              <a:ext cx="23622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3" name="Straight Arrow Connector 126">
              <a:extLst>
                <a:ext uri="{FF2B5EF4-FFF2-40B4-BE49-F238E27FC236}">
                  <a16:creationId xmlns:a16="http://schemas.microsoft.com/office/drawing/2014/main" id="{1F1683C3-D12E-594A-B2CF-BFDB58B0F6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1700" y="2870200"/>
              <a:ext cx="16764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4" name="Straight Arrow Connector 127">
              <a:extLst>
                <a:ext uri="{FF2B5EF4-FFF2-40B4-BE49-F238E27FC236}">
                  <a16:creationId xmlns:a16="http://schemas.microsoft.com/office/drawing/2014/main" id="{963875E0-63C7-F249-9BEA-9A8048D0F8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1700" y="3022600"/>
              <a:ext cx="16764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5" name="Straight Arrow Connector 130">
              <a:extLst>
                <a:ext uri="{FF2B5EF4-FFF2-40B4-BE49-F238E27FC236}">
                  <a16:creationId xmlns:a16="http://schemas.microsoft.com/office/drawing/2014/main" id="{3219E7EB-7396-C442-846B-5CB5A5F97CBF}"/>
                </a:ext>
              </a:extLst>
            </p:cNvPr>
            <p:cNvCxnSpPr>
              <a:cxnSpLocks noChangeShapeType="1"/>
              <a:endCxn id="25617" idx="0"/>
            </p:cNvCxnSpPr>
            <p:nvPr/>
          </p:nvCxnSpPr>
          <p:spPr bwMode="auto">
            <a:xfrm>
              <a:off x="2171700" y="2870200"/>
              <a:ext cx="0" cy="7112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CDA96AB7-60CA-9044-8C43-06662B3CB92B}"/>
                </a:ext>
              </a:extLst>
            </p:cNvPr>
            <p:cNvCxnSpPr>
              <a:stCxn id="25619" idx="3"/>
              <a:endCxn id="25620" idx="3"/>
            </p:cNvCxnSpPr>
            <p:nvPr/>
          </p:nvCxnSpPr>
          <p:spPr bwMode="auto">
            <a:xfrm>
              <a:off x="4572000" y="2203450"/>
              <a:ext cx="12700" cy="292100"/>
            </a:xfrm>
            <a:prstGeom prst="curvedConnector3">
              <a:avLst>
                <a:gd name="adj1" fmla="val 210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urved Connector 140">
              <a:extLst>
                <a:ext uri="{FF2B5EF4-FFF2-40B4-BE49-F238E27FC236}">
                  <a16:creationId xmlns:a16="http://schemas.microsoft.com/office/drawing/2014/main" id="{39A56028-EA3D-1A48-8908-980EB40437D9}"/>
                </a:ext>
              </a:extLst>
            </p:cNvPr>
            <p:cNvCxnSpPr>
              <a:stCxn id="25622" idx="3"/>
              <a:endCxn id="25623" idx="3"/>
            </p:cNvCxnSpPr>
            <p:nvPr/>
          </p:nvCxnSpPr>
          <p:spPr bwMode="auto">
            <a:xfrm>
              <a:off x="4572000" y="3079750"/>
              <a:ext cx="12700" cy="292100"/>
            </a:xfrm>
            <a:prstGeom prst="curvedConnector3">
              <a:avLst>
                <a:gd name="adj1" fmla="val 220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38" name="Rectangle 71">
              <a:extLst>
                <a:ext uri="{FF2B5EF4-FFF2-40B4-BE49-F238E27FC236}">
                  <a16:creationId xmlns:a16="http://schemas.microsoft.com/office/drawing/2014/main" id="{3AE852DB-1213-2545-B463-E9089C436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902" y="2514600"/>
              <a:ext cx="308098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latin typeface="Courier New" panose="02070309020205020404" pitchFamily="49" charset="0"/>
                </a:rPr>
                <a:t>t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</p:grpSp>
      <p:sp>
        <p:nvSpPr>
          <p:cNvPr id="25612" name="Rectangle 151">
            <a:extLst>
              <a:ext uri="{FF2B5EF4-FFF2-40B4-BE49-F238E27FC236}">
                <a16:creationId xmlns:a16="http://schemas.microsoft.com/office/drawing/2014/main" id="{3937DF0D-8117-FE44-96D4-C186109F8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341312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>
                <a:latin typeface="Courier New" panose="02070309020205020404" pitchFamily="49" charset="0"/>
              </a:rPr>
              <a:t>cc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>
            <a:extLst>
              <a:ext uri="{FF2B5EF4-FFF2-40B4-BE49-F238E27FC236}">
                <a16:creationId xmlns:a16="http://schemas.microsoft.com/office/drawing/2014/main" id="{D9CE788A-F32E-2F42-8174-8C55484B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4C7221-B62D-BE45-98E4-256A9BA7464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9">
            <a:extLst>
              <a:ext uri="{FF2B5EF4-FFF2-40B4-BE49-F238E27FC236}">
                <a16:creationId xmlns:a16="http://schemas.microsoft.com/office/drawing/2014/main" id="{35BF5A5F-9584-5748-AB53-CE9ACBFFD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Refinement of Graphical Representation</a:t>
            </a:r>
          </a:p>
        </p:txBody>
      </p:sp>
      <p:sp>
        <p:nvSpPr>
          <p:cNvPr id="27652" name="Rectangle 48">
            <a:extLst>
              <a:ext uri="{FF2B5EF4-FFF2-40B4-BE49-F238E27FC236}">
                <a16:creationId xmlns:a16="http://schemas.microsoft.com/office/drawing/2014/main" id="{94B16AF1-A545-3D43-A2D7-29E034EEA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676400"/>
            <a:ext cx="36576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kumimoji="1" lang="en-US" altLang="zh-CN" sz="2400" b="0" u="sng" dirty="0">
                <a:latin typeface="Nanum Myeongjo" panose="02020603020101020101" pitchFamily="18" charset="-127"/>
              </a:rPr>
              <a:t>Data Dependencies</a:t>
            </a:r>
          </a:p>
        </p:txBody>
      </p:sp>
      <p:grpSp>
        <p:nvGrpSpPr>
          <p:cNvPr id="27653" name="Group 175">
            <a:extLst>
              <a:ext uri="{FF2B5EF4-FFF2-40B4-BE49-F238E27FC236}">
                <a16:creationId xmlns:a16="http://schemas.microsoft.com/office/drawing/2014/main" id="{1A85349F-4AFE-2443-8FF0-C87158CF0609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13063"/>
            <a:ext cx="2762250" cy="2667000"/>
            <a:chOff x="1047750" y="2590800"/>
            <a:chExt cx="2762250" cy="2667000"/>
          </a:xfrm>
        </p:grpSpPr>
        <p:sp>
          <p:nvSpPr>
            <p:cNvPr id="27683" name="Rectangle 176">
              <a:extLst>
                <a:ext uri="{FF2B5EF4-FFF2-40B4-BE49-F238E27FC236}">
                  <a16:creationId xmlns:a16="http://schemas.microsoft.com/office/drawing/2014/main" id="{051A9318-1F97-3C42-8785-CD000EDF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750" y="25908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%xmm0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7684" name="Rectangle 178">
              <a:extLst>
                <a:ext uri="{FF2B5EF4-FFF2-40B4-BE49-F238E27FC236}">
                  <a16:creationId xmlns:a16="http://schemas.microsoft.com/office/drawing/2014/main" id="{AE8D45AE-54E0-3943-A8BB-C316ECC96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5908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%rax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7685" name="Rectangle 179">
              <a:extLst>
                <a:ext uri="{FF2B5EF4-FFF2-40B4-BE49-F238E27FC236}">
                  <a16:creationId xmlns:a16="http://schemas.microsoft.com/office/drawing/2014/main" id="{43D3D649-3EF7-FB4C-8C97-CCB6EC8B4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150" y="25908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%rdx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7686" name="Rectangle 180">
              <a:extLst>
                <a:ext uri="{FF2B5EF4-FFF2-40B4-BE49-F238E27FC236}">
                  <a16:creationId xmlns:a16="http://schemas.microsoft.com/office/drawing/2014/main" id="{1A3E442D-81EB-6246-9824-6A4B86AB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750" y="49530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%xmm0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7687" name="Rectangle 181">
              <a:extLst>
                <a:ext uri="{FF2B5EF4-FFF2-40B4-BE49-F238E27FC236}">
                  <a16:creationId xmlns:a16="http://schemas.microsoft.com/office/drawing/2014/main" id="{73B1E62F-CDAB-FF4D-A819-26F519A75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150" y="49530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%rdx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7688" name="Rounded Rectangle 182">
              <a:extLst>
                <a:ext uri="{FF2B5EF4-FFF2-40B4-BE49-F238E27FC236}">
                  <a16:creationId xmlns:a16="http://schemas.microsoft.com/office/drawing/2014/main" id="{3E3F835A-4A89-CC41-8FCF-F3BBD2194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31242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load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7689" name="Rounded Rectangle 183">
              <a:extLst>
                <a:ext uri="{FF2B5EF4-FFF2-40B4-BE49-F238E27FC236}">
                  <a16:creationId xmlns:a16="http://schemas.microsoft.com/office/drawing/2014/main" id="{D1ECC092-2FEF-5841-86F0-3325A06F6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0" y="38227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mul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7690" name="Rounded Rectangle 184">
              <a:extLst>
                <a:ext uri="{FF2B5EF4-FFF2-40B4-BE49-F238E27FC236}">
                  <a16:creationId xmlns:a16="http://schemas.microsoft.com/office/drawing/2014/main" id="{E97CEF99-7825-6A4C-BDA9-BB8781153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100" y="35052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add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7691" name="Rounded Rectangle 185">
              <a:extLst>
                <a:ext uri="{FF2B5EF4-FFF2-40B4-BE49-F238E27FC236}">
                  <a16:creationId xmlns:a16="http://schemas.microsoft.com/office/drawing/2014/main" id="{78B6350A-8373-544D-8F9B-7295AEAF2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300" y="39624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cmp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7692" name="Rounded Rectangle 186">
              <a:extLst>
                <a:ext uri="{FF2B5EF4-FFF2-40B4-BE49-F238E27FC236}">
                  <a16:creationId xmlns:a16="http://schemas.microsoft.com/office/drawing/2014/main" id="{1AA7571C-DE06-984B-AFC7-C5ABF18C2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300" y="45085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jne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cxnSp>
          <p:nvCxnSpPr>
            <p:cNvPr id="27693" name="Straight Arrow Connector 187">
              <a:extLst>
                <a:ext uri="{FF2B5EF4-FFF2-40B4-BE49-F238E27FC236}">
                  <a16:creationId xmlns:a16="http://schemas.microsoft.com/office/drawing/2014/main" id="{F639F0C9-92ED-2145-B8E4-5427A0DF96C2}"/>
                </a:ext>
              </a:extLst>
            </p:cNvPr>
            <p:cNvCxnSpPr>
              <a:cxnSpLocks noChangeShapeType="1"/>
              <a:endCxn id="27686" idx="0"/>
            </p:cNvCxnSpPr>
            <p:nvPr/>
          </p:nvCxnSpPr>
          <p:spPr bwMode="auto">
            <a:xfrm>
              <a:off x="1390650" y="4114800"/>
              <a:ext cx="0" cy="8382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4" name="Straight Arrow Connector 189">
              <a:extLst>
                <a:ext uri="{FF2B5EF4-FFF2-40B4-BE49-F238E27FC236}">
                  <a16:creationId xmlns:a16="http://schemas.microsoft.com/office/drawing/2014/main" id="{31FD70A4-B2C8-3D4D-8034-4402C204BD80}"/>
                </a:ext>
              </a:extLst>
            </p:cNvPr>
            <p:cNvCxnSpPr>
              <a:cxnSpLocks noChangeShapeType="1"/>
              <a:stCxn id="27684" idx="2"/>
              <a:endCxn id="27691" idx="0"/>
            </p:cNvCxnSpPr>
            <p:nvPr/>
          </p:nvCxnSpPr>
          <p:spPr bwMode="auto">
            <a:xfrm>
              <a:off x="2762250" y="2895600"/>
              <a:ext cx="0" cy="10668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5" name="Straight Arrow Connector 190">
              <a:extLst>
                <a:ext uri="{FF2B5EF4-FFF2-40B4-BE49-F238E27FC236}">
                  <a16:creationId xmlns:a16="http://schemas.microsoft.com/office/drawing/2014/main" id="{ABE1B9F0-8951-474D-9885-3BF8D3CF6721}"/>
                </a:ext>
              </a:extLst>
            </p:cNvPr>
            <p:cNvCxnSpPr>
              <a:cxnSpLocks noChangeShapeType="1"/>
              <a:endCxn id="27691" idx="3"/>
            </p:cNvCxnSpPr>
            <p:nvPr/>
          </p:nvCxnSpPr>
          <p:spPr bwMode="auto">
            <a:xfrm flipH="1">
              <a:off x="3124200" y="4108450"/>
              <a:ext cx="32385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6" name="Straight Arrow Connector 191">
              <a:extLst>
                <a:ext uri="{FF2B5EF4-FFF2-40B4-BE49-F238E27FC236}">
                  <a16:creationId xmlns:a16="http://schemas.microsoft.com/office/drawing/2014/main" id="{3BB36598-7112-1E49-AB1A-D87F1BE23C94}"/>
                </a:ext>
              </a:extLst>
            </p:cNvPr>
            <p:cNvCxnSpPr>
              <a:cxnSpLocks noChangeShapeType="1"/>
              <a:endCxn id="27688" idx="3"/>
            </p:cNvCxnSpPr>
            <p:nvPr/>
          </p:nvCxnSpPr>
          <p:spPr bwMode="auto">
            <a:xfrm flipH="1">
              <a:off x="2438400" y="3270250"/>
              <a:ext cx="9906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7" name="Straight Arrow Connector 192">
              <a:extLst>
                <a:ext uri="{FF2B5EF4-FFF2-40B4-BE49-F238E27FC236}">
                  <a16:creationId xmlns:a16="http://schemas.microsoft.com/office/drawing/2014/main" id="{3D8544DA-430B-C74B-B4BD-80740C248588}"/>
                </a:ext>
              </a:extLst>
            </p:cNvPr>
            <p:cNvCxnSpPr>
              <a:cxnSpLocks noChangeShapeType="1"/>
              <a:stCxn id="27685" idx="2"/>
              <a:endCxn id="27690" idx="0"/>
            </p:cNvCxnSpPr>
            <p:nvPr/>
          </p:nvCxnSpPr>
          <p:spPr bwMode="auto">
            <a:xfrm>
              <a:off x="3448050" y="2895600"/>
              <a:ext cx="0" cy="6096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8" name="Straight Arrow Connector 193">
              <a:extLst>
                <a:ext uri="{FF2B5EF4-FFF2-40B4-BE49-F238E27FC236}">
                  <a16:creationId xmlns:a16="http://schemas.microsoft.com/office/drawing/2014/main" id="{2ACE76A7-18E1-8944-978A-DC8736E7E9AC}"/>
                </a:ext>
              </a:extLst>
            </p:cNvPr>
            <p:cNvCxnSpPr>
              <a:cxnSpLocks noChangeShapeType="1"/>
              <a:stCxn id="27690" idx="2"/>
              <a:endCxn id="27687" idx="0"/>
            </p:cNvCxnSpPr>
            <p:nvPr/>
          </p:nvCxnSpPr>
          <p:spPr bwMode="auto">
            <a:xfrm>
              <a:off x="3448050" y="3797300"/>
              <a:ext cx="0" cy="11557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9" name="Straight Arrow Connector 194">
              <a:extLst>
                <a:ext uri="{FF2B5EF4-FFF2-40B4-BE49-F238E27FC236}">
                  <a16:creationId xmlns:a16="http://schemas.microsoft.com/office/drawing/2014/main" id="{FE9838C2-6109-8D4C-A61B-2207BC4D60C0}"/>
                </a:ext>
              </a:extLst>
            </p:cNvPr>
            <p:cNvCxnSpPr>
              <a:cxnSpLocks noChangeShapeType="1"/>
              <a:stCxn id="27691" idx="2"/>
              <a:endCxn id="27692" idx="0"/>
            </p:cNvCxnSpPr>
            <p:nvPr/>
          </p:nvCxnSpPr>
          <p:spPr bwMode="auto">
            <a:xfrm>
              <a:off x="2762250" y="4254500"/>
              <a:ext cx="0" cy="2540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00" name="Straight Arrow Connector 195">
              <a:extLst>
                <a:ext uri="{FF2B5EF4-FFF2-40B4-BE49-F238E27FC236}">
                  <a16:creationId xmlns:a16="http://schemas.microsoft.com/office/drawing/2014/main" id="{7CBEFEF2-D473-2348-BAC5-67D2467FC3B5}"/>
                </a:ext>
              </a:extLst>
            </p:cNvPr>
            <p:cNvCxnSpPr>
              <a:cxnSpLocks noChangeShapeType="1"/>
              <a:stCxn id="27683" idx="2"/>
            </p:cNvCxnSpPr>
            <p:nvPr/>
          </p:nvCxnSpPr>
          <p:spPr bwMode="auto">
            <a:xfrm>
              <a:off x="1390650" y="2895600"/>
              <a:ext cx="0" cy="9144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01" name="Straight Arrow Connector 196">
              <a:extLst>
                <a:ext uri="{FF2B5EF4-FFF2-40B4-BE49-F238E27FC236}">
                  <a16:creationId xmlns:a16="http://schemas.microsoft.com/office/drawing/2014/main" id="{459713F1-FE8C-AE47-AEC1-2719A795A2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09750" y="3429000"/>
              <a:ext cx="0" cy="3937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654" name="Group 72">
            <a:extLst>
              <a:ext uri="{FF2B5EF4-FFF2-40B4-BE49-F238E27FC236}">
                <a16:creationId xmlns:a16="http://schemas.microsoft.com/office/drawing/2014/main" id="{03CDF74E-2CC8-E842-A4A2-4E665D2444D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676400"/>
            <a:ext cx="3810000" cy="2209800"/>
            <a:chOff x="1143000" y="1676400"/>
            <a:chExt cx="3810000" cy="2209800"/>
          </a:xfrm>
        </p:grpSpPr>
        <p:sp>
          <p:nvSpPr>
            <p:cNvPr id="27657" name="Rectangle 1">
              <a:extLst>
                <a:ext uri="{FF2B5EF4-FFF2-40B4-BE49-F238E27FC236}">
                  <a16:creationId xmlns:a16="http://schemas.microsoft.com/office/drawing/2014/main" id="{8155827C-7442-0C46-BF52-8546565CD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1676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%rax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7658" name="Rectangle 34">
              <a:extLst>
                <a:ext uri="{FF2B5EF4-FFF2-40B4-BE49-F238E27FC236}">
                  <a16:creationId xmlns:a16="http://schemas.microsoft.com/office/drawing/2014/main" id="{03227A2D-F269-974A-8CF5-7340ACB53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1676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%rdx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7659" name="Rectangle 35">
              <a:extLst>
                <a:ext uri="{FF2B5EF4-FFF2-40B4-BE49-F238E27FC236}">
                  <a16:creationId xmlns:a16="http://schemas.microsoft.com/office/drawing/2014/main" id="{F3C90B75-6E3C-F44F-9C08-4E1D2DECB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1676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%xmm0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7660" name="Rectangle 36">
              <a:extLst>
                <a:ext uri="{FF2B5EF4-FFF2-40B4-BE49-F238E27FC236}">
                  <a16:creationId xmlns:a16="http://schemas.microsoft.com/office/drawing/2014/main" id="{68A2E9AB-33F8-2A48-AF47-C1F6B84CF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81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%rax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7661" name="Rectangle 38">
              <a:extLst>
                <a:ext uri="{FF2B5EF4-FFF2-40B4-BE49-F238E27FC236}">
                  <a16:creationId xmlns:a16="http://schemas.microsoft.com/office/drawing/2014/main" id="{34294F26-6F08-5C47-A97A-C8E57AA1A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3581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%rdx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7662" name="Rectangle 39">
              <a:extLst>
                <a:ext uri="{FF2B5EF4-FFF2-40B4-BE49-F238E27FC236}">
                  <a16:creationId xmlns:a16="http://schemas.microsoft.com/office/drawing/2014/main" id="{BC16858F-345A-0E45-9658-86E684463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3581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%xmm0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7663" name="Rounded Rectangle 2">
              <a:extLst>
                <a:ext uri="{FF2B5EF4-FFF2-40B4-BE49-F238E27FC236}">
                  <a16:creationId xmlns:a16="http://schemas.microsoft.com/office/drawing/2014/main" id="{3EAF0317-651F-B349-816B-950349AC3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574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load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7664" name="Rounded Rectangle 41">
              <a:extLst>
                <a:ext uri="{FF2B5EF4-FFF2-40B4-BE49-F238E27FC236}">
                  <a16:creationId xmlns:a16="http://schemas.microsoft.com/office/drawing/2014/main" id="{C946BC31-025C-794F-AC4B-8D4314D0D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3495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mul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7665" name="Rounded Rectangle 42">
              <a:extLst>
                <a:ext uri="{FF2B5EF4-FFF2-40B4-BE49-F238E27FC236}">
                  <a16:creationId xmlns:a16="http://schemas.microsoft.com/office/drawing/2014/main" id="{CA269720-493E-D841-B5FF-44B1FD534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6416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add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7666" name="Rounded Rectangle 43">
              <a:extLst>
                <a:ext uri="{FF2B5EF4-FFF2-40B4-BE49-F238E27FC236}">
                  <a16:creationId xmlns:a16="http://schemas.microsoft.com/office/drawing/2014/main" id="{D1777F7B-57B8-FF4F-A848-88580B446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9337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cmp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7667" name="Rounded Rectangle 44">
              <a:extLst>
                <a:ext uri="{FF2B5EF4-FFF2-40B4-BE49-F238E27FC236}">
                  <a16:creationId xmlns:a16="http://schemas.microsoft.com/office/drawing/2014/main" id="{9C1B3980-EA57-D44D-A290-AB1509FD9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32258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jne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cxnSp>
          <p:nvCxnSpPr>
            <p:cNvPr id="27668" name="Straight Arrow Connector 4">
              <a:extLst>
                <a:ext uri="{FF2B5EF4-FFF2-40B4-BE49-F238E27FC236}">
                  <a16:creationId xmlns:a16="http://schemas.microsoft.com/office/drawing/2014/main" id="{DCDB6F5B-433E-8C47-8CDD-B8B572FC68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85900" y="1981200"/>
              <a:ext cx="0" cy="16002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9" name="Straight Arrow Connector 54">
              <a:extLst>
                <a:ext uri="{FF2B5EF4-FFF2-40B4-BE49-F238E27FC236}">
                  <a16:creationId xmlns:a16="http://schemas.microsoft.com/office/drawing/2014/main" id="{F7C80C15-FE76-2540-9246-A9549AAEB7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1700" y="1981200"/>
              <a:ext cx="0" cy="7620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0" name="Straight Arrow Connector 58">
              <a:extLst>
                <a:ext uri="{FF2B5EF4-FFF2-40B4-BE49-F238E27FC236}">
                  <a16:creationId xmlns:a16="http://schemas.microsoft.com/office/drawing/2014/main" id="{A7DC654E-C33E-CD46-B52C-8A8E108539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1700" y="2743200"/>
              <a:ext cx="16764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1" name="Straight Arrow Connector 63">
              <a:extLst>
                <a:ext uri="{FF2B5EF4-FFF2-40B4-BE49-F238E27FC236}">
                  <a16:creationId xmlns:a16="http://schemas.microsoft.com/office/drawing/2014/main" id="{A800E46B-4FC9-B447-BE36-77F8EC12BC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1700" y="2133600"/>
              <a:ext cx="16764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2" name="Straight Arrow Connector 68">
              <a:extLst>
                <a:ext uri="{FF2B5EF4-FFF2-40B4-BE49-F238E27FC236}">
                  <a16:creationId xmlns:a16="http://schemas.microsoft.com/office/drawing/2014/main" id="{BB80755F-C077-194D-9C21-2BB8DC4A60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57500" y="2438400"/>
              <a:ext cx="9906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3" name="Straight Arrow Connector 69">
              <a:extLst>
                <a:ext uri="{FF2B5EF4-FFF2-40B4-BE49-F238E27FC236}">
                  <a16:creationId xmlns:a16="http://schemas.microsoft.com/office/drawing/2014/main" id="{CD6817FC-E0FB-A24B-AA51-57085478A3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57500" y="2590800"/>
              <a:ext cx="9906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4" name="Straight Arrow Connector 70">
              <a:extLst>
                <a:ext uri="{FF2B5EF4-FFF2-40B4-BE49-F238E27FC236}">
                  <a16:creationId xmlns:a16="http://schemas.microsoft.com/office/drawing/2014/main" id="{D96E73E2-E405-8F4C-999B-26ACA77AFC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57500" y="1981200"/>
              <a:ext cx="0" cy="4572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5" name="Straight Arrow Connector 120">
              <a:extLst>
                <a:ext uri="{FF2B5EF4-FFF2-40B4-BE49-F238E27FC236}">
                  <a16:creationId xmlns:a16="http://schemas.microsoft.com/office/drawing/2014/main" id="{8BCC37C6-AB92-ED4B-BDCF-7E1C3963E4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57500" y="2590800"/>
              <a:ext cx="0" cy="9906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6" name="Straight Arrow Connector 125">
              <a:extLst>
                <a:ext uri="{FF2B5EF4-FFF2-40B4-BE49-F238E27FC236}">
                  <a16:creationId xmlns:a16="http://schemas.microsoft.com/office/drawing/2014/main" id="{6B217B4E-07C2-6445-8263-C2318A2319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85900" y="3175000"/>
              <a:ext cx="23622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7" name="Straight Arrow Connector 126">
              <a:extLst>
                <a:ext uri="{FF2B5EF4-FFF2-40B4-BE49-F238E27FC236}">
                  <a16:creationId xmlns:a16="http://schemas.microsoft.com/office/drawing/2014/main" id="{8399C418-171D-0144-A2A3-25301621B2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1700" y="2870200"/>
              <a:ext cx="16764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8" name="Straight Arrow Connector 127">
              <a:extLst>
                <a:ext uri="{FF2B5EF4-FFF2-40B4-BE49-F238E27FC236}">
                  <a16:creationId xmlns:a16="http://schemas.microsoft.com/office/drawing/2014/main" id="{407DAA89-FCD4-7648-BAA8-8199E6B5EC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1700" y="3022600"/>
              <a:ext cx="16764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9" name="Straight Arrow Connector 130">
              <a:extLst>
                <a:ext uri="{FF2B5EF4-FFF2-40B4-BE49-F238E27FC236}">
                  <a16:creationId xmlns:a16="http://schemas.microsoft.com/office/drawing/2014/main" id="{5E5CE005-4392-704C-A029-5BC11ACF4D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1700" y="2870200"/>
              <a:ext cx="0" cy="7112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BDDA857F-D8A2-6945-82C8-5D3D89F139B2}"/>
                </a:ext>
              </a:extLst>
            </p:cNvPr>
            <p:cNvCxnSpPr/>
            <p:nvPr/>
          </p:nvCxnSpPr>
          <p:spPr bwMode="auto">
            <a:xfrm>
              <a:off x="4572000" y="2203450"/>
              <a:ext cx="12700" cy="292100"/>
            </a:xfrm>
            <a:prstGeom prst="curvedConnector3">
              <a:avLst>
                <a:gd name="adj1" fmla="val 210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>
              <a:extLst>
                <a:ext uri="{FF2B5EF4-FFF2-40B4-BE49-F238E27FC236}">
                  <a16:creationId xmlns:a16="http://schemas.microsoft.com/office/drawing/2014/main" id="{9632D434-2B59-3342-A682-1CDB604C17AC}"/>
                </a:ext>
              </a:extLst>
            </p:cNvPr>
            <p:cNvCxnSpPr/>
            <p:nvPr/>
          </p:nvCxnSpPr>
          <p:spPr bwMode="auto">
            <a:xfrm>
              <a:off x="4572000" y="3079750"/>
              <a:ext cx="12700" cy="292100"/>
            </a:xfrm>
            <a:prstGeom prst="curvedConnector3">
              <a:avLst>
                <a:gd name="adj1" fmla="val 220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82" name="Rectangle 71">
              <a:extLst>
                <a:ext uri="{FF2B5EF4-FFF2-40B4-BE49-F238E27FC236}">
                  <a16:creationId xmlns:a16="http://schemas.microsoft.com/office/drawing/2014/main" id="{6F75E528-8FFE-1F4F-A133-6FA26084A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902" y="2514600"/>
              <a:ext cx="308098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latin typeface="Courier New" panose="02070309020205020404" pitchFamily="49" charset="0"/>
                </a:rPr>
                <a:t>t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</p:grpSp>
      <p:sp>
        <p:nvSpPr>
          <p:cNvPr id="27655" name="Rectangle 151">
            <a:extLst>
              <a:ext uri="{FF2B5EF4-FFF2-40B4-BE49-F238E27FC236}">
                <a16:creationId xmlns:a16="http://schemas.microsoft.com/office/drawing/2014/main" id="{4E38E484-62C1-6E42-AC80-55B84250E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3413125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>
                <a:latin typeface="Courier New" panose="02070309020205020404" pitchFamily="49" charset="0"/>
              </a:rPr>
              <a:t>cc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C4285D7-8BAF-D946-A881-701FAA513F71}"/>
              </a:ext>
            </a:extLst>
          </p:cNvPr>
          <p:cNvSpPr>
            <a:spLocks noChangeArrowheads="1"/>
          </p:cNvSpPr>
          <p:nvPr/>
        </p:nvSpPr>
        <p:spPr bwMode="auto">
          <a:xfrm rot="671180">
            <a:off x="6051550" y="3429000"/>
            <a:ext cx="2482850" cy="715963"/>
          </a:xfrm>
          <a:prstGeom prst="ellipse">
            <a:avLst/>
          </a:prstGeom>
          <a:noFill/>
          <a:ln w="38100" cmpd="dbl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>
            <a:extLst>
              <a:ext uri="{FF2B5EF4-FFF2-40B4-BE49-F238E27FC236}">
                <a16:creationId xmlns:a16="http://schemas.microsoft.com/office/drawing/2014/main" id="{729D29E4-5C21-C747-AB32-B8DCB74F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3CCD4F-8BE2-C945-8EF5-18CA2262F79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29">
            <a:extLst>
              <a:ext uri="{FF2B5EF4-FFF2-40B4-BE49-F238E27FC236}">
                <a16:creationId xmlns:a16="http://schemas.microsoft.com/office/drawing/2014/main" id="{65C6CA2D-F608-4347-AAB2-D4BD7ED67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Refinement of Graphical Representation</a:t>
            </a:r>
          </a:p>
        </p:txBody>
      </p:sp>
      <p:sp>
        <p:nvSpPr>
          <p:cNvPr id="29700" name="Rectangle 98">
            <a:extLst>
              <a:ext uri="{FF2B5EF4-FFF2-40B4-BE49-F238E27FC236}">
                <a16:creationId xmlns:a16="http://schemas.microsoft.com/office/drawing/2014/main" id="{24365DAA-A180-904D-B1DE-F686ABB90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676400"/>
            <a:ext cx="36576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kumimoji="1" lang="en-US" altLang="zh-CN" sz="2400" b="0" u="sng" dirty="0">
                <a:latin typeface="Nanum Myeongjo" panose="02020603020101020101" pitchFamily="18" charset="-127"/>
              </a:rPr>
              <a:t>Data Dependencies</a:t>
            </a:r>
          </a:p>
        </p:txBody>
      </p:sp>
      <p:grpSp>
        <p:nvGrpSpPr>
          <p:cNvPr id="29701" name="Group 102">
            <a:extLst>
              <a:ext uri="{FF2B5EF4-FFF2-40B4-BE49-F238E27FC236}">
                <a16:creationId xmlns:a16="http://schemas.microsoft.com/office/drawing/2014/main" id="{478C1F64-4D70-8D49-A4D9-30CE0F8C792E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52600"/>
            <a:ext cx="3390900" cy="2133600"/>
            <a:chOff x="4953000" y="2743200"/>
            <a:chExt cx="3390900" cy="21336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8B8577C-70DA-7645-9633-BA1FB4104353}"/>
                </a:ext>
              </a:extLst>
            </p:cNvPr>
            <p:cNvSpPr/>
            <p:nvPr/>
          </p:nvSpPr>
          <p:spPr bwMode="auto">
            <a:xfrm>
              <a:off x="4953000" y="3200400"/>
              <a:ext cx="3276600" cy="11747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  <a:tabLst>
                  <a:tab pos="914400" algn="l"/>
                  <a:tab pos="2286000" algn="l"/>
                </a:tabLst>
                <a:defRPr/>
              </a:pPr>
              <a:endParaRPr lang="zh-CN" altLang="en-US"/>
            </a:p>
          </p:txBody>
        </p:sp>
        <p:sp>
          <p:nvSpPr>
            <p:cNvPr id="29723" name="Rectangle 104">
              <a:extLst>
                <a:ext uri="{FF2B5EF4-FFF2-40B4-BE49-F238E27FC236}">
                  <a16:creationId xmlns:a16="http://schemas.microsoft.com/office/drawing/2014/main" id="{1E08F625-4D4A-5347-AB90-90402527D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0" y="27432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%xmm0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9724" name="Rectangle 105">
              <a:extLst>
                <a:ext uri="{FF2B5EF4-FFF2-40B4-BE49-F238E27FC236}">
                  <a16:creationId xmlns:a16="http://schemas.microsoft.com/office/drawing/2014/main" id="{7D0ACFAF-00D4-AB44-B695-C2CF719B7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550" y="27432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%rdx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9725" name="Rectangle 106">
              <a:extLst>
                <a:ext uri="{FF2B5EF4-FFF2-40B4-BE49-F238E27FC236}">
                  <a16:creationId xmlns:a16="http://schemas.microsoft.com/office/drawing/2014/main" id="{8AB67FB6-8FE6-2D4D-8C2C-29D337A39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0" y="45720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%xmm0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9726" name="Rectangle 125">
              <a:extLst>
                <a:ext uri="{FF2B5EF4-FFF2-40B4-BE49-F238E27FC236}">
                  <a16:creationId xmlns:a16="http://schemas.microsoft.com/office/drawing/2014/main" id="{C431F93C-B2F2-EA48-AF7A-0FB46C795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550" y="45720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%rdx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9727" name="Rounded Rectangle 126">
              <a:extLst>
                <a:ext uri="{FF2B5EF4-FFF2-40B4-BE49-F238E27FC236}">
                  <a16:creationId xmlns:a16="http://schemas.microsoft.com/office/drawing/2014/main" id="{2CCDD861-AC1B-104B-BEEE-D3AC4363D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250" y="33528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load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9728" name="Rounded Rectangle 127">
              <a:extLst>
                <a:ext uri="{FF2B5EF4-FFF2-40B4-BE49-F238E27FC236}">
                  <a16:creationId xmlns:a16="http://schemas.microsoft.com/office/drawing/2014/main" id="{FE9170D1-85F2-DD4C-8A5F-3A1F38F7B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900" y="38862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mul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9729" name="Rounded Rectangle 139">
              <a:extLst>
                <a:ext uri="{FF2B5EF4-FFF2-40B4-BE49-F238E27FC236}">
                  <a16:creationId xmlns:a16="http://schemas.microsoft.com/office/drawing/2014/main" id="{3C1DCC57-BFDF-E245-8798-CAC435B5D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00" y="37338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add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cxnSp>
          <p:nvCxnSpPr>
            <p:cNvPr id="29730" name="Straight Arrow Connector 140">
              <a:extLst>
                <a:ext uri="{FF2B5EF4-FFF2-40B4-BE49-F238E27FC236}">
                  <a16:creationId xmlns:a16="http://schemas.microsoft.com/office/drawing/2014/main" id="{09189FFD-4677-5344-B5B8-8E9082874451}"/>
                </a:ext>
              </a:extLst>
            </p:cNvPr>
            <p:cNvCxnSpPr>
              <a:cxnSpLocks noChangeShapeType="1"/>
              <a:endCxn id="29725" idx="0"/>
            </p:cNvCxnSpPr>
            <p:nvPr/>
          </p:nvCxnSpPr>
          <p:spPr bwMode="auto">
            <a:xfrm>
              <a:off x="5486400" y="4178300"/>
              <a:ext cx="0" cy="3937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1" name="Straight Arrow Connector 141">
              <a:extLst>
                <a:ext uri="{FF2B5EF4-FFF2-40B4-BE49-F238E27FC236}">
                  <a16:creationId xmlns:a16="http://schemas.microsoft.com/office/drawing/2014/main" id="{BF5B8F12-8E4F-EF40-8F4E-4E1FA85B0494}"/>
                </a:ext>
              </a:extLst>
            </p:cNvPr>
            <p:cNvCxnSpPr>
              <a:cxnSpLocks noChangeShapeType="1"/>
              <a:endCxn id="29727" idx="3"/>
            </p:cNvCxnSpPr>
            <p:nvPr/>
          </p:nvCxnSpPr>
          <p:spPr bwMode="auto">
            <a:xfrm flipH="1">
              <a:off x="6534150" y="3498850"/>
              <a:ext cx="4953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2" name="Straight Arrow Connector 142">
              <a:extLst>
                <a:ext uri="{FF2B5EF4-FFF2-40B4-BE49-F238E27FC236}">
                  <a16:creationId xmlns:a16="http://schemas.microsoft.com/office/drawing/2014/main" id="{35AF7413-C228-4441-BE82-FFA4C4E84DB7}"/>
                </a:ext>
              </a:extLst>
            </p:cNvPr>
            <p:cNvCxnSpPr>
              <a:cxnSpLocks noChangeShapeType="1"/>
              <a:stCxn id="29724" idx="2"/>
              <a:endCxn id="29729" idx="0"/>
            </p:cNvCxnSpPr>
            <p:nvPr/>
          </p:nvCxnSpPr>
          <p:spPr bwMode="auto">
            <a:xfrm>
              <a:off x="7029450" y="3048000"/>
              <a:ext cx="0" cy="6858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3" name="Straight Arrow Connector 143">
              <a:extLst>
                <a:ext uri="{FF2B5EF4-FFF2-40B4-BE49-F238E27FC236}">
                  <a16:creationId xmlns:a16="http://schemas.microsoft.com/office/drawing/2014/main" id="{BC45EEAB-97E8-D544-9DD7-5005D4B5206E}"/>
                </a:ext>
              </a:extLst>
            </p:cNvPr>
            <p:cNvCxnSpPr>
              <a:cxnSpLocks noChangeShapeType="1"/>
              <a:stCxn id="29729" idx="2"/>
              <a:endCxn id="29726" idx="0"/>
            </p:cNvCxnSpPr>
            <p:nvPr/>
          </p:nvCxnSpPr>
          <p:spPr bwMode="auto">
            <a:xfrm>
              <a:off x="7029450" y="4025900"/>
              <a:ext cx="0" cy="5461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4" name="Straight Arrow Connector 144">
              <a:extLst>
                <a:ext uri="{FF2B5EF4-FFF2-40B4-BE49-F238E27FC236}">
                  <a16:creationId xmlns:a16="http://schemas.microsoft.com/office/drawing/2014/main" id="{AC78ACD6-0BFF-5F40-9BD3-3404A6DFF5E4}"/>
                </a:ext>
              </a:extLst>
            </p:cNvPr>
            <p:cNvCxnSpPr>
              <a:cxnSpLocks noChangeShapeType="1"/>
              <a:stCxn id="29723" idx="2"/>
            </p:cNvCxnSpPr>
            <p:nvPr/>
          </p:nvCxnSpPr>
          <p:spPr bwMode="auto">
            <a:xfrm>
              <a:off x="5486400" y="3048000"/>
              <a:ext cx="0" cy="8382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5" name="Straight Arrow Connector 145">
              <a:extLst>
                <a:ext uri="{FF2B5EF4-FFF2-40B4-BE49-F238E27FC236}">
                  <a16:creationId xmlns:a16="http://schemas.microsoft.com/office/drawing/2014/main" id="{1CAB22BA-C379-8946-9FF6-085F189439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05500" y="3657600"/>
              <a:ext cx="0" cy="2286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36" name="TextBox 146">
              <a:extLst>
                <a:ext uri="{FF2B5EF4-FFF2-40B4-BE49-F238E27FC236}">
                  <a16:creationId xmlns:a16="http://schemas.microsoft.com/office/drawing/2014/main" id="{69E06DAB-1571-B346-938E-321F251E9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3282950"/>
              <a:ext cx="110490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data[i]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</p:grpSp>
      <p:grpSp>
        <p:nvGrpSpPr>
          <p:cNvPr id="29702" name="Group 175">
            <a:extLst>
              <a:ext uri="{FF2B5EF4-FFF2-40B4-BE49-F238E27FC236}">
                <a16:creationId xmlns:a16="http://schemas.microsoft.com/office/drawing/2014/main" id="{0AE6442A-7B60-4F44-BFA6-6DE5A2229E2F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13063"/>
            <a:ext cx="2762250" cy="2667000"/>
            <a:chOff x="1047750" y="2590800"/>
            <a:chExt cx="2762250" cy="2667000"/>
          </a:xfrm>
        </p:grpSpPr>
        <p:sp>
          <p:nvSpPr>
            <p:cNvPr id="29703" name="Rectangle 176">
              <a:extLst>
                <a:ext uri="{FF2B5EF4-FFF2-40B4-BE49-F238E27FC236}">
                  <a16:creationId xmlns:a16="http://schemas.microsoft.com/office/drawing/2014/main" id="{4805C04F-AA4E-A84A-BF47-8D9CD878D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750" y="25908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%xmm0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9704" name="Rectangle 178">
              <a:extLst>
                <a:ext uri="{FF2B5EF4-FFF2-40B4-BE49-F238E27FC236}">
                  <a16:creationId xmlns:a16="http://schemas.microsoft.com/office/drawing/2014/main" id="{83047E89-432A-3843-99E7-B41AD4A4B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5908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%rax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9705" name="Rectangle 179">
              <a:extLst>
                <a:ext uri="{FF2B5EF4-FFF2-40B4-BE49-F238E27FC236}">
                  <a16:creationId xmlns:a16="http://schemas.microsoft.com/office/drawing/2014/main" id="{81E33CC7-7354-7643-B94D-AFD429D61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150" y="25908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%rdx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9706" name="Rectangle 180">
              <a:extLst>
                <a:ext uri="{FF2B5EF4-FFF2-40B4-BE49-F238E27FC236}">
                  <a16:creationId xmlns:a16="http://schemas.microsoft.com/office/drawing/2014/main" id="{E525A1A3-D650-FE4E-B55F-DF4616D35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750" y="49530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%xmm0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9707" name="Rectangle 181">
              <a:extLst>
                <a:ext uri="{FF2B5EF4-FFF2-40B4-BE49-F238E27FC236}">
                  <a16:creationId xmlns:a16="http://schemas.microsoft.com/office/drawing/2014/main" id="{2F3A2496-A697-D14A-851A-079F24471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150" y="49530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%rdx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9708" name="Rounded Rectangle 182">
              <a:extLst>
                <a:ext uri="{FF2B5EF4-FFF2-40B4-BE49-F238E27FC236}">
                  <a16:creationId xmlns:a16="http://schemas.microsoft.com/office/drawing/2014/main" id="{70D225A7-8042-C849-AB98-542C719A1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31242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load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9709" name="Rounded Rectangle 183">
              <a:extLst>
                <a:ext uri="{FF2B5EF4-FFF2-40B4-BE49-F238E27FC236}">
                  <a16:creationId xmlns:a16="http://schemas.microsoft.com/office/drawing/2014/main" id="{010DEFE6-68B1-4544-86FA-E6BED7B0C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0" y="38227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mul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9710" name="Rounded Rectangle 184">
              <a:extLst>
                <a:ext uri="{FF2B5EF4-FFF2-40B4-BE49-F238E27FC236}">
                  <a16:creationId xmlns:a16="http://schemas.microsoft.com/office/drawing/2014/main" id="{5DE2075D-2E11-1F42-AD4E-91D6B0A9B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100" y="35052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add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9711" name="Rounded Rectangle 185">
              <a:extLst>
                <a:ext uri="{FF2B5EF4-FFF2-40B4-BE49-F238E27FC236}">
                  <a16:creationId xmlns:a16="http://schemas.microsoft.com/office/drawing/2014/main" id="{FF8DFDC5-7C92-094A-9D75-9D67E75DD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300" y="39624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cmp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29712" name="Rounded Rectangle 186">
              <a:extLst>
                <a:ext uri="{FF2B5EF4-FFF2-40B4-BE49-F238E27FC236}">
                  <a16:creationId xmlns:a16="http://schemas.microsoft.com/office/drawing/2014/main" id="{127275FD-574E-A342-9E4D-5808F770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300" y="45085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jne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cxnSp>
          <p:nvCxnSpPr>
            <p:cNvPr id="29713" name="Straight Arrow Connector 187">
              <a:extLst>
                <a:ext uri="{FF2B5EF4-FFF2-40B4-BE49-F238E27FC236}">
                  <a16:creationId xmlns:a16="http://schemas.microsoft.com/office/drawing/2014/main" id="{1BE903D9-718A-2B47-925A-79D780A187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90650" y="4114800"/>
              <a:ext cx="0" cy="8382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4" name="Straight Arrow Connector 189">
              <a:extLst>
                <a:ext uri="{FF2B5EF4-FFF2-40B4-BE49-F238E27FC236}">
                  <a16:creationId xmlns:a16="http://schemas.microsoft.com/office/drawing/2014/main" id="{FF8D181B-D887-BE47-B863-203162FB89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62250" y="2895600"/>
              <a:ext cx="0" cy="10668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5" name="Straight Arrow Connector 190">
              <a:extLst>
                <a:ext uri="{FF2B5EF4-FFF2-40B4-BE49-F238E27FC236}">
                  <a16:creationId xmlns:a16="http://schemas.microsoft.com/office/drawing/2014/main" id="{E2946661-3D73-234A-A3F0-FC672E12B6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124200" y="4108450"/>
              <a:ext cx="32385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6" name="Straight Arrow Connector 191">
              <a:extLst>
                <a:ext uri="{FF2B5EF4-FFF2-40B4-BE49-F238E27FC236}">
                  <a16:creationId xmlns:a16="http://schemas.microsoft.com/office/drawing/2014/main" id="{E0C9C12D-EB15-2A43-AFDC-2BB6C0D022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438400" y="3270250"/>
              <a:ext cx="9906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7" name="Straight Arrow Connector 192">
              <a:extLst>
                <a:ext uri="{FF2B5EF4-FFF2-40B4-BE49-F238E27FC236}">
                  <a16:creationId xmlns:a16="http://schemas.microsoft.com/office/drawing/2014/main" id="{90B3AB79-9C09-CA4A-AF9B-96AF28A08F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48050" y="2895600"/>
              <a:ext cx="0" cy="6096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8" name="Straight Arrow Connector 193">
              <a:extLst>
                <a:ext uri="{FF2B5EF4-FFF2-40B4-BE49-F238E27FC236}">
                  <a16:creationId xmlns:a16="http://schemas.microsoft.com/office/drawing/2014/main" id="{2805A6E7-FC19-AA4C-AC7F-3D2C1CBBE2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48050" y="3797300"/>
              <a:ext cx="0" cy="11557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9" name="Straight Arrow Connector 194">
              <a:extLst>
                <a:ext uri="{FF2B5EF4-FFF2-40B4-BE49-F238E27FC236}">
                  <a16:creationId xmlns:a16="http://schemas.microsoft.com/office/drawing/2014/main" id="{ED3999C2-0809-9F48-BEB2-F15DFBB829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62250" y="4254500"/>
              <a:ext cx="0" cy="2540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0" name="Straight Arrow Connector 195">
              <a:extLst>
                <a:ext uri="{FF2B5EF4-FFF2-40B4-BE49-F238E27FC236}">
                  <a16:creationId xmlns:a16="http://schemas.microsoft.com/office/drawing/2014/main" id="{C3FFA8B0-86E9-F148-965F-0021C1CD4D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90650" y="2895600"/>
              <a:ext cx="0" cy="9144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1" name="Straight Arrow Connector 196">
              <a:extLst>
                <a:ext uri="{FF2B5EF4-FFF2-40B4-BE49-F238E27FC236}">
                  <a16:creationId xmlns:a16="http://schemas.microsoft.com/office/drawing/2014/main" id="{54B4427E-946F-A043-910C-CBDDDB00CB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09750" y="3429000"/>
              <a:ext cx="0" cy="3937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:a16="http://schemas.microsoft.com/office/drawing/2014/main" id="{5553D388-6705-6842-9367-5F5A7456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7FFC9B-4B85-CF4D-8339-66081F3CB7A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9">
            <a:extLst>
              <a:ext uri="{FF2B5EF4-FFF2-40B4-BE49-F238E27FC236}">
                <a16:creationId xmlns:a16="http://schemas.microsoft.com/office/drawing/2014/main" id="{7B81BB87-4379-6048-8E22-E6F198048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Refinement of Graphical Representation</a:t>
            </a:r>
          </a:p>
        </p:txBody>
      </p:sp>
      <p:grpSp>
        <p:nvGrpSpPr>
          <p:cNvPr id="31748" name="Group 56">
            <a:extLst>
              <a:ext uri="{FF2B5EF4-FFF2-40B4-BE49-F238E27FC236}">
                <a16:creationId xmlns:a16="http://schemas.microsoft.com/office/drawing/2014/main" id="{1BEA5990-E959-324B-BEF0-0446AA5A24EA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52600"/>
            <a:ext cx="3390900" cy="2133600"/>
            <a:chOff x="4953000" y="2743200"/>
            <a:chExt cx="3390900" cy="2133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04C1F2F-D18C-E948-A3D6-51117F927EDE}"/>
                </a:ext>
              </a:extLst>
            </p:cNvPr>
            <p:cNvSpPr/>
            <p:nvPr/>
          </p:nvSpPr>
          <p:spPr bwMode="auto">
            <a:xfrm>
              <a:off x="4953000" y="3200400"/>
              <a:ext cx="3276600" cy="11747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  <a:tabLst>
                  <a:tab pos="914400" algn="l"/>
                  <a:tab pos="2286000" algn="l"/>
                </a:tabLst>
                <a:defRPr/>
              </a:pPr>
              <a:endParaRPr lang="zh-CN" altLang="en-US"/>
            </a:p>
          </p:txBody>
        </p:sp>
        <p:sp>
          <p:nvSpPr>
            <p:cNvPr id="31783" name="Rectangle 59">
              <a:extLst>
                <a:ext uri="{FF2B5EF4-FFF2-40B4-BE49-F238E27FC236}">
                  <a16:creationId xmlns:a16="http://schemas.microsoft.com/office/drawing/2014/main" id="{6D49B165-9BEB-3842-9FCE-CF227D491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0" y="27432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%xmm0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1784" name="Rectangle 60">
              <a:extLst>
                <a:ext uri="{FF2B5EF4-FFF2-40B4-BE49-F238E27FC236}">
                  <a16:creationId xmlns:a16="http://schemas.microsoft.com/office/drawing/2014/main" id="{7797FFC8-0E7D-C041-9515-17A9F4BFE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550" y="27432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%rdx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1785" name="Rectangle 61">
              <a:extLst>
                <a:ext uri="{FF2B5EF4-FFF2-40B4-BE49-F238E27FC236}">
                  <a16:creationId xmlns:a16="http://schemas.microsoft.com/office/drawing/2014/main" id="{65E8AC51-1329-614B-ACCE-FCBECD334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0" y="45720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%xmm0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1786" name="Rectangle 62">
              <a:extLst>
                <a:ext uri="{FF2B5EF4-FFF2-40B4-BE49-F238E27FC236}">
                  <a16:creationId xmlns:a16="http://schemas.microsoft.com/office/drawing/2014/main" id="{10B08084-CFB7-654B-A743-B2873CC84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6550" y="45720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%rdx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1787" name="Rounded Rectangle 63">
              <a:extLst>
                <a:ext uri="{FF2B5EF4-FFF2-40B4-BE49-F238E27FC236}">
                  <a16:creationId xmlns:a16="http://schemas.microsoft.com/office/drawing/2014/main" id="{3574A405-BB27-084F-863A-FD01E73C8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250" y="33528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load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1788" name="Rounded Rectangle 65">
              <a:extLst>
                <a:ext uri="{FF2B5EF4-FFF2-40B4-BE49-F238E27FC236}">
                  <a16:creationId xmlns:a16="http://schemas.microsoft.com/office/drawing/2014/main" id="{C624DFBC-5FC2-9C44-B9DD-F0C055BC6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900" y="38862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mul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1789" name="Rounded Rectangle 66">
              <a:extLst>
                <a:ext uri="{FF2B5EF4-FFF2-40B4-BE49-F238E27FC236}">
                  <a16:creationId xmlns:a16="http://schemas.microsoft.com/office/drawing/2014/main" id="{493AAB13-F5A8-0B40-BB0E-18AF774DC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00" y="37338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add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cxnSp>
          <p:nvCxnSpPr>
            <p:cNvPr id="31790" name="Straight Arrow Connector 68">
              <a:extLst>
                <a:ext uri="{FF2B5EF4-FFF2-40B4-BE49-F238E27FC236}">
                  <a16:creationId xmlns:a16="http://schemas.microsoft.com/office/drawing/2014/main" id="{9FFF9D97-CD27-8A41-9BEB-63268F522C9A}"/>
                </a:ext>
              </a:extLst>
            </p:cNvPr>
            <p:cNvCxnSpPr>
              <a:cxnSpLocks noChangeShapeType="1"/>
              <a:endCxn id="31785" idx="0"/>
            </p:cNvCxnSpPr>
            <p:nvPr/>
          </p:nvCxnSpPr>
          <p:spPr bwMode="auto">
            <a:xfrm>
              <a:off x="5486400" y="4178300"/>
              <a:ext cx="0" cy="3937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91" name="Straight Arrow Connector 69">
              <a:extLst>
                <a:ext uri="{FF2B5EF4-FFF2-40B4-BE49-F238E27FC236}">
                  <a16:creationId xmlns:a16="http://schemas.microsoft.com/office/drawing/2014/main" id="{5EDE6F25-FEE3-6149-A76F-CB6ED8D0D9CA}"/>
                </a:ext>
              </a:extLst>
            </p:cNvPr>
            <p:cNvCxnSpPr>
              <a:cxnSpLocks noChangeShapeType="1"/>
              <a:endCxn id="31787" idx="3"/>
            </p:cNvCxnSpPr>
            <p:nvPr/>
          </p:nvCxnSpPr>
          <p:spPr bwMode="auto">
            <a:xfrm flipH="1">
              <a:off x="6534150" y="3498850"/>
              <a:ext cx="4953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92" name="Straight Arrow Connector 71">
              <a:extLst>
                <a:ext uri="{FF2B5EF4-FFF2-40B4-BE49-F238E27FC236}">
                  <a16:creationId xmlns:a16="http://schemas.microsoft.com/office/drawing/2014/main" id="{D7FBFF49-5382-3F4D-98CA-247C78B50A17}"/>
                </a:ext>
              </a:extLst>
            </p:cNvPr>
            <p:cNvCxnSpPr>
              <a:cxnSpLocks noChangeShapeType="1"/>
              <a:stCxn id="31784" idx="2"/>
              <a:endCxn id="31789" idx="0"/>
            </p:cNvCxnSpPr>
            <p:nvPr/>
          </p:nvCxnSpPr>
          <p:spPr bwMode="auto">
            <a:xfrm>
              <a:off x="7029450" y="3048000"/>
              <a:ext cx="0" cy="6858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93" name="Straight Arrow Connector 72">
              <a:extLst>
                <a:ext uri="{FF2B5EF4-FFF2-40B4-BE49-F238E27FC236}">
                  <a16:creationId xmlns:a16="http://schemas.microsoft.com/office/drawing/2014/main" id="{48951790-E6D1-B84C-835B-D7A516E0A98B}"/>
                </a:ext>
              </a:extLst>
            </p:cNvPr>
            <p:cNvCxnSpPr>
              <a:cxnSpLocks noChangeShapeType="1"/>
              <a:stCxn id="31789" idx="2"/>
              <a:endCxn id="31786" idx="0"/>
            </p:cNvCxnSpPr>
            <p:nvPr/>
          </p:nvCxnSpPr>
          <p:spPr bwMode="auto">
            <a:xfrm>
              <a:off x="7029450" y="4025900"/>
              <a:ext cx="0" cy="5461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94" name="Straight Arrow Connector 73">
              <a:extLst>
                <a:ext uri="{FF2B5EF4-FFF2-40B4-BE49-F238E27FC236}">
                  <a16:creationId xmlns:a16="http://schemas.microsoft.com/office/drawing/2014/main" id="{C9669DFF-B323-244A-A250-104799CC8D29}"/>
                </a:ext>
              </a:extLst>
            </p:cNvPr>
            <p:cNvCxnSpPr>
              <a:cxnSpLocks noChangeShapeType="1"/>
              <a:stCxn id="31783" idx="2"/>
            </p:cNvCxnSpPr>
            <p:nvPr/>
          </p:nvCxnSpPr>
          <p:spPr bwMode="auto">
            <a:xfrm>
              <a:off x="5486400" y="3048000"/>
              <a:ext cx="0" cy="8382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95" name="Straight Arrow Connector 74">
              <a:extLst>
                <a:ext uri="{FF2B5EF4-FFF2-40B4-BE49-F238E27FC236}">
                  <a16:creationId xmlns:a16="http://schemas.microsoft.com/office/drawing/2014/main" id="{C99FB6E8-C45D-2540-836A-635FF829DF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05500" y="3657600"/>
              <a:ext cx="0" cy="2286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96" name="TextBox 75">
              <a:extLst>
                <a:ext uri="{FF2B5EF4-FFF2-40B4-BE49-F238E27FC236}">
                  <a16:creationId xmlns:a16="http://schemas.microsoft.com/office/drawing/2014/main" id="{998B6093-BC49-DF42-8587-2A196772A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3282950"/>
              <a:ext cx="110490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data[i]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</p:grpSp>
      <p:grpSp>
        <p:nvGrpSpPr>
          <p:cNvPr id="31749" name="Group 21">
            <a:extLst>
              <a:ext uri="{FF2B5EF4-FFF2-40B4-BE49-F238E27FC236}">
                <a16:creationId xmlns:a16="http://schemas.microsoft.com/office/drawing/2014/main" id="{EF0FDF6A-8B31-EC45-8B75-BE0988199A39}"/>
              </a:ext>
            </a:extLst>
          </p:cNvPr>
          <p:cNvGrpSpPr>
            <a:grpSpLocks/>
          </p:cNvGrpSpPr>
          <p:nvPr/>
        </p:nvGrpSpPr>
        <p:grpSpPr bwMode="auto">
          <a:xfrm>
            <a:off x="5067300" y="1752600"/>
            <a:ext cx="3390900" cy="2133600"/>
            <a:chOff x="5067300" y="1752600"/>
            <a:chExt cx="3390900" cy="21336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59B859E-46D2-974B-94B7-8BFB6BD30B02}"/>
                </a:ext>
              </a:extLst>
            </p:cNvPr>
            <p:cNvSpPr/>
            <p:nvPr/>
          </p:nvSpPr>
          <p:spPr bwMode="auto">
            <a:xfrm>
              <a:off x="5067300" y="2209800"/>
              <a:ext cx="3276600" cy="11747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  <a:tabLst>
                  <a:tab pos="914400" algn="l"/>
                  <a:tab pos="2286000" algn="l"/>
                </a:tabLst>
                <a:defRPr/>
              </a:pPr>
              <a:endParaRPr lang="zh-CN" altLang="en-US"/>
            </a:p>
          </p:txBody>
        </p:sp>
        <p:sp>
          <p:nvSpPr>
            <p:cNvPr id="31768" name="Rectangle 44">
              <a:extLst>
                <a:ext uri="{FF2B5EF4-FFF2-40B4-BE49-F238E27FC236}">
                  <a16:creationId xmlns:a16="http://schemas.microsoft.com/office/drawing/2014/main" id="{4F5B8FF6-6FB6-0047-AA44-20166B496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1752600"/>
              <a:ext cx="7620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%rdx.0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1769" name="Rectangle 45">
              <a:extLst>
                <a:ext uri="{FF2B5EF4-FFF2-40B4-BE49-F238E27FC236}">
                  <a16:creationId xmlns:a16="http://schemas.microsoft.com/office/drawing/2014/main" id="{84C55AEE-AECD-2A40-9BC1-140D27211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000" y="1752600"/>
              <a:ext cx="8890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%xmm0.0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1770" name="Rectangle 46">
              <a:extLst>
                <a:ext uri="{FF2B5EF4-FFF2-40B4-BE49-F238E27FC236}">
                  <a16:creationId xmlns:a16="http://schemas.microsoft.com/office/drawing/2014/main" id="{D5B81D96-B031-874F-BA80-FD2AD5029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1400"/>
              <a:ext cx="7620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%rdx.1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1771" name="Rectangle 47">
              <a:extLst>
                <a:ext uri="{FF2B5EF4-FFF2-40B4-BE49-F238E27FC236}">
                  <a16:creationId xmlns:a16="http://schemas.microsoft.com/office/drawing/2014/main" id="{183D1A4A-0FF1-BC46-BBB0-45C6BE6A3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000" y="3581400"/>
              <a:ext cx="8890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%xmm0.1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1772" name="Rounded Rectangle 48">
              <a:extLst>
                <a:ext uri="{FF2B5EF4-FFF2-40B4-BE49-F238E27FC236}">
                  <a16:creationId xmlns:a16="http://schemas.microsoft.com/office/drawing/2014/main" id="{A8E7FB19-8672-7549-8AA8-195DFB5AF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550" y="23622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load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1773" name="Rounded Rectangle 49">
              <a:extLst>
                <a:ext uri="{FF2B5EF4-FFF2-40B4-BE49-F238E27FC236}">
                  <a16:creationId xmlns:a16="http://schemas.microsoft.com/office/drawing/2014/main" id="{53CD6BFF-35BE-2445-9039-CFA58DCA6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8956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mul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1774" name="Rounded Rectangle 50">
              <a:extLst>
                <a:ext uri="{FF2B5EF4-FFF2-40B4-BE49-F238E27FC236}">
                  <a16:creationId xmlns:a16="http://schemas.microsoft.com/office/drawing/2014/main" id="{E65E621C-1675-914F-9357-7C9B068C5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432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add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cxnSp>
          <p:nvCxnSpPr>
            <p:cNvPr id="31775" name="Straight Arrow Connector 51">
              <a:extLst>
                <a:ext uri="{FF2B5EF4-FFF2-40B4-BE49-F238E27FC236}">
                  <a16:creationId xmlns:a16="http://schemas.microsoft.com/office/drawing/2014/main" id="{92A9C273-36C1-C948-B28E-4FC6038649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8800" y="3187700"/>
              <a:ext cx="0" cy="3937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6" name="Straight Arrow Connector 52">
              <a:extLst>
                <a:ext uri="{FF2B5EF4-FFF2-40B4-BE49-F238E27FC236}">
                  <a16:creationId xmlns:a16="http://schemas.microsoft.com/office/drawing/2014/main" id="{3CB6D5DF-2809-584E-B1F3-D43721AC5CF8}"/>
                </a:ext>
              </a:extLst>
            </p:cNvPr>
            <p:cNvCxnSpPr>
              <a:cxnSpLocks noChangeShapeType="1"/>
              <a:endCxn id="31772" idx="3"/>
            </p:cNvCxnSpPr>
            <p:nvPr/>
          </p:nvCxnSpPr>
          <p:spPr bwMode="auto">
            <a:xfrm flipH="1">
              <a:off x="6648450" y="2508250"/>
              <a:ext cx="4953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7" name="Straight Arrow Connector 53">
              <a:extLst>
                <a:ext uri="{FF2B5EF4-FFF2-40B4-BE49-F238E27FC236}">
                  <a16:creationId xmlns:a16="http://schemas.microsoft.com/office/drawing/2014/main" id="{55A4DDFE-EF23-6A4D-BB9A-DA79372145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62800" y="2057400"/>
              <a:ext cx="0" cy="6858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8" name="Straight Arrow Connector 54">
              <a:extLst>
                <a:ext uri="{FF2B5EF4-FFF2-40B4-BE49-F238E27FC236}">
                  <a16:creationId xmlns:a16="http://schemas.microsoft.com/office/drawing/2014/main" id="{AD2D20E9-8994-7A4F-89AC-0B96AF066F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62800" y="3035300"/>
              <a:ext cx="0" cy="5461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9" name="Straight Arrow Connector 55">
              <a:extLst>
                <a:ext uri="{FF2B5EF4-FFF2-40B4-BE49-F238E27FC236}">
                  <a16:creationId xmlns:a16="http://schemas.microsoft.com/office/drawing/2014/main" id="{0237F346-F142-A342-9D5B-51764DD21E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8800" y="2057400"/>
              <a:ext cx="0" cy="8382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0" name="Straight Arrow Connector 58">
              <a:extLst>
                <a:ext uri="{FF2B5EF4-FFF2-40B4-BE49-F238E27FC236}">
                  <a16:creationId xmlns:a16="http://schemas.microsoft.com/office/drawing/2014/main" id="{65D943EE-373D-6B46-BC79-2B09D2206F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19800" y="2667000"/>
              <a:ext cx="0" cy="2286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81" name="TextBox 64">
              <a:extLst>
                <a:ext uri="{FF2B5EF4-FFF2-40B4-BE49-F238E27FC236}">
                  <a16:creationId xmlns:a16="http://schemas.microsoft.com/office/drawing/2014/main" id="{00AD55CF-C68D-D940-80DC-CD826B9B8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3300" y="2292350"/>
              <a:ext cx="1104900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data[0]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DDCF85-ABCE-234A-A842-B2E821D4AC4C}"/>
              </a:ext>
            </a:extLst>
          </p:cNvPr>
          <p:cNvGrpSpPr>
            <a:grpSpLocks/>
          </p:cNvGrpSpPr>
          <p:nvPr/>
        </p:nvGrpSpPr>
        <p:grpSpPr bwMode="auto">
          <a:xfrm>
            <a:off x="5067300" y="3886200"/>
            <a:ext cx="3390900" cy="1828800"/>
            <a:chOff x="5067300" y="3886200"/>
            <a:chExt cx="3390900" cy="18288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096102-82C1-5145-B2EB-8A814793F9A6}"/>
                </a:ext>
              </a:extLst>
            </p:cNvPr>
            <p:cNvSpPr/>
            <p:nvPr/>
          </p:nvSpPr>
          <p:spPr bwMode="auto">
            <a:xfrm>
              <a:off x="5067300" y="4038600"/>
              <a:ext cx="3276600" cy="11747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  <a:tabLst>
                  <a:tab pos="914400" algn="l"/>
                  <a:tab pos="2286000" algn="l"/>
                </a:tabLst>
                <a:defRPr/>
              </a:pPr>
              <a:endParaRPr lang="zh-CN" altLang="en-US"/>
            </a:p>
          </p:txBody>
        </p:sp>
        <p:sp>
          <p:nvSpPr>
            <p:cNvPr id="31755" name="Rectangle 102">
              <a:extLst>
                <a:ext uri="{FF2B5EF4-FFF2-40B4-BE49-F238E27FC236}">
                  <a16:creationId xmlns:a16="http://schemas.microsoft.com/office/drawing/2014/main" id="{0A107BB7-5E19-EC49-8A7F-638A92625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10200"/>
              <a:ext cx="7620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%rdx.2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1756" name="Rectangle 103">
              <a:extLst>
                <a:ext uri="{FF2B5EF4-FFF2-40B4-BE49-F238E27FC236}">
                  <a16:creationId xmlns:a16="http://schemas.microsoft.com/office/drawing/2014/main" id="{63D987C1-53E9-514C-BBFA-8B040AE71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000" y="5410200"/>
              <a:ext cx="8890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%xmm0.2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1757" name="Rounded Rectangle 104">
              <a:extLst>
                <a:ext uri="{FF2B5EF4-FFF2-40B4-BE49-F238E27FC236}">
                  <a16:creationId xmlns:a16="http://schemas.microsoft.com/office/drawing/2014/main" id="{0B1898D9-7486-2941-BADF-0EE0BFAE4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550" y="41910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load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1758" name="Rounded Rectangle 105">
              <a:extLst>
                <a:ext uri="{FF2B5EF4-FFF2-40B4-BE49-F238E27FC236}">
                  <a16:creationId xmlns:a16="http://schemas.microsoft.com/office/drawing/2014/main" id="{425B90AE-D75B-FC4F-B3A1-16095F2C9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44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mul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1759" name="Rounded Rectangle 106">
              <a:extLst>
                <a:ext uri="{FF2B5EF4-FFF2-40B4-BE49-F238E27FC236}">
                  <a16:creationId xmlns:a16="http://schemas.microsoft.com/office/drawing/2014/main" id="{C63981F0-12EA-7347-8F8B-D2AF7154A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5720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add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cxnSp>
          <p:nvCxnSpPr>
            <p:cNvPr id="31760" name="Straight Arrow Connector 107">
              <a:extLst>
                <a:ext uri="{FF2B5EF4-FFF2-40B4-BE49-F238E27FC236}">
                  <a16:creationId xmlns:a16="http://schemas.microsoft.com/office/drawing/2014/main" id="{6786C654-2299-0244-AC38-2B6FF9F4F2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8800" y="5016500"/>
              <a:ext cx="0" cy="3937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1" name="Straight Arrow Connector 108">
              <a:extLst>
                <a:ext uri="{FF2B5EF4-FFF2-40B4-BE49-F238E27FC236}">
                  <a16:creationId xmlns:a16="http://schemas.microsoft.com/office/drawing/2014/main" id="{5A7AA0BD-E5ED-3A45-9A17-76F1ECCC6129}"/>
                </a:ext>
              </a:extLst>
            </p:cNvPr>
            <p:cNvCxnSpPr>
              <a:cxnSpLocks noChangeShapeType="1"/>
              <a:endCxn id="31757" idx="3"/>
            </p:cNvCxnSpPr>
            <p:nvPr/>
          </p:nvCxnSpPr>
          <p:spPr bwMode="auto">
            <a:xfrm flipH="1">
              <a:off x="6648450" y="4337050"/>
              <a:ext cx="4953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2" name="Straight Arrow Connector 109">
              <a:extLst>
                <a:ext uri="{FF2B5EF4-FFF2-40B4-BE49-F238E27FC236}">
                  <a16:creationId xmlns:a16="http://schemas.microsoft.com/office/drawing/2014/main" id="{A564507F-B75E-D74E-9293-E1DF49DFAA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62800" y="3886200"/>
              <a:ext cx="0" cy="6858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3" name="Straight Arrow Connector 110">
              <a:extLst>
                <a:ext uri="{FF2B5EF4-FFF2-40B4-BE49-F238E27FC236}">
                  <a16:creationId xmlns:a16="http://schemas.microsoft.com/office/drawing/2014/main" id="{B35F33AF-BC00-BB4F-AC14-62CE9F0499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62800" y="4864100"/>
              <a:ext cx="0" cy="5461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4" name="Straight Arrow Connector 111">
              <a:extLst>
                <a:ext uri="{FF2B5EF4-FFF2-40B4-BE49-F238E27FC236}">
                  <a16:creationId xmlns:a16="http://schemas.microsoft.com/office/drawing/2014/main" id="{8364E8BD-8D8A-BB45-A9F6-A2CE8EDD0B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8800" y="3886200"/>
              <a:ext cx="0" cy="8382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5" name="Straight Arrow Connector 112">
              <a:extLst>
                <a:ext uri="{FF2B5EF4-FFF2-40B4-BE49-F238E27FC236}">
                  <a16:creationId xmlns:a16="http://schemas.microsoft.com/office/drawing/2014/main" id="{78A44309-2640-A34E-84A3-F49BC4F9C8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19800" y="4495800"/>
              <a:ext cx="0" cy="2286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6" name="TextBox 113">
              <a:extLst>
                <a:ext uri="{FF2B5EF4-FFF2-40B4-BE49-F238E27FC236}">
                  <a16:creationId xmlns:a16="http://schemas.microsoft.com/office/drawing/2014/main" id="{4D1A7AC5-D830-714C-B91D-7BCB4D18B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3300" y="4121150"/>
              <a:ext cx="1104900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data[1]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DF7EDE0-0337-F048-A6BE-EE54BE2F8D53}"/>
              </a:ext>
            </a:extLst>
          </p:cNvPr>
          <p:cNvCxnSpPr>
            <a:cxnSpLocks noChangeShapeType="1"/>
            <a:endCxn id="31757" idx="0"/>
          </p:cNvCxnSpPr>
          <p:nvPr/>
        </p:nvCxnSpPr>
        <p:spPr bwMode="auto">
          <a:xfrm flipH="1">
            <a:off x="6286500" y="3035300"/>
            <a:ext cx="876300" cy="115570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A9A52FCE-7754-2848-88AF-A06294A21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025650"/>
            <a:ext cx="1181100" cy="2838450"/>
          </a:xfrm>
          <a:prstGeom prst="ellipse">
            <a:avLst/>
          </a:prstGeom>
          <a:noFill/>
          <a:ln w="38100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16337A31-8614-864A-B2AD-1F8A37BDC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2381250"/>
            <a:ext cx="1181100" cy="2838450"/>
          </a:xfrm>
          <a:prstGeom prst="ellipse">
            <a:avLst/>
          </a:prstGeom>
          <a:noFill/>
          <a:ln w="38100" algn="ctr">
            <a:solidFill>
              <a:srgbClr val="C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44C8A314-DDAC-5E42-8D1C-0A1FF6FE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EDD641-F4E4-994B-BA0A-AD3B49CC9E39}" type="slidenum">
              <a:rPr lang="zh-CN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877F908-F79A-B240-9544-6244D1D76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Unit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E501957-81E7-6241-9932-6593C62A7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Operation Results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  <a:cs typeface="+mn-cs"/>
              </a:rPr>
              <a:t>Functional units can send results directly to each other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  <a:cs typeface="+mn-cs"/>
              </a:rPr>
              <a:t>A elaborate form of data forwarding techniques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588B58-CDFA-604B-ABFB-05850E6D6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05200"/>
            <a:ext cx="6510338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defRPr/>
            </a:pPr>
            <a:r>
              <a:rPr lang="en-US" sz="2400" b="0" dirty="0">
                <a:solidFill>
                  <a:srgbClr val="7030A0"/>
                </a:solidFill>
                <a:latin typeface="Nanum Myeongjo" panose="02020603020101020101" pitchFamily="18" charset="-127"/>
              </a:rPr>
              <a:t>Execution</a:t>
            </a:r>
          </a:p>
        </p:txBody>
      </p:sp>
      <p:sp>
        <p:nvSpPr>
          <p:cNvPr id="33798" name="Rectangle 4">
            <a:extLst>
              <a:ext uri="{FF2B5EF4-FFF2-40B4-BE49-F238E27FC236}">
                <a16:creationId xmlns:a16="http://schemas.microsoft.com/office/drawing/2014/main" id="{5B281A47-2EB0-F64A-AADA-145E28F4C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8" y="3900488"/>
            <a:ext cx="5705475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Functional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Units</a:t>
            </a:r>
          </a:p>
        </p:txBody>
      </p:sp>
      <p:sp>
        <p:nvSpPr>
          <p:cNvPr id="33799" name="Rectangle 6">
            <a:extLst>
              <a:ext uri="{FF2B5EF4-FFF2-40B4-BE49-F238E27FC236}">
                <a16:creationId xmlns:a16="http://schemas.microsoft.com/office/drawing/2014/main" id="{506CC4E1-6547-1144-844C-CB48BD86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088" y="4038600"/>
            <a:ext cx="67627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Integer/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Branch</a:t>
            </a:r>
          </a:p>
        </p:txBody>
      </p:sp>
      <p:sp>
        <p:nvSpPr>
          <p:cNvPr id="33800" name="Rectangle 7">
            <a:extLst>
              <a:ext uri="{FF2B5EF4-FFF2-40B4-BE49-F238E27FC236}">
                <a16:creationId xmlns:a16="http://schemas.microsoft.com/office/drawing/2014/main" id="{26166EDD-B281-8D44-8A01-D2CFFF69F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4038600"/>
            <a:ext cx="67627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FP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Add</a:t>
            </a:r>
          </a:p>
        </p:txBody>
      </p:sp>
      <p:sp>
        <p:nvSpPr>
          <p:cNvPr id="21513" name="Rectangle 8">
            <a:extLst>
              <a:ext uri="{FF2B5EF4-FFF2-40B4-BE49-F238E27FC236}">
                <a16:creationId xmlns:a16="http://schemas.microsoft.com/office/drawing/2014/main" id="{B602CA7C-5B08-714E-B3CD-F0D620331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4038600"/>
            <a:ext cx="67468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FP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 err="1">
                <a:latin typeface="Nanum Myeongjo" panose="02020603020101020101" pitchFamily="18" charset="-127"/>
              </a:rPr>
              <a:t>Mult</a:t>
            </a:r>
            <a:r>
              <a:rPr lang="en-US" altLang="zh-CN" sz="1600" b="0" dirty="0">
                <a:latin typeface="Nanum Myeongjo" panose="02020603020101020101" pitchFamily="18" charset="-127"/>
              </a:rPr>
              <a:t>/</a:t>
            </a:r>
            <a:r>
              <a:rPr lang="en-US" altLang="zh-CN" sz="1600" b="0" dirty="0" err="1">
                <a:latin typeface="Nanum Myeongjo" panose="02020603020101020101" pitchFamily="18" charset="-127"/>
              </a:rPr>
              <a:t>Div</a:t>
            </a:r>
            <a:endParaRPr lang="en-US" altLang="zh-CN" sz="1600" b="0" dirty="0">
              <a:latin typeface="Nanum Myeongjo" panose="02020603020101020101" pitchFamily="18" charset="-127"/>
            </a:endParaRPr>
          </a:p>
        </p:txBody>
      </p:sp>
      <p:sp>
        <p:nvSpPr>
          <p:cNvPr id="21514" name="Rectangle 9">
            <a:extLst>
              <a:ext uri="{FF2B5EF4-FFF2-40B4-BE49-F238E27FC236}">
                <a16:creationId xmlns:a16="http://schemas.microsoft.com/office/drawing/2014/main" id="{B73BD5DA-2B47-B740-BB53-54E34B76C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188" y="4038600"/>
            <a:ext cx="67627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Load</a:t>
            </a:r>
          </a:p>
        </p:txBody>
      </p:sp>
      <p:sp>
        <p:nvSpPr>
          <p:cNvPr id="33803" name="Rectangle 10">
            <a:extLst>
              <a:ext uri="{FF2B5EF4-FFF2-40B4-BE49-F238E27FC236}">
                <a16:creationId xmlns:a16="http://schemas.microsoft.com/office/drawing/2014/main" id="{8FBD3A04-BB2A-174A-87E6-F6CBF53ED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4038600"/>
            <a:ext cx="67627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Store</a:t>
            </a:r>
          </a:p>
        </p:txBody>
      </p:sp>
      <p:sp>
        <p:nvSpPr>
          <p:cNvPr id="33804" name="Rectangle 12">
            <a:extLst>
              <a:ext uri="{FF2B5EF4-FFF2-40B4-BE49-F238E27FC236}">
                <a16:creationId xmlns:a16="http://schemas.microsoft.com/office/drawing/2014/main" id="{46F36B87-CFD2-7346-A554-2DE3D6A9A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188" y="5562600"/>
            <a:ext cx="1447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Data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Cache</a:t>
            </a:r>
          </a:p>
        </p:txBody>
      </p:sp>
      <p:sp>
        <p:nvSpPr>
          <p:cNvPr id="33805" name="Line 19">
            <a:extLst>
              <a:ext uri="{FF2B5EF4-FFF2-40B4-BE49-F238E27FC236}">
                <a16:creationId xmlns:a16="http://schemas.microsoft.com/office/drawing/2014/main" id="{78496822-CEB9-8345-89E7-1CFC7F6A106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716463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6" name="Line 20">
            <a:extLst>
              <a:ext uri="{FF2B5EF4-FFF2-40B4-BE49-F238E27FC236}">
                <a16:creationId xmlns:a16="http://schemas.microsoft.com/office/drawing/2014/main" id="{B8ECBA35-4CF0-3B40-A5F7-43C7D2052584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500697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7" name="Line 21">
            <a:extLst>
              <a:ext uri="{FF2B5EF4-FFF2-40B4-BE49-F238E27FC236}">
                <a16:creationId xmlns:a16="http://schemas.microsoft.com/office/drawing/2014/main" id="{D6E8F355-E942-FD4F-BC9B-6006069617E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487988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8" name="Line 22">
            <a:extLst>
              <a:ext uri="{FF2B5EF4-FFF2-40B4-BE49-F238E27FC236}">
                <a16:creationId xmlns:a16="http://schemas.microsoft.com/office/drawing/2014/main" id="{D445077C-55BF-CC4D-AF5F-008C5885D9B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776913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9" name="Text Box 27">
            <a:extLst>
              <a:ext uri="{FF2B5EF4-FFF2-40B4-BE49-F238E27FC236}">
                <a16:creationId xmlns:a16="http://schemas.microsoft.com/office/drawing/2014/main" id="{3BDE114B-2073-CC49-9016-E1C7EB294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4236" y="5240338"/>
            <a:ext cx="5645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Data</a:t>
            </a:r>
          </a:p>
        </p:txBody>
      </p:sp>
      <p:sp>
        <p:nvSpPr>
          <p:cNvPr id="33810" name="Text Box 28">
            <a:extLst>
              <a:ext uri="{FF2B5EF4-FFF2-40B4-BE49-F238E27FC236}">
                <a16:creationId xmlns:a16="http://schemas.microsoft.com/office/drawing/2014/main" id="{8297F5A9-3016-704D-A818-1122A025E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774" y="5257800"/>
            <a:ext cx="5645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Data</a:t>
            </a:r>
          </a:p>
        </p:txBody>
      </p:sp>
      <p:sp>
        <p:nvSpPr>
          <p:cNvPr id="33811" name="Text Box 29">
            <a:extLst>
              <a:ext uri="{FF2B5EF4-FFF2-40B4-BE49-F238E27FC236}">
                <a16:creationId xmlns:a16="http://schemas.microsoft.com/office/drawing/2014/main" id="{18F49470-0B40-9548-9FE7-3C26FE91B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271" y="5011738"/>
            <a:ext cx="6351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 err="1">
                <a:latin typeface="Nanum Myeongjo" panose="02020603020101020101" pitchFamily="18" charset="-127"/>
              </a:rPr>
              <a:t>Addr</a:t>
            </a:r>
            <a:r>
              <a:rPr lang="en-US" altLang="zh-CN" sz="1400" b="0" dirty="0">
                <a:latin typeface="Nanum Myeongjo" panose="02020603020101020101" pitchFamily="18" charset="-127"/>
              </a:rPr>
              <a:t>.</a:t>
            </a:r>
          </a:p>
        </p:txBody>
      </p:sp>
      <p:sp>
        <p:nvSpPr>
          <p:cNvPr id="33812" name="Text Box 30">
            <a:extLst>
              <a:ext uri="{FF2B5EF4-FFF2-40B4-BE49-F238E27FC236}">
                <a16:creationId xmlns:a16="http://schemas.microsoft.com/office/drawing/2014/main" id="{8DDC116F-46FE-404F-AF24-B1470F7E7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21" y="5011738"/>
            <a:ext cx="6351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 err="1">
                <a:latin typeface="Nanum Myeongjo" panose="02020603020101020101" pitchFamily="18" charset="-127"/>
              </a:rPr>
              <a:t>Addr</a:t>
            </a:r>
            <a:r>
              <a:rPr lang="en-US" altLang="zh-CN" sz="1400" b="0" dirty="0">
                <a:latin typeface="Nanum Myeongjo" panose="02020603020101020101" pitchFamily="18" charset="-127"/>
              </a:rPr>
              <a:t>.</a:t>
            </a:r>
          </a:p>
        </p:txBody>
      </p:sp>
      <p:sp>
        <p:nvSpPr>
          <p:cNvPr id="33813" name="Line 31">
            <a:extLst>
              <a:ext uri="{FF2B5EF4-FFF2-40B4-BE49-F238E27FC236}">
                <a16:creationId xmlns:a16="http://schemas.microsoft.com/office/drawing/2014/main" id="{616740E4-0646-954E-BB55-8DCB47DC4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7113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4" name="Line 32">
            <a:extLst>
              <a:ext uri="{FF2B5EF4-FFF2-40B4-BE49-F238E27FC236}">
                <a16:creationId xmlns:a16="http://schemas.microsoft.com/office/drawing/2014/main" id="{55EB7551-E6D5-1A44-A976-CB18F4D592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1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5" name="Line 33">
            <a:extLst>
              <a:ext uri="{FF2B5EF4-FFF2-40B4-BE49-F238E27FC236}">
                <a16:creationId xmlns:a16="http://schemas.microsoft.com/office/drawing/2014/main" id="{460B4414-DCE9-D744-B02B-0D37871B7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688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6" name="Line 34">
            <a:extLst>
              <a:ext uri="{FF2B5EF4-FFF2-40B4-BE49-F238E27FC236}">
                <a16:creationId xmlns:a16="http://schemas.microsoft.com/office/drawing/2014/main" id="{AA03E998-4E87-2542-B142-975B7E712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4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7" name="Line 35">
            <a:extLst>
              <a:ext uri="{FF2B5EF4-FFF2-40B4-BE49-F238E27FC236}">
                <a16:creationId xmlns:a16="http://schemas.microsoft.com/office/drawing/2014/main" id="{39352779-C58F-7342-8258-9808F471D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738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8" name="Line 36">
            <a:extLst>
              <a:ext uri="{FF2B5EF4-FFF2-40B4-BE49-F238E27FC236}">
                <a16:creationId xmlns:a16="http://schemas.microsoft.com/office/drawing/2014/main" id="{8DCF2771-6AC6-A143-9C7F-47041D65C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7113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9" name="Rectangle 37">
            <a:extLst>
              <a:ext uri="{FF2B5EF4-FFF2-40B4-BE49-F238E27FC236}">
                <a16:creationId xmlns:a16="http://schemas.microsoft.com/office/drawing/2014/main" id="{5CA8D243-7DFC-1940-B5F6-5F6091131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38600"/>
            <a:ext cx="6731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General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Integer</a:t>
            </a:r>
          </a:p>
        </p:txBody>
      </p:sp>
      <p:sp>
        <p:nvSpPr>
          <p:cNvPr id="33820" name="Line 38">
            <a:extLst>
              <a:ext uri="{FF2B5EF4-FFF2-40B4-BE49-F238E27FC236}">
                <a16:creationId xmlns:a16="http://schemas.microsoft.com/office/drawing/2014/main" id="{1A49892A-6AD7-4146-A400-C3E18EE53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8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21" name="Line 39">
            <a:extLst>
              <a:ext uri="{FF2B5EF4-FFF2-40B4-BE49-F238E27FC236}">
                <a16:creationId xmlns:a16="http://schemas.microsoft.com/office/drawing/2014/main" id="{B185F7A3-946F-084F-94AB-B17ACA3D9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4876800"/>
            <a:ext cx="52149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3822" name="Group 40">
            <a:extLst>
              <a:ext uri="{FF2B5EF4-FFF2-40B4-BE49-F238E27FC236}">
                <a16:creationId xmlns:a16="http://schemas.microsoft.com/office/drawing/2014/main" id="{C034534C-2106-CD40-8047-6AA0D10FBA52}"/>
              </a:ext>
            </a:extLst>
          </p:cNvPr>
          <p:cNvGrpSpPr>
            <a:grpSpLocks/>
          </p:cNvGrpSpPr>
          <p:nvPr/>
        </p:nvGrpSpPr>
        <p:grpSpPr bwMode="auto">
          <a:xfrm>
            <a:off x="2260600" y="4495800"/>
            <a:ext cx="3857625" cy="381000"/>
            <a:chOff x="768" y="2016"/>
            <a:chExt cx="1920" cy="144"/>
          </a:xfrm>
        </p:grpSpPr>
        <p:sp>
          <p:nvSpPr>
            <p:cNvPr id="33825" name="Line 41">
              <a:extLst>
                <a:ext uri="{FF2B5EF4-FFF2-40B4-BE49-F238E27FC236}">
                  <a16:creationId xmlns:a16="http://schemas.microsoft.com/office/drawing/2014/main" id="{19011D49-F7CB-4844-8342-1628D03F1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6" name="Line 42">
              <a:extLst>
                <a:ext uri="{FF2B5EF4-FFF2-40B4-BE49-F238E27FC236}">
                  <a16:creationId xmlns:a16="http://schemas.microsoft.com/office/drawing/2014/main" id="{9F078842-49ED-454F-AF96-1A0BDE2E9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7" name="Line 43">
              <a:extLst>
                <a:ext uri="{FF2B5EF4-FFF2-40B4-BE49-F238E27FC236}">
                  <a16:creationId xmlns:a16="http://schemas.microsoft.com/office/drawing/2014/main" id="{3130003F-F5AF-8E43-AB61-B60421E4A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8" name="Line 44">
              <a:extLst>
                <a:ext uri="{FF2B5EF4-FFF2-40B4-BE49-F238E27FC236}">
                  <a16:creationId xmlns:a16="http://schemas.microsoft.com/office/drawing/2014/main" id="{2AE01611-86AC-BC4E-8873-4ADD7DEF3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9" name="Line 45">
              <a:extLst>
                <a:ext uri="{FF2B5EF4-FFF2-40B4-BE49-F238E27FC236}">
                  <a16:creationId xmlns:a16="http://schemas.microsoft.com/office/drawing/2014/main" id="{EF504180-C05D-6C46-A1D3-B22EEB096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0" name="Line 46">
              <a:extLst>
                <a:ext uri="{FF2B5EF4-FFF2-40B4-BE49-F238E27FC236}">
                  <a16:creationId xmlns:a16="http://schemas.microsoft.com/office/drawing/2014/main" id="{58A7AB9E-3FB5-5843-83C8-9054EB071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3823" name="Rectangle 47">
            <a:extLst>
              <a:ext uri="{FF2B5EF4-FFF2-40B4-BE49-F238E27FC236}">
                <a16:creationId xmlns:a16="http://schemas.microsoft.com/office/drawing/2014/main" id="{A70897A8-D44D-8340-905C-91D9079FB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25" y="4887913"/>
            <a:ext cx="22028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Operation Results</a:t>
            </a:r>
          </a:p>
        </p:txBody>
      </p:sp>
      <p:cxnSp>
        <p:nvCxnSpPr>
          <p:cNvPr id="4" name="肘形连接符 3">
            <a:extLst>
              <a:ext uri="{FF2B5EF4-FFF2-40B4-BE49-F238E27FC236}">
                <a16:creationId xmlns:a16="http://schemas.microsoft.com/office/drawing/2014/main" id="{0E288840-93C7-ED49-B0A5-BF5A5E3274AE}"/>
              </a:ext>
            </a:extLst>
          </p:cNvPr>
          <p:cNvCxnSpPr>
            <a:cxnSpLocks noChangeShapeType="1"/>
            <a:stCxn id="33828" idx="0"/>
            <a:endCxn id="33827" idx="0"/>
          </p:cNvCxnSpPr>
          <p:nvPr/>
        </p:nvCxnSpPr>
        <p:spPr bwMode="auto">
          <a:xfrm rot="5400000">
            <a:off x="4960938" y="4110037"/>
            <a:ext cx="12700" cy="771525"/>
          </a:xfrm>
          <a:prstGeom prst="bentConnector3">
            <a:avLst>
              <a:gd name="adj1" fmla="val 2877014"/>
            </a:avLst>
          </a:prstGeom>
          <a:noFill/>
          <a:ln w="38100" algn="ctr">
            <a:solidFill>
              <a:srgbClr val="C000C8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>
            <a:extLst>
              <a:ext uri="{FF2B5EF4-FFF2-40B4-BE49-F238E27FC236}">
                <a16:creationId xmlns:a16="http://schemas.microsoft.com/office/drawing/2014/main" id="{A8F1D1B9-32C3-B24E-902F-CFE4552B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AA230A-28ED-F445-A3FD-117D2CDE42A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3" name="Rectangle 29">
            <a:extLst>
              <a:ext uri="{FF2B5EF4-FFF2-40B4-BE49-F238E27FC236}">
                <a16:creationId xmlns:a16="http://schemas.microsoft.com/office/drawing/2014/main" id="{282249DB-033C-4A46-9FDC-4635C16B2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Refinement of Graphical Representation</a:t>
            </a:r>
          </a:p>
        </p:txBody>
      </p:sp>
      <p:grpSp>
        <p:nvGrpSpPr>
          <p:cNvPr id="35844" name="Group 21">
            <a:extLst>
              <a:ext uri="{FF2B5EF4-FFF2-40B4-BE49-F238E27FC236}">
                <a16:creationId xmlns:a16="http://schemas.microsoft.com/office/drawing/2014/main" id="{54A1CD70-0040-2747-A0AA-A822859C3641}"/>
              </a:ext>
            </a:extLst>
          </p:cNvPr>
          <p:cNvGrpSpPr>
            <a:grpSpLocks/>
          </p:cNvGrpSpPr>
          <p:nvPr/>
        </p:nvGrpSpPr>
        <p:grpSpPr bwMode="auto">
          <a:xfrm>
            <a:off x="5067300" y="1752600"/>
            <a:ext cx="3390900" cy="2133600"/>
            <a:chOff x="5067300" y="1752600"/>
            <a:chExt cx="3390900" cy="21336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C61416-0C84-3B44-AA80-80FAF86557FC}"/>
                </a:ext>
              </a:extLst>
            </p:cNvPr>
            <p:cNvSpPr/>
            <p:nvPr/>
          </p:nvSpPr>
          <p:spPr bwMode="auto">
            <a:xfrm>
              <a:off x="5067300" y="2209800"/>
              <a:ext cx="3276600" cy="11747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  <a:tabLst>
                  <a:tab pos="914400" algn="l"/>
                  <a:tab pos="2286000" algn="l"/>
                </a:tabLst>
                <a:defRPr/>
              </a:pPr>
              <a:endParaRPr lang="zh-CN" altLang="en-US"/>
            </a:p>
          </p:txBody>
        </p:sp>
        <p:sp>
          <p:nvSpPr>
            <p:cNvPr id="35895" name="Rectangle 44">
              <a:extLst>
                <a:ext uri="{FF2B5EF4-FFF2-40B4-BE49-F238E27FC236}">
                  <a16:creationId xmlns:a16="http://schemas.microsoft.com/office/drawing/2014/main" id="{638A4954-FDA6-AD49-A9B8-7C95F8250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1752600"/>
              <a:ext cx="7620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%rdx.0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5896" name="Rectangle 45">
              <a:extLst>
                <a:ext uri="{FF2B5EF4-FFF2-40B4-BE49-F238E27FC236}">
                  <a16:creationId xmlns:a16="http://schemas.microsoft.com/office/drawing/2014/main" id="{B7C1D634-E5DB-364C-808F-BB5F86925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000" y="1752600"/>
              <a:ext cx="8890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%xmm0.0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5897" name="Rectangle 46">
              <a:extLst>
                <a:ext uri="{FF2B5EF4-FFF2-40B4-BE49-F238E27FC236}">
                  <a16:creationId xmlns:a16="http://schemas.microsoft.com/office/drawing/2014/main" id="{F6AD3439-9C1A-094F-9BF3-FCB5DCCFF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1400"/>
              <a:ext cx="7620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%rdx.1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5898" name="Rectangle 47">
              <a:extLst>
                <a:ext uri="{FF2B5EF4-FFF2-40B4-BE49-F238E27FC236}">
                  <a16:creationId xmlns:a16="http://schemas.microsoft.com/office/drawing/2014/main" id="{C8CB97DA-79E4-B04B-BAEA-82DE06126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000" y="3581400"/>
              <a:ext cx="8890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%xmm0.1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5899" name="Rounded Rectangle 48">
              <a:extLst>
                <a:ext uri="{FF2B5EF4-FFF2-40B4-BE49-F238E27FC236}">
                  <a16:creationId xmlns:a16="http://schemas.microsoft.com/office/drawing/2014/main" id="{BF9CBA79-6DB9-FC47-9094-D1B4C52E5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550" y="23622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load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5900" name="Rounded Rectangle 49">
              <a:extLst>
                <a:ext uri="{FF2B5EF4-FFF2-40B4-BE49-F238E27FC236}">
                  <a16:creationId xmlns:a16="http://schemas.microsoft.com/office/drawing/2014/main" id="{7108E195-3003-6E4B-9DE1-CD39DFE4B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8956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mul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5901" name="Rounded Rectangle 50">
              <a:extLst>
                <a:ext uri="{FF2B5EF4-FFF2-40B4-BE49-F238E27FC236}">
                  <a16:creationId xmlns:a16="http://schemas.microsoft.com/office/drawing/2014/main" id="{1BA1B5C6-A0DE-F748-8DD9-F9DD8E4C2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432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add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cxnSp>
          <p:nvCxnSpPr>
            <p:cNvPr id="35902" name="Straight Arrow Connector 51">
              <a:extLst>
                <a:ext uri="{FF2B5EF4-FFF2-40B4-BE49-F238E27FC236}">
                  <a16:creationId xmlns:a16="http://schemas.microsoft.com/office/drawing/2014/main" id="{9CF240D3-BD7B-7D42-BCAC-D4498B5280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8800" y="3187700"/>
              <a:ext cx="0" cy="3937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3" name="Straight Arrow Connector 52">
              <a:extLst>
                <a:ext uri="{FF2B5EF4-FFF2-40B4-BE49-F238E27FC236}">
                  <a16:creationId xmlns:a16="http://schemas.microsoft.com/office/drawing/2014/main" id="{58812991-F3AC-8947-A6B5-A70B653F0E66}"/>
                </a:ext>
              </a:extLst>
            </p:cNvPr>
            <p:cNvCxnSpPr>
              <a:cxnSpLocks noChangeShapeType="1"/>
              <a:endCxn id="35899" idx="3"/>
            </p:cNvCxnSpPr>
            <p:nvPr/>
          </p:nvCxnSpPr>
          <p:spPr bwMode="auto">
            <a:xfrm flipH="1">
              <a:off x="6648450" y="2508250"/>
              <a:ext cx="4953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4" name="Straight Arrow Connector 53">
              <a:extLst>
                <a:ext uri="{FF2B5EF4-FFF2-40B4-BE49-F238E27FC236}">
                  <a16:creationId xmlns:a16="http://schemas.microsoft.com/office/drawing/2014/main" id="{914F47ED-5264-0540-9F98-08E9108F1A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62800" y="2057400"/>
              <a:ext cx="0" cy="6858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5" name="Straight Arrow Connector 54">
              <a:extLst>
                <a:ext uri="{FF2B5EF4-FFF2-40B4-BE49-F238E27FC236}">
                  <a16:creationId xmlns:a16="http://schemas.microsoft.com/office/drawing/2014/main" id="{98EF3DED-79DB-2A4A-8D4F-01ACCD2AB9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62800" y="3035300"/>
              <a:ext cx="0" cy="5461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6" name="Straight Arrow Connector 55">
              <a:extLst>
                <a:ext uri="{FF2B5EF4-FFF2-40B4-BE49-F238E27FC236}">
                  <a16:creationId xmlns:a16="http://schemas.microsoft.com/office/drawing/2014/main" id="{BCAED005-C2BC-724E-9CA2-42A297E509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8800" y="2057400"/>
              <a:ext cx="0" cy="8382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7" name="Straight Arrow Connector 58">
              <a:extLst>
                <a:ext uri="{FF2B5EF4-FFF2-40B4-BE49-F238E27FC236}">
                  <a16:creationId xmlns:a16="http://schemas.microsoft.com/office/drawing/2014/main" id="{6CC71222-2CBB-C147-8D64-8975ECBDC0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19800" y="2667000"/>
              <a:ext cx="0" cy="2286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08" name="TextBox 64">
              <a:extLst>
                <a:ext uri="{FF2B5EF4-FFF2-40B4-BE49-F238E27FC236}">
                  <a16:creationId xmlns:a16="http://schemas.microsoft.com/office/drawing/2014/main" id="{EAD721D8-59F5-3744-9019-DBDDA4669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3300" y="2292350"/>
              <a:ext cx="1104900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data[0]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</p:grpSp>
      <p:grpSp>
        <p:nvGrpSpPr>
          <p:cNvPr id="35845" name="Group 20">
            <a:extLst>
              <a:ext uri="{FF2B5EF4-FFF2-40B4-BE49-F238E27FC236}">
                <a16:creationId xmlns:a16="http://schemas.microsoft.com/office/drawing/2014/main" id="{FBCBA6FA-F808-6E43-8D01-CD8F60AC6F88}"/>
              </a:ext>
            </a:extLst>
          </p:cNvPr>
          <p:cNvGrpSpPr>
            <a:grpSpLocks/>
          </p:cNvGrpSpPr>
          <p:nvPr/>
        </p:nvGrpSpPr>
        <p:grpSpPr bwMode="auto">
          <a:xfrm>
            <a:off x="5067300" y="3886200"/>
            <a:ext cx="3390900" cy="1828800"/>
            <a:chOff x="5067300" y="3886200"/>
            <a:chExt cx="3390900" cy="18288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9FC86CA-8957-384D-A80B-4EC4E78014B2}"/>
                </a:ext>
              </a:extLst>
            </p:cNvPr>
            <p:cNvSpPr/>
            <p:nvPr/>
          </p:nvSpPr>
          <p:spPr bwMode="auto">
            <a:xfrm>
              <a:off x="5067300" y="4038600"/>
              <a:ext cx="3276600" cy="11747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  <a:tabLst>
                  <a:tab pos="914400" algn="l"/>
                  <a:tab pos="2286000" algn="l"/>
                </a:tabLst>
                <a:defRPr/>
              </a:pPr>
              <a:endParaRPr lang="zh-CN" altLang="en-US"/>
            </a:p>
          </p:txBody>
        </p:sp>
        <p:sp>
          <p:nvSpPr>
            <p:cNvPr id="35882" name="Rectangle 102">
              <a:extLst>
                <a:ext uri="{FF2B5EF4-FFF2-40B4-BE49-F238E27FC236}">
                  <a16:creationId xmlns:a16="http://schemas.microsoft.com/office/drawing/2014/main" id="{02A23B65-EF29-AA4A-9757-D08BE82FD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10200"/>
              <a:ext cx="7620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%rdx.2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5883" name="Rectangle 103">
              <a:extLst>
                <a:ext uri="{FF2B5EF4-FFF2-40B4-BE49-F238E27FC236}">
                  <a16:creationId xmlns:a16="http://schemas.microsoft.com/office/drawing/2014/main" id="{21899D00-EC5D-3243-A325-554D2CEAD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000" y="5410200"/>
              <a:ext cx="8890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%xmm0.2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5884" name="Rounded Rectangle 104">
              <a:extLst>
                <a:ext uri="{FF2B5EF4-FFF2-40B4-BE49-F238E27FC236}">
                  <a16:creationId xmlns:a16="http://schemas.microsoft.com/office/drawing/2014/main" id="{B53F5D54-9F9F-F74E-8065-6C6DB0E62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550" y="41910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load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5885" name="Rounded Rectangle 105">
              <a:extLst>
                <a:ext uri="{FF2B5EF4-FFF2-40B4-BE49-F238E27FC236}">
                  <a16:creationId xmlns:a16="http://schemas.microsoft.com/office/drawing/2014/main" id="{6B7863E7-5394-2845-9AB2-935823A3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44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mul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35886" name="Rounded Rectangle 106">
              <a:extLst>
                <a:ext uri="{FF2B5EF4-FFF2-40B4-BE49-F238E27FC236}">
                  <a16:creationId xmlns:a16="http://schemas.microsoft.com/office/drawing/2014/main" id="{82E8C864-471E-4049-894D-1B25FB60C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5720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add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cxnSp>
          <p:nvCxnSpPr>
            <p:cNvPr id="35887" name="Straight Arrow Connector 107">
              <a:extLst>
                <a:ext uri="{FF2B5EF4-FFF2-40B4-BE49-F238E27FC236}">
                  <a16:creationId xmlns:a16="http://schemas.microsoft.com/office/drawing/2014/main" id="{65BBFD9B-F6BD-1F4C-9DB0-53246C46A6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8800" y="5016500"/>
              <a:ext cx="0" cy="3937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8" name="Straight Arrow Connector 108">
              <a:extLst>
                <a:ext uri="{FF2B5EF4-FFF2-40B4-BE49-F238E27FC236}">
                  <a16:creationId xmlns:a16="http://schemas.microsoft.com/office/drawing/2014/main" id="{0A26B171-D246-BF49-8D7C-0D66707C919A}"/>
                </a:ext>
              </a:extLst>
            </p:cNvPr>
            <p:cNvCxnSpPr>
              <a:cxnSpLocks noChangeShapeType="1"/>
              <a:endCxn id="35884" idx="3"/>
            </p:cNvCxnSpPr>
            <p:nvPr/>
          </p:nvCxnSpPr>
          <p:spPr bwMode="auto">
            <a:xfrm flipH="1">
              <a:off x="6648450" y="4337050"/>
              <a:ext cx="4953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9" name="Straight Arrow Connector 109">
              <a:extLst>
                <a:ext uri="{FF2B5EF4-FFF2-40B4-BE49-F238E27FC236}">
                  <a16:creationId xmlns:a16="http://schemas.microsoft.com/office/drawing/2014/main" id="{F2A75EC5-74C0-F843-9A4F-AF42F79FCB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62800" y="3886200"/>
              <a:ext cx="0" cy="6858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0" name="Straight Arrow Connector 110">
              <a:extLst>
                <a:ext uri="{FF2B5EF4-FFF2-40B4-BE49-F238E27FC236}">
                  <a16:creationId xmlns:a16="http://schemas.microsoft.com/office/drawing/2014/main" id="{0B56F619-6ACE-8141-A2AF-6F9BC40959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62800" y="4864100"/>
              <a:ext cx="0" cy="5461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1" name="Straight Arrow Connector 111">
              <a:extLst>
                <a:ext uri="{FF2B5EF4-FFF2-40B4-BE49-F238E27FC236}">
                  <a16:creationId xmlns:a16="http://schemas.microsoft.com/office/drawing/2014/main" id="{6F254F9F-3995-894F-9CFC-2E0CF3C272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8800" y="3886200"/>
              <a:ext cx="0" cy="8382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2" name="Straight Arrow Connector 112">
              <a:extLst>
                <a:ext uri="{FF2B5EF4-FFF2-40B4-BE49-F238E27FC236}">
                  <a16:creationId xmlns:a16="http://schemas.microsoft.com/office/drawing/2014/main" id="{B2EFD576-9DD0-0746-B772-A0A7507A7C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19800" y="4495800"/>
              <a:ext cx="0" cy="2286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93" name="TextBox 113">
              <a:extLst>
                <a:ext uri="{FF2B5EF4-FFF2-40B4-BE49-F238E27FC236}">
                  <a16:creationId xmlns:a16="http://schemas.microsoft.com/office/drawing/2014/main" id="{03643807-47B9-D749-B5F6-2EB3D5305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3300" y="4121150"/>
              <a:ext cx="1104900" cy="32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data[1]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EA039CB-3E30-2147-9CBD-7DAB0069BCA2}"/>
              </a:ext>
            </a:extLst>
          </p:cNvPr>
          <p:cNvSpPr/>
          <p:nvPr/>
        </p:nvSpPr>
        <p:spPr bwMode="auto">
          <a:xfrm>
            <a:off x="609600" y="1600200"/>
            <a:ext cx="3581400" cy="11747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914400" algn="l"/>
                <a:tab pos="2286000" algn="l"/>
              </a:tabLst>
              <a:defRPr/>
            </a:pPr>
            <a:endParaRPr lang="zh-CN" altLang="en-US"/>
          </a:p>
        </p:txBody>
      </p:sp>
      <p:sp>
        <p:nvSpPr>
          <p:cNvPr id="35847" name="Rounded Rectangle 80">
            <a:extLst>
              <a:ext uri="{FF2B5EF4-FFF2-40B4-BE49-F238E27FC236}">
                <a16:creationId xmlns:a16="http://schemas.microsoft.com/office/drawing/2014/main" id="{28692B48-67B0-4942-8C72-3D252282D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17526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35848" name="Rounded Rectangle 81">
            <a:extLst>
              <a:ext uri="{FF2B5EF4-FFF2-40B4-BE49-F238E27FC236}">
                <a16:creationId xmlns:a16="http://schemas.microsoft.com/office/drawing/2014/main" id="{18B40B42-A505-8845-9E4D-35B7E1959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22860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35849" name="Rounded Rectangle 82">
            <a:extLst>
              <a:ext uri="{FF2B5EF4-FFF2-40B4-BE49-F238E27FC236}">
                <a16:creationId xmlns:a16="http://schemas.microsoft.com/office/drawing/2014/main" id="{07C10967-59B6-B34A-B7FA-5E7C43B6C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21336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35850" name="Straight Arrow Connector 83">
            <a:extLst>
              <a:ext uri="{FF2B5EF4-FFF2-40B4-BE49-F238E27FC236}">
                <a16:creationId xmlns:a16="http://schemas.microsoft.com/office/drawing/2014/main" id="{F716A4AE-44C8-254E-9768-E98715E631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81100" y="2578100"/>
            <a:ext cx="0" cy="3937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1" name="Straight Arrow Connector 84">
            <a:extLst>
              <a:ext uri="{FF2B5EF4-FFF2-40B4-BE49-F238E27FC236}">
                <a16:creationId xmlns:a16="http://schemas.microsoft.com/office/drawing/2014/main" id="{0D850920-F421-0A4A-ACC5-DC68FBA0850D}"/>
              </a:ext>
            </a:extLst>
          </p:cNvPr>
          <p:cNvCxnSpPr>
            <a:cxnSpLocks noChangeShapeType="1"/>
            <a:endCxn id="35847" idx="3"/>
          </p:cNvCxnSpPr>
          <p:nvPr/>
        </p:nvCxnSpPr>
        <p:spPr bwMode="auto">
          <a:xfrm flipH="1">
            <a:off x="2190750" y="1898650"/>
            <a:ext cx="4953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2" name="Straight Arrow Connector 85">
            <a:extLst>
              <a:ext uri="{FF2B5EF4-FFF2-40B4-BE49-F238E27FC236}">
                <a16:creationId xmlns:a16="http://schemas.microsoft.com/office/drawing/2014/main" id="{F3CB877C-4904-D846-83DD-F2A280D3EB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05100" y="1447800"/>
            <a:ext cx="0" cy="6858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3" name="Straight Arrow Connector 86">
            <a:extLst>
              <a:ext uri="{FF2B5EF4-FFF2-40B4-BE49-F238E27FC236}">
                <a16:creationId xmlns:a16="http://schemas.microsoft.com/office/drawing/2014/main" id="{A095F2FE-CA07-324B-B86F-0ED80BBE4F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05100" y="2425700"/>
            <a:ext cx="0" cy="5461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Straight Arrow Connector 87">
            <a:extLst>
              <a:ext uri="{FF2B5EF4-FFF2-40B4-BE49-F238E27FC236}">
                <a16:creationId xmlns:a16="http://schemas.microsoft.com/office/drawing/2014/main" id="{5D9EE85F-8A7D-A541-86FD-79B6466441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81100" y="1447800"/>
            <a:ext cx="0" cy="8382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Straight Arrow Connector 88">
            <a:extLst>
              <a:ext uri="{FF2B5EF4-FFF2-40B4-BE49-F238E27FC236}">
                <a16:creationId xmlns:a16="http://schemas.microsoft.com/office/drawing/2014/main" id="{0091C48E-8A33-9447-B21C-56CFE784AA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62100" y="2057400"/>
            <a:ext cx="0" cy="2286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6" name="TextBox 89">
            <a:extLst>
              <a:ext uri="{FF2B5EF4-FFF2-40B4-BE49-F238E27FC236}">
                <a16:creationId xmlns:a16="http://schemas.microsoft.com/office/drawing/2014/main" id="{95A973E9-E367-374A-9C6C-DB0ED870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682750"/>
            <a:ext cx="11049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data[0]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FFD4358-62F2-AC43-B261-AE45873D02EB}"/>
              </a:ext>
            </a:extLst>
          </p:cNvPr>
          <p:cNvSpPr/>
          <p:nvPr/>
        </p:nvSpPr>
        <p:spPr bwMode="auto">
          <a:xfrm>
            <a:off x="609600" y="2971800"/>
            <a:ext cx="3581400" cy="11747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914400" algn="l"/>
                <a:tab pos="2286000" algn="l"/>
              </a:tabLst>
              <a:defRPr/>
            </a:pPr>
            <a:endParaRPr lang="zh-CN" altLang="en-US"/>
          </a:p>
        </p:txBody>
      </p:sp>
      <p:sp>
        <p:nvSpPr>
          <p:cNvPr id="35858" name="Rounded Rectangle 94">
            <a:extLst>
              <a:ext uri="{FF2B5EF4-FFF2-40B4-BE49-F238E27FC236}">
                <a16:creationId xmlns:a16="http://schemas.microsoft.com/office/drawing/2014/main" id="{683D96A6-ED46-6A4D-8FF6-30A73BDA1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31242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35859" name="Rounded Rectangle 95">
            <a:extLst>
              <a:ext uri="{FF2B5EF4-FFF2-40B4-BE49-F238E27FC236}">
                <a16:creationId xmlns:a16="http://schemas.microsoft.com/office/drawing/2014/main" id="{A3D086DA-58A2-4B4F-A4DE-68A2D6EC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36576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35860" name="Rounded Rectangle 96">
            <a:extLst>
              <a:ext uri="{FF2B5EF4-FFF2-40B4-BE49-F238E27FC236}">
                <a16:creationId xmlns:a16="http://schemas.microsoft.com/office/drawing/2014/main" id="{5861357D-3921-0041-9A28-FF13113FD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35052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35861" name="Straight Arrow Connector 97">
            <a:extLst>
              <a:ext uri="{FF2B5EF4-FFF2-40B4-BE49-F238E27FC236}">
                <a16:creationId xmlns:a16="http://schemas.microsoft.com/office/drawing/2014/main" id="{0931183D-5DAD-C142-9306-19B7921E41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81100" y="3949700"/>
            <a:ext cx="0" cy="3937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Straight Arrow Connector 98">
            <a:extLst>
              <a:ext uri="{FF2B5EF4-FFF2-40B4-BE49-F238E27FC236}">
                <a16:creationId xmlns:a16="http://schemas.microsoft.com/office/drawing/2014/main" id="{FFDD206D-408F-D041-A466-63C4CAFD1EB2}"/>
              </a:ext>
            </a:extLst>
          </p:cNvPr>
          <p:cNvCxnSpPr>
            <a:cxnSpLocks noChangeShapeType="1"/>
            <a:endCxn id="35858" idx="3"/>
          </p:cNvCxnSpPr>
          <p:nvPr/>
        </p:nvCxnSpPr>
        <p:spPr bwMode="auto">
          <a:xfrm flipH="1">
            <a:off x="2190750" y="3270250"/>
            <a:ext cx="4953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Straight Arrow Connector 100">
            <a:extLst>
              <a:ext uri="{FF2B5EF4-FFF2-40B4-BE49-F238E27FC236}">
                <a16:creationId xmlns:a16="http://schemas.microsoft.com/office/drawing/2014/main" id="{8F8E7281-5B4E-DE46-BC38-C7736155EB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05100" y="2819400"/>
            <a:ext cx="0" cy="6858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Straight Arrow Connector 101">
            <a:extLst>
              <a:ext uri="{FF2B5EF4-FFF2-40B4-BE49-F238E27FC236}">
                <a16:creationId xmlns:a16="http://schemas.microsoft.com/office/drawing/2014/main" id="{A69C36A4-9D07-CB4B-9259-DD043C6F3A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05100" y="3797300"/>
            <a:ext cx="0" cy="5461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5" name="Straight Arrow Connector 114">
            <a:extLst>
              <a:ext uri="{FF2B5EF4-FFF2-40B4-BE49-F238E27FC236}">
                <a16:creationId xmlns:a16="http://schemas.microsoft.com/office/drawing/2014/main" id="{5FE5738F-23B7-B34C-9FA3-D1A8B12571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81100" y="2819400"/>
            <a:ext cx="0" cy="8382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6" name="Straight Arrow Connector 115">
            <a:extLst>
              <a:ext uri="{FF2B5EF4-FFF2-40B4-BE49-F238E27FC236}">
                <a16:creationId xmlns:a16="http://schemas.microsoft.com/office/drawing/2014/main" id="{48DBFE8C-8C50-0144-95DB-9B7A00CDAA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62100" y="3429000"/>
            <a:ext cx="0" cy="2286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7" name="TextBox 116">
            <a:extLst>
              <a:ext uri="{FF2B5EF4-FFF2-40B4-BE49-F238E27FC236}">
                <a16:creationId xmlns:a16="http://schemas.microsoft.com/office/drawing/2014/main" id="{91601FF4-B217-4542-B9AD-66B647244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054350"/>
            <a:ext cx="11049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data[1]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A6DA4D5-861A-2D42-9D07-A8203620CDDA}"/>
              </a:ext>
            </a:extLst>
          </p:cNvPr>
          <p:cNvSpPr/>
          <p:nvPr/>
        </p:nvSpPr>
        <p:spPr bwMode="auto">
          <a:xfrm>
            <a:off x="609600" y="4965700"/>
            <a:ext cx="3581400" cy="11747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914400" algn="l"/>
                <a:tab pos="2286000" algn="l"/>
              </a:tabLst>
              <a:defRPr/>
            </a:pPr>
            <a:endParaRPr lang="zh-CN" altLang="en-US"/>
          </a:p>
        </p:txBody>
      </p:sp>
      <p:sp>
        <p:nvSpPr>
          <p:cNvPr id="35869" name="Rounded Rectangle 119">
            <a:extLst>
              <a:ext uri="{FF2B5EF4-FFF2-40B4-BE49-F238E27FC236}">
                <a16:creationId xmlns:a16="http://schemas.microsoft.com/office/drawing/2014/main" id="{0F4EA27F-B962-394C-99F1-F0EF70625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51181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35870" name="Rounded Rectangle 120">
            <a:extLst>
              <a:ext uri="{FF2B5EF4-FFF2-40B4-BE49-F238E27FC236}">
                <a16:creationId xmlns:a16="http://schemas.microsoft.com/office/drawing/2014/main" id="{D1777463-2E52-5543-AD0E-80D4A6A34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56515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35871" name="Rounded Rectangle 121">
            <a:extLst>
              <a:ext uri="{FF2B5EF4-FFF2-40B4-BE49-F238E27FC236}">
                <a16:creationId xmlns:a16="http://schemas.microsoft.com/office/drawing/2014/main" id="{41AAAF94-60DB-2D40-9F35-E96CAD14E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54991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35872" name="Straight Arrow Connector 122">
            <a:extLst>
              <a:ext uri="{FF2B5EF4-FFF2-40B4-BE49-F238E27FC236}">
                <a16:creationId xmlns:a16="http://schemas.microsoft.com/office/drawing/2014/main" id="{168224F1-4E87-4846-BA95-26AA28DD53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81100" y="5943600"/>
            <a:ext cx="0" cy="3937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3" name="Straight Arrow Connector 123">
            <a:extLst>
              <a:ext uri="{FF2B5EF4-FFF2-40B4-BE49-F238E27FC236}">
                <a16:creationId xmlns:a16="http://schemas.microsoft.com/office/drawing/2014/main" id="{625F60A1-820E-9143-9667-BE8E9A1619F1}"/>
              </a:ext>
            </a:extLst>
          </p:cNvPr>
          <p:cNvCxnSpPr>
            <a:cxnSpLocks noChangeShapeType="1"/>
            <a:endCxn id="35869" idx="3"/>
          </p:cNvCxnSpPr>
          <p:nvPr/>
        </p:nvCxnSpPr>
        <p:spPr bwMode="auto">
          <a:xfrm flipH="1">
            <a:off x="2190750" y="5264150"/>
            <a:ext cx="4953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4" name="Straight Arrow Connector 124">
            <a:extLst>
              <a:ext uri="{FF2B5EF4-FFF2-40B4-BE49-F238E27FC236}">
                <a16:creationId xmlns:a16="http://schemas.microsoft.com/office/drawing/2014/main" id="{F96AE17F-508F-AB4B-A0A7-0B0CD97890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05100" y="4813300"/>
            <a:ext cx="0" cy="6858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5" name="Straight Arrow Connector 125">
            <a:extLst>
              <a:ext uri="{FF2B5EF4-FFF2-40B4-BE49-F238E27FC236}">
                <a16:creationId xmlns:a16="http://schemas.microsoft.com/office/drawing/2014/main" id="{1EE9F9DB-DE07-C946-BD9D-CE02C90A8A4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05100" y="5791200"/>
            <a:ext cx="0" cy="5461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6" name="Straight Arrow Connector 126">
            <a:extLst>
              <a:ext uri="{FF2B5EF4-FFF2-40B4-BE49-F238E27FC236}">
                <a16:creationId xmlns:a16="http://schemas.microsoft.com/office/drawing/2014/main" id="{660D2D3C-1084-9D47-98B2-83AFB353F1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81100" y="4813300"/>
            <a:ext cx="0" cy="8382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7" name="Straight Arrow Connector 127">
            <a:extLst>
              <a:ext uri="{FF2B5EF4-FFF2-40B4-BE49-F238E27FC236}">
                <a16:creationId xmlns:a16="http://schemas.microsoft.com/office/drawing/2014/main" id="{618447DA-637F-1F4D-BFAC-45749E4E8D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62100" y="5422900"/>
            <a:ext cx="0" cy="2286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8" name="TextBox 128">
            <a:extLst>
              <a:ext uri="{FF2B5EF4-FFF2-40B4-BE49-F238E27FC236}">
                <a16:creationId xmlns:a16="http://schemas.microsoft.com/office/drawing/2014/main" id="{F140C2D8-7C15-264B-A13C-0F3730A7A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048250"/>
            <a:ext cx="12954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data[n-1]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35879" name="TextBox 1">
            <a:extLst>
              <a:ext uri="{FF2B5EF4-FFF2-40B4-BE49-F238E27FC236}">
                <a16:creationId xmlns:a16="http://schemas.microsoft.com/office/drawing/2014/main" id="{3DAC4A2E-1331-8845-9502-DF8EEA277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4419600"/>
            <a:ext cx="441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..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35880" name="TextBox 129">
            <a:extLst>
              <a:ext uri="{FF2B5EF4-FFF2-40B4-BE49-F238E27FC236}">
                <a16:creationId xmlns:a16="http://schemas.microsoft.com/office/drawing/2014/main" id="{517EAAE2-74C1-BD47-95F7-2B0D9AF55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4419600"/>
            <a:ext cx="441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..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6ABDC27A-AB0D-6646-BC5C-4CF7DCB971CF}"/>
              </a:ext>
            </a:extLst>
          </p:cNvPr>
          <p:cNvGrpSpPr/>
          <p:nvPr/>
        </p:nvGrpSpPr>
        <p:grpSpPr>
          <a:xfrm>
            <a:off x="4635500" y="4953000"/>
            <a:ext cx="4127500" cy="978729"/>
            <a:chOff x="596900" y="5262670"/>
            <a:chExt cx="4127500" cy="978729"/>
          </a:xfrm>
          <a:solidFill>
            <a:schemeClr val="bg1"/>
          </a:solidFill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599A9AF-CEDF-0949-A8F1-A13E37CCEF0B}"/>
                </a:ext>
              </a:extLst>
            </p:cNvPr>
            <p:cNvSpPr txBox="1"/>
            <p:nvPr/>
          </p:nvSpPr>
          <p:spPr>
            <a:xfrm>
              <a:off x="596900" y="5262670"/>
              <a:ext cx="4127500" cy="9787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          Integer   </a:t>
              </a:r>
              <a:r>
                <a:rPr lang="zh-CN" altLang="en-US" dirty="0"/>
                <a:t>    </a:t>
              </a:r>
              <a:r>
                <a:rPr lang="en-US" altLang="zh-CN" dirty="0"/>
                <a:t> FP</a:t>
              </a:r>
              <a:r>
                <a:rPr lang="zh-CN" altLang="en-US" dirty="0"/>
                <a:t>  </a:t>
              </a:r>
              <a:endParaRPr lang="en-US" altLang="zh-CN" dirty="0"/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Function   +    *      +    *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combine1  10   10     10   11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combine4  1+ </a:t>
              </a:r>
              <a:r>
                <a:rPr lang="zh-CN" altLang="en-US" dirty="0"/>
                <a:t> </a:t>
              </a:r>
              <a:r>
                <a:rPr lang="en-US" altLang="zh-CN" dirty="0"/>
                <a:t>  3      3    </a:t>
              </a:r>
              <a:r>
                <a:rPr lang="en-US" altLang="zh-CN" dirty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38102BF-AC57-8141-BEF2-F358062F91BD}"/>
                </a:ext>
              </a:extLst>
            </p:cNvPr>
            <p:cNvCxnSpPr/>
            <p:nvPr/>
          </p:nvCxnSpPr>
          <p:spPr bwMode="auto">
            <a:xfrm>
              <a:off x="685800" y="5715000"/>
              <a:ext cx="39240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71CC3D6-5627-124E-8444-D856BF5DB34E}"/>
                </a:ext>
              </a:extLst>
            </p:cNvPr>
            <p:cNvCxnSpPr/>
            <p:nvPr/>
          </p:nvCxnSpPr>
          <p:spPr bwMode="auto">
            <a:xfrm>
              <a:off x="1828800" y="5486400"/>
              <a:ext cx="10160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4B77B97-517F-F940-B79E-035FDFF474FF}"/>
                </a:ext>
              </a:extLst>
            </p:cNvPr>
            <p:cNvCxnSpPr/>
            <p:nvPr/>
          </p:nvCxnSpPr>
          <p:spPr bwMode="auto">
            <a:xfrm>
              <a:off x="3200400" y="5486400"/>
              <a:ext cx="12960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891" name="灯片编号占位符 3">
            <a:extLst>
              <a:ext uri="{FF2B5EF4-FFF2-40B4-BE49-F238E27FC236}">
                <a16:creationId xmlns:a16="http://schemas.microsoft.com/office/drawing/2014/main" id="{3F8676C7-7929-9145-A8F7-62E9B705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7F4DB6-D783-1C44-9A01-E806ABAF3D7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2" name="Rectangle 29">
            <a:extLst>
              <a:ext uri="{FF2B5EF4-FFF2-40B4-BE49-F238E27FC236}">
                <a16:creationId xmlns:a16="http://schemas.microsoft.com/office/drawing/2014/main" id="{569A925D-C9FF-0E4D-B2A2-45B8227FB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Refinement of Graphical Representation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3DAC6EF-0529-8142-BB36-DE83CD56AA4F}"/>
              </a:ext>
            </a:extLst>
          </p:cNvPr>
          <p:cNvSpPr/>
          <p:nvPr/>
        </p:nvSpPr>
        <p:spPr bwMode="auto">
          <a:xfrm>
            <a:off x="609600" y="1600200"/>
            <a:ext cx="3581400" cy="11747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914400" algn="l"/>
                <a:tab pos="2286000" algn="l"/>
              </a:tabLst>
              <a:defRPr/>
            </a:pPr>
            <a:endParaRPr lang="zh-CN" altLang="en-US"/>
          </a:p>
        </p:txBody>
      </p:sp>
      <p:sp>
        <p:nvSpPr>
          <p:cNvPr id="37894" name="Rounded Rectangle 80">
            <a:extLst>
              <a:ext uri="{FF2B5EF4-FFF2-40B4-BE49-F238E27FC236}">
                <a16:creationId xmlns:a16="http://schemas.microsoft.com/office/drawing/2014/main" id="{46039229-1A28-D748-9D46-DD322D74B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17526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37895" name="Rounded Rectangle 81">
            <a:extLst>
              <a:ext uri="{FF2B5EF4-FFF2-40B4-BE49-F238E27FC236}">
                <a16:creationId xmlns:a16="http://schemas.microsoft.com/office/drawing/2014/main" id="{23C7EE9E-F03D-684C-AE6C-09E61F2B8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22860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37896" name="Rounded Rectangle 82">
            <a:extLst>
              <a:ext uri="{FF2B5EF4-FFF2-40B4-BE49-F238E27FC236}">
                <a16:creationId xmlns:a16="http://schemas.microsoft.com/office/drawing/2014/main" id="{83E83CD2-3741-B040-BAEA-02CDFDB0B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21336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EACEBE1-E663-894C-9743-34A3D73D6A60}"/>
              </a:ext>
            </a:extLst>
          </p:cNvPr>
          <p:cNvCxnSpPr/>
          <p:nvPr/>
        </p:nvCxnSpPr>
        <p:spPr bwMode="auto">
          <a:xfrm>
            <a:off x="1181100" y="2578100"/>
            <a:ext cx="0" cy="3937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98" name="Straight Arrow Connector 84">
            <a:extLst>
              <a:ext uri="{FF2B5EF4-FFF2-40B4-BE49-F238E27FC236}">
                <a16:creationId xmlns:a16="http://schemas.microsoft.com/office/drawing/2014/main" id="{E934C563-FF8E-8544-8166-F59604994278}"/>
              </a:ext>
            </a:extLst>
          </p:cNvPr>
          <p:cNvCxnSpPr>
            <a:cxnSpLocks noChangeShapeType="1"/>
            <a:endCxn id="37894" idx="3"/>
          </p:cNvCxnSpPr>
          <p:nvPr/>
        </p:nvCxnSpPr>
        <p:spPr bwMode="auto">
          <a:xfrm flipH="1">
            <a:off x="2190750" y="1898650"/>
            <a:ext cx="4953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Straight Arrow Connector 85">
            <a:extLst>
              <a:ext uri="{FF2B5EF4-FFF2-40B4-BE49-F238E27FC236}">
                <a16:creationId xmlns:a16="http://schemas.microsoft.com/office/drawing/2014/main" id="{054F1D90-DB4E-A04C-A931-F1E1E95BB0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05100" y="1447800"/>
            <a:ext cx="0" cy="6858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Straight Arrow Connector 86">
            <a:extLst>
              <a:ext uri="{FF2B5EF4-FFF2-40B4-BE49-F238E27FC236}">
                <a16:creationId xmlns:a16="http://schemas.microsoft.com/office/drawing/2014/main" id="{3944B696-790B-8643-AB17-FFD51B76FB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05100" y="2425700"/>
            <a:ext cx="0" cy="5461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504573-96BE-5040-98F0-BB860D6CBCBF}"/>
              </a:ext>
            </a:extLst>
          </p:cNvPr>
          <p:cNvCxnSpPr/>
          <p:nvPr/>
        </p:nvCxnSpPr>
        <p:spPr bwMode="auto">
          <a:xfrm>
            <a:off x="1181100" y="1447800"/>
            <a:ext cx="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02" name="Straight Arrow Connector 88">
            <a:extLst>
              <a:ext uri="{FF2B5EF4-FFF2-40B4-BE49-F238E27FC236}">
                <a16:creationId xmlns:a16="http://schemas.microsoft.com/office/drawing/2014/main" id="{C681404C-15FC-534E-A14C-8C5069C8D6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62100" y="2057400"/>
            <a:ext cx="0" cy="2286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3" name="TextBox 89">
            <a:extLst>
              <a:ext uri="{FF2B5EF4-FFF2-40B4-BE49-F238E27FC236}">
                <a16:creationId xmlns:a16="http://schemas.microsoft.com/office/drawing/2014/main" id="{DE848F94-C852-D94E-BDCF-092A7AE10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682750"/>
            <a:ext cx="11049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data[0]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8141A3B-9E0C-864E-85D0-C403E3165388}"/>
              </a:ext>
            </a:extLst>
          </p:cNvPr>
          <p:cNvSpPr/>
          <p:nvPr/>
        </p:nvSpPr>
        <p:spPr bwMode="auto">
          <a:xfrm>
            <a:off x="609600" y="2971800"/>
            <a:ext cx="3581400" cy="11747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914400" algn="l"/>
                <a:tab pos="2286000" algn="l"/>
              </a:tabLst>
              <a:defRPr/>
            </a:pPr>
            <a:endParaRPr lang="zh-CN" altLang="en-US"/>
          </a:p>
        </p:txBody>
      </p:sp>
      <p:sp>
        <p:nvSpPr>
          <p:cNvPr id="37905" name="Rounded Rectangle 94">
            <a:extLst>
              <a:ext uri="{FF2B5EF4-FFF2-40B4-BE49-F238E27FC236}">
                <a16:creationId xmlns:a16="http://schemas.microsoft.com/office/drawing/2014/main" id="{C0164314-21C2-0748-9609-93FC64098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31242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37906" name="Rounded Rectangle 95">
            <a:extLst>
              <a:ext uri="{FF2B5EF4-FFF2-40B4-BE49-F238E27FC236}">
                <a16:creationId xmlns:a16="http://schemas.microsoft.com/office/drawing/2014/main" id="{DBE160D9-9F3A-BF40-93A3-A1C52180B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36576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37907" name="Rounded Rectangle 96">
            <a:extLst>
              <a:ext uri="{FF2B5EF4-FFF2-40B4-BE49-F238E27FC236}">
                <a16:creationId xmlns:a16="http://schemas.microsoft.com/office/drawing/2014/main" id="{694BD9C9-0B1F-4841-BA48-9C43DC8DA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35052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4C769B3-6743-974D-9E71-D7B6CAF96F9F}"/>
              </a:ext>
            </a:extLst>
          </p:cNvPr>
          <p:cNvCxnSpPr/>
          <p:nvPr/>
        </p:nvCxnSpPr>
        <p:spPr bwMode="auto">
          <a:xfrm>
            <a:off x="1181100" y="3949700"/>
            <a:ext cx="0" cy="3937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09" name="Straight Arrow Connector 98">
            <a:extLst>
              <a:ext uri="{FF2B5EF4-FFF2-40B4-BE49-F238E27FC236}">
                <a16:creationId xmlns:a16="http://schemas.microsoft.com/office/drawing/2014/main" id="{4CBA420A-5AF1-6F43-B1A6-9897721676D4}"/>
              </a:ext>
            </a:extLst>
          </p:cNvPr>
          <p:cNvCxnSpPr>
            <a:cxnSpLocks noChangeShapeType="1"/>
            <a:endCxn id="37905" idx="3"/>
          </p:cNvCxnSpPr>
          <p:nvPr/>
        </p:nvCxnSpPr>
        <p:spPr bwMode="auto">
          <a:xfrm flipH="1">
            <a:off x="2190750" y="3270250"/>
            <a:ext cx="4953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Straight Arrow Connector 100">
            <a:extLst>
              <a:ext uri="{FF2B5EF4-FFF2-40B4-BE49-F238E27FC236}">
                <a16:creationId xmlns:a16="http://schemas.microsoft.com/office/drawing/2014/main" id="{ACF0592F-8C9D-774F-A0D5-CD88FFD993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05100" y="2819400"/>
            <a:ext cx="0" cy="6858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Straight Arrow Connector 101">
            <a:extLst>
              <a:ext uri="{FF2B5EF4-FFF2-40B4-BE49-F238E27FC236}">
                <a16:creationId xmlns:a16="http://schemas.microsoft.com/office/drawing/2014/main" id="{3F6AA8B8-26BB-FB41-A96B-11E79B65E0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05100" y="3797300"/>
            <a:ext cx="0" cy="5461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5F362E2-015F-5449-99F7-F3F2C74FA390}"/>
              </a:ext>
            </a:extLst>
          </p:cNvPr>
          <p:cNvCxnSpPr/>
          <p:nvPr/>
        </p:nvCxnSpPr>
        <p:spPr bwMode="auto">
          <a:xfrm>
            <a:off x="1181100" y="2819400"/>
            <a:ext cx="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13" name="Straight Arrow Connector 115">
            <a:extLst>
              <a:ext uri="{FF2B5EF4-FFF2-40B4-BE49-F238E27FC236}">
                <a16:creationId xmlns:a16="http://schemas.microsoft.com/office/drawing/2014/main" id="{71B4FFD0-BF9E-614E-97E7-304D157CE2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62100" y="3429000"/>
            <a:ext cx="0" cy="2286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4" name="TextBox 116">
            <a:extLst>
              <a:ext uri="{FF2B5EF4-FFF2-40B4-BE49-F238E27FC236}">
                <a16:creationId xmlns:a16="http://schemas.microsoft.com/office/drawing/2014/main" id="{1CAADC9B-0E6A-ED47-A785-307DC8F12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054350"/>
            <a:ext cx="11049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data[1]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085E3DA-B929-CD42-9336-FA3A40FE936D}"/>
              </a:ext>
            </a:extLst>
          </p:cNvPr>
          <p:cNvSpPr/>
          <p:nvPr/>
        </p:nvSpPr>
        <p:spPr bwMode="auto">
          <a:xfrm>
            <a:off x="609600" y="4965700"/>
            <a:ext cx="3581400" cy="11747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914400" algn="l"/>
                <a:tab pos="2286000" algn="l"/>
              </a:tabLst>
              <a:defRPr/>
            </a:pPr>
            <a:endParaRPr lang="zh-CN" altLang="en-US"/>
          </a:p>
        </p:txBody>
      </p:sp>
      <p:sp>
        <p:nvSpPr>
          <p:cNvPr id="37916" name="Rounded Rectangle 119">
            <a:extLst>
              <a:ext uri="{FF2B5EF4-FFF2-40B4-BE49-F238E27FC236}">
                <a16:creationId xmlns:a16="http://schemas.microsoft.com/office/drawing/2014/main" id="{B03AC54E-ED82-0440-AD2C-52C28CFCC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51181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37917" name="Rounded Rectangle 120">
            <a:extLst>
              <a:ext uri="{FF2B5EF4-FFF2-40B4-BE49-F238E27FC236}">
                <a16:creationId xmlns:a16="http://schemas.microsoft.com/office/drawing/2014/main" id="{6ED3C170-9385-1444-A7A2-ECE57D861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56515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37918" name="Rounded Rectangle 121">
            <a:extLst>
              <a:ext uri="{FF2B5EF4-FFF2-40B4-BE49-F238E27FC236}">
                <a16:creationId xmlns:a16="http://schemas.microsoft.com/office/drawing/2014/main" id="{D3A9FD15-EC0E-924F-ADB2-0BC64708D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54991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A672CD0-5010-E947-B46E-2CA80E083CF7}"/>
              </a:ext>
            </a:extLst>
          </p:cNvPr>
          <p:cNvCxnSpPr/>
          <p:nvPr/>
        </p:nvCxnSpPr>
        <p:spPr bwMode="auto">
          <a:xfrm>
            <a:off x="1181100" y="5943600"/>
            <a:ext cx="0" cy="3937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20" name="Straight Arrow Connector 123">
            <a:extLst>
              <a:ext uri="{FF2B5EF4-FFF2-40B4-BE49-F238E27FC236}">
                <a16:creationId xmlns:a16="http://schemas.microsoft.com/office/drawing/2014/main" id="{61913A2E-35FD-9B4B-B259-6E3C9AA047E6}"/>
              </a:ext>
            </a:extLst>
          </p:cNvPr>
          <p:cNvCxnSpPr>
            <a:cxnSpLocks noChangeShapeType="1"/>
            <a:endCxn id="37916" idx="3"/>
          </p:cNvCxnSpPr>
          <p:nvPr/>
        </p:nvCxnSpPr>
        <p:spPr bwMode="auto">
          <a:xfrm flipH="1">
            <a:off x="2190750" y="5264150"/>
            <a:ext cx="4953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1" name="Straight Arrow Connector 124">
            <a:extLst>
              <a:ext uri="{FF2B5EF4-FFF2-40B4-BE49-F238E27FC236}">
                <a16:creationId xmlns:a16="http://schemas.microsoft.com/office/drawing/2014/main" id="{7A5D7D3B-0E03-2947-ACA9-C0F736C9F7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05100" y="4813300"/>
            <a:ext cx="0" cy="6858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2" name="Straight Arrow Connector 125">
            <a:extLst>
              <a:ext uri="{FF2B5EF4-FFF2-40B4-BE49-F238E27FC236}">
                <a16:creationId xmlns:a16="http://schemas.microsoft.com/office/drawing/2014/main" id="{D39F37FF-8BC5-2549-9716-3E7ED58FB4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05100" y="5791200"/>
            <a:ext cx="0" cy="5461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E48D1F9-9E83-3142-B252-B0A91BA7EE11}"/>
              </a:ext>
            </a:extLst>
          </p:cNvPr>
          <p:cNvCxnSpPr/>
          <p:nvPr/>
        </p:nvCxnSpPr>
        <p:spPr bwMode="auto">
          <a:xfrm>
            <a:off x="1181100" y="4813300"/>
            <a:ext cx="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24" name="Straight Arrow Connector 127">
            <a:extLst>
              <a:ext uri="{FF2B5EF4-FFF2-40B4-BE49-F238E27FC236}">
                <a16:creationId xmlns:a16="http://schemas.microsoft.com/office/drawing/2014/main" id="{470E409E-9CFE-8843-9B34-B7C69916A8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62100" y="5422900"/>
            <a:ext cx="0" cy="2286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5" name="TextBox 128">
            <a:extLst>
              <a:ext uri="{FF2B5EF4-FFF2-40B4-BE49-F238E27FC236}">
                <a16:creationId xmlns:a16="http://schemas.microsoft.com/office/drawing/2014/main" id="{E0722CE7-F4D3-C74F-BE43-4F61FA358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048250"/>
            <a:ext cx="12954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</a:rPr>
              <a:t>data[n-1]</a:t>
            </a:r>
            <a:endParaRPr lang="zh-CN" altLang="en-US" sz="1600" dirty="0">
              <a:latin typeface="Courier New" panose="02070309020205020404" pitchFamily="49" charset="0"/>
            </a:endParaRPr>
          </a:p>
        </p:txBody>
      </p:sp>
      <p:sp>
        <p:nvSpPr>
          <p:cNvPr id="37926" name="TextBox 1">
            <a:extLst>
              <a:ext uri="{FF2B5EF4-FFF2-40B4-BE49-F238E27FC236}">
                <a16:creationId xmlns:a16="http://schemas.microsoft.com/office/drawing/2014/main" id="{CB7F8269-6460-C749-A1E2-3463D532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4419600"/>
            <a:ext cx="441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..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37927" name="TextBox 129">
            <a:extLst>
              <a:ext uri="{FF2B5EF4-FFF2-40B4-BE49-F238E27FC236}">
                <a16:creationId xmlns:a16="http://schemas.microsoft.com/office/drawing/2014/main" id="{C6145455-E99C-F044-81A1-169C4C1C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4419600"/>
            <a:ext cx="441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..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69" name="Rectangle 3">
            <a:extLst>
              <a:ext uri="{FF2B5EF4-FFF2-40B4-BE49-F238E27FC236}">
                <a16:creationId xmlns:a16="http://schemas.microsoft.com/office/drawing/2014/main" id="{5A753D18-8A70-334C-8BC3-F32B4FF03BBE}"/>
              </a:ext>
            </a:extLst>
          </p:cNvPr>
          <p:cNvSpPr txBox="1">
            <a:spLocks noChangeArrowheads="1"/>
          </p:cNvSpPr>
          <p:nvPr/>
        </p:nvSpPr>
        <p:spPr>
          <a:xfrm>
            <a:off x="4419600" y="1574800"/>
            <a:ext cx="4419600" cy="3390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kumimoji="1" lang="en-US" altLang="zh-CN" sz="2400" b="0" dirty="0">
                <a:latin typeface="Nanum Myeongjo" panose="02020603020101020101" pitchFamily="18" charset="-127"/>
                <a:ea typeface="宋体" pitchFamily="2" charset="-122"/>
              </a:rPr>
              <a:t>Two chains of data dependencies</a:t>
            </a:r>
          </a:p>
          <a:p>
            <a:pPr lvl="1">
              <a:lnSpc>
                <a:spcPct val="90000"/>
              </a:lnSpc>
              <a:defRPr/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Update </a:t>
            </a:r>
            <a:r>
              <a:rPr kumimoji="1" lang="en-US" altLang="zh-CN" sz="2000" dirty="0">
                <a:latin typeface="Courier New" pitchFamily="49" charset="0"/>
                <a:cs typeface="Courier New" pitchFamily="49" charset="0"/>
              </a:rPr>
              <a:t>x</a:t>
            </a:r>
            <a:r>
              <a:rPr kumimoji="1" lang="en-US" altLang="zh-CN" sz="2000" b="0" dirty="0">
                <a:latin typeface="Nanum Myeongjo" panose="02020603020101020101" pitchFamily="18" charset="-127"/>
              </a:rPr>
              <a:t> by </a:t>
            </a:r>
            <a:r>
              <a:rPr kumimoji="1" lang="en-US" altLang="zh-CN" sz="2000" dirty="0" err="1">
                <a:latin typeface="Courier New" pitchFamily="49" charset="0"/>
                <a:cs typeface="Courier New" pitchFamily="49" charset="0"/>
              </a:rPr>
              <a:t>mul</a:t>
            </a:r>
            <a:endParaRPr kumimoji="1"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Update </a:t>
            </a:r>
            <a:r>
              <a:rPr kumimoji="1" lang="en-US" altLang="zh-CN" sz="2000" dirty="0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sz="2000" b="0" dirty="0">
                <a:latin typeface="Nanum Myeongjo" panose="02020603020101020101" pitchFamily="18" charset="-127"/>
              </a:rPr>
              <a:t> by </a:t>
            </a:r>
            <a:r>
              <a:rPr kumimoji="1" lang="en-US" altLang="zh-CN" sz="2000" dirty="0">
                <a:latin typeface="Courier New" pitchFamily="49" charset="0"/>
                <a:cs typeface="Courier New" pitchFamily="49" charset="0"/>
              </a:rPr>
              <a:t>add</a:t>
            </a:r>
            <a:r>
              <a:rPr kumimoji="1" lang="en-US" altLang="zh-CN" sz="2000" b="0" dirty="0">
                <a:latin typeface="Nanum Myeongjo" panose="02020603020101020101" pitchFamily="18" charset="-127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kumimoji="1" lang="en-US" altLang="zh-CN" sz="2400" b="0" dirty="0">
                <a:latin typeface="Nanum Myeongjo" panose="02020603020101020101" pitchFamily="18" charset="-127"/>
                <a:ea typeface="宋体" pitchFamily="2" charset="-122"/>
              </a:rPr>
              <a:t>Critical path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b="0" dirty="0">
                <a:latin typeface="Nanum Myeongjo" panose="02020603020101020101" pitchFamily="18" charset="-127"/>
              </a:rPr>
              <a:t>Latency of </a:t>
            </a:r>
            <a:r>
              <a:rPr kumimoji="1" lang="en-US" altLang="zh-CN" sz="2000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altLang="zh-CN" sz="2000" b="0" dirty="0">
                <a:latin typeface="Nanum Myeongjo" panose="02020603020101020101" pitchFamily="18" charset="-127"/>
              </a:rPr>
              <a:t> is 5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b="0" dirty="0">
                <a:latin typeface="Nanum Myeongjo" panose="02020603020101020101" pitchFamily="18" charset="-127"/>
              </a:rPr>
              <a:t>Latency of </a:t>
            </a:r>
            <a:r>
              <a:rPr kumimoji="1" lang="en-US" altLang="zh-CN" sz="2000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zh-CN" sz="2000" b="0" dirty="0">
                <a:latin typeface="Nanum Myeongjo" panose="02020603020101020101" pitchFamily="18" charset="-127"/>
              </a:rPr>
              <a:t> is 1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altLang="zh-CN" sz="2400" b="0" dirty="0">
              <a:latin typeface="Nanum Myeongjo" panose="02020603020101020101" pitchFamily="18" charset="-127"/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The latency of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combine4</a:t>
            </a:r>
            <a:r>
              <a:rPr lang="en-US" altLang="zh-CN" sz="2400" b="0" dirty="0">
                <a:latin typeface="Nanum Myeongjo" panose="02020603020101020101" pitchFamily="18" charset="-127"/>
              </a:rPr>
              <a:t> is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9134BA-E27D-F942-8AF7-921917DF3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613400"/>
            <a:ext cx="304800" cy="319088"/>
          </a:xfrm>
          <a:prstGeom prst="rect">
            <a:avLst/>
          </a:prstGeom>
          <a:noFill/>
          <a:ln w="28575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526349A3-696C-0345-97FF-386CBC74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C6DD8E-4E91-E04A-9477-69C23432585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3580F54-C90E-404F-B400-9F77B3C22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Performance-limiting Critical Path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DD1D595-ECBA-0E43-9867-355BD51F1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305800" cy="3429000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ea typeface="宋体" pitchFamily="2" charset="-122"/>
              </a:rPr>
              <a:t>Nehalem (Core i7)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2F6862-B151-4742-9798-9FDDA2EC0259}"/>
              </a:ext>
            </a:extLst>
          </p:cNvPr>
          <p:cNvGrpSpPr/>
          <p:nvPr/>
        </p:nvGrpSpPr>
        <p:grpSpPr>
          <a:xfrm>
            <a:off x="3810000" y="1582719"/>
            <a:ext cx="4127500" cy="978729"/>
            <a:chOff x="596900" y="5262670"/>
            <a:chExt cx="4127500" cy="978729"/>
          </a:xfrm>
          <a:solidFill>
            <a:schemeClr val="bg1"/>
          </a:solidFill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66FC7F-E625-7341-B779-B3E125741BA8}"/>
                </a:ext>
              </a:extLst>
            </p:cNvPr>
            <p:cNvSpPr txBox="1"/>
            <p:nvPr/>
          </p:nvSpPr>
          <p:spPr>
            <a:xfrm>
              <a:off x="596900" y="5262670"/>
              <a:ext cx="4127500" cy="9787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          Integer   </a:t>
              </a:r>
              <a:r>
                <a:rPr lang="zh-CN" altLang="en-US" dirty="0"/>
                <a:t>    </a:t>
              </a:r>
              <a:r>
                <a:rPr lang="en-US" altLang="zh-CN" dirty="0"/>
                <a:t> FP</a:t>
              </a:r>
              <a:r>
                <a:rPr lang="zh-CN" altLang="en-US" dirty="0"/>
                <a:t>  </a:t>
              </a:r>
              <a:endParaRPr lang="en-US" altLang="zh-CN" dirty="0"/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Function   +    *      +    *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combine1  10   10     10   11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combine4  </a:t>
              </a:r>
              <a:r>
                <a:rPr lang="en-US" altLang="zh-CN" dirty="0">
                  <a:solidFill>
                    <a:srgbClr val="FF0000"/>
                  </a:solidFill>
                </a:rPr>
                <a:t>1+   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3      3    5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BF3E66-84B9-6549-9073-91020595E493}"/>
                </a:ext>
              </a:extLst>
            </p:cNvPr>
            <p:cNvCxnSpPr/>
            <p:nvPr/>
          </p:nvCxnSpPr>
          <p:spPr bwMode="auto">
            <a:xfrm>
              <a:off x="685800" y="5715000"/>
              <a:ext cx="39240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E00BF1-4E2D-CF4D-B9A8-02B05EC8F324}"/>
                </a:ext>
              </a:extLst>
            </p:cNvPr>
            <p:cNvCxnSpPr/>
            <p:nvPr/>
          </p:nvCxnSpPr>
          <p:spPr bwMode="auto">
            <a:xfrm>
              <a:off x="1828800" y="5486400"/>
              <a:ext cx="10160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61B8A3D-58CC-B242-AD11-B2D4D8BAEDB4}"/>
                </a:ext>
              </a:extLst>
            </p:cNvPr>
            <p:cNvCxnSpPr/>
            <p:nvPr/>
          </p:nvCxnSpPr>
          <p:spPr bwMode="auto">
            <a:xfrm>
              <a:off x="3200400" y="5486400"/>
              <a:ext cx="12960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9942" name="Picture 20">
            <a:extLst>
              <a:ext uri="{FF2B5EF4-FFF2-40B4-BE49-F238E27FC236}">
                <a16:creationId xmlns:a16="http://schemas.microsoft.com/office/drawing/2014/main" id="{A0842388-0FE0-8446-899E-1147675C9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3513138"/>
            <a:ext cx="73787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B519F79-1731-A541-A46B-CE3B63017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270375"/>
            <a:ext cx="304800" cy="611188"/>
          </a:xfrm>
          <a:prstGeom prst="rect">
            <a:avLst/>
          </a:prstGeom>
          <a:noFill/>
          <a:ln w="28575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8C88D1-C85D-164A-8916-75813283E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267200"/>
            <a:ext cx="304800" cy="612775"/>
          </a:xfrm>
          <a:prstGeom prst="rect">
            <a:avLst/>
          </a:prstGeom>
          <a:noFill/>
          <a:ln w="28575" cmpd="dbl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56BABFC8-0510-0A45-8D85-2C84967E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E0E15F-BD62-884E-84E4-33CEBD01BCC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B7911AA-DC6C-6B4F-A96F-F573582D7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Other Performance Factors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1D14692-EBA6-CA42-9F6C-A51BC5D9B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Data-flow representation provide only a lower bound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e.g. Integer addition, CPE = 1.2</a:t>
            </a:r>
            <a:endParaRPr lang="en-US" altLang="zh-CN" u="sng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  <a:cs typeface="+mn-cs"/>
              </a:rPr>
              <a:t>Total number of functional units available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  <a:cs typeface="+mn-cs"/>
              </a:rPr>
              <a:t>The number of data values can be passed among functional units</a:t>
            </a:r>
          </a:p>
          <a:p>
            <a:pPr>
              <a:lnSpc>
                <a:spcPct val="90000"/>
              </a:lnSpc>
              <a:defRPr/>
            </a:pPr>
            <a:endParaRPr lang="en-US" altLang="zh-CN" kern="1200" dirty="0"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Next step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  <a:cs typeface="+mn-cs"/>
              </a:rPr>
              <a:t>Enhance instruction-level parallelism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  <a:cs typeface="+mn-cs"/>
              </a:rPr>
              <a:t>Goal: CPEs close to 1.0</a:t>
            </a:r>
          </a:p>
          <a:p>
            <a:pPr lvl="1">
              <a:lnSpc>
                <a:spcPct val="90000"/>
              </a:lnSpc>
              <a:defRPr/>
            </a:pPr>
            <a:endParaRPr lang="en-US" altLang="zh-CN" kern="1200" dirty="0"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E38B421D-5890-AD48-9423-9D1F4D10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B77F95-06F7-2C45-A374-231C506071F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97F7565-B3B5-AA48-B0B7-51AD6BBA5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CFC2378-82CF-0740-98FD-DAD07B23B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Understanding Modern Processor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Super-scalar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Out-of –order execution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5.7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0">
            <a:extLst>
              <a:ext uri="{FF2B5EF4-FFF2-40B4-BE49-F238E27FC236}">
                <a16:creationId xmlns:a16="http://schemas.microsoft.com/office/drawing/2014/main" id="{37CBBEB0-EAA7-7848-96CC-548239115B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297CF4-CC43-F741-B86A-BF51031A288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D7F72E8-95F0-CD4D-A348-CEAF39E050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More Code Optimization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E2A99097-EA5D-064C-B10F-0E0CB07C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251576-D375-9644-BFBC-5157B201BD9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D2E732A-DA5A-CE47-B4D4-543C43514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720CCF6E-190F-334A-9E0E-9BA62CC30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More Code Optimization techniques</a:t>
            </a:r>
          </a:p>
          <a:p>
            <a:r>
              <a:rPr lang="en-US" altLang="zh-CN">
                <a:ea typeface="宋体" panose="02010600030101010101" pitchFamily="2" charset="-122"/>
              </a:rPr>
              <a:t>Optimization Limiting Factors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5.8 ~ 5.11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D22E3065-0B24-D44C-9EF3-FCBB9CC7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12CF3B-C5E2-F144-9A5F-B7EBE7E3AF9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F9DFEA3-8AD8-F640-B97E-C855ECD4C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Loop Unrolling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6F20B2B-42B1-114A-A980-EECED3EB3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51054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void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charset="-122"/>
              </a:rPr>
              <a:t>combine5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vec_ptr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v,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*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dest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i;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length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vec_length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limit = length - 2;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data_t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*data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get_vec_start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data_t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acc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= IDENT;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000" b="1" dirty="0">
              <a:latin typeface="Courier New" pitchFamily="49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/* combine 2 elements at a time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for (i = 0; i &lt; limit;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i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+=2)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acc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acc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OPER data[i] OPER data[i+1];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000" b="1" dirty="0">
              <a:latin typeface="Courier New" pitchFamily="49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/* finish any remaining elements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>
                <a:solidFill>
                  <a:srgbClr val="C00064"/>
                </a:solidFill>
                <a:latin typeface="Courier New" pitchFamily="49" charset="0"/>
                <a:ea typeface="宋体" charset="-122"/>
              </a:rPr>
              <a:t>for (; i &lt; length; i++)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solidFill>
                  <a:srgbClr val="C00064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>
                <a:solidFill>
                  <a:srgbClr val="C00064"/>
                </a:solidFill>
                <a:latin typeface="Courier New" pitchFamily="49" charset="0"/>
                <a:ea typeface="宋体" charset="-122"/>
              </a:rPr>
              <a:t>acc</a:t>
            </a:r>
            <a:r>
              <a:rPr lang="en-US" altLang="zh-CN" sz="2000" b="1" dirty="0">
                <a:solidFill>
                  <a:srgbClr val="C00064"/>
                </a:solidFill>
                <a:latin typeface="Courier New" pitchFamily="49" charset="0"/>
                <a:ea typeface="宋体" charset="-122"/>
              </a:rPr>
              <a:t> = </a:t>
            </a:r>
            <a:r>
              <a:rPr lang="en-US" altLang="zh-CN" sz="2000" b="1" dirty="0" err="1">
                <a:solidFill>
                  <a:srgbClr val="C00064"/>
                </a:solidFill>
                <a:latin typeface="Courier New" pitchFamily="49" charset="0"/>
                <a:ea typeface="宋体" charset="-122"/>
              </a:rPr>
              <a:t>acc</a:t>
            </a:r>
            <a:r>
              <a:rPr lang="en-US" altLang="zh-CN" sz="2000" b="1" dirty="0">
                <a:solidFill>
                  <a:srgbClr val="C00064"/>
                </a:solidFill>
                <a:latin typeface="Courier New" pitchFamily="49" charset="0"/>
                <a:ea typeface="宋体" charset="-122"/>
              </a:rPr>
              <a:t> OPER data[i];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*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dest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acc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297DFA-953B-4148-ACAC-80F56465B28D}"/>
              </a:ext>
            </a:extLst>
          </p:cNvPr>
          <p:cNvSpPr txBox="1"/>
          <p:nvPr/>
        </p:nvSpPr>
        <p:spPr>
          <a:xfrm>
            <a:off x="5257800" y="5562600"/>
            <a:ext cx="271741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2</a:t>
            </a:r>
            <a:r>
              <a:rPr lang="zh-CN" altLang="en-US" sz="2400" b="0" dirty="0">
                <a:latin typeface="Nanum Myeongjo" panose="02020603020101020101" pitchFamily="18" charset="-127"/>
              </a:rPr>
              <a:t>*</a:t>
            </a:r>
            <a:r>
              <a:rPr lang="en-US" altLang="zh-CN" sz="2400" b="0" dirty="0">
                <a:latin typeface="Nanum Myeongjo" panose="02020603020101020101" pitchFamily="18" charset="-127"/>
              </a:rPr>
              <a:t>1 loop unrolling</a:t>
            </a:r>
            <a:endParaRPr lang="zh-CN" altLang="en-US" sz="2400" b="0" dirty="0">
              <a:latin typeface="Nanum Myeongjo" panose="02020603020101020101" pitchFamily="18" charset="-127"/>
            </a:endParaRPr>
          </a:p>
        </p:txBody>
      </p:sp>
      <p:cxnSp>
        <p:nvCxnSpPr>
          <p:cNvPr id="48134" name="曲线连接符 9">
            <a:extLst>
              <a:ext uri="{FF2B5EF4-FFF2-40B4-BE49-F238E27FC236}">
                <a16:creationId xmlns:a16="http://schemas.microsoft.com/office/drawing/2014/main" id="{70B3EC1C-8A4F-644B-83E6-80DDA155B86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438400" y="4648200"/>
            <a:ext cx="3352800" cy="990600"/>
          </a:xfrm>
          <a:prstGeom prst="curvedConnector3">
            <a:avLst>
              <a:gd name="adj1" fmla="val -37579"/>
            </a:avLst>
          </a:prstGeom>
          <a:noFill/>
          <a:ln w="12700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>
            <a:extLst>
              <a:ext uri="{FF2B5EF4-FFF2-40B4-BE49-F238E27FC236}">
                <a16:creationId xmlns:a16="http://schemas.microsoft.com/office/drawing/2014/main" id="{C66598F2-8046-6C40-B253-58F72451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44FFF3-8EA2-3740-AD88-A7C65834708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EAC8BF8-0C67-254F-B51B-DA813C23B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8001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–"/>
            </a:pPr>
            <a:r>
              <a:rPr kumimoji="1" lang="en-US" altLang="zh-CN" b="0" dirty="0">
                <a:latin typeface="Nanum Myeongjo" panose="02020603020101020101" pitchFamily="18" charset="-127"/>
              </a:rPr>
              <a:t>Loads can parallel, since don’t have dependencies</a:t>
            </a:r>
          </a:p>
          <a:p>
            <a:pPr eaLnBrk="1" hangingPunct="1">
              <a:lnSpc>
                <a:spcPct val="90000"/>
              </a:lnSpc>
              <a:buFontTx/>
              <a:buChar char="–"/>
            </a:pPr>
            <a:r>
              <a:rPr kumimoji="1" lang="en-US" altLang="zh-CN" b="0" dirty="0">
                <a:latin typeface="Nanum Myeongjo" panose="02020603020101020101" pitchFamily="18" charset="-127"/>
              </a:rPr>
              <a:t>Only one set of loop control operations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019E30E6-DC3F-A14B-80BC-B6AB9CD1C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124200"/>
            <a:ext cx="6705600" cy="2416175"/>
          </a:xfrm>
          <a:prstGeom prst="rect">
            <a:avLst/>
          </a:prstGeom>
          <a:solidFill>
            <a:srgbClr val="FFFFCC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load (%rax,%rdx.0,4)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 d.1a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vmuld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d.1a, %xmm0.0    %xmm0.1a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load 4(%rax,%rdx.0,4)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 d.1b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vmuld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d.1b, %xmm0.1a   %xmm0.1b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addq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$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2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,%rdx.0         %rdx.1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cmpq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%rdx.1, %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rbp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   cc.1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jg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-taken cc.1</a:t>
            </a:r>
          </a:p>
        </p:txBody>
      </p:sp>
      <p:sp>
        <p:nvSpPr>
          <p:cNvPr id="50181" name="Rectangle 46">
            <a:extLst>
              <a:ext uri="{FF2B5EF4-FFF2-40B4-BE49-F238E27FC236}">
                <a16:creationId xmlns:a16="http://schemas.microsoft.com/office/drawing/2014/main" id="{F5B21F47-1551-B146-920E-9AE0A28A5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Translation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>
            <a:extLst>
              <a:ext uri="{FF2B5EF4-FFF2-40B4-BE49-F238E27FC236}">
                <a16:creationId xmlns:a16="http://schemas.microsoft.com/office/drawing/2014/main" id="{7A4841D2-A71D-7441-BE8B-984F4BFD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1E03FB-4C46-FC41-A285-576A9068053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7" name="Rectangle 29">
            <a:extLst>
              <a:ext uri="{FF2B5EF4-FFF2-40B4-BE49-F238E27FC236}">
                <a16:creationId xmlns:a16="http://schemas.microsoft.com/office/drawing/2014/main" id="{DDE1B021-045A-3F46-98EA-EF3373392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Graphical Representation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A7B2D9D5-0445-B541-8E71-E973542FAF66}"/>
              </a:ext>
            </a:extLst>
          </p:cNvPr>
          <p:cNvSpPr/>
          <p:nvPr/>
        </p:nvSpPr>
        <p:spPr>
          <a:xfrm>
            <a:off x="5334000" y="2120900"/>
            <a:ext cx="3657600" cy="2984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vmulsd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(%rax,%rdx,4),  %xmm0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0739978F-36C9-EF49-BF03-59CFF084EC6B}"/>
              </a:ext>
            </a:extLst>
          </p:cNvPr>
          <p:cNvSpPr/>
          <p:nvPr/>
        </p:nvSpPr>
        <p:spPr>
          <a:xfrm>
            <a:off x="5334000" y="3738563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$3,%rdx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F9527521-0BF9-914F-946F-4E7A2C0DA42B}"/>
              </a:ext>
            </a:extLst>
          </p:cNvPr>
          <p:cNvSpPr/>
          <p:nvPr/>
        </p:nvSpPr>
        <p:spPr>
          <a:xfrm>
            <a:off x="5334000" y="4030663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cmpq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rdx,%rbp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F3EB0BDC-D209-524E-A3D1-7FBB7EC8E313}"/>
              </a:ext>
            </a:extLst>
          </p:cNvPr>
          <p:cNvSpPr/>
          <p:nvPr/>
        </p:nvSpPr>
        <p:spPr>
          <a:xfrm>
            <a:off x="5334000" y="4322763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jg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loop</a:t>
            </a: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B7F271E3-69F9-604A-868B-BACA92E903D6}"/>
              </a:ext>
            </a:extLst>
          </p:cNvPr>
          <p:cNvSpPr/>
          <p:nvPr/>
        </p:nvSpPr>
        <p:spPr>
          <a:xfrm>
            <a:off x="5181600" y="1981200"/>
            <a:ext cx="152400" cy="584200"/>
          </a:xfrm>
          <a:prstGeom prst="rightBrace">
            <a:avLst>
              <a:gd name="adj1" fmla="val 2395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zh-CN" altLang="zh-CN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233" name="Rectangle 1">
            <a:extLst>
              <a:ext uri="{FF2B5EF4-FFF2-40B4-BE49-F238E27FC236}">
                <a16:creationId xmlns:a16="http://schemas.microsoft.com/office/drawing/2014/main" id="{907D15AA-F84D-BC4C-803F-2EAC8D1E1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%rax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2234" name="Rectangle 33">
            <a:extLst>
              <a:ext uri="{FF2B5EF4-FFF2-40B4-BE49-F238E27FC236}">
                <a16:creationId xmlns:a16="http://schemas.microsoft.com/office/drawing/2014/main" id="{BEC2AD53-4EC6-344C-9ED2-4368DFE4A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002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%rbp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2235" name="Rectangle 34">
            <a:extLst>
              <a:ext uri="{FF2B5EF4-FFF2-40B4-BE49-F238E27FC236}">
                <a16:creationId xmlns:a16="http://schemas.microsoft.com/office/drawing/2014/main" id="{970879F7-B672-1441-A8FA-BF69E2AC6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002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%rdx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2236" name="Rectangle 35">
            <a:extLst>
              <a:ext uri="{FF2B5EF4-FFF2-40B4-BE49-F238E27FC236}">
                <a16:creationId xmlns:a16="http://schemas.microsoft.com/office/drawing/2014/main" id="{59A037A7-8065-7043-AD38-112366A41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6002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%xmm0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2237" name="Rectangle 36">
            <a:extLst>
              <a:ext uri="{FF2B5EF4-FFF2-40B4-BE49-F238E27FC236}">
                <a16:creationId xmlns:a16="http://schemas.microsoft.com/office/drawing/2014/main" id="{3CE63A0A-5AEA-364A-B942-926DDA94E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863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%rax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2238" name="Rectangle 37">
            <a:extLst>
              <a:ext uri="{FF2B5EF4-FFF2-40B4-BE49-F238E27FC236}">
                <a16:creationId xmlns:a16="http://schemas.microsoft.com/office/drawing/2014/main" id="{EEE33B4D-FD7D-9F4C-8254-7C7D0A6F0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6863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%rbp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2239" name="Rectangle 38">
            <a:extLst>
              <a:ext uri="{FF2B5EF4-FFF2-40B4-BE49-F238E27FC236}">
                <a16:creationId xmlns:a16="http://schemas.microsoft.com/office/drawing/2014/main" id="{19E0178E-3B81-B04A-B5DA-5FE42539D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6863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%rdx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2240" name="Rectangle 39">
            <a:extLst>
              <a:ext uri="{FF2B5EF4-FFF2-40B4-BE49-F238E27FC236}">
                <a16:creationId xmlns:a16="http://schemas.microsoft.com/office/drawing/2014/main" id="{9B36D5E6-85E5-3947-BE26-34719EC8F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6863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%xmm0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2241" name="Rounded Rectangle 2">
            <a:extLst>
              <a:ext uri="{FF2B5EF4-FFF2-40B4-BE49-F238E27FC236}">
                <a16:creationId xmlns:a16="http://schemas.microsoft.com/office/drawing/2014/main" id="{5FC47EEC-4732-D04D-B474-68B4B3F0C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19812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2242" name="Rounded Rectangle 41">
            <a:extLst>
              <a:ext uri="{FF2B5EF4-FFF2-40B4-BE49-F238E27FC236}">
                <a16:creationId xmlns:a16="http://schemas.microsoft.com/office/drawing/2014/main" id="{74151526-BFB2-9D40-85A5-85B6AD8D6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22733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2243" name="Rounded Rectangle 42">
            <a:extLst>
              <a:ext uri="{FF2B5EF4-FFF2-40B4-BE49-F238E27FC236}">
                <a16:creationId xmlns:a16="http://schemas.microsoft.com/office/drawing/2014/main" id="{1E673727-1AE5-0448-8F1B-D645ABBD1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37385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2244" name="Rounded Rectangle 43">
            <a:extLst>
              <a:ext uri="{FF2B5EF4-FFF2-40B4-BE49-F238E27FC236}">
                <a16:creationId xmlns:a16="http://schemas.microsoft.com/office/drawing/2014/main" id="{02896C81-1BC1-B040-BBF4-37F8BDFF6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40306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cmp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2245" name="Rounded Rectangle 44">
            <a:extLst>
              <a:ext uri="{FF2B5EF4-FFF2-40B4-BE49-F238E27FC236}">
                <a16:creationId xmlns:a16="http://schemas.microsoft.com/office/drawing/2014/main" id="{D2C95750-559E-3945-9318-BD174BB22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43227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jg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52246" name="Straight Arrow Connector 4">
            <a:extLst>
              <a:ext uri="{FF2B5EF4-FFF2-40B4-BE49-F238E27FC236}">
                <a16:creationId xmlns:a16="http://schemas.microsoft.com/office/drawing/2014/main" id="{A49212A1-EFE9-154C-93FE-2D2D010C3C38}"/>
              </a:ext>
            </a:extLst>
          </p:cNvPr>
          <p:cNvCxnSpPr>
            <a:cxnSpLocks noChangeShapeType="1"/>
            <a:stCxn id="52233" idx="2"/>
            <a:endCxn id="52237" idx="0"/>
          </p:cNvCxnSpPr>
          <p:nvPr/>
        </p:nvCxnSpPr>
        <p:spPr bwMode="auto">
          <a:xfrm>
            <a:off x="800100" y="1905000"/>
            <a:ext cx="0" cy="27813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7" name="Straight Arrow Connector 47">
            <a:extLst>
              <a:ext uri="{FF2B5EF4-FFF2-40B4-BE49-F238E27FC236}">
                <a16:creationId xmlns:a16="http://schemas.microsoft.com/office/drawing/2014/main" id="{7AEE99CC-7949-234A-A989-15194EB56A59}"/>
              </a:ext>
            </a:extLst>
          </p:cNvPr>
          <p:cNvCxnSpPr>
            <a:cxnSpLocks noChangeShapeType="1"/>
            <a:stCxn id="52234" idx="2"/>
            <a:endCxn id="52238" idx="0"/>
          </p:cNvCxnSpPr>
          <p:nvPr/>
        </p:nvCxnSpPr>
        <p:spPr bwMode="auto">
          <a:xfrm>
            <a:off x="1485900" y="1905000"/>
            <a:ext cx="0" cy="27813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8" name="Straight Arrow Connector 54">
            <a:extLst>
              <a:ext uri="{FF2B5EF4-FFF2-40B4-BE49-F238E27FC236}">
                <a16:creationId xmlns:a16="http://schemas.microsoft.com/office/drawing/2014/main" id="{C256DE19-57AE-444E-B7E2-410D64718C78}"/>
              </a:ext>
            </a:extLst>
          </p:cNvPr>
          <p:cNvCxnSpPr>
            <a:cxnSpLocks noChangeShapeType="1"/>
            <a:stCxn id="52235" idx="2"/>
          </p:cNvCxnSpPr>
          <p:nvPr/>
        </p:nvCxnSpPr>
        <p:spPr bwMode="auto">
          <a:xfrm>
            <a:off x="2171700" y="1905000"/>
            <a:ext cx="0" cy="1909763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9" name="Straight Arrow Connector 58">
            <a:extLst>
              <a:ext uri="{FF2B5EF4-FFF2-40B4-BE49-F238E27FC236}">
                <a16:creationId xmlns:a16="http://schemas.microsoft.com/office/drawing/2014/main" id="{34CCC28C-C81A-7243-9765-08C97E309F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71700" y="2667000"/>
            <a:ext cx="16764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0" name="Straight Arrow Connector 63">
            <a:extLst>
              <a:ext uri="{FF2B5EF4-FFF2-40B4-BE49-F238E27FC236}">
                <a16:creationId xmlns:a16="http://schemas.microsoft.com/office/drawing/2014/main" id="{DB5277A0-CFA8-2140-A394-FDD46F8069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71700" y="2057400"/>
            <a:ext cx="16764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1" name="Straight Arrow Connector 67">
            <a:extLst>
              <a:ext uri="{FF2B5EF4-FFF2-40B4-BE49-F238E27FC236}">
                <a16:creationId xmlns:a16="http://schemas.microsoft.com/office/drawing/2014/main" id="{2E435FCB-2366-3042-AF95-F584E47384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0100" y="2209800"/>
            <a:ext cx="30480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2" name="Straight Arrow Connector 68">
            <a:extLst>
              <a:ext uri="{FF2B5EF4-FFF2-40B4-BE49-F238E27FC236}">
                <a16:creationId xmlns:a16="http://schemas.microsoft.com/office/drawing/2014/main" id="{B274EEC1-3D8B-5045-8ECD-59477E1BB2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7500" y="2362200"/>
            <a:ext cx="9906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3" name="Straight Arrow Connector 69">
            <a:extLst>
              <a:ext uri="{FF2B5EF4-FFF2-40B4-BE49-F238E27FC236}">
                <a16:creationId xmlns:a16="http://schemas.microsoft.com/office/drawing/2014/main" id="{CB97ECE5-7B7A-474B-97D3-B1679EC79E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7500" y="3124200"/>
            <a:ext cx="9906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4" name="Straight Arrow Connector 70">
            <a:extLst>
              <a:ext uri="{FF2B5EF4-FFF2-40B4-BE49-F238E27FC236}">
                <a16:creationId xmlns:a16="http://schemas.microsoft.com/office/drawing/2014/main" id="{23D3035F-9E64-E347-9333-985D54337C1B}"/>
              </a:ext>
            </a:extLst>
          </p:cNvPr>
          <p:cNvCxnSpPr>
            <a:cxnSpLocks noChangeShapeType="1"/>
            <a:stCxn id="52236" idx="2"/>
          </p:cNvCxnSpPr>
          <p:nvPr/>
        </p:nvCxnSpPr>
        <p:spPr bwMode="auto">
          <a:xfrm>
            <a:off x="2857500" y="1905000"/>
            <a:ext cx="0" cy="4572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5" name="Straight Arrow Connector 120">
            <a:extLst>
              <a:ext uri="{FF2B5EF4-FFF2-40B4-BE49-F238E27FC236}">
                <a16:creationId xmlns:a16="http://schemas.microsoft.com/office/drawing/2014/main" id="{4DAEE465-B50F-A544-AE15-F5DAE34E0852}"/>
              </a:ext>
            </a:extLst>
          </p:cNvPr>
          <p:cNvCxnSpPr>
            <a:cxnSpLocks noChangeShapeType="1"/>
            <a:endCxn id="52240" idx="0"/>
          </p:cNvCxnSpPr>
          <p:nvPr/>
        </p:nvCxnSpPr>
        <p:spPr bwMode="auto">
          <a:xfrm flipH="1">
            <a:off x="2857500" y="3124200"/>
            <a:ext cx="12700" cy="15621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6" name="Straight Arrow Connector 125">
            <a:extLst>
              <a:ext uri="{FF2B5EF4-FFF2-40B4-BE49-F238E27FC236}">
                <a16:creationId xmlns:a16="http://schemas.microsoft.com/office/drawing/2014/main" id="{25272EEA-A4E6-AC4F-B8E3-C939A53272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85900" y="4267200"/>
            <a:ext cx="23622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7" name="Straight Arrow Connector 126">
            <a:extLst>
              <a:ext uri="{FF2B5EF4-FFF2-40B4-BE49-F238E27FC236}">
                <a16:creationId xmlns:a16="http://schemas.microsoft.com/office/drawing/2014/main" id="{C1A6FEDA-CDA4-784D-ACD9-3AC45A7A1E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71700" y="3962400"/>
            <a:ext cx="16764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8" name="Straight Arrow Connector 127">
            <a:extLst>
              <a:ext uri="{FF2B5EF4-FFF2-40B4-BE49-F238E27FC236}">
                <a16:creationId xmlns:a16="http://schemas.microsoft.com/office/drawing/2014/main" id="{4B915C81-2620-274A-B2B2-28CB4F2275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71700" y="4114800"/>
            <a:ext cx="16764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9" name="Straight Arrow Connector 130">
            <a:extLst>
              <a:ext uri="{FF2B5EF4-FFF2-40B4-BE49-F238E27FC236}">
                <a16:creationId xmlns:a16="http://schemas.microsoft.com/office/drawing/2014/main" id="{330A306B-82BC-1D44-9B8A-D6C311806C6A}"/>
              </a:ext>
            </a:extLst>
          </p:cNvPr>
          <p:cNvCxnSpPr>
            <a:cxnSpLocks noChangeShapeType="1"/>
            <a:endCxn id="52239" idx="0"/>
          </p:cNvCxnSpPr>
          <p:nvPr/>
        </p:nvCxnSpPr>
        <p:spPr bwMode="auto">
          <a:xfrm>
            <a:off x="2171700" y="3975100"/>
            <a:ext cx="0" cy="7112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BBA553F2-CDA7-B143-B1A4-E3A84C0496B4}"/>
              </a:ext>
            </a:extLst>
          </p:cNvPr>
          <p:cNvCxnSpPr>
            <a:stCxn id="52241" idx="3"/>
            <a:endCxn id="52242" idx="3"/>
          </p:cNvCxnSpPr>
          <p:nvPr/>
        </p:nvCxnSpPr>
        <p:spPr bwMode="auto">
          <a:xfrm>
            <a:off x="4572000" y="2127250"/>
            <a:ext cx="12700" cy="292100"/>
          </a:xfrm>
          <a:prstGeom prst="curvedConnector3">
            <a:avLst>
              <a:gd name="adj1" fmla="val 21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F93D3908-4549-154D-BB61-C704EBBD3F4A}"/>
              </a:ext>
            </a:extLst>
          </p:cNvPr>
          <p:cNvCxnSpPr>
            <a:stCxn id="52244" idx="3"/>
            <a:endCxn id="52245" idx="3"/>
          </p:cNvCxnSpPr>
          <p:nvPr/>
        </p:nvCxnSpPr>
        <p:spPr bwMode="auto">
          <a:xfrm>
            <a:off x="4572000" y="4176713"/>
            <a:ext cx="12700" cy="292100"/>
          </a:xfrm>
          <a:prstGeom prst="curvedConnector3">
            <a:avLst>
              <a:gd name="adj1" fmla="val 22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62" name="Rectangle 71">
            <a:extLst>
              <a:ext uri="{FF2B5EF4-FFF2-40B4-BE49-F238E27FC236}">
                <a16:creationId xmlns:a16="http://schemas.microsoft.com/office/drawing/2014/main" id="{1AEB476B-166C-E34B-A7E0-1D10D60A4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2438400"/>
            <a:ext cx="555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d.a</a:t>
            </a:r>
            <a:endParaRPr lang="zh-CN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63" name="Rectangle 151">
            <a:extLst>
              <a:ext uri="{FF2B5EF4-FFF2-40B4-BE49-F238E27FC236}">
                <a16:creationId xmlns:a16="http://schemas.microsoft.com/office/drawing/2014/main" id="{53AB39AD-8AD6-6A4C-B1CA-054AB24AB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4540250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endParaRPr lang="zh-CN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0451FBE-CC1B-CA41-B28C-837E1B11E872}"/>
              </a:ext>
            </a:extLst>
          </p:cNvPr>
          <p:cNvSpPr/>
          <p:nvPr/>
        </p:nvSpPr>
        <p:spPr>
          <a:xfrm>
            <a:off x="5334000" y="2709863"/>
            <a:ext cx="3657600" cy="2984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vmulsd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4(%rax,%rdx,4), %xmm0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560B4CA2-AE98-8645-89AF-ACC3BC3E8ECB}"/>
              </a:ext>
            </a:extLst>
          </p:cNvPr>
          <p:cNvSpPr/>
          <p:nvPr/>
        </p:nvSpPr>
        <p:spPr>
          <a:xfrm>
            <a:off x="5181600" y="2570163"/>
            <a:ext cx="152400" cy="584200"/>
          </a:xfrm>
          <a:prstGeom prst="rightBrace">
            <a:avLst>
              <a:gd name="adj1" fmla="val 2395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zh-CN" altLang="zh-CN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266" name="Rounded Rectangle 2">
            <a:extLst>
              <a:ext uri="{FF2B5EF4-FFF2-40B4-BE49-F238E27FC236}">
                <a16:creationId xmlns:a16="http://schemas.microsoft.com/office/drawing/2014/main" id="{292DFCCB-650F-9C40-BFBC-5982775F3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25701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2267" name="Rounded Rectangle 41">
            <a:extLst>
              <a:ext uri="{FF2B5EF4-FFF2-40B4-BE49-F238E27FC236}">
                <a16:creationId xmlns:a16="http://schemas.microsoft.com/office/drawing/2014/main" id="{AAB58944-3533-E04A-894C-EB29CF487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28622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17B03A40-8724-374E-9585-4D28C4F7DCBD}"/>
              </a:ext>
            </a:extLst>
          </p:cNvPr>
          <p:cNvCxnSpPr>
            <a:stCxn id="52266" idx="3"/>
            <a:endCxn id="52267" idx="3"/>
          </p:cNvCxnSpPr>
          <p:nvPr/>
        </p:nvCxnSpPr>
        <p:spPr bwMode="auto">
          <a:xfrm>
            <a:off x="4572000" y="2716213"/>
            <a:ext cx="12700" cy="292100"/>
          </a:xfrm>
          <a:prstGeom prst="curvedConnector3">
            <a:avLst>
              <a:gd name="adj1" fmla="val 21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69" name="Rectangle 71">
            <a:extLst>
              <a:ext uri="{FF2B5EF4-FFF2-40B4-BE49-F238E27FC236}">
                <a16:creationId xmlns:a16="http://schemas.microsoft.com/office/drawing/2014/main" id="{D1F390AC-5D56-5A4F-BECF-FAE41FDC5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3027363"/>
            <a:ext cx="555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d.b</a:t>
            </a:r>
            <a:endParaRPr lang="zh-CN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270" name="Straight Arrow Connector 68">
            <a:extLst>
              <a:ext uri="{FF2B5EF4-FFF2-40B4-BE49-F238E27FC236}">
                <a16:creationId xmlns:a16="http://schemas.microsoft.com/office/drawing/2014/main" id="{1F0D1ABB-64B6-1847-91BD-95BFAC1933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70200" y="3000375"/>
            <a:ext cx="9906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71" name="Straight Arrow Connector 70">
            <a:extLst>
              <a:ext uri="{FF2B5EF4-FFF2-40B4-BE49-F238E27FC236}">
                <a16:creationId xmlns:a16="http://schemas.microsoft.com/office/drawing/2014/main" id="{3AB60441-9674-724C-B894-EA1D805B52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70200" y="2543175"/>
            <a:ext cx="0" cy="4572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72" name="Straight Arrow Connector 69">
            <a:extLst>
              <a:ext uri="{FF2B5EF4-FFF2-40B4-BE49-F238E27FC236}">
                <a16:creationId xmlns:a16="http://schemas.microsoft.com/office/drawing/2014/main" id="{D4CEDD06-8445-FD43-BBD8-376EF52D50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70200" y="2543175"/>
            <a:ext cx="9906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73" name="Straight Arrow Connector 58">
            <a:extLst>
              <a:ext uri="{FF2B5EF4-FFF2-40B4-BE49-F238E27FC236}">
                <a16:creationId xmlns:a16="http://schemas.microsoft.com/office/drawing/2014/main" id="{C1B8D212-C495-C340-B4DE-449AF6865D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71700" y="3814763"/>
            <a:ext cx="16764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>
            <a:extLst>
              <a:ext uri="{FF2B5EF4-FFF2-40B4-BE49-F238E27FC236}">
                <a16:creationId xmlns:a16="http://schemas.microsoft.com/office/drawing/2014/main" id="{3B2DE2BC-C6AE-5D48-856B-94AE7A1E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BF378F-3028-D043-BEF7-49A71AAA489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5" name="Rectangle 29">
            <a:extLst>
              <a:ext uri="{FF2B5EF4-FFF2-40B4-BE49-F238E27FC236}">
                <a16:creationId xmlns:a16="http://schemas.microsoft.com/office/drawing/2014/main" id="{D64E6AC0-EC91-C145-8780-71BE5D014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Graphical Representation</a:t>
            </a:r>
          </a:p>
        </p:txBody>
      </p:sp>
      <p:grpSp>
        <p:nvGrpSpPr>
          <p:cNvPr id="54276" name="Group 12">
            <a:extLst>
              <a:ext uri="{FF2B5EF4-FFF2-40B4-BE49-F238E27FC236}">
                <a16:creationId xmlns:a16="http://schemas.microsoft.com/office/drawing/2014/main" id="{42C1DCCC-EE61-F948-84E0-F0D9E689460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60525"/>
            <a:ext cx="2762250" cy="4511675"/>
            <a:chOff x="457200" y="1660526"/>
            <a:chExt cx="2762250" cy="4511674"/>
          </a:xfrm>
        </p:grpSpPr>
        <p:cxnSp>
          <p:nvCxnSpPr>
            <p:cNvPr id="54304" name="Straight Arrow Connector 188">
              <a:extLst>
                <a:ext uri="{FF2B5EF4-FFF2-40B4-BE49-F238E27FC236}">
                  <a16:creationId xmlns:a16="http://schemas.microsoft.com/office/drawing/2014/main" id="{A410A110-B16E-1A4F-86C2-5C89546D79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62112" y="1990724"/>
              <a:ext cx="0" cy="1139826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05" name="Rectangle 176">
              <a:extLst>
                <a:ext uri="{FF2B5EF4-FFF2-40B4-BE49-F238E27FC236}">
                  <a16:creationId xmlns:a16="http://schemas.microsoft.com/office/drawing/2014/main" id="{524E95E3-5C09-DA43-9E90-B8B0887F6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1660526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%xmm0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54306" name="Rectangle 177">
              <a:extLst>
                <a:ext uri="{FF2B5EF4-FFF2-40B4-BE49-F238E27FC236}">
                  <a16:creationId xmlns:a16="http://schemas.microsoft.com/office/drawing/2014/main" id="{B182B8D4-CE08-794E-A093-9DDA8BCE4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1660526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%rax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54307" name="Rectangle 178">
              <a:extLst>
                <a:ext uri="{FF2B5EF4-FFF2-40B4-BE49-F238E27FC236}">
                  <a16:creationId xmlns:a16="http://schemas.microsoft.com/office/drawing/2014/main" id="{17D25227-8EEA-4743-AF58-8CAF818E5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1660526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%rbp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54308" name="Rectangle 179">
              <a:extLst>
                <a:ext uri="{FF2B5EF4-FFF2-40B4-BE49-F238E27FC236}">
                  <a16:creationId xmlns:a16="http://schemas.microsoft.com/office/drawing/2014/main" id="{EE91C9EF-B63C-7E48-8235-D7F0EBA5A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1660526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%rdx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54309" name="Rectangle 180">
              <a:extLst>
                <a:ext uri="{FF2B5EF4-FFF2-40B4-BE49-F238E27FC236}">
                  <a16:creationId xmlns:a16="http://schemas.microsoft.com/office/drawing/2014/main" id="{0797CC3F-47BC-154A-AB20-673A4B49D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867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%xmm0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54310" name="Rectangle 181">
              <a:extLst>
                <a:ext uri="{FF2B5EF4-FFF2-40B4-BE49-F238E27FC236}">
                  <a16:creationId xmlns:a16="http://schemas.microsoft.com/office/drawing/2014/main" id="{4284602E-1521-4F42-8300-8F15FE9EC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5867400"/>
              <a:ext cx="685800" cy="304800"/>
            </a:xfrm>
            <a:prstGeom prst="rect">
              <a:avLst/>
            </a:prstGeom>
            <a:solidFill>
              <a:srgbClr val="FFC000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%rdx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54311" name="Rounded Rectangle 182">
              <a:extLst>
                <a:ext uri="{FF2B5EF4-FFF2-40B4-BE49-F238E27FC236}">
                  <a16:creationId xmlns:a16="http://schemas.microsoft.com/office/drawing/2014/main" id="{4AEB8FE3-91E7-DA48-8B61-064146184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2193926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load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54312" name="Rounded Rectangle 183">
              <a:extLst>
                <a:ext uri="{FF2B5EF4-FFF2-40B4-BE49-F238E27FC236}">
                  <a16:creationId xmlns:a16="http://schemas.microsoft.com/office/drawing/2014/main" id="{6228CCCD-387E-DD48-8790-B7A517BDF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26670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mul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54313" name="Rounded Rectangle 184">
              <a:extLst>
                <a:ext uri="{FF2B5EF4-FFF2-40B4-BE49-F238E27FC236}">
                  <a16:creationId xmlns:a16="http://schemas.microsoft.com/office/drawing/2014/main" id="{DD3626E3-B895-7A4C-B910-C5E8510BE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4196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add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54314" name="Rounded Rectangle 185">
              <a:extLst>
                <a:ext uri="{FF2B5EF4-FFF2-40B4-BE49-F238E27FC236}">
                  <a16:creationId xmlns:a16="http://schemas.microsoft.com/office/drawing/2014/main" id="{A66A24E9-A35D-6F43-8DFE-1E17B0B98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750" y="48768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cmp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54315" name="Rounded Rectangle 186">
              <a:extLst>
                <a:ext uri="{FF2B5EF4-FFF2-40B4-BE49-F238E27FC236}">
                  <a16:creationId xmlns:a16="http://schemas.microsoft.com/office/drawing/2014/main" id="{8571ACDE-8D87-D846-90D1-53E004EA3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750" y="54229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jg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cxnSp>
          <p:nvCxnSpPr>
            <p:cNvPr id="54316" name="Straight Arrow Connector 187">
              <a:extLst>
                <a:ext uri="{FF2B5EF4-FFF2-40B4-BE49-F238E27FC236}">
                  <a16:creationId xmlns:a16="http://schemas.microsoft.com/office/drawing/2014/main" id="{2B746A13-D24B-3942-A9BB-7B48C3DCB91C}"/>
                </a:ext>
              </a:extLst>
            </p:cNvPr>
            <p:cNvCxnSpPr>
              <a:cxnSpLocks noChangeShapeType="1"/>
              <a:endCxn id="54309" idx="0"/>
            </p:cNvCxnSpPr>
            <p:nvPr/>
          </p:nvCxnSpPr>
          <p:spPr bwMode="auto">
            <a:xfrm>
              <a:off x="800100" y="3921125"/>
              <a:ext cx="0" cy="1946275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7" name="Straight Arrow Connector 188">
              <a:extLst>
                <a:ext uri="{FF2B5EF4-FFF2-40B4-BE49-F238E27FC236}">
                  <a16:creationId xmlns:a16="http://schemas.microsoft.com/office/drawing/2014/main" id="{BCF89E80-4055-B04E-A85D-14847DF1DE08}"/>
                </a:ext>
              </a:extLst>
            </p:cNvPr>
            <p:cNvCxnSpPr>
              <a:cxnSpLocks noChangeShapeType="1"/>
              <a:endCxn id="54311" idx="0"/>
            </p:cNvCxnSpPr>
            <p:nvPr/>
          </p:nvCxnSpPr>
          <p:spPr bwMode="auto">
            <a:xfrm>
              <a:off x="1276350" y="1965326"/>
              <a:ext cx="0" cy="2286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8" name="Straight Arrow Connector 189">
              <a:extLst>
                <a:ext uri="{FF2B5EF4-FFF2-40B4-BE49-F238E27FC236}">
                  <a16:creationId xmlns:a16="http://schemas.microsoft.com/office/drawing/2014/main" id="{5BCAD99D-91FE-3542-8F50-FEB8AE57C70C}"/>
                </a:ext>
              </a:extLst>
            </p:cNvPr>
            <p:cNvCxnSpPr>
              <a:cxnSpLocks noChangeShapeType="1"/>
              <a:stCxn id="54307" idx="2"/>
              <a:endCxn id="54314" idx="0"/>
            </p:cNvCxnSpPr>
            <p:nvPr/>
          </p:nvCxnSpPr>
          <p:spPr bwMode="auto">
            <a:xfrm>
              <a:off x="2171700" y="1965326"/>
              <a:ext cx="0" cy="2911474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9" name="Straight Arrow Connector 190">
              <a:extLst>
                <a:ext uri="{FF2B5EF4-FFF2-40B4-BE49-F238E27FC236}">
                  <a16:creationId xmlns:a16="http://schemas.microsoft.com/office/drawing/2014/main" id="{8DF65404-B747-D34A-91C2-ABC8EC7463E4}"/>
                </a:ext>
              </a:extLst>
            </p:cNvPr>
            <p:cNvCxnSpPr>
              <a:cxnSpLocks noChangeShapeType="1"/>
              <a:endCxn id="54314" idx="3"/>
            </p:cNvCxnSpPr>
            <p:nvPr/>
          </p:nvCxnSpPr>
          <p:spPr bwMode="auto">
            <a:xfrm flipH="1">
              <a:off x="2533650" y="5022850"/>
              <a:ext cx="32385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0" name="Straight Arrow Connector 191">
              <a:extLst>
                <a:ext uri="{FF2B5EF4-FFF2-40B4-BE49-F238E27FC236}">
                  <a16:creationId xmlns:a16="http://schemas.microsoft.com/office/drawing/2014/main" id="{A0249FA6-54D6-5049-9C3F-E5527B0B9512}"/>
                </a:ext>
              </a:extLst>
            </p:cNvPr>
            <p:cNvCxnSpPr>
              <a:cxnSpLocks noChangeShapeType="1"/>
              <a:endCxn id="54311" idx="3"/>
            </p:cNvCxnSpPr>
            <p:nvPr/>
          </p:nvCxnSpPr>
          <p:spPr bwMode="auto">
            <a:xfrm flipH="1">
              <a:off x="1638300" y="2339976"/>
              <a:ext cx="120015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1" name="Straight Arrow Connector 192">
              <a:extLst>
                <a:ext uri="{FF2B5EF4-FFF2-40B4-BE49-F238E27FC236}">
                  <a16:creationId xmlns:a16="http://schemas.microsoft.com/office/drawing/2014/main" id="{F8FFC73C-8F58-494F-B3C1-AB3098FD96A2}"/>
                </a:ext>
              </a:extLst>
            </p:cNvPr>
            <p:cNvCxnSpPr>
              <a:cxnSpLocks noChangeShapeType="1"/>
              <a:stCxn id="54308" idx="2"/>
              <a:endCxn id="54313" idx="0"/>
            </p:cNvCxnSpPr>
            <p:nvPr/>
          </p:nvCxnSpPr>
          <p:spPr bwMode="auto">
            <a:xfrm>
              <a:off x="2857500" y="1965326"/>
              <a:ext cx="0" cy="2454274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2" name="Straight Arrow Connector 193">
              <a:extLst>
                <a:ext uri="{FF2B5EF4-FFF2-40B4-BE49-F238E27FC236}">
                  <a16:creationId xmlns:a16="http://schemas.microsoft.com/office/drawing/2014/main" id="{D2838BDE-B6F4-8C40-8D54-A0EACE3699AF}"/>
                </a:ext>
              </a:extLst>
            </p:cNvPr>
            <p:cNvCxnSpPr>
              <a:cxnSpLocks noChangeShapeType="1"/>
              <a:stCxn id="54313" idx="2"/>
              <a:endCxn id="54310" idx="0"/>
            </p:cNvCxnSpPr>
            <p:nvPr/>
          </p:nvCxnSpPr>
          <p:spPr bwMode="auto">
            <a:xfrm>
              <a:off x="2857500" y="4711700"/>
              <a:ext cx="0" cy="11557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3" name="Straight Arrow Connector 194">
              <a:extLst>
                <a:ext uri="{FF2B5EF4-FFF2-40B4-BE49-F238E27FC236}">
                  <a16:creationId xmlns:a16="http://schemas.microsoft.com/office/drawing/2014/main" id="{D32AB0A1-8C67-EA46-A3E7-BAAAA54F4825}"/>
                </a:ext>
              </a:extLst>
            </p:cNvPr>
            <p:cNvCxnSpPr>
              <a:cxnSpLocks noChangeShapeType="1"/>
              <a:stCxn id="54314" idx="2"/>
              <a:endCxn id="54315" idx="0"/>
            </p:cNvCxnSpPr>
            <p:nvPr/>
          </p:nvCxnSpPr>
          <p:spPr bwMode="auto">
            <a:xfrm>
              <a:off x="2171700" y="5168900"/>
              <a:ext cx="0" cy="2540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4" name="Straight Arrow Connector 195">
              <a:extLst>
                <a:ext uri="{FF2B5EF4-FFF2-40B4-BE49-F238E27FC236}">
                  <a16:creationId xmlns:a16="http://schemas.microsoft.com/office/drawing/2014/main" id="{26229F7A-9DE0-C148-BC0F-3FBC5A951EBE}"/>
                </a:ext>
              </a:extLst>
            </p:cNvPr>
            <p:cNvCxnSpPr>
              <a:cxnSpLocks noChangeShapeType="1"/>
              <a:stCxn id="54305" idx="2"/>
            </p:cNvCxnSpPr>
            <p:nvPr/>
          </p:nvCxnSpPr>
          <p:spPr bwMode="auto">
            <a:xfrm>
              <a:off x="800100" y="1965326"/>
              <a:ext cx="0" cy="701674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5" name="Straight Arrow Connector 196">
              <a:extLst>
                <a:ext uri="{FF2B5EF4-FFF2-40B4-BE49-F238E27FC236}">
                  <a16:creationId xmlns:a16="http://schemas.microsoft.com/office/drawing/2014/main" id="{D34EC1E5-80E6-244A-9A8D-765AF751ED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19200" y="2498726"/>
              <a:ext cx="0" cy="168274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26" name="Rounded Rectangle 182">
              <a:extLst>
                <a:ext uri="{FF2B5EF4-FFF2-40B4-BE49-F238E27FC236}">
                  <a16:creationId xmlns:a16="http://schemas.microsoft.com/office/drawing/2014/main" id="{09DC2A56-5969-9C4E-A66D-329B211D4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3121026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load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sp>
          <p:nvSpPr>
            <p:cNvPr id="54327" name="Rounded Rectangle 183">
              <a:extLst>
                <a:ext uri="{FF2B5EF4-FFF2-40B4-BE49-F238E27FC236}">
                  <a16:creationId xmlns:a16="http://schemas.microsoft.com/office/drawing/2014/main" id="{902BEDB8-9F05-034A-BDAB-7B1AA372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594100"/>
              <a:ext cx="723900" cy="2921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" cmpd="dbl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14400" algn="l"/>
                  <a:tab pos="22860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Courier New" panose="02070309020205020404" pitchFamily="49" charset="0"/>
                </a:rPr>
                <a:t>mul</a:t>
              </a:r>
              <a:endParaRPr lang="zh-CN" altLang="en-US" sz="1600">
                <a:latin typeface="Courier New" panose="02070309020205020404" pitchFamily="49" charset="0"/>
              </a:endParaRPr>
            </a:p>
          </p:txBody>
        </p:sp>
        <p:cxnSp>
          <p:nvCxnSpPr>
            <p:cNvPr id="54328" name="Straight Arrow Connector 191">
              <a:extLst>
                <a:ext uri="{FF2B5EF4-FFF2-40B4-BE49-F238E27FC236}">
                  <a16:creationId xmlns:a16="http://schemas.microsoft.com/office/drawing/2014/main" id="{5E2D06C4-D955-AF4D-B678-E07FBC0D3895}"/>
                </a:ext>
              </a:extLst>
            </p:cNvPr>
            <p:cNvCxnSpPr>
              <a:cxnSpLocks noChangeShapeType="1"/>
              <a:endCxn id="54326" idx="3"/>
            </p:cNvCxnSpPr>
            <p:nvPr/>
          </p:nvCxnSpPr>
          <p:spPr bwMode="auto">
            <a:xfrm flipH="1">
              <a:off x="1752600" y="3267076"/>
              <a:ext cx="10668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9" name="Straight Arrow Connector 195">
              <a:extLst>
                <a:ext uri="{FF2B5EF4-FFF2-40B4-BE49-F238E27FC236}">
                  <a16:creationId xmlns:a16="http://schemas.microsoft.com/office/drawing/2014/main" id="{72299725-4550-F647-B99F-33DBBE32F2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00100" y="2959100"/>
              <a:ext cx="0" cy="6350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0" name="Straight Arrow Connector 196">
              <a:extLst>
                <a:ext uri="{FF2B5EF4-FFF2-40B4-BE49-F238E27FC236}">
                  <a16:creationId xmlns:a16="http://schemas.microsoft.com/office/drawing/2014/main" id="{6B9234A9-FE7B-DD49-BEE1-F5AE398F87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19200" y="3425826"/>
              <a:ext cx="0" cy="168274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FF673AC-6818-3F4D-8554-74D7468C8EE6}"/>
              </a:ext>
            </a:extLst>
          </p:cNvPr>
          <p:cNvSpPr/>
          <p:nvPr/>
        </p:nvSpPr>
        <p:spPr bwMode="auto">
          <a:xfrm>
            <a:off x="4000500" y="2130425"/>
            <a:ext cx="3968750" cy="21558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914400" algn="l"/>
                <a:tab pos="2286000" algn="l"/>
              </a:tabLst>
              <a:defRPr/>
            </a:pPr>
            <a:endParaRPr lang="zh-CN" altLang="en-US"/>
          </a:p>
        </p:txBody>
      </p:sp>
      <p:sp>
        <p:nvSpPr>
          <p:cNvPr id="54278" name="Rectangle 59">
            <a:extLst>
              <a:ext uri="{FF2B5EF4-FFF2-40B4-BE49-F238E27FC236}">
                <a16:creationId xmlns:a16="http://schemas.microsoft.com/office/drawing/2014/main" id="{2662700D-987B-FE46-9072-51DDC4B63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673225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%xmm0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4279" name="Rectangle 60">
            <a:extLst>
              <a:ext uri="{FF2B5EF4-FFF2-40B4-BE49-F238E27FC236}">
                <a16:creationId xmlns:a16="http://schemas.microsoft.com/office/drawing/2014/main" id="{085F72C4-CDCA-4C49-A12F-2BDFCC5F0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0" y="1673225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%rdx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4280" name="Rectangle 61">
            <a:extLst>
              <a:ext uri="{FF2B5EF4-FFF2-40B4-BE49-F238E27FC236}">
                <a16:creationId xmlns:a16="http://schemas.microsoft.com/office/drawing/2014/main" id="{D1AA9B39-6E28-A64E-BF5C-5DBB8AC4A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831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%xmm0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4281" name="Rectangle 62">
            <a:extLst>
              <a:ext uri="{FF2B5EF4-FFF2-40B4-BE49-F238E27FC236}">
                <a16:creationId xmlns:a16="http://schemas.microsoft.com/office/drawing/2014/main" id="{207516FA-5B4F-A946-8011-F4F8B9CFC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0" y="44831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%rdx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4282" name="Rounded Rectangle 63">
            <a:extLst>
              <a:ext uri="{FF2B5EF4-FFF2-40B4-BE49-F238E27FC236}">
                <a16:creationId xmlns:a16="http://schemas.microsoft.com/office/drawing/2014/main" id="{FCAA0088-DF9C-2640-BF39-7870C35A1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22828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4283" name="Rounded Rectangle 65">
            <a:extLst>
              <a:ext uri="{FF2B5EF4-FFF2-40B4-BE49-F238E27FC236}">
                <a16:creationId xmlns:a16="http://schemas.microsoft.com/office/drawing/2014/main" id="{85E69280-83CF-B24F-AAD0-00A0F2384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8162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4284" name="Rounded Rectangle 66">
            <a:extLst>
              <a:ext uri="{FF2B5EF4-FFF2-40B4-BE49-F238E27FC236}">
                <a16:creationId xmlns:a16="http://schemas.microsoft.com/office/drawing/2014/main" id="{7320CBCC-A4A0-4741-9C75-0BB2D50E1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37338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54285" name="Straight Arrow Connector 68">
            <a:extLst>
              <a:ext uri="{FF2B5EF4-FFF2-40B4-BE49-F238E27FC236}">
                <a16:creationId xmlns:a16="http://schemas.microsoft.com/office/drawing/2014/main" id="{3C548A66-4A1D-DC4B-BBC3-F7E8B35BDE68}"/>
              </a:ext>
            </a:extLst>
          </p:cNvPr>
          <p:cNvCxnSpPr>
            <a:cxnSpLocks noChangeShapeType="1"/>
            <a:endCxn id="54280" idx="0"/>
          </p:cNvCxnSpPr>
          <p:nvPr/>
        </p:nvCxnSpPr>
        <p:spPr bwMode="auto">
          <a:xfrm>
            <a:off x="4381500" y="3657600"/>
            <a:ext cx="0" cy="8255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6" name="Straight Arrow Connector 69">
            <a:extLst>
              <a:ext uri="{FF2B5EF4-FFF2-40B4-BE49-F238E27FC236}">
                <a16:creationId xmlns:a16="http://schemas.microsoft.com/office/drawing/2014/main" id="{48384B23-6B10-C141-B987-8BEEECEA7A0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026150" y="2428875"/>
            <a:ext cx="4953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7" name="Straight Arrow Connector 71">
            <a:extLst>
              <a:ext uri="{FF2B5EF4-FFF2-40B4-BE49-F238E27FC236}">
                <a16:creationId xmlns:a16="http://schemas.microsoft.com/office/drawing/2014/main" id="{027005FB-8F5D-554C-8325-FF4DA74E4A75}"/>
              </a:ext>
            </a:extLst>
          </p:cNvPr>
          <p:cNvCxnSpPr>
            <a:cxnSpLocks noChangeShapeType="1"/>
            <a:stCxn id="54279" idx="2"/>
            <a:endCxn id="54284" idx="0"/>
          </p:cNvCxnSpPr>
          <p:nvPr/>
        </p:nvCxnSpPr>
        <p:spPr bwMode="auto">
          <a:xfrm>
            <a:off x="6521450" y="1978025"/>
            <a:ext cx="0" cy="175577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8" name="Straight Arrow Connector 72">
            <a:extLst>
              <a:ext uri="{FF2B5EF4-FFF2-40B4-BE49-F238E27FC236}">
                <a16:creationId xmlns:a16="http://schemas.microsoft.com/office/drawing/2014/main" id="{75FA5ED4-3419-CA40-A2DB-941E8F180BAC}"/>
              </a:ext>
            </a:extLst>
          </p:cNvPr>
          <p:cNvCxnSpPr>
            <a:cxnSpLocks noChangeShapeType="1"/>
            <a:stCxn id="54284" idx="2"/>
            <a:endCxn id="54281" idx="0"/>
          </p:cNvCxnSpPr>
          <p:nvPr/>
        </p:nvCxnSpPr>
        <p:spPr bwMode="auto">
          <a:xfrm>
            <a:off x="6521450" y="4025900"/>
            <a:ext cx="0" cy="4572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9" name="Straight Arrow Connector 73">
            <a:extLst>
              <a:ext uri="{FF2B5EF4-FFF2-40B4-BE49-F238E27FC236}">
                <a16:creationId xmlns:a16="http://schemas.microsoft.com/office/drawing/2014/main" id="{65581382-BA66-0448-91E8-A9412E2830F9}"/>
              </a:ext>
            </a:extLst>
          </p:cNvPr>
          <p:cNvCxnSpPr>
            <a:cxnSpLocks noChangeShapeType="1"/>
            <a:stCxn id="54278" idx="2"/>
          </p:cNvCxnSpPr>
          <p:nvPr/>
        </p:nvCxnSpPr>
        <p:spPr bwMode="auto">
          <a:xfrm>
            <a:off x="4381500" y="1978025"/>
            <a:ext cx="0" cy="8382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90" name="TextBox 75">
            <a:extLst>
              <a:ext uri="{FF2B5EF4-FFF2-40B4-BE49-F238E27FC236}">
                <a16:creationId xmlns:a16="http://schemas.microsoft.com/office/drawing/2014/main" id="{A5B91B91-6492-3E43-84E8-9F70C0F48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0" y="2212975"/>
            <a:ext cx="1104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data[i]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4291" name="Rounded Rectangle 65">
            <a:extLst>
              <a:ext uri="{FF2B5EF4-FFF2-40B4-BE49-F238E27FC236}">
                <a16:creationId xmlns:a16="http://schemas.microsoft.com/office/drawing/2014/main" id="{2E7C4CF9-BA51-764D-B528-2AC9BD753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650" y="33655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4292" name="TextBox 75">
            <a:extLst>
              <a:ext uri="{FF2B5EF4-FFF2-40B4-BE49-F238E27FC236}">
                <a16:creationId xmlns:a16="http://schemas.microsoft.com/office/drawing/2014/main" id="{AA60D6F1-68C8-544C-AF29-89012A31B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809875"/>
            <a:ext cx="1339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data[i+1]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54293" name="Straight Arrow Connector 73">
            <a:extLst>
              <a:ext uri="{FF2B5EF4-FFF2-40B4-BE49-F238E27FC236}">
                <a16:creationId xmlns:a16="http://schemas.microsoft.com/office/drawing/2014/main" id="{93182E77-3822-E847-B0D6-6DCCBA24DF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81500" y="3108325"/>
            <a:ext cx="0" cy="261938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94" name="Rounded Rectangle 63">
            <a:extLst>
              <a:ext uri="{FF2B5EF4-FFF2-40B4-BE49-F238E27FC236}">
                <a16:creationId xmlns:a16="http://schemas.microsoft.com/office/drawing/2014/main" id="{D8BBBDAB-EFB8-C343-B50B-DDB33C7F7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28194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54295" name="Straight Arrow Connector 69">
            <a:extLst>
              <a:ext uri="{FF2B5EF4-FFF2-40B4-BE49-F238E27FC236}">
                <a16:creationId xmlns:a16="http://schemas.microsoft.com/office/drawing/2014/main" id="{6E7CC7A0-175A-4046-AD8A-9D460501AC5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026150" y="2971800"/>
            <a:ext cx="4953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4296" name="Group 37">
            <a:extLst>
              <a:ext uri="{FF2B5EF4-FFF2-40B4-BE49-F238E27FC236}">
                <a16:creationId xmlns:a16="http://schemas.microsoft.com/office/drawing/2014/main" id="{A752EB89-CFE5-6047-88A5-9F1BECA02E68}"/>
              </a:ext>
            </a:extLst>
          </p:cNvPr>
          <p:cNvGrpSpPr>
            <a:grpSpLocks/>
          </p:cNvGrpSpPr>
          <p:nvPr/>
        </p:nvGrpSpPr>
        <p:grpSpPr bwMode="auto">
          <a:xfrm>
            <a:off x="4914900" y="2428875"/>
            <a:ext cx="381000" cy="533400"/>
            <a:chOff x="4914900" y="2428876"/>
            <a:chExt cx="381000" cy="533400"/>
          </a:xfrm>
        </p:grpSpPr>
        <p:cxnSp>
          <p:nvCxnSpPr>
            <p:cNvPr id="54301" name="Straight Arrow Connector 74">
              <a:extLst>
                <a:ext uri="{FF2B5EF4-FFF2-40B4-BE49-F238E27FC236}">
                  <a16:creationId xmlns:a16="http://schemas.microsoft.com/office/drawing/2014/main" id="{73539BD0-D705-A44C-8EF3-BAB6EE56D9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05400" y="2428876"/>
              <a:ext cx="0" cy="5334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02" name="Straight Arrow Connector 19">
              <a:extLst>
                <a:ext uri="{FF2B5EF4-FFF2-40B4-BE49-F238E27FC236}">
                  <a16:creationId xmlns:a16="http://schemas.microsoft.com/office/drawing/2014/main" id="{F1048BE3-281C-2D49-8E5B-C41C4B25879A}"/>
                </a:ext>
              </a:extLst>
            </p:cNvPr>
            <p:cNvCxnSpPr>
              <a:cxnSpLocks noChangeShapeType="1"/>
              <a:stCxn id="54282" idx="1"/>
            </p:cNvCxnSpPr>
            <p:nvPr/>
          </p:nvCxnSpPr>
          <p:spPr bwMode="auto">
            <a:xfrm flipH="1">
              <a:off x="5105400" y="2428876"/>
              <a:ext cx="1905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03" name="Straight Arrow Connector 150">
              <a:extLst>
                <a:ext uri="{FF2B5EF4-FFF2-40B4-BE49-F238E27FC236}">
                  <a16:creationId xmlns:a16="http://schemas.microsoft.com/office/drawing/2014/main" id="{32390E8B-43AB-0147-A547-D646E23348FA}"/>
                </a:ext>
              </a:extLst>
            </p:cNvPr>
            <p:cNvCxnSpPr>
              <a:cxnSpLocks noChangeShapeType="1"/>
              <a:endCxn id="54283" idx="3"/>
            </p:cNvCxnSpPr>
            <p:nvPr/>
          </p:nvCxnSpPr>
          <p:spPr bwMode="auto">
            <a:xfrm flipH="1">
              <a:off x="4914900" y="2962276"/>
              <a:ext cx="1905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297" name="Group 167">
            <a:extLst>
              <a:ext uri="{FF2B5EF4-FFF2-40B4-BE49-F238E27FC236}">
                <a16:creationId xmlns:a16="http://schemas.microsoft.com/office/drawing/2014/main" id="{FA922BFC-F2FE-4B47-80A6-1A0D87506664}"/>
              </a:ext>
            </a:extLst>
          </p:cNvPr>
          <p:cNvGrpSpPr>
            <a:grpSpLocks/>
          </p:cNvGrpSpPr>
          <p:nvPr/>
        </p:nvGrpSpPr>
        <p:grpSpPr bwMode="auto">
          <a:xfrm>
            <a:off x="4911725" y="2971800"/>
            <a:ext cx="381000" cy="533400"/>
            <a:chOff x="4914900" y="2428876"/>
            <a:chExt cx="381000" cy="533400"/>
          </a:xfrm>
        </p:grpSpPr>
        <p:cxnSp>
          <p:nvCxnSpPr>
            <p:cNvPr id="54298" name="Straight Arrow Connector 74">
              <a:extLst>
                <a:ext uri="{FF2B5EF4-FFF2-40B4-BE49-F238E27FC236}">
                  <a16:creationId xmlns:a16="http://schemas.microsoft.com/office/drawing/2014/main" id="{D2E13467-A48E-8A47-82EB-740398C919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81600" y="2428876"/>
              <a:ext cx="0" cy="53340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9" name="Straight Arrow Connector 169">
              <a:extLst>
                <a:ext uri="{FF2B5EF4-FFF2-40B4-BE49-F238E27FC236}">
                  <a16:creationId xmlns:a16="http://schemas.microsoft.com/office/drawing/2014/main" id="{37CEED8F-9A6E-3F43-BCCF-4C342C5A1D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191125" y="2428876"/>
              <a:ext cx="104775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00" name="Straight Arrow Connector 170">
              <a:extLst>
                <a:ext uri="{FF2B5EF4-FFF2-40B4-BE49-F238E27FC236}">
                  <a16:creationId xmlns:a16="http://schemas.microsoft.com/office/drawing/2014/main" id="{4DE4B442-5C5B-7B45-B597-10873B0B71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914900" y="2962276"/>
              <a:ext cx="266700" cy="0"/>
            </a:xfrm>
            <a:prstGeom prst="straightConnector1">
              <a:avLst/>
            </a:prstGeom>
            <a:noFill/>
            <a:ln w="12700" cmpd="dbl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>
            <a:extLst>
              <a:ext uri="{FF2B5EF4-FFF2-40B4-BE49-F238E27FC236}">
                <a16:creationId xmlns:a16="http://schemas.microsoft.com/office/drawing/2014/main" id="{72B10EFC-C420-1449-BD32-3EA7D6D7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54D486-AFDD-F74C-B4AC-12C7C9AFD4F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3" name="Rectangle 29">
            <a:extLst>
              <a:ext uri="{FF2B5EF4-FFF2-40B4-BE49-F238E27FC236}">
                <a16:creationId xmlns:a16="http://schemas.microsoft.com/office/drawing/2014/main" id="{D06A2F9D-E942-3545-B904-229A83292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Effect of Unrolling 3*1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F6D510C-D0C2-4449-8774-B5C1ECC78E94}"/>
              </a:ext>
            </a:extLst>
          </p:cNvPr>
          <p:cNvSpPr/>
          <p:nvPr/>
        </p:nvSpPr>
        <p:spPr bwMode="auto">
          <a:xfrm>
            <a:off x="495300" y="1752600"/>
            <a:ext cx="3619500" cy="31591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914400" algn="l"/>
                <a:tab pos="2286000" algn="l"/>
              </a:tabLst>
              <a:defRPr/>
            </a:pPr>
            <a:endParaRPr lang="zh-CN" altLang="en-US"/>
          </a:p>
        </p:txBody>
      </p:sp>
      <p:sp>
        <p:nvSpPr>
          <p:cNvPr id="56325" name="Rounded Rectangle 63">
            <a:extLst>
              <a:ext uri="{FF2B5EF4-FFF2-40B4-BE49-F238E27FC236}">
                <a16:creationId xmlns:a16="http://schemas.microsoft.com/office/drawing/2014/main" id="{4064B514-600E-2840-A343-0150A1B84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9050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6326" name="Rounded Rectangle 65">
            <a:extLst>
              <a:ext uri="{FF2B5EF4-FFF2-40B4-BE49-F238E27FC236}">
                <a16:creationId xmlns:a16="http://schemas.microsoft.com/office/drawing/2014/main" id="{9C719BE5-F35D-B548-AD0C-3AE043F5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84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6327" name="Rounded Rectangle 66">
            <a:extLst>
              <a:ext uri="{FF2B5EF4-FFF2-40B4-BE49-F238E27FC236}">
                <a16:creationId xmlns:a16="http://schemas.microsoft.com/office/drawing/2014/main" id="{706D198E-437A-AA41-B42B-904D02622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35927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122" name="Straight Arrow Connector 68">
            <a:extLst>
              <a:ext uri="{FF2B5EF4-FFF2-40B4-BE49-F238E27FC236}">
                <a16:creationId xmlns:a16="http://schemas.microsoft.com/office/drawing/2014/main" id="{123C2378-5BFE-CB45-A06C-54D4D1422E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28700" y="4714875"/>
            <a:ext cx="0" cy="3937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29" name="Straight Arrow Connector 69">
            <a:extLst>
              <a:ext uri="{FF2B5EF4-FFF2-40B4-BE49-F238E27FC236}">
                <a16:creationId xmlns:a16="http://schemas.microsoft.com/office/drawing/2014/main" id="{F70594C4-7FEB-1945-88AA-E5AF46910EDC}"/>
              </a:ext>
            </a:extLst>
          </p:cNvPr>
          <p:cNvCxnSpPr>
            <a:cxnSpLocks noChangeShapeType="1"/>
            <a:endCxn id="56325" idx="3"/>
          </p:cNvCxnSpPr>
          <p:nvPr/>
        </p:nvCxnSpPr>
        <p:spPr bwMode="auto">
          <a:xfrm flipH="1">
            <a:off x="2076450" y="2051050"/>
            <a:ext cx="4953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0" name="Straight Arrow Connector 71">
            <a:extLst>
              <a:ext uri="{FF2B5EF4-FFF2-40B4-BE49-F238E27FC236}">
                <a16:creationId xmlns:a16="http://schemas.microsoft.com/office/drawing/2014/main" id="{A6E8B80B-A584-4C42-955C-4419698B4ACA}"/>
              </a:ext>
            </a:extLst>
          </p:cNvPr>
          <p:cNvCxnSpPr>
            <a:cxnSpLocks noChangeShapeType="1"/>
            <a:endCxn id="56327" idx="0"/>
          </p:cNvCxnSpPr>
          <p:nvPr/>
        </p:nvCxnSpPr>
        <p:spPr bwMode="auto">
          <a:xfrm>
            <a:off x="2571750" y="1600200"/>
            <a:ext cx="0" cy="275907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1" name="Straight Arrow Connector 72">
            <a:extLst>
              <a:ext uri="{FF2B5EF4-FFF2-40B4-BE49-F238E27FC236}">
                <a16:creationId xmlns:a16="http://schemas.microsoft.com/office/drawing/2014/main" id="{FAF68A07-1033-CD45-9963-5091479EBF2E}"/>
              </a:ext>
            </a:extLst>
          </p:cNvPr>
          <p:cNvCxnSpPr>
            <a:cxnSpLocks noChangeShapeType="1"/>
            <a:stCxn id="56327" idx="2"/>
          </p:cNvCxnSpPr>
          <p:nvPr/>
        </p:nvCxnSpPr>
        <p:spPr bwMode="auto">
          <a:xfrm>
            <a:off x="2571750" y="4651375"/>
            <a:ext cx="0" cy="4572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Straight Arrow Connector 73">
            <a:extLst>
              <a:ext uri="{FF2B5EF4-FFF2-40B4-BE49-F238E27FC236}">
                <a16:creationId xmlns:a16="http://schemas.microsoft.com/office/drawing/2014/main" id="{67E83F3C-5EC2-544D-BBAF-37589D9511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28700" y="1600200"/>
            <a:ext cx="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33" name="Straight Arrow Connector 74">
            <a:extLst>
              <a:ext uri="{FF2B5EF4-FFF2-40B4-BE49-F238E27FC236}">
                <a16:creationId xmlns:a16="http://schemas.microsoft.com/office/drawing/2014/main" id="{3A5D19C2-16DE-F44F-9564-1E6D6BB13B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47800" y="2209800"/>
            <a:ext cx="0" cy="2286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4" name="TextBox 75">
            <a:extLst>
              <a:ext uri="{FF2B5EF4-FFF2-40B4-BE49-F238E27FC236}">
                <a16:creationId xmlns:a16="http://schemas.microsoft.com/office/drawing/2014/main" id="{3A23F17B-B850-8049-903B-CFB5D2210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1835150"/>
            <a:ext cx="1104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data[i]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6335" name="Rounded Rectangle 65">
            <a:extLst>
              <a:ext uri="{FF2B5EF4-FFF2-40B4-BE49-F238E27FC236}">
                <a16:creationId xmlns:a16="http://schemas.microsoft.com/office/drawing/2014/main" id="{30E5B831-F607-D84B-AB31-E3DE546D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34385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56336" name="Straight Arrow Connector 74">
            <a:extLst>
              <a:ext uri="{FF2B5EF4-FFF2-40B4-BE49-F238E27FC236}">
                <a16:creationId xmlns:a16="http://schemas.microsoft.com/office/drawing/2014/main" id="{766EA5ED-0273-324F-AAD1-2DB1908A29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41450" y="3209925"/>
            <a:ext cx="0" cy="2286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7" name="TextBox 75">
            <a:extLst>
              <a:ext uri="{FF2B5EF4-FFF2-40B4-BE49-F238E27FC236}">
                <a16:creationId xmlns:a16="http://schemas.microsoft.com/office/drawing/2014/main" id="{7B57B8D2-6EF5-4948-80AC-AA8010411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50" y="2835275"/>
            <a:ext cx="1339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data[i+1]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6338" name="Rounded Rectangle 63">
            <a:extLst>
              <a:ext uri="{FF2B5EF4-FFF2-40B4-BE49-F238E27FC236}">
                <a16:creationId xmlns:a16="http://schemas.microsoft.com/office/drawing/2014/main" id="{392C24C2-3E77-C04E-899E-5CF30ED01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38862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6339" name="Rounded Rectangle 65">
            <a:extLst>
              <a:ext uri="{FF2B5EF4-FFF2-40B4-BE49-F238E27FC236}">
                <a16:creationId xmlns:a16="http://schemas.microsoft.com/office/drawing/2014/main" id="{44DD35DC-3474-E04C-A491-93D227A7F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44196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56340" name="Straight Arrow Connector 69">
            <a:extLst>
              <a:ext uri="{FF2B5EF4-FFF2-40B4-BE49-F238E27FC236}">
                <a16:creationId xmlns:a16="http://schemas.microsoft.com/office/drawing/2014/main" id="{6A04F460-A53E-914E-87B4-C5964B369A9E}"/>
              </a:ext>
            </a:extLst>
          </p:cNvPr>
          <p:cNvCxnSpPr>
            <a:cxnSpLocks noChangeShapeType="1"/>
            <a:endCxn id="56338" idx="3"/>
          </p:cNvCxnSpPr>
          <p:nvPr/>
        </p:nvCxnSpPr>
        <p:spPr bwMode="auto">
          <a:xfrm flipH="1">
            <a:off x="2070100" y="4032250"/>
            <a:ext cx="4953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1" name="Straight Arrow Connector 74">
            <a:extLst>
              <a:ext uri="{FF2B5EF4-FFF2-40B4-BE49-F238E27FC236}">
                <a16:creationId xmlns:a16="http://schemas.microsoft.com/office/drawing/2014/main" id="{2D7E471A-C956-EA4F-9B1A-8531CE7EF1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41450" y="4191000"/>
            <a:ext cx="0" cy="2286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2" name="TextBox 75">
            <a:extLst>
              <a:ext uri="{FF2B5EF4-FFF2-40B4-BE49-F238E27FC236}">
                <a16:creationId xmlns:a16="http://schemas.microsoft.com/office/drawing/2014/main" id="{827A76E0-4EE0-604D-B6CA-BDC524EA6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50" y="3816350"/>
            <a:ext cx="1339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data[i+2]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139" name="Straight Arrow Connector 73">
            <a:extLst>
              <a:ext uri="{FF2B5EF4-FFF2-40B4-BE49-F238E27FC236}">
                <a16:creationId xmlns:a16="http://schemas.microsoft.com/office/drawing/2014/main" id="{02E36339-7584-5943-9B53-32AAB3BD3E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28700" y="2730500"/>
            <a:ext cx="0" cy="736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73">
            <a:extLst>
              <a:ext uri="{FF2B5EF4-FFF2-40B4-BE49-F238E27FC236}">
                <a16:creationId xmlns:a16="http://schemas.microsoft.com/office/drawing/2014/main" id="{5BF54958-049A-2941-A8AD-AD2F7D66B1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28700" y="3730625"/>
            <a:ext cx="0" cy="7207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45" name="Rounded Rectangle 63">
            <a:extLst>
              <a:ext uri="{FF2B5EF4-FFF2-40B4-BE49-F238E27FC236}">
                <a16:creationId xmlns:a16="http://schemas.microsoft.com/office/drawing/2014/main" id="{AD93580F-A0A7-4448-A002-C801525A9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29083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56346" name="Straight Arrow Connector 69">
            <a:extLst>
              <a:ext uri="{FF2B5EF4-FFF2-40B4-BE49-F238E27FC236}">
                <a16:creationId xmlns:a16="http://schemas.microsoft.com/office/drawing/2014/main" id="{DD22544F-77C7-DC4C-8CF1-C9F511767E17}"/>
              </a:ext>
            </a:extLst>
          </p:cNvPr>
          <p:cNvCxnSpPr>
            <a:cxnSpLocks noChangeShapeType="1"/>
            <a:endCxn id="56345" idx="3"/>
          </p:cNvCxnSpPr>
          <p:nvPr/>
        </p:nvCxnSpPr>
        <p:spPr bwMode="auto">
          <a:xfrm flipH="1">
            <a:off x="2076450" y="3054350"/>
            <a:ext cx="4953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D8F351B-029A-494E-A098-C0946AB06F88}"/>
              </a:ext>
            </a:extLst>
          </p:cNvPr>
          <p:cNvSpPr/>
          <p:nvPr/>
        </p:nvSpPr>
        <p:spPr bwMode="auto">
          <a:xfrm>
            <a:off x="4724400" y="1752600"/>
            <a:ext cx="3968750" cy="21558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914400" algn="l"/>
                <a:tab pos="2286000" algn="l"/>
              </a:tabLst>
              <a:defRPr/>
            </a:pPr>
            <a:endParaRPr lang="zh-CN" altLang="en-US"/>
          </a:p>
        </p:txBody>
      </p:sp>
      <p:sp>
        <p:nvSpPr>
          <p:cNvPr id="56348" name="Rounded Rectangle 63">
            <a:extLst>
              <a:ext uri="{FF2B5EF4-FFF2-40B4-BE49-F238E27FC236}">
                <a16:creationId xmlns:a16="http://schemas.microsoft.com/office/drawing/2014/main" id="{466B9D0F-FD32-D145-9BAA-170C6BFB8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050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6349" name="Rounded Rectangle 65">
            <a:extLst>
              <a:ext uri="{FF2B5EF4-FFF2-40B4-BE49-F238E27FC236}">
                <a16:creationId xmlns:a16="http://schemas.microsoft.com/office/drawing/2014/main" id="{9717C358-0D02-224D-94C4-64EEC84E7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24384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6350" name="Rounded Rectangle 66">
            <a:extLst>
              <a:ext uri="{FF2B5EF4-FFF2-40B4-BE49-F238E27FC236}">
                <a16:creationId xmlns:a16="http://schemas.microsoft.com/office/drawing/2014/main" id="{99619DB1-1893-5A44-8A7A-D749C456E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00" y="335597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169" name="Straight Arrow Connector 68">
            <a:extLst>
              <a:ext uri="{FF2B5EF4-FFF2-40B4-BE49-F238E27FC236}">
                <a16:creationId xmlns:a16="http://schemas.microsoft.com/office/drawing/2014/main" id="{C7CA6775-42A8-DF43-A108-9F9E3DFC4C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05400" y="3711575"/>
            <a:ext cx="0" cy="3937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52" name="Straight Arrow Connector 69">
            <a:extLst>
              <a:ext uri="{FF2B5EF4-FFF2-40B4-BE49-F238E27FC236}">
                <a16:creationId xmlns:a16="http://schemas.microsoft.com/office/drawing/2014/main" id="{12524B39-B63C-694C-9E75-6D8A9194865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750050" y="2051050"/>
            <a:ext cx="4953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3" name="Straight Arrow Connector 71">
            <a:extLst>
              <a:ext uri="{FF2B5EF4-FFF2-40B4-BE49-F238E27FC236}">
                <a16:creationId xmlns:a16="http://schemas.microsoft.com/office/drawing/2014/main" id="{031472EE-0838-994B-B24B-491F6DF929DE}"/>
              </a:ext>
            </a:extLst>
          </p:cNvPr>
          <p:cNvCxnSpPr>
            <a:cxnSpLocks noChangeShapeType="1"/>
            <a:endCxn id="56350" idx="0"/>
          </p:cNvCxnSpPr>
          <p:nvPr/>
        </p:nvCxnSpPr>
        <p:spPr bwMode="auto">
          <a:xfrm>
            <a:off x="7245350" y="1600200"/>
            <a:ext cx="0" cy="175577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4" name="Straight Arrow Connector 72">
            <a:extLst>
              <a:ext uri="{FF2B5EF4-FFF2-40B4-BE49-F238E27FC236}">
                <a16:creationId xmlns:a16="http://schemas.microsoft.com/office/drawing/2014/main" id="{EAC574D2-907C-F340-892A-CDAA1B8EA4E4}"/>
              </a:ext>
            </a:extLst>
          </p:cNvPr>
          <p:cNvCxnSpPr>
            <a:cxnSpLocks noChangeShapeType="1"/>
            <a:stCxn id="56350" idx="2"/>
          </p:cNvCxnSpPr>
          <p:nvPr/>
        </p:nvCxnSpPr>
        <p:spPr bwMode="auto">
          <a:xfrm>
            <a:off x="7245350" y="3648075"/>
            <a:ext cx="0" cy="4572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Straight Arrow Connector 73">
            <a:extLst>
              <a:ext uri="{FF2B5EF4-FFF2-40B4-BE49-F238E27FC236}">
                <a16:creationId xmlns:a16="http://schemas.microsoft.com/office/drawing/2014/main" id="{3203F061-DA18-F049-935D-0B7CB5E8C5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05400" y="1600200"/>
            <a:ext cx="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56" name="TextBox 75">
            <a:extLst>
              <a:ext uri="{FF2B5EF4-FFF2-40B4-BE49-F238E27FC236}">
                <a16:creationId xmlns:a16="http://schemas.microsoft.com/office/drawing/2014/main" id="{88E81507-0B28-4A47-B781-166FD4C9E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650" y="1835150"/>
            <a:ext cx="1104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data[i]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6357" name="Rounded Rectangle 65">
            <a:extLst>
              <a:ext uri="{FF2B5EF4-FFF2-40B4-BE49-F238E27FC236}">
                <a16:creationId xmlns:a16="http://schemas.microsoft.com/office/drawing/2014/main" id="{A1C79AE8-3454-E04A-906F-50E8C471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298767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6358" name="TextBox 75">
            <a:extLst>
              <a:ext uri="{FF2B5EF4-FFF2-40B4-BE49-F238E27FC236}">
                <a16:creationId xmlns:a16="http://schemas.microsoft.com/office/drawing/2014/main" id="{FE62F010-5A6C-9E4E-B439-66162E3D1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300" y="2432050"/>
            <a:ext cx="1339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data[i+1]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6359" name="Rounded Rectangle 63">
            <a:extLst>
              <a:ext uri="{FF2B5EF4-FFF2-40B4-BE49-F238E27FC236}">
                <a16:creationId xmlns:a16="http://schemas.microsoft.com/office/drawing/2014/main" id="{3CD7E290-216A-D248-9C58-7C5A5EF83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98767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6360" name="Rounded Rectangle 65">
            <a:extLst>
              <a:ext uri="{FF2B5EF4-FFF2-40B4-BE49-F238E27FC236}">
                <a16:creationId xmlns:a16="http://schemas.microsoft.com/office/drawing/2014/main" id="{CEBF4077-AB49-334B-AA2A-54C278DBA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351155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56361" name="Straight Arrow Connector 69">
            <a:extLst>
              <a:ext uri="{FF2B5EF4-FFF2-40B4-BE49-F238E27FC236}">
                <a16:creationId xmlns:a16="http://schemas.microsoft.com/office/drawing/2014/main" id="{54183217-8BFF-4346-8F34-7643CB55830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743700" y="3127375"/>
            <a:ext cx="4953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62" name="TextBox 75">
            <a:extLst>
              <a:ext uri="{FF2B5EF4-FFF2-40B4-BE49-F238E27FC236}">
                <a16:creationId xmlns:a16="http://schemas.microsoft.com/office/drawing/2014/main" id="{5A645D26-8801-BC41-BE8E-2948A3E6B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300" y="2974975"/>
            <a:ext cx="1339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data[i+2]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183" name="Straight Arrow Connector 73">
            <a:extLst>
              <a:ext uri="{FF2B5EF4-FFF2-40B4-BE49-F238E27FC236}">
                <a16:creationId xmlns:a16="http://schemas.microsoft.com/office/drawing/2014/main" id="{7D017AAF-C112-7B4E-BC4A-9A07ACC81D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05400" y="2730500"/>
            <a:ext cx="0" cy="26193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73">
            <a:extLst>
              <a:ext uri="{FF2B5EF4-FFF2-40B4-BE49-F238E27FC236}">
                <a16:creationId xmlns:a16="http://schemas.microsoft.com/office/drawing/2014/main" id="{778B0D8C-4DA3-D54C-AEDC-B55E3D9D8D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05400" y="3282950"/>
            <a:ext cx="0" cy="2603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65" name="Rounded Rectangle 63">
            <a:extLst>
              <a:ext uri="{FF2B5EF4-FFF2-40B4-BE49-F238E27FC236}">
                <a16:creationId xmlns:a16="http://schemas.microsoft.com/office/drawing/2014/main" id="{5992B1E7-8B6A-534C-BAAB-CD1A5B18D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4157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56366" name="Straight Arrow Connector 69">
            <a:extLst>
              <a:ext uri="{FF2B5EF4-FFF2-40B4-BE49-F238E27FC236}">
                <a16:creationId xmlns:a16="http://schemas.microsoft.com/office/drawing/2014/main" id="{1E27807D-4101-EE4D-B574-E7063E383FA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750050" y="2593975"/>
            <a:ext cx="4953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7" name="Straight Arrow Connector 74">
            <a:extLst>
              <a:ext uri="{FF2B5EF4-FFF2-40B4-BE49-F238E27FC236}">
                <a16:creationId xmlns:a16="http://schemas.microsoft.com/office/drawing/2014/main" id="{C4B29A5B-0FAD-0049-BB07-ED88DB9A79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29300" y="2051050"/>
            <a:ext cx="0" cy="5334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8" name="Straight Arrow Connector 188">
            <a:extLst>
              <a:ext uri="{FF2B5EF4-FFF2-40B4-BE49-F238E27FC236}">
                <a16:creationId xmlns:a16="http://schemas.microsoft.com/office/drawing/2014/main" id="{8E87556F-7E9D-F844-97EF-96458271F65B}"/>
              </a:ext>
            </a:extLst>
          </p:cNvPr>
          <p:cNvCxnSpPr>
            <a:cxnSpLocks noChangeShapeType="1"/>
            <a:stCxn id="56348" idx="1"/>
          </p:cNvCxnSpPr>
          <p:nvPr/>
        </p:nvCxnSpPr>
        <p:spPr bwMode="auto">
          <a:xfrm flipH="1">
            <a:off x="5829300" y="2051050"/>
            <a:ext cx="1905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9" name="Straight Arrow Connector 189">
            <a:extLst>
              <a:ext uri="{FF2B5EF4-FFF2-40B4-BE49-F238E27FC236}">
                <a16:creationId xmlns:a16="http://schemas.microsoft.com/office/drawing/2014/main" id="{04D8C241-9ED0-4745-B6DD-1D2D48951425}"/>
              </a:ext>
            </a:extLst>
          </p:cNvPr>
          <p:cNvCxnSpPr>
            <a:cxnSpLocks noChangeShapeType="1"/>
            <a:endCxn id="56349" idx="3"/>
          </p:cNvCxnSpPr>
          <p:nvPr/>
        </p:nvCxnSpPr>
        <p:spPr bwMode="auto">
          <a:xfrm flipH="1">
            <a:off x="5638800" y="2584450"/>
            <a:ext cx="1905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70" name="Straight Arrow Connector 74">
            <a:extLst>
              <a:ext uri="{FF2B5EF4-FFF2-40B4-BE49-F238E27FC236}">
                <a16:creationId xmlns:a16="http://schemas.microsoft.com/office/drawing/2014/main" id="{AE241ABF-3205-594B-B1BB-A5D35BDCAC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02325" y="2593975"/>
            <a:ext cx="0" cy="5334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71" name="Straight Arrow Connector 192">
            <a:extLst>
              <a:ext uri="{FF2B5EF4-FFF2-40B4-BE49-F238E27FC236}">
                <a16:creationId xmlns:a16="http://schemas.microsoft.com/office/drawing/2014/main" id="{7847E886-D863-7447-8A54-1E3CE2A310E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11850" y="2593975"/>
            <a:ext cx="104775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72" name="Straight Arrow Connector 193">
            <a:extLst>
              <a:ext uri="{FF2B5EF4-FFF2-40B4-BE49-F238E27FC236}">
                <a16:creationId xmlns:a16="http://schemas.microsoft.com/office/drawing/2014/main" id="{96F88745-7039-4447-B18F-99A933EC25E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35625" y="3127375"/>
            <a:ext cx="2667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73" name="Straight Arrow Connector 74">
            <a:extLst>
              <a:ext uri="{FF2B5EF4-FFF2-40B4-BE49-F238E27FC236}">
                <a16:creationId xmlns:a16="http://schemas.microsoft.com/office/drawing/2014/main" id="{594C0416-1F05-0144-9067-B92C32AC5D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6013" y="3270250"/>
            <a:ext cx="0" cy="39052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74" name="Straight Arrow Connector 195">
            <a:extLst>
              <a:ext uri="{FF2B5EF4-FFF2-40B4-BE49-F238E27FC236}">
                <a16:creationId xmlns:a16="http://schemas.microsoft.com/office/drawing/2014/main" id="{59DF2AF8-9FFF-6E40-BB67-174ECB08A4C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32450" y="3660775"/>
            <a:ext cx="563563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75" name="Rectangle 10">
            <a:extLst>
              <a:ext uri="{FF2B5EF4-FFF2-40B4-BE49-F238E27FC236}">
                <a16:creationId xmlns:a16="http://schemas.microsoft.com/office/drawing/2014/main" id="{67EFCF11-C15C-2543-8FCB-233EDF020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775" y="4191000"/>
            <a:ext cx="45720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2400" b="0" dirty="0">
                <a:latin typeface="Nanum Myeongjo" panose="02020603020101020101" pitchFamily="18" charset="-127"/>
              </a:rPr>
              <a:t>Critical path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Latency of integer add is 1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Latency of double </a:t>
            </a:r>
            <a:r>
              <a:rPr kumimoji="1" lang="en-US" altLang="zh-CN" sz="2000" b="0" dirty="0" err="1">
                <a:latin typeface="Nanum Myeongjo" panose="02020603020101020101" pitchFamily="18" charset="-127"/>
              </a:rPr>
              <a:t>mul</a:t>
            </a:r>
            <a:r>
              <a:rPr kumimoji="1" lang="en-US" altLang="zh-CN" sz="2000" b="0" dirty="0">
                <a:latin typeface="Nanum Myeongjo" panose="02020603020101020101" pitchFamily="18" charset="-127"/>
              </a:rPr>
              <a:t> is 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1">
            <a:extLst>
              <a:ext uri="{FF2B5EF4-FFF2-40B4-BE49-F238E27FC236}">
                <a16:creationId xmlns:a16="http://schemas.microsoft.com/office/drawing/2014/main" id="{78673E4A-C392-FF4C-AA5C-C71A85A9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5613" y="6172200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289EAD-F66E-F34C-B5D9-1492EA3A5EC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1" name="Rectangle 29">
            <a:extLst>
              <a:ext uri="{FF2B5EF4-FFF2-40B4-BE49-F238E27FC236}">
                <a16:creationId xmlns:a16="http://schemas.microsoft.com/office/drawing/2014/main" id="{47B4A64F-34ED-2A41-AD48-66457C703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Graphical Representation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2D33B-26F8-2A4F-80CA-D71754806E85}"/>
              </a:ext>
            </a:extLst>
          </p:cNvPr>
          <p:cNvSpPr/>
          <p:nvPr/>
        </p:nvSpPr>
        <p:spPr bwMode="auto">
          <a:xfrm>
            <a:off x="374650" y="1547813"/>
            <a:ext cx="3740150" cy="21558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914400" algn="l"/>
                <a:tab pos="2286000" algn="l"/>
              </a:tabLst>
              <a:defRPr/>
            </a:pPr>
            <a:endParaRPr lang="zh-CN" altLang="en-US"/>
          </a:p>
        </p:txBody>
      </p:sp>
      <p:sp>
        <p:nvSpPr>
          <p:cNvPr id="58373" name="Rounded Rectangle 63">
            <a:extLst>
              <a:ext uri="{FF2B5EF4-FFF2-40B4-BE49-F238E27FC236}">
                <a16:creationId xmlns:a16="http://schemas.microsoft.com/office/drawing/2014/main" id="{E415AE7E-57EC-FD48-9D3A-30D3B566D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50" y="17002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8374" name="Rounded Rectangle 65">
            <a:extLst>
              <a:ext uri="{FF2B5EF4-FFF2-40B4-BE49-F238E27FC236}">
                <a16:creationId xmlns:a16="http://schemas.microsoft.com/office/drawing/2014/main" id="{716899E5-CEE3-8F4F-9200-EE679BAA4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22336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8375" name="Rounded Rectangle 66">
            <a:extLst>
              <a:ext uri="{FF2B5EF4-FFF2-40B4-BE49-F238E27FC236}">
                <a16:creationId xmlns:a16="http://schemas.microsoft.com/office/drawing/2014/main" id="{1BE4857C-3BC9-6646-9D5B-6CBE7997E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0" y="315118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58376" name="Straight Arrow Connector 69">
            <a:extLst>
              <a:ext uri="{FF2B5EF4-FFF2-40B4-BE49-F238E27FC236}">
                <a16:creationId xmlns:a16="http://schemas.microsoft.com/office/drawing/2014/main" id="{509D03B6-EA41-6841-86A5-9283DB0464C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00300" y="1846263"/>
            <a:ext cx="4953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7" name="Straight Arrow Connector 71">
            <a:extLst>
              <a:ext uri="{FF2B5EF4-FFF2-40B4-BE49-F238E27FC236}">
                <a16:creationId xmlns:a16="http://schemas.microsoft.com/office/drawing/2014/main" id="{F1B544EF-5034-894A-8030-DE6E79E00DAF}"/>
              </a:ext>
            </a:extLst>
          </p:cNvPr>
          <p:cNvCxnSpPr>
            <a:cxnSpLocks noChangeShapeType="1"/>
            <a:endCxn id="58375" idx="0"/>
          </p:cNvCxnSpPr>
          <p:nvPr/>
        </p:nvCxnSpPr>
        <p:spPr bwMode="auto">
          <a:xfrm>
            <a:off x="2895600" y="1395413"/>
            <a:ext cx="0" cy="175577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73">
            <a:extLst>
              <a:ext uri="{FF2B5EF4-FFF2-40B4-BE49-F238E27FC236}">
                <a16:creationId xmlns:a16="http://schemas.microsoft.com/office/drawing/2014/main" id="{0F2DDFEB-9924-1A4B-92A4-7A847EC083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5650" y="1395413"/>
            <a:ext cx="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79" name="TextBox 75">
            <a:extLst>
              <a:ext uri="{FF2B5EF4-FFF2-40B4-BE49-F238E27FC236}">
                <a16:creationId xmlns:a16="http://schemas.microsoft.com/office/drawing/2014/main" id="{E18AD0AB-6DF7-0D45-846A-093D29951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1630363"/>
            <a:ext cx="11049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data[0]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8380" name="Rounded Rectangle 63">
            <a:extLst>
              <a:ext uri="{FF2B5EF4-FFF2-40B4-BE49-F238E27FC236}">
                <a16:creationId xmlns:a16="http://schemas.microsoft.com/office/drawing/2014/main" id="{0B5533A5-ED33-A84C-92CA-5A7456C0E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50" y="278288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8381" name="Rounded Rectangle 65">
            <a:extLst>
              <a:ext uri="{FF2B5EF4-FFF2-40B4-BE49-F238E27FC236}">
                <a16:creationId xmlns:a16="http://schemas.microsoft.com/office/drawing/2014/main" id="{01C8AFE8-485B-1D41-B964-79FDF71D5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33067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58382" name="Straight Arrow Connector 69">
            <a:extLst>
              <a:ext uri="{FF2B5EF4-FFF2-40B4-BE49-F238E27FC236}">
                <a16:creationId xmlns:a16="http://schemas.microsoft.com/office/drawing/2014/main" id="{C9F19B03-C727-8F40-979B-3968B80FB29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93950" y="2922588"/>
            <a:ext cx="4953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83" name="TextBox 75">
            <a:extLst>
              <a:ext uri="{FF2B5EF4-FFF2-40B4-BE49-F238E27FC236}">
                <a16:creationId xmlns:a16="http://schemas.microsoft.com/office/drawing/2014/main" id="{3AF327AB-D608-4945-A71F-EE17E753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2770188"/>
            <a:ext cx="13398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data[1]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46" name="Straight Arrow Connector 73">
            <a:extLst>
              <a:ext uri="{FF2B5EF4-FFF2-40B4-BE49-F238E27FC236}">
                <a16:creationId xmlns:a16="http://schemas.microsoft.com/office/drawing/2014/main" id="{3BA407C1-A4C0-1345-8868-6E00C5AAAC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5650" y="2525713"/>
            <a:ext cx="0" cy="812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85" name="Straight Arrow Connector 74">
            <a:extLst>
              <a:ext uri="{FF2B5EF4-FFF2-40B4-BE49-F238E27FC236}">
                <a16:creationId xmlns:a16="http://schemas.microsoft.com/office/drawing/2014/main" id="{892C2DC2-3FEB-7946-A61A-B528DC0DB0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79550" y="1846263"/>
            <a:ext cx="0" cy="5334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6" name="Straight Arrow Connector 50">
            <a:extLst>
              <a:ext uri="{FF2B5EF4-FFF2-40B4-BE49-F238E27FC236}">
                <a16:creationId xmlns:a16="http://schemas.microsoft.com/office/drawing/2014/main" id="{3232B399-876E-8446-9D2F-9F8AFE039902}"/>
              </a:ext>
            </a:extLst>
          </p:cNvPr>
          <p:cNvCxnSpPr>
            <a:cxnSpLocks noChangeShapeType="1"/>
            <a:stCxn id="58373" idx="1"/>
          </p:cNvCxnSpPr>
          <p:nvPr/>
        </p:nvCxnSpPr>
        <p:spPr bwMode="auto">
          <a:xfrm flipH="1">
            <a:off x="1479550" y="1846263"/>
            <a:ext cx="1905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7" name="Straight Arrow Connector 51">
            <a:extLst>
              <a:ext uri="{FF2B5EF4-FFF2-40B4-BE49-F238E27FC236}">
                <a16:creationId xmlns:a16="http://schemas.microsoft.com/office/drawing/2014/main" id="{A632C2C5-77C0-734B-B9E5-E06C52AA6239}"/>
              </a:ext>
            </a:extLst>
          </p:cNvPr>
          <p:cNvCxnSpPr>
            <a:cxnSpLocks noChangeShapeType="1"/>
            <a:endCxn id="58374" idx="3"/>
          </p:cNvCxnSpPr>
          <p:nvPr/>
        </p:nvCxnSpPr>
        <p:spPr bwMode="auto">
          <a:xfrm flipH="1">
            <a:off x="1289050" y="2379663"/>
            <a:ext cx="1905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8" name="Straight Arrow Connector 74">
            <a:extLst>
              <a:ext uri="{FF2B5EF4-FFF2-40B4-BE49-F238E27FC236}">
                <a16:creationId xmlns:a16="http://schemas.microsoft.com/office/drawing/2014/main" id="{8FA348CC-200F-DF41-B87E-D532C3E93F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46263" y="3065463"/>
            <a:ext cx="0" cy="39052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9" name="Straight Arrow Connector 57">
            <a:extLst>
              <a:ext uri="{FF2B5EF4-FFF2-40B4-BE49-F238E27FC236}">
                <a16:creationId xmlns:a16="http://schemas.microsoft.com/office/drawing/2014/main" id="{876FD01E-7154-A648-A289-330F87E3B17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82700" y="3455988"/>
            <a:ext cx="563563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0BFD168-841D-1E43-9749-5935282FE67D}"/>
              </a:ext>
            </a:extLst>
          </p:cNvPr>
          <p:cNvSpPr/>
          <p:nvPr/>
        </p:nvSpPr>
        <p:spPr bwMode="auto">
          <a:xfrm>
            <a:off x="374650" y="3902075"/>
            <a:ext cx="3740150" cy="21558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914400" algn="l"/>
                <a:tab pos="2286000" algn="l"/>
              </a:tabLst>
              <a:defRPr/>
            </a:pPr>
            <a:endParaRPr lang="zh-CN" altLang="en-US"/>
          </a:p>
        </p:txBody>
      </p:sp>
      <p:sp>
        <p:nvSpPr>
          <p:cNvPr id="58391" name="Rounded Rectangle 63">
            <a:extLst>
              <a:ext uri="{FF2B5EF4-FFF2-40B4-BE49-F238E27FC236}">
                <a16:creationId xmlns:a16="http://schemas.microsoft.com/office/drawing/2014/main" id="{1EB620D1-D684-454D-B8CE-00FCE8E32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50" y="405447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8392" name="Rounded Rectangle 65">
            <a:extLst>
              <a:ext uri="{FF2B5EF4-FFF2-40B4-BE49-F238E27FC236}">
                <a16:creationId xmlns:a16="http://schemas.microsoft.com/office/drawing/2014/main" id="{3A8C7D43-0A2B-8D48-B79D-5AA1F409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458787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8393" name="Rounded Rectangle 66">
            <a:extLst>
              <a:ext uri="{FF2B5EF4-FFF2-40B4-BE49-F238E27FC236}">
                <a16:creationId xmlns:a16="http://schemas.microsoft.com/office/drawing/2014/main" id="{DDAF5F66-8B66-FA42-B367-06C7FCD03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0" y="550545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63" name="Straight Arrow Connector 68">
            <a:extLst>
              <a:ext uri="{FF2B5EF4-FFF2-40B4-BE49-F238E27FC236}">
                <a16:creationId xmlns:a16="http://schemas.microsoft.com/office/drawing/2014/main" id="{56AD1A7E-CF8B-FC4B-A588-49BDD81565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5650" y="5861050"/>
            <a:ext cx="0" cy="3937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95" name="Straight Arrow Connector 69">
            <a:extLst>
              <a:ext uri="{FF2B5EF4-FFF2-40B4-BE49-F238E27FC236}">
                <a16:creationId xmlns:a16="http://schemas.microsoft.com/office/drawing/2014/main" id="{BBD4B3D4-5AB9-834E-8F7B-3B8368E1555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00300" y="4200525"/>
            <a:ext cx="4953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6" name="Straight Arrow Connector 71">
            <a:extLst>
              <a:ext uri="{FF2B5EF4-FFF2-40B4-BE49-F238E27FC236}">
                <a16:creationId xmlns:a16="http://schemas.microsoft.com/office/drawing/2014/main" id="{2B632E05-41C8-6741-ACF1-E9220164E77D}"/>
              </a:ext>
            </a:extLst>
          </p:cNvPr>
          <p:cNvCxnSpPr>
            <a:cxnSpLocks noChangeShapeType="1"/>
            <a:stCxn id="58375" idx="2"/>
            <a:endCxn id="58393" idx="0"/>
          </p:cNvCxnSpPr>
          <p:nvPr/>
        </p:nvCxnSpPr>
        <p:spPr bwMode="auto">
          <a:xfrm>
            <a:off x="2895600" y="3443288"/>
            <a:ext cx="0" cy="2062162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7" name="Straight Arrow Connector 72">
            <a:extLst>
              <a:ext uri="{FF2B5EF4-FFF2-40B4-BE49-F238E27FC236}">
                <a16:creationId xmlns:a16="http://schemas.microsoft.com/office/drawing/2014/main" id="{9ADA14BE-93B0-F44A-8A99-81ABA5A2232E}"/>
              </a:ext>
            </a:extLst>
          </p:cNvPr>
          <p:cNvCxnSpPr>
            <a:cxnSpLocks noChangeShapeType="1"/>
            <a:stCxn id="58393" idx="2"/>
          </p:cNvCxnSpPr>
          <p:nvPr/>
        </p:nvCxnSpPr>
        <p:spPr bwMode="auto">
          <a:xfrm>
            <a:off x="2895600" y="5797550"/>
            <a:ext cx="0" cy="4572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Arrow Connector 73">
            <a:extLst>
              <a:ext uri="{FF2B5EF4-FFF2-40B4-BE49-F238E27FC236}">
                <a16:creationId xmlns:a16="http://schemas.microsoft.com/office/drawing/2014/main" id="{5886F2D6-4A28-D74F-9F2C-B44484659E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9300" y="3598863"/>
            <a:ext cx="0" cy="9890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99" name="TextBox 75">
            <a:extLst>
              <a:ext uri="{FF2B5EF4-FFF2-40B4-BE49-F238E27FC236}">
                <a16:creationId xmlns:a16="http://schemas.microsoft.com/office/drawing/2014/main" id="{17826EF7-EF64-3149-95CB-AA7CE9880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3984625"/>
            <a:ext cx="11049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data[2]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8400" name="Rounded Rectangle 63">
            <a:extLst>
              <a:ext uri="{FF2B5EF4-FFF2-40B4-BE49-F238E27FC236}">
                <a16:creationId xmlns:a16="http://schemas.microsoft.com/office/drawing/2014/main" id="{C4A6DEBA-6BF1-6B4C-91D7-0095B33C1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50" y="513715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8401" name="Rounded Rectangle 65">
            <a:extLst>
              <a:ext uri="{FF2B5EF4-FFF2-40B4-BE49-F238E27FC236}">
                <a16:creationId xmlns:a16="http://schemas.microsoft.com/office/drawing/2014/main" id="{0B1CABC9-5CD1-AA41-90D7-AFDFD009A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56610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58402" name="Straight Arrow Connector 69">
            <a:extLst>
              <a:ext uri="{FF2B5EF4-FFF2-40B4-BE49-F238E27FC236}">
                <a16:creationId xmlns:a16="http://schemas.microsoft.com/office/drawing/2014/main" id="{28314670-00A6-7246-ACE2-8EB25D6B406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93950" y="5276850"/>
            <a:ext cx="4953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03" name="TextBox 75">
            <a:extLst>
              <a:ext uri="{FF2B5EF4-FFF2-40B4-BE49-F238E27FC236}">
                <a16:creationId xmlns:a16="http://schemas.microsoft.com/office/drawing/2014/main" id="{B0061286-4156-3840-8DAD-CD8562887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5124450"/>
            <a:ext cx="13398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data[4]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78" name="Straight Arrow Connector 73">
            <a:extLst>
              <a:ext uri="{FF2B5EF4-FFF2-40B4-BE49-F238E27FC236}">
                <a16:creationId xmlns:a16="http://schemas.microsoft.com/office/drawing/2014/main" id="{60BAC7A5-B4D5-C448-948E-572649E039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5650" y="4879975"/>
            <a:ext cx="0" cy="812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05" name="Straight Arrow Connector 74">
            <a:extLst>
              <a:ext uri="{FF2B5EF4-FFF2-40B4-BE49-F238E27FC236}">
                <a16:creationId xmlns:a16="http://schemas.microsoft.com/office/drawing/2014/main" id="{D4C93515-541C-E14C-B3AD-4F01A74FE8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79550" y="4200525"/>
            <a:ext cx="0" cy="5334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6" name="Straight Arrow Connector 81">
            <a:extLst>
              <a:ext uri="{FF2B5EF4-FFF2-40B4-BE49-F238E27FC236}">
                <a16:creationId xmlns:a16="http://schemas.microsoft.com/office/drawing/2014/main" id="{B6DE56C0-EECB-3F48-8806-2DE675C874EF}"/>
              </a:ext>
            </a:extLst>
          </p:cNvPr>
          <p:cNvCxnSpPr>
            <a:cxnSpLocks noChangeShapeType="1"/>
            <a:stCxn id="58391" idx="1"/>
          </p:cNvCxnSpPr>
          <p:nvPr/>
        </p:nvCxnSpPr>
        <p:spPr bwMode="auto">
          <a:xfrm flipH="1">
            <a:off x="1479550" y="4200525"/>
            <a:ext cx="1905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7" name="Straight Arrow Connector 82">
            <a:extLst>
              <a:ext uri="{FF2B5EF4-FFF2-40B4-BE49-F238E27FC236}">
                <a16:creationId xmlns:a16="http://schemas.microsoft.com/office/drawing/2014/main" id="{E0880C6A-33E7-8C48-97CF-A93B94C58869}"/>
              </a:ext>
            </a:extLst>
          </p:cNvPr>
          <p:cNvCxnSpPr>
            <a:cxnSpLocks noChangeShapeType="1"/>
            <a:endCxn id="58392" idx="3"/>
          </p:cNvCxnSpPr>
          <p:nvPr/>
        </p:nvCxnSpPr>
        <p:spPr bwMode="auto">
          <a:xfrm flipH="1">
            <a:off x="1289050" y="4733925"/>
            <a:ext cx="1905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8" name="Straight Arrow Connector 74">
            <a:extLst>
              <a:ext uri="{FF2B5EF4-FFF2-40B4-BE49-F238E27FC236}">
                <a16:creationId xmlns:a16="http://schemas.microsoft.com/office/drawing/2014/main" id="{741FBBF9-A9CA-5445-B93E-C48B33BA82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46263" y="5419725"/>
            <a:ext cx="0" cy="39052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9" name="Straight Arrow Connector 87">
            <a:extLst>
              <a:ext uri="{FF2B5EF4-FFF2-40B4-BE49-F238E27FC236}">
                <a16:creationId xmlns:a16="http://schemas.microsoft.com/office/drawing/2014/main" id="{B02FF7A8-6818-E341-80DE-083203CB0EE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82700" y="5810250"/>
            <a:ext cx="563563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93">
            <a:extLst>
              <a:ext uri="{FF2B5EF4-FFF2-40B4-BE49-F238E27FC236}">
                <a16:creationId xmlns:a16="http://schemas.microsoft.com/office/drawing/2014/main" id="{3625D5D0-D836-B542-BF5A-D61326481797}"/>
              </a:ext>
            </a:extLst>
          </p:cNvPr>
          <p:cNvGrpSpPr/>
          <p:nvPr/>
        </p:nvGrpSpPr>
        <p:grpSpPr>
          <a:xfrm>
            <a:off x="4277815" y="1562128"/>
            <a:ext cx="4584700" cy="1865126"/>
            <a:chOff x="596900" y="5262669"/>
            <a:chExt cx="4660900" cy="1624412"/>
          </a:xfrm>
          <a:solidFill>
            <a:schemeClr val="bg1"/>
          </a:solidFill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2AD5B5-22C8-9B47-9401-ADD7A251318A}"/>
                </a:ext>
              </a:extLst>
            </p:cNvPr>
            <p:cNvSpPr txBox="1"/>
            <p:nvPr/>
          </p:nvSpPr>
          <p:spPr>
            <a:xfrm>
              <a:off x="596900" y="5262669"/>
              <a:ext cx="4660900" cy="16244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            Integer   Floating Point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Function   +     *       +       *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combine4   1.27  3.01   3.01    5.01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Combine5*2 1.01  3.01   3.01    5.01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combine5*3 </a:t>
              </a:r>
              <a:r>
                <a:rPr lang="en-US" altLang="zh-CN" dirty="0">
                  <a:solidFill>
                    <a:srgbClr val="FF0000"/>
                  </a:solidFill>
                </a:rPr>
                <a:t>1.01  </a:t>
              </a:r>
              <a:r>
                <a:rPr lang="en-US" altLang="zh-CN" dirty="0"/>
                <a:t>3.01   3.01    5.01</a:t>
              </a:r>
            </a:p>
            <a:p>
              <a:pPr>
                <a:lnSpc>
                  <a:spcPct val="90000"/>
                </a:lnSpc>
                <a:defRPr/>
              </a:pPr>
              <a:endParaRPr lang="en-US" altLang="zh-CN" dirty="0"/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Latency    1     3      3       5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Throughput 0.5   1      1       0.5</a:t>
              </a:r>
              <a:endParaRPr lang="zh-CN" altLang="en-US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5F4DE01-966E-4546-A2CD-D808AC6D947D}"/>
                </a:ext>
              </a:extLst>
            </p:cNvPr>
            <p:cNvCxnSpPr/>
            <p:nvPr/>
          </p:nvCxnSpPr>
          <p:spPr bwMode="auto">
            <a:xfrm>
              <a:off x="685800" y="5681576"/>
              <a:ext cx="44958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87171CA-3E5B-FF4B-B086-659B03A31BA1}"/>
                </a:ext>
              </a:extLst>
            </p:cNvPr>
            <p:cNvCxnSpPr/>
            <p:nvPr/>
          </p:nvCxnSpPr>
          <p:spPr bwMode="auto">
            <a:xfrm>
              <a:off x="1903039" y="5486400"/>
              <a:ext cx="131693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39DEC3A-3183-E444-BE05-5584D139DBB7}"/>
                </a:ext>
              </a:extLst>
            </p:cNvPr>
            <p:cNvCxnSpPr/>
            <p:nvPr/>
          </p:nvCxnSpPr>
          <p:spPr bwMode="auto">
            <a:xfrm>
              <a:off x="3374902" y="5486400"/>
              <a:ext cx="1806698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8411" name="图片 7">
            <a:extLst>
              <a:ext uri="{FF2B5EF4-FFF2-40B4-BE49-F238E27FC236}">
                <a16:creationId xmlns:a16="http://schemas.microsoft.com/office/drawing/2014/main" id="{A647468E-B6B5-6440-857A-5506CB385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648075"/>
            <a:ext cx="4767263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>
            <a:extLst>
              <a:ext uri="{FF2B5EF4-FFF2-40B4-BE49-F238E27FC236}">
                <a16:creationId xmlns:a16="http://schemas.microsoft.com/office/drawing/2014/main" id="{3D62B527-7993-4345-BDA8-F05509B2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45D4B8-2B8A-224A-B145-FAB8CD9B681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9395" name="Rectangle 4">
            <a:extLst>
              <a:ext uri="{FF2B5EF4-FFF2-40B4-BE49-F238E27FC236}">
                <a16:creationId xmlns:a16="http://schemas.microsoft.com/office/drawing/2014/main" id="{6D2993F8-5422-5B43-8127-B28263EF2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Loop Unrolling</a:t>
            </a:r>
          </a:p>
        </p:txBody>
      </p:sp>
      <p:sp>
        <p:nvSpPr>
          <p:cNvPr id="59396" name="Rectangle 5">
            <a:extLst>
              <a:ext uri="{FF2B5EF4-FFF2-40B4-BE49-F238E27FC236}">
                <a16:creationId xmlns:a16="http://schemas.microsoft.com/office/drawing/2014/main" id="{5E3ADBCD-BDFE-8541-87F0-791C53146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458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b="0" dirty="0">
                <a:latin typeface="Nanum Myeongjo" panose="02020603020101020101" pitchFamily="18" charset="-127"/>
              </a:rPr>
              <a:t>Improve performance</a:t>
            </a:r>
          </a:p>
          <a:p>
            <a:pPr lvl="1"/>
            <a:r>
              <a:rPr kumimoji="1" lang="en-US" altLang="zh-CN" b="0" dirty="0">
                <a:latin typeface="Nanum Myeongjo" panose="02020603020101020101" pitchFamily="18" charset="-127"/>
              </a:rPr>
              <a:t>Reduces the number of operations </a:t>
            </a:r>
            <a:br>
              <a:rPr kumimoji="1" lang="en-US" altLang="zh-CN" b="0" dirty="0">
                <a:latin typeface="Nanum Myeongjo" panose="02020603020101020101" pitchFamily="18" charset="-127"/>
              </a:rPr>
            </a:br>
            <a:r>
              <a:rPr kumimoji="1" lang="en-US" altLang="zh-CN" b="0" dirty="0">
                <a:latin typeface="Nanum Myeongjo" panose="02020603020101020101" pitchFamily="18" charset="-127"/>
              </a:rPr>
              <a:t>(e.g. loop indexing and conditional branching)</a:t>
            </a:r>
          </a:p>
          <a:p>
            <a:pPr lvl="1"/>
            <a:r>
              <a:rPr kumimoji="1" lang="en-US" altLang="zh-CN" b="0" dirty="0">
                <a:latin typeface="Nanum Myeongjo" panose="02020603020101020101" pitchFamily="18" charset="-127"/>
              </a:rPr>
              <a:t>Transform the code to reduce the number of operations in the critical paths</a:t>
            </a:r>
          </a:p>
          <a:p>
            <a:r>
              <a:rPr kumimoji="1" lang="en-US" altLang="zh-CN" b="0" dirty="0">
                <a:latin typeface="Nanum Myeongjo" panose="02020603020101020101" pitchFamily="18" charset="-127"/>
              </a:rPr>
              <a:t>Only helps integer sum for our examples</a:t>
            </a:r>
          </a:p>
          <a:p>
            <a:pPr lvl="1"/>
            <a:r>
              <a:rPr kumimoji="1" lang="en-US" altLang="zh-CN" b="0" dirty="0">
                <a:latin typeface="Nanum Myeongjo" panose="02020603020101020101" pitchFamily="18" charset="-127"/>
              </a:rPr>
              <a:t>Other cases constrained by functional unit latencies</a:t>
            </a:r>
          </a:p>
          <a:p>
            <a:r>
              <a:rPr kumimoji="1" lang="en-US" altLang="zh-CN" b="0" dirty="0">
                <a:latin typeface="Nanum Myeongjo" panose="02020603020101020101" pitchFamily="18" charset="-127"/>
              </a:rPr>
              <a:t>Effect is nonlinear with degree of unrolling</a:t>
            </a:r>
          </a:p>
          <a:p>
            <a:pPr lvl="1"/>
            <a:r>
              <a:rPr kumimoji="1" lang="en-US" altLang="zh-CN" b="0" dirty="0">
                <a:latin typeface="Nanum Myeongjo" panose="02020603020101020101" pitchFamily="18" charset="-127"/>
              </a:rPr>
              <a:t>Many subtle effects determine exact scheduling of operations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>
            <a:extLst>
              <a:ext uri="{FF2B5EF4-FFF2-40B4-BE49-F238E27FC236}">
                <a16:creationId xmlns:a16="http://schemas.microsoft.com/office/drawing/2014/main" id="{A21BFB9E-DC4E-1B40-B220-5BFF6A33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B1CF0B-04B5-1F42-A101-A7858473477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4">
            <a:extLst>
              <a:ext uri="{FF2B5EF4-FFF2-40B4-BE49-F238E27FC236}">
                <a16:creationId xmlns:a16="http://schemas.microsoft.com/office/drawing/2014/main" id="{EBCE9FFD-3D18-DA44-9FB6-2BCED2EC5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Practice Problem</a:t>
            </a:r>
          </a:p>
        </p:txBody>
      </p:sp>
      <p:sp>
        <p:nvSpPr>
          <p:cNvPr id="55300" name="Rectangle 5">
            <a:extLst>
              <a:ext uri="{FF2B5EF4-FFF2-40B4-BE49-F238E27FC236}">
                <a16:creationId xmlns:a16="http://schemas.microsoft.com/office/drawing/2014/main" id="{BE086232-63F0-D549-B205-6EA24172A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001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b="0" dirty="0">
                <a:latin typeface="Nanum Myeongjo" panose="02020603020101020101" pitchFamily="18" charset="-127"/>
              </a:rPr>
              <a:t>The throughput bound for floating point multiplication is 0.5. Why?</a:t>
            </a:r>
          </a:p>
          <a:p>
            <a:pPr>
              <a:lnSpc>
                <a:spcPct val="120000"/>
              </a:lnSpc>
            </a:pPr>
            <a:r>
              <a:rPr kumimoji="1" lang="en-US" altLang="zh-CN" b="0" dirty="0">
                <a:latin typeface="Nanum Myeongjo" panose="02020603020101020101" pitchFamily="18" charset="-127"/>
              </a:rPr>
              <a:t>There are four integer units, the throughput bound for integer addition is also 0.5. Why?   </a:t>
            </a:r>
            <a:endParaRPr kumimoji="1" lang="en-US" altLang="zh-CN" sz="2400" b="0" dirty="0">
              <a:latin typeface="Nanum Myeongjo" panose="02020603020101020101" pitchFamily="18" charset="-127"/>
            </a:endParaRPr>
          </a:p>
        </p:txBody>
      </p:sp>
      <p:grpSp>
        <p:nvGrpSpPr>
          <p:cNvPr id="5" name="Group 93">
            <a:extLst>
              <a:ext uri="{FF2B5EF4-FFF2-40B4-BE49-F238E27FC236}">
                <a16:creationId xmlns:a16="http://schemas.microsoft.com/office/drawing/2014/main" id="{AAA6D414-C0F1-6D42-8699-3E7D74E13572}"/>
              </a:ext>
            </a:extLst>
          </p:cNvPr>
          <p:cNvGrpSpPr/>
          <p:nvPr/>
        </p:nvGrpSpPr>
        <p:grpSpPr>
          <a:xfrm>
            <a:off x="4114800" y="4154674"/>
            <a:ext cx="4584700" cy="1865126"/>
            <a:chOff x="596900" y="5262669"/>
            <a:chExt cx="4660900" cy="1624412"/>
          </a:xfrm>
          <a:solidFill>
            <a:schemeClr val="bg1"/>
          </a:solidFill>
        </p:grpSpPr>
        <p:sp>
          <p:nvSpPr>
            <p:cNvPr id="6" name="TextBox 94">
              <a:extLst>
                <a:ext uri="{FF2B5EF4-FFF2-40B4-BE49-F238E27FC236}">
                  <a16:creationId xmlns:a16="http://schemas.microsoft.com/office/drawing/2014/main" id="{6A5BF569-B578-474B-A8CE-E019E4D84CF4}"/>
                </a:ext>
              </a:extLst>
            </p:cNvPr>
            <p:cNvSpPr txBox="1"/>
            <p:nvPr/>
          </p:nvSpPr>
          <p:spPr>
            <a:xfrm>
              <a:off x="596900" y="5262669"/>
              <a:ext cx="4660900" cy="16244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            Integer   Floating Point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Function   +     *       +       *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combine4   1.27  3.01   3.01    5.01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Combine5*2 1.01  3.01   3.01    5.01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combine5*3 </a:t>
              </a:r>
              <a:r>
                <a:rPr lang="en-US" altLang="zh-CN" dirty="0">
                  <a:solidFill>
                    <a:srgbClr val="FF0000"/>
                  </a:solidFill>
                </a:rPr>
                <a:t>1.01  </a:t>
              </a:r>
              <a:r>
                <a:rPr lang="en-US" altLang="zh-CN" dirty="0"/>
                <a:t>3.01   3.01    5.01</a:t>
              </a:r>
            </a:p>
            <a:p>
              <a:pPr>
                <a:lnSpc>
                  <a:spcPct val="90000"/>
                </a:lnSpc>
                <a:defRPr/>
              </a:pPr>
              <a:endParaRPr lang="en-US" altLang="zh-CN" dirty="0"/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Latency    1     3      3       5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Throughput 0.5   1      1       0.5</a:t>
              </a:r>
              <a:endParaRPr lang="zh-CN" altLang="en-US" dirty="0"/>
            </a:p>
          </p:txBody>
        </p:sp>
        <p:cxnSp>
          <p:nvCxnSpPr>
            <p:cNvPr id="7" name="Straight Connector 95">
              <a:extLst>
                <a:ext uri="{FF2B5EF4-FFF2-40B4-BE49-F238E27FC236}">
                  <a16:creationId xmlns:a16="http://schemas.microsoft.com/office/drawing/2014/main" id="{7DBEC396-E7E4-084B-A34C-FBEE7A1A32D6}"/>
                </a:ext>
              </a:extLst>
            </p:cNvPr>
            <p:cNvCxnSpPr/>
            <p:nvPr/>
          </p:nvCxnSpPr>
          <p:spPr bwMode="auto">
            <a:xfrm>
              <a:off x="685800" y="5681576"/>
              <a:ext cx="44958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96">
              <a:extLst>
                <a:ext uri="{FF2B5EF4-FFF2-40B4-BE49-F238E27FC236}">
                  <a16:creationId xmlns:a16="http://schemas.microsoft.com/office/drawing/2014/main" id="{ECF0399D-D9D7-0243-A6EF-9DE9F67A8D0F}"/>
                </a:ext>
              </a:extLst>
            </p:cNvPr>
            <p:cNvCxnSpPr/>
            <p:nvPr/>
          </p:nvCxnSpPr>
          <p:spPr bwMode="auto">
            <a:xfrm>
              <a:off x="1903039" y="5486400"/>
              <a:ext cx="131693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97">
              <a:extLst>
                <a:ext uri="{FF2B5EF4-FFF2-40B4-BE49-F238E27FC236}">
                  <a16:creationId xmlns:a16="http://schemas.microsoft.com/office/drawing/2014/main" id="{C6E306CE-65D9-2A4D-860A-D1BF69EFAC44}"/>
                </a:ext>
              </a:extLst>
            </p:cNvPr>
            <p:cNvCxnSpPr/>
            <p:nvPr/>
          </p:nvCxnSpPr>
          <p:spPr bwMode="auto">
            <a:xfrm>
              <a:off x="3374902" y="5486400"/>
              <a:ext cx="1806698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3">
            <a:extLst>
              <a:ext uri="{FF2B5EF4-FFF2-40B4-BE49-F238E27FC236}">
                <a16:creationId xmlns:a16="http://schemas.microsoft.com/office/drawing/2014/main" id="{67109F91-8030-DC41-A7E5-30F9A9DC3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34290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defRPr/>
            </a:pPr>
            <a:r>
              <a:rPr lang="en-US" sz="2800" b="0" dirty="0">
                <a:solidFill>
                  <a:srgbClr val="7030A0"/>
                </a:solidFill>
                <a:latin typeface="Nanum Myeongjo" panose="02020603020101020101" pitchFamily="18" charset="-127"/>
              </a:rPr>
              <a:t>Execution</a:t>
            </a:r>
          </a:p>
        </p:txBody>
      </p:sp>
      <p:sp>
        <p:nvSpPr>
          <p:cNvPr id="67" name="Rectangle 4">
            <a:extLst>
              <a:ext uri="{FF2B5EF4-FFF2-40B4-BE49-F238E27FC236}">
                <a16:creationId xmlns:a16="http://schemas.microsoft.com/office/drawing/2014/main" id="{FB537DDE-74FB-7246-A011-AC3BE33FF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24288"/>
            <a:ext cx="57912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defRPr/>
            </a:pPr>
            <a:r>
              <a:rPr lang="en-US" sz="1800" b="0" dirty="0">
                <a:latin typeface="Nanum Myeongjo" panose="02020603020101020101" pitchFamily="18" charset="-127"/>
              </a:rPr>
              <a:t>Functional</a:t>
            </a:r>
          </a:p>
          <a:p>
            <a:pPr algn="r" eaLnBrk="1" hangingPunct="1">
              <a:defRPr/>
            </a:pPr>
            <a:r>
              <a:rPr lang="en-US" sz="1800" b="0" dirty="0">
                <a:latin typeface="Nanum Myeongjo" panose="02020603020101020101" pitchFamily="18" charset="-127"/>
              </a:rPr>
              <a:t>Units</a:t>
            </a:r>
          </a:p>
        </p:txBody>
      </p:sp>
      <p:sp>
        <p:nvSpPr>
          <p:cNvPr id="68" name="Rectangle 5">
            <a:extLst>
              <a:ext uri="{FF2B5EF4-FFF2-40B4-BE49-F238E27FC236}">
                <a16:creationId xmlns:a16="http://schemas.microsoft.com/office/drawing/2014/main" id="{09DBE85B-DC14-7444-B541-6BB8E8A77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11430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lang="en-US" sz="2800" b="0" dirty="0">
                <a:solidFill>
                  <a:srgbClr val="7030A0"/>
                </a:solidFill>
                <a:latin typeface="Nanum Myeongjo" panose="02020603020101020101" pitchFamily="18" charset="-127"/>
              </a:rPr>
              <a:t>Instruction Control</a:t>
            </a:r>
          </a:p>
        </p:txBody>
      </p:sp>
      <p:sp>
        <p:nvSpPr>
          <p:cNvPr id="9221" name="Rectangle 6">
            <a:extLst>
              <a:ext uri="{FF2B5EF4-FFF2-40B4-BE49-F238E27FC236}">
                <a16:creationId xmlns:a16="http://schemas.microsoft.com/office/drawing/2014/main" id="{5F912D61-2B23-704E-BDCF-6FEA7B69B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3962400"/>
            <a:ext cx="676275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Branch</a:t>
            </a:r>
          </a:p>
        </p:txBody>
      </p:sp>
      <p:sp>
        <p:nvSpPr>
          <p:cNvPr id="9222" name="Rectangle 7">
            <a:extLst>
              <a:ext uri="{FF2B5EF4-FFF2-40B4-BE49-F238E27FC236}">
                <a16:creationId xmlns:a16="http://schemas.microsoft.com/office/drawing/2014/main" id="{2C4BAD56-8357-A144-9293-10C2C0ABD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962400"/>
            <a:ext cx="1109662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Arithmetic</a:t>
            </a:r>
            <a:b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</a:b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9223" name="Rectangle 9">
            <a:extLst>
              <a:ext uri="{FF2B5EF4-FFF2-40B4-BE49-F238E27FC236}">
                <a16:creationId xmlns:a16="http://schemas.microsoft.com/office/drawing/2014/main" id="{ACBC8906-A0BA-2A45-9AB8-33C5E50CF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3962400"/>
            <a:ext cx="676275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Load</a:t>
            </a:r>
          </a:p>
        </p:txBody>
      </p:sp>
      <p:sp>
        <p:nvSpPr>
          <p:cNvPr id="9224" name="Rectangle 10">
            <a:extLst>
              <a:ext uri="{FF2B5EF4-FFF2-40B4-BE49-F238E27FC236}">
                <a16:creationId xmlns:a16="http://schemas.microsoft.com/office/drawing/2014/main" id="{43940871-F8DA-9243-9527-63029DEA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3962400"/>
            <a:ext cx="676275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Store</a:t>
            </a:r>
          </a:p>
        </p:txBody>
      </p:sp>
      <p:sp>
        <p:nvSpPr>
          <p:cNvPr id="9225" name="Rectangle 11">
            <a:extLst>
              <a:ext uri="{FF2B5EF4-FFF2-40B4-BE49-F238E27FC236}">
                <a16:creationId xmlns:a16="http://schemas.microsoft.com/office/drawing/2014/main" id="{48D62842-0F5D-6742-97A1-1892EDC8D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1600200"/>
            <a:ext cx="1303337" cy="11430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Cache</a:t>
            </a:r>
          </a:p>
        </p:txBody>
      </p:sp>
      <p:sp>
        <p:nvSpPr>
          <p:cNvPr id="9226" name="Rectangle 12">
            <a:extLst>
              <a:ext uri="{FF2B5EF4-FFF2-40B4-BE49-F238E27FC236}">
                <a16:creationId xmlns:a16="http://schemas.microsoft.com/office/drawing/2014/main" id="{B338A9F8-F3CF-1A41-9353-A4390501C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5486400"/>
            <a:ext cx="1447800" cy="609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Data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Cache</a:t>
            </a:r>
          </a:p>
        </p:txBody>
      </p:sp>
      <p:sp>
        <p:nvSpPr>
          <p:cNvPr id="9227" name="Rectangle 13">
            <a:extLst>
              <a:ext uri="{FF2B5EF4-FFF2-40B4-BE49-F238E27FC236}">
                <a16:creationId xmlns:a16="http://schemas.microsoft.com/office/drawing/2014/main" id="{F0E4ABB6-3001-BE4A-AD2C-9CBB2B376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1600200"/>
            <a:ext cx="1157288" cy="5334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Fetch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Control</a:t>
            </a:r>
          </a:p>
        </p:txBody>
      </p:sp>
      <p:sp>
        <p:nvSpPr>
          <p:cNvPr id="9228" name="Rectangle 14">
            <a:extLst>
              <a:ext uri="{FF2B5EF4-FFF2-40B4-BE49-F238E27FC236}">
                <a16:creationId xmlns:a16="http://schemas.microsoft.com/office/drawing/2014/main" id="{CB07F846-4494-3A48-AF2C-D2C6D4C1D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2209800"/>
            <a:ext cx="1157288" cy="5334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Decode</a:t>
            </a:r>
          </a:p>
        </p:txBody>
      </p:sp>
      <p:sp>
        <p:nvSpPr>
          <p:cNvPr id="9229" name="Line 15">
            <a:extLst>
              <a:ext uri="{FF2B5EF4-FFF2-40B4-BE49-F238E27FC236}">
                <a16:creationId xmlns:a16="http://schemas.microsoft.com/office/drawing/2014/main" id="{B2CEC62B-B99A-E74D-9CCC-95F44CA71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088" y="1871663"/>
            <a:ext cx="1254125" cy="15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0" name="Line 16">
            <a:extLst>
              <a:ext uri="{FF2B5EF4-FFF2-40B4-BE49-F238E27FC236}">
                <a16:creationId xmlns:a16="http://schemas.microsoft.com/office/drawing/2014/main" id="{A4B0A448-85CD-D94F-8AD0-FC87656045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9088" y="2473325"/>
            <a:ext cx="1222375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1" name="Line 17">
            <a:extLst>
              <a:ext uri="{FF2B5EF4-FFF2-40B4-BE49-F238E27FC236}">
                <a16:creationId xmlns:a16="http://schemas.microsoft.com/office/drawing/2014/main" id="{C9B04E6A-B79F-7041-AE45-7CC25DB5A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9650" y="2743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2" name="Freeform 18">
            <a:extLst>
              <a:ext uri="{FF2B5EF4-FFF2-40B4-BE49-F238E27FC236}">
                <a16:creationId xmlns:a16="http://schemas.microsoft.com/office/drawing/2014/main" id="{6E947CAE-0140-4840-AC5B-8145CF5F6F4D}"/>
              </a:ext>
            </a:extLst>
          </p:cNvPr>
          <p:cNvSpPr>
            <a:spLocks/>
          </p:cNvSpPr>
          <p:nvPr/>
        </p:nvSpPr>
        <p:spPr bwMode="auto">
          <a:xfrm flipH="1">
            <a:off x="2312988" y="16764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3" name="Line 19">
            <a:extLst>
              <a:ext uri="{FF2B5EF4-FFF2-40B4-BE49-F238E27FC236}">
                <a16:creationId xmlns:a16="http://schemas.microsoft.com/office/drawing/2014/main" id="{E438622F-20AC-1641-B5B6-E03F0314A80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962525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4" name="Line 20">
            <a:extLst>
              <a:ext uri="{FF2B5EF4-FFF2-40B4-BE49-F238E27FC236}">
                <a16:creationId xmlns:a16="http://schemas.microsoft.com/office/drawing/2014/main" id="{8558CF9A-D505-2D47-B7ED-368091145B6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5253038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5" name="Line 21">
            <a:extLst>
              <a:ext uri="{FF2B5EF4-FFF2-40B4-BE49-F238E27FC236}">
                <a16:creationId xmlns:a16="http://schemas.microsoft.com/office/drawing/2014/main" id="{544DB099-FB7D-3A4C-B256-E8EAC794108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734050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6" name="Line 22">
            <a:extLst>
              <a:ext uri="{FF2B5EF4-FFF2-40B4-BE49-F238E27FC236}">
                <a16:creationId xmlns:a16="http://schemas.microsoft.com/office/drawing/2014/main" id="{09AF8F49-1C25-ED4E-9FAF-CD5621C4F9D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022975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7" name="Text Box 23">
            <a:extLst>
              <a:ext uri="{FF2B5EF4-FFF2-40B4-BE49-F238E27FC236}">
                <a16:creationId xmlns:a16="http://schemas.microsoft.com/office/drawing/2014/main" id="{CFDC264B-68CA-E443-BB25-253D6FB11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218" y="1597025"/>
            <a:ext cx="9845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Address</a:t>
            </a:r>
          </a:p>
        </p:txBody>
      </p:sp>
      <p:sp>
        <p:nvSpPr>
          <p:cNvPr id="9238" name="Text Box 24">
            <a:extLst>
              <a:ext uri="{FF2B5EF4-FFF2-40B4-BE49-F238E27FC236}">
                <a16:creationId xmlns:a16="http://schemas.microsoft.com/office/drawing/2014/main" id="{397225F8-F381-1D4B-8C4C-D66E6800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534" y="2144713"/>
            <a:ext cx="1367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Instructions</a:t>
            </a:r>
          </a:p>
        </p:txBody>
      </p:sp>
      <p:sp>
        <p:nvSpPr>
          <p:cNvPr id="9239" name="Text Box 25">
            <a:extLst>
              <a:ext uri="{FF2B5EF4-FFF2-40B4-BE49-F238E27FC236}">
                <a16:creationId xmlns:a16="http://schemas.microsoft.com/office/drawing/2014/main" id="{7B641265-A394-8242-B408-D237FE66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637" y="2740025"/>
            <a:ext cx="13051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9240" name="Text Box 26">
            <a:extLst>
              <a:ext uri="{FF2B5EF4-FFF2-40B4-BE49-F238E27FC236}">
                <a16:creationId xmlns:a16="http://schemas.microsoft.com/office/drawing/2014/main" id="{9733CBA8-F1DA-E84A-B40E-31C19CA84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089275"/>
            <a:ext cx="1757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Prediction OK?</a:t>
            </a:r>
          </a:p>
        </p:txBody>
      </p:sp>
      <p:sp>
        <p:nvSpPr>
          <p:cNvPr id="9241" name="Text Box 27">
            <a:extLst>
              <a:ext uri="{FF2B5EF4-FFF2-40B4-BE49-F238E27FC236}">
                <a16:creationId xmlns:a16="http://schemas.microsoft.com/office/drawing/2014/main" id="{353CF318-83F3-8A41-B4E3-955953FDC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048" y="5164138"/>
            <a:ext cx="619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Data</a:t>
            </a:r>
          </a:p>
        </p:txBody>
      </p:sp>
      <p:sp>
        <p:nvSpPr>
          <p:cNvPr id="9242" name="Text Box 28">
            <a:extLst>
              <a:ext uri="{FF2B5EF4-FFF2-40B4-BE49-F238E27FC236}">
                <a16:creationId xmlns:a16="http://schemas.microsoft.com/office/drawing/2014/main" id="{E2BBAF53-9994-094C-8E79-6D22A8E6C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85" y="5181600"/>
            <a:ext cx="619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Data</a:t>
            </a:r>
          </a:p>
        </p:txBody>
      </p:sp>
      <p:sp>
        <p:nvSpPr>
          <p:cNvPr id="9243" name="Text Box 29">
            <a:extLst>
              <a:ext uri="{FF2B5EF4-FFF2-40B4-BE49-F238E27FC236}">
                <a16:creationId xmlns:a16="http://schemas.microsoft.com/office/drawing/2014/main" id="{93736E5E-4E7C-D24F-8664-A9C345C83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3273" y="4935538"/>
            <a:ext cx="699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 err="1">
                <a:latin typeface="Nanum Myeongjo" panose="02020603020101020101" pitchFamily="18" charset="-127"/>
              </a:rPr>
              <a:t>Addr</a:t>
            </a:r>
            <a:r>
              <a:rPr lang="en-US" altLang="zh-CN" sz="1600" b="0" dirty="0">
                <a:latin typeface="Nanum Myeongjo" panose="02020603020101020101" pitchFamily="18" charset="-127"/>
              </a:rPr>
              <a:t>.</a:t>
            </a:r>
          </a:p>
        </p:txBody>
      </p:sp>
      <p:sp>
        <p:nvSpPr>
          <p:cNvPr id="9244" name="Text Box 30">
            <a:extLst>
              <a:ext uri="{FF2B5EF4-FFF2-40B4-BE49-F238E27FC236}">
                <a16:creationId xmlns:a16="http://schemas.microsoft.com/office/drawing/2014/main" id="{79AA5D25-1D21-B549-BAC3-996E83A48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210" y="4935538"/>
            <a:ext cx="699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 err="1">
                <a:latin typeface="Nanum Myeongjo" panose="02020603020101020101" pitchFamily="18" charset="-127"/>
              </a:rPr>
              <a:t>Addr</a:t>
            </a:r>
            <a:r>
              <a:rPr lang="en-US" altLang="zh-CN" sz="1600" b="0" dirty="0">
                <a:latin typeface="Nanum Myeongjo" panose="02020603020101020101" pitchFamily="18" charset="-127"/>
              </a:rPr>
              <a:t>.</a:t>
            </a:r>
          </a:p>
        </p:txBody>
      </p:sp>
      <p:sp>
        <p:nvSpPr>
          <p:cNvPr id="9245" name="Line 31">
            <a:extLst>
              <a:ext uri="{FF2B5EF4-FFF2-40B4-BE49-F238E27FC236}">
                <a16:creationId xmlns:a16="http://schemas.microsoft.com/office/drawing/2014/main" id="{1D3918AA-02C5-DA4C-A442-B82B744E0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3175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6" name="Line 33">
            <a:extLst>
              <a:ext uri="{FF2B5EF4-FFF2-40B4-BE49-F238E27FC236}">
                <a16:creationId xmlns:a16="http://schemas.microsoft.com/office/drawing/2014/main" id="{4E6300AC-A9E1-AF45-A007-21AB28E4B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7" name="Line 34">
            <a:extLst>
              <a:ext uri="{FF2B5EF4-FFF2-40B4-BE49-F238E27FC236}">
                <a16:creationId xmlns:a16="http://schemas.microsoft.com/office/drawing/2014/main" id="{A68302A4-C618-A441-B8EF-971C15E36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0863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8" name="Line 35">
            <a:extLst>
              <a:ext uri="{FF2B5EF4-FFF2-40B4-BE49-F238E27FC236}">
                <a16:creationId xmlns:a16="http://schemas.microsoft.com/office/drawing/2014/main" id="{01915915-8167-854D-9A04-76F4659C9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49" name="Line 36">
            <a:extLst>
              <a:ext uri="{FF2B5EF4-FFF2-40B4-BE49-F238E27FC236}">
                <a16:creationId xmlns:a16="http://schemas.microsoft.com/office/drawing/2014/main" id="{64B2D59F-59BC-EE4E-9F84-0D9DAFA15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3175" y="37338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50" name="Rectangle 37">
            <a:extLst>
              <a:ext uri="{FF2B5EF4-FFF2-40B4-BE49-F238E27FC236}">
                <a16:creationId xmlns:a16="http://schemas.microsoft.com/office/drawing/2014/main" id="{99718F05-D42D-9F4C-A41E-68661ABC8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3962400"/>
            <a:ext cx="1108075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Arithmetic</a:t>
            </a:r>
            <a:b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</a:b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9251" name="Line 38">
            <a:extLst>
              <a:ext uri="{FF2B5EF4-FFF2-40B4-BE49-F238E27FC236}">
                <a16:creationId xmlns:a16="http://schemas.microsoft.com/office/drawing/2014/main" id="{FF69227B-FDE6-7E4A-A6FD-97925EADA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52" name="Line 39">
            <a:extLst>
              <a:ext uri="{FF2B5EF4-FFF2-40B4-BE49-F238E27FC236}">
                <a16:creationId xmlns:a16="http://schemas.microsoft.com/office/drawing/2014/main" id="{59427B08-8EC6-7C4C-A678-A7A7BD989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138" y="4800600"/>
            <a:ext cx="5214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9253" name="Group 40">
            <a:extLst>
              <a:ext uri="{FF2B5EF4-FFF2-40B4-BE49-F238E27FC236}">
                <a16:creationId xmlns:a16="http://schemas.microsoft.com/office/drawing/2014/main" id="{D5CA05FB-080F-1A40-9D17-2B9697114583}"/>
              </a:ext>
            </a:extLst>
          </p:cNvPr>
          <p:cNvGrpSpPr>
            <a:grpSpLocks/>
          </p:cNvGrpSpPr>
          <p:nvPr/>
        </p:nvGrpSpPr>
        <p:grpSpPr bwMode="auto">
          <a:xfrm>
            <a:off x="2506663" y="4419600"/>
            <a:ext cx="3857625" cy="381000"/>
            <a:chOff x="768" y="2016"/>
            <a:chExt cx="1920" cy="144"/>
          </a:xfrm>
        </p:grpSpPr>
        <p:sp>
          <p:nvSpPr>
            <p:cNvPr id="9262" name="Line 41">
              <a:extLst>
                <a:ext uri="{FF2B5EF4-FFF2-40B4-BE49-F238E27FC236}">
                  <a16:creationId xmlns:a16="http://schemas.microsoft.com/office/drawing/2014/main" id="{15E691F8-2E1C-634D-B9E1-4B1A150CA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63" name="Line 42">
              <a:extLst>
                <a:ext uri="{FF2B5EF4-FFF2-40B4-BE49-F238E27FC236}">
                  <a16:creationId xmlns:a16="http://schemas.microsoft.com/office/drawing/2014/main" id="{4DF5DC60-35F0-E041-AD76-DEAB38989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64" name="Line 44">
              <a:extLst>
                <a:ext uri="{FF2B5EF4-FFF2-40B4-BE49-F238E27FC236}">
                  <a16:creationId xmlns:a16="http://schemas.microsoft.com/office/drawing/2014/main" id="{83562E5F-6DFE-584B-AAFB-E540BE3FC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65" name="Line 45">
              <a:extLst>
                <a:ext uri="{FF2B5EF4-FFF2-40B4-BE49-F238E27FC236}">
                  <a16:creationId xmlns:a16="http://schemas.microsoft.com/office/drawing/2014/main" id="{25DC6134-3FEC-EF4F-B332-80B6B108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66" name="Line 46">
              <a:extLst>
                <a:ext uri="{FF2B5EF4-FFF2-40B4-BE49-F238E27FC236}">
                  <a16:creationId xmlns:a16="http://schemas.microsoft.com/office/drawing/2014/main" id="{3FEF07FA-7F24-0B4C-9C3C-B7764BFF7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5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254" name="Rectangle 47">
            <a:extLst>
              <a:ext uri="{FF2B5EF4-FFF2-40B4-BE49-F238E27FC236}">
                <a16:creationId xmlns:a16="http://schemas.microsoft.com/office/drawing/2014/main" id="{2A0EB767-8EFF-7F4F-A7B4-CE3F6579A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4752975"/>
            <a:ext cx="20024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Operation Results</a:t>
            </a:r>
          </a:p>
        </p:txBody>
      </p:sp>
      <p:sp>
        <p:nvSpPr>
          <p:cNvPr id="9255" name="Rectangle 48">
            <a:extLst>
              <a:ext uri="{FF2B5EF4-FFF2-40B4-BE49-F238E27FC236}">
                <a16:creationId xmlns:a16="http://schemas.microsoft.com/office/drawing/2014/main" id="{4BF97634-8CD9-574E-BECB-08DFCADDF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1752600"/>
            <a:ext cx="1157287" cy="990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Retirement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Unit</a:t>
            </a:r>
          </a:p>
        </p:txBody>
      </p:sp>
      <p:sp>
        <p:nvSpPr>
          <p:cNvPr id="9256" name="Rectangle 49">
            <a:extLst>
              <a:ext uri="{FF2B5EF4-FFF2-40B4-BE49-F238E27FC236}">
                <a16:creationId xmlns:a16="http://schemas.microsoft.com/office/drawing/2014/main" id="{B05E2F81-BCE1-BA48-8678-29064159A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2286000"/>
            <a:ext cx="769937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Register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File</a:t>
            </a:r>
          </a:p>
        </p:txBody>
      </p:sp>
      <p:sp>
        <p:nvSpPr>
          <p:cNvPr id="9257" name="Line 50">
            <a:extLst>
              <a:ext uri="{FF2B5EF4-FFF2-40B4-BE49-F238E27FC236}">
                <a16:creationId xmlns:a16="http://schemas.microsoft.com/office/drawing/2014/main" id="{461E5F61-C29B-1D4F-A8F7-7D7EE7B5C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2988" y="2133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58" name="Freeform 51">
            <a:extLst>
              <a:ext uri="{FF2B5EF4-FFF2-40B4-BE49-F238E27FC236}">
                <a16:creationId xmlns:a16="http://schemas.microsoft.com/office/drawing/2014/main" id="{00D1C9AB-9F87-D547-B94E-B5ADDF27A4F1}"/>
              </a:ext>
            </a:extLst>
          </p:cNvPr>
          <p:cNvSpPr>
            <a:spLocks/>
          </p:cNvSpPr>
          <p:nvPr/>
        </p:nvSpPr>
        <p:spPr bwMode="auto">
          <a:xfrm flipH="1">
            <a:off x="1905000" y="2590800"/>
            <a:ext cx="890588" cy="22098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59" name="Text Box 52">
            <a:extLst>
              <a:ext uri="{FF2B5EF4-FFF2-40B4-BE49-F238E27FC236}">
                <a16:creationId xmlns:a16="http://schemas.microsoft.com/office/drawing/2014/main" id="{5EC2A93A-C469-174D-9494-31A31DD3E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9" y="3082925"/>
            <a:ext cx="1871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Register Updates</a:t>
            </a:r>
          </a:p>
        </p:txBody>
      </p:sp>
      <p:sp>
        <p:nvSpPr>
          <p:cNvPr id="9260" name="Line 53">
            <a:extLst>
              <a:ext uri="{FF2B5EF4-FFF2-40B4-BE49-F238E27FC236}">
                <a16:creationId xmlns:a16="http://schemas.microsoft.com/office/drawing/2014/main" id="{0499B637-6064-674C-872A-844D181DA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24384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61" name="Freeform 54">
            <a:extLst>
              <a:ext uri="{FF2B5EF4-FFF2-40B4-BE49-F238E27FC236}">
                <a16:creationId xmlns:a16="http://schemas.microsoft.com/office/drawing/2014/main" id="{607E8C5C-91EF-D343-BB5F-768D6C784340}"/>
              </a:ext>
            </a:extLst>
          </p:cNvPr>
          <p:cNvSpPr>
            <a:spLocks/>
          </p:cNvSpPr>
          <p:nvPr/>
        </p:nvSpPr>
        <p:spPr bwMode="auto">
          <a:xfrm>
            <a:off x="3856038" y="2743200"/>
            <a:ext cx="963612" cy="228600"/>
          </a:xfrm>
          <a:custGeom>
            <a:avLst/>
            <a:gdLst>
              <a:gd name="T0" fmla="*/ 2147483646 w 480"/>
              <a:gd name="T1" fmla="*/ 2147483646 h 144"/>
              <a:gd name="T2" fmla="*/ 0 w 480"/>
              <a:gd name="T3" fmla="*/ 2147483646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FF2262DF-5CB9-5B4D-B8D8-79C6218B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733BB2-AD02-8F49-B45E-915D6120926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3491" name="Rectangle 4">
            <a:extLst>
              <a:ext uri="{FF2B5EF4-FFF2-40B4-BE49-F238E27FC236}">
                <a16:creationId xmlns:a16="http://schemas.microsoft.com/office/drawing/2014/main" id="{6A5D803F-42C8-BF4F-AC4A-7315BF9BF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Enhance Parallelism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492" name="Rectangle 7">
            <a:extLst>
              <a:ext uri="{FF2B5EF4-FFF2-40B4-BE49-F238E27FC236}">
                <a16:creationId xmlns:a16="http://schemas.microsoft.com/office/drawing/2014/main" id="{0B4224E7-A088-D345-82FE-10F997874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Multiple Accumulators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Accumulate in two different sums</a:t>
            </a:r>
          </a:p>
          <a:p>
            <a:pPr lvl="2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Can be performed simultaneously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Combine at end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DD4B17A5-0958-7D42-92A8-06DB94BC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C8C1B3-DE29-EF42-8C38-EA1B8C0150C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A840BB3-2442-C242-8C6D-C7A1D7B7C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696200" cy="4876800"/>
          </a:xfrm>
          <a:solidFill>
            <a:srgbClr val="FFFFCC"/>
          </a:solidFill>
          <a:ln w="38100" cmpd="dbl"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void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charset="-122"/>
              </a:rPr>
              <a:t>combine6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vec_ptr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v,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*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dest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i;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length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vec_length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(v), limit = length-1;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data_t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*data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get_vec_start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data_t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acc0 = IDENT, acc1 = IDENT;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endParaRPr lang="en-US" altLang="zh-CN" sz="2000" b="1" dirty="0">
              <a:latin typeface="Courier New" pitchFamily="49" charset="0"/>
              <a:ea typeface="宋体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/* combine 2 elements at a time */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for (i = 0; i &lt; limit; i+=2){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solidFill>
                  <a:srgbClr val="CC0000"/>
                </a:solidFill>
                <a:latin typeface="Courier New" pitchFamily="49" charset="0"/>
                <a:ea typeface="宋体" charset="-122"/>
              </a:rPr>
              <a:t>    acc0 = acc0 OPER data[i];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solidFill>
                  <a:srgbClr val="CC0000"/>
                </a:solidFill>
                <a:latin typeface="Courier New" pitchFamily="49" charset="0"/>
                <a:ea typeface="宋体" charset="-122"/>
              </a:rPr>
              <a:t>    acc1 = acc1 OPER data[i+1];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endParaRPr lang="en-US" altLang="zh-CN" sz="2000" b="1" dirty="0">
              <a:latin typeface="Courier New" pitchFamily="49" charset="0"/>
              <a:ea typeface="宋体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/* finish any remaining elements */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>
                <a:solidFill>
                  <a:srgbClr val="CC0000"/>
                </a:solidFill>
                <a:latin typeface="Courier New" pitchFamily="49" charset="0"/>
                <a:ea typeface="宋体" charset="-122"/>
              </a:rPr>
              <a:t>for (; i &lt; length; i++)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>
                <a:solidFill>
                  <a:srgbClr val="CC0000"/>
                </a:solidFill>
                <a:latin typeface="Courier New" pitchFamily="49" charset="0"/>
                <a:ea typeface="宋体" charset="-122"/>
              </a:rPr>
              <a:t>acc0 = acc0 OPER data[i];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*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dest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= acc0 OPER acc1;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}</a:t>
            </a: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57134B47-8E16-C34C-92ED-E119F7113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Multiple Accumulator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>
            <a:extLst>
              <a:ext uri="{FF2B5EF4-FFF2-40B4-BE49-F238E27FC236}">
                <a16:creationId xmlns:a16="http://schemas.microsoft.com/office/drawing/2014/main" id="{846E15D2-99FA-4646-8614-FC77AC4E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E5FF30-DD7E-A144-952C-9ADA867AF98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7587" name="Rectangle 4">
            <a:extLst>
              <a:ext uri="{FF2B5EF4-FFF2-40B4-BE49-F238E27FC236}">
                <a16:creationId xmlns:a16="http://schemas.microsoft.com/office/drawing/2014/main" id="{AAB19A8D-B059-F540-AF7C-CA6247794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52800"/>
            <a:ext cx="6096000" cy="2674938"/>
          </a:xfrm>
          <a:prstGeom prst="rect">
            <a:avLst/>
          </a:prstGeom>
          <a:solidFill>
            <a:srgbClr val="FFFFCC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</a:rPr>
              <a:t>load (%rax,%rdx.0,4)  </a:t>
            </a:r>
            <a:r>
              <a:rPr lang="en-US" altLang="zh-CN" sz="2400">
                <a:latin typeface="Courier New" panose="02070309020205020404" pitchFamily="49" charset="0"/>
                <a:sym typeface="Wingdings" pitchFamily="2" charset="2"/>
              </a:rPr>
              <a:t> d.1a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sym typeface="Wingdings" pitchFamily="2" charset="2"/>
              </a:rPr>
              <a:t>mulq d.1a, %xmm0.0     %xmm0.1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</a:rPr>
              <a:t>load 4(%rax,%rdx.0,4) </a:t>
            </a:r>
            <a:r>
              <a:rPr lang="en-US" altLang="zh-CN" sz="2400">
                <a:latin typeface="Courier New" panose="02070309020205020404" pitchFamily="49" charset="0"/>
                <a:sym typeface="Wingdings" pitchFamily="2" charset="2"/>
              </a:rPr>
              <a:t> d.1b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sym typeface="Wingdings" pitchFamily="2" charset="2"/>
              </a:rPr>
              <a:t>mulq d.1b, 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%xmm1.0</a:t>
            </a:r>
            <a:r>
              <a:rPr lang="en-US" altLang="zh-CN" sz="2400">
                <a:latin typeface="Courier New" panose="02070309020205020404" pitchFamily="49" charset="0"/>
                <a:sym typeface="Wingdings" pitchFamily="2" charset="2"/>
              </a:rPr>
              <a:t>     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%xmm1.1</a:t>
            </a:r>
            <a:endParaRPr lang="en-US" altLang="zh-CN" sz="2400">
              <a:latin typeface="Courier New" panose="02070309020205020404" pitchFamily="49" charset="0"/>
              <a:sym typeface="Wingdings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sym typeface="Wingdings" pitchFamily="2" charset="2"/>
              </a:rPr>
              <a:t>addq $2,%rdx.0         %rdx.1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sym typeface="Wingdings" pitchFamily="2" charset="2"/>
              </a:rPr>
              <a:t>cmpq %rdx.1, %rbp      cc.1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sym typeface="Wingdings" pitchFamily="2" charset="2"/>
              </a:rPr>
              <a:t>jg-taken cc.1</a:t>
            </a:r>
          </a:p>
        </p:txBody>
      </p:sp>
      <p:sp>
        <p:nvSpPr>
          <p:cNvPr id="67588" name="Rectangle 44">
            <a:extLst>
              <a:ext uri="{FF2B5EF4-FFF2-40B4-BE49-F238E27FC236}">
                <a16:creationId xmlns:a16="http://schemas.microsoft.com/office/drawing/2014/main" id="{34FDAA62-745E-294F-91DA-5BA28E22A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Translation</a:t>
            </a:r>
          </a:p>
        </p:txBody>
      </p:sp>
      <p:sp>
        <p:nvSpPr>
          <p:cNvPr id="67589" name="Rectangle 45">
            <a:extLst>
              <a:ext uri="{FF2B5EF4-FFF2-40B4-BE49-F238E27FC236}">
                <a16:creationId xmlns:a16="http://schemas.microsoft.com/office/drawing/2014/main" id="{1EF93347-6CFF-7748-A0EE-1F371F83B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305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b="0" dirty="0">
                <a:latin typeface="Nanum Myeongjo" panose="02020603020101020101" pitchFamily="18" charset="-127"/>
              </a:rPr>
              <a:t>Two multiplies within loop no longer have data dependency</a:t>
            </a:r>
          </a:p>
          <a:p>
            <a:r>
              <a:rPr kumimoji="1" lang="en-US" altLang="zh-CN" b="0" dirty="0">
                <a:latin typeface="Nanum Myeongjo" panose="02020603020101020101" pitchFamily="18" charset="-127"/>
              </a:rPr>
              <a:t>Allows them to pipeline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>
            <a:extLst>
              <a:ext uri="{FF2B5EF4-FFF2-40B4-BE49-F238E27FC236}">
                <a16:creationId xmlns:a16="http://schemas.microsoft.com/office/drawing/2014/main" id="{FEFFD120-C7CB-0942-8C82-6FCA2726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605C23-0E65-DC47-8CFA-8651922A3E7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9635" name="Rectangle 29">
            <a:extLst>
              <a:ext uri="{FF2B5EF4-FFF2-40B4-BE49-F238E27FC236}">
                <a16:creationId xmlns:a16="http://schemas.microsoft.com/office/drawing/2014/main" id="{6BF60002-B54C-9B40-B223-241481A4A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Graphical Representation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4C62DA3-087F-BF43-A359-3D6785C0D377}"/>
              </a:ext>
            </a:extLst>
          </p:cNvPr>
          <p:cNvSpPr/>
          <p:nvPr/>
        </p:nvSpPr>
        <p:spPr>
          <a:xfrm>
            <a:off x="5486400" y="2120900"/>
            <a:ext cx="3429000" cy="2984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mulsd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(%rax,%rdx,4), %xmm0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D9666297-FD4A-4146-AEB1-EE72D2656E6B}"/>
              </a:ext>
            </a:extLst>
          </p:cNvPr>
          <p:cNvSpPr/>
          <p:nvPr/>
        </p:nvSpPr>
        <p:spPr>
          <a:xfrm>
            <a:off x="5486400" y="3160713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$2,%rdx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055E741-B190-CF48-8A99-F6D2F8256EB3}"/>
              </a:ext>
            </a:extLst>
          </p:cNvPr>
          <p:cNvSpPr/>
          <p:nvPr/>
        </p:nvSpPr>
        <p:spPr>
          <a:xfrm>
            <a:off x="5486400" y="3452813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cmpq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rdx,%rbp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A67A64A7-F912-8641-AE6C-F804735EEE4F}"/>
              </a:ext>
            </a:extLst>
          </p:cNvPr>
          <p:cNvSpPr/>
          <p:nvPr/>
        </p:nvSpPr>
        <p:spPr>
          <a:xfrm>
            <a:off x="5486400" y="3744913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jg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loop</a:t>
            </a: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8B5E04AB-0D73-9C47-9761-5AA6250571E4}"/>
              </a:ext>
            </a:extLst>
          </p:cNvPr>
          <p:cNvSpPr/>
          <p:nvPr/>
        </p:nvSpPr>
        <p:spPr>
          <a:xfrm>
            <a:off x="5334000" y="1981200"/>
            <a:ext cx="152400" cy="584200"/>
          </a:xfrm>
          <a:prstGeom prst="rightBrace">
            <a:avLst>
              <a:gd name="adj1" fmla="val 2395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zh-CN" altLang="zh-CN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641" name="Rectangle 1">
            <a:extLst>
              <a:ext uri="{FF2B5EF4-FFF2-40B4-BE49-F238E27FC236}">
                <a16:creationId xmlns:a16="http://schemas.microsoft.com/office/drawing/2014/main" id="{F6305FAB-5960-604D-BA14-A1DA97E67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%rax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69642" name="Rectangle 33">
            <a:extLst>
              <a:ext uri="{FF2B5EF4-FFF2-40B4-BE49-F238E27FC236}">
                <a16:creationId xmlns:a16="http://schemas.microsoft.com/office/drawing/2014/main" id="{2139472F-7903-9E47-895F-BEF9D3A39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002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%rbp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69643" name="Rectangle 34">
            <a:extLst>
              <a:ext uri="{FF2B5EF4-FFF2-40B4-BE49-F238E27FC236}">
                <a16:creationId xmlns:a16="http://schemas.microsoft.com/office/drawing/2014/main" id="{A45944E6-A9C5-E84E-BA55-DDD3DD707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002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%rdx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69644" name="Rectangle 35">
            <a:extLst>
              <a:ext uri="{FF2B5EF4-FFF2-40B4-BE49-F238E27FC236}">
                <a16:creationId xmlns:a16="http://schemas.microsoft.com/office/drawing/2014/main" id="{61A119ED-83E1-9A45-8579-7F115E5D2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6002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%xmm0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69645" name="Rectangle 36">
            <a:extLst>
              <a:ext uri="{FF2B5EF4-FFF2-40B4-BE49-F238E27FC236}">
                <a16:creationId xmlns:a16="http://schemas.microsoft.com/office/drawing/2014/main" id="{5942A2F9-CEB7-B342-9BC5-2ACCD0E0B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06863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%rax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69646" name="Rectangle 37">
            <a:extLst>
              <a:ext uri="{FF2B5EF4-FFF2-40B4-BE49-F238E27FC236}">
                <a16:creationId xmlns:a16="http://schemas.microsoft.com/office/drawing/2014/main" id="{560459C8-79C6-7B46-8A5F-728717D33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06863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%rbp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69647" name="Rectangle 38">
            <a:extLst>
              <a:ext uri="{FF2B5EF4-FFF2-40B4-BE49-F238E27FC236}">
                <a16:creationId xmlns:a16="http://schemas.microsoft.com/office/drawing/2014/main" id="{391ED318-1673-E340-8366-AEA48D32F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106863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%rdx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69648" name="Rectangle 39">
            <a:extLst>
              <a:ext uri="{FF2B5EF4-FFF2-40B4-BE49-F238E27FC236}">
                <a16:creationId xmlns:a16="http://schemas.microsoft.com/office/drawing/2014/main" id="{6B606AA5-0EF6-1341-AFE1-2483BACC6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06863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%xmm0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69649" name="Rounded Rectangle 2">
            <a:extLst>
              <a:ext uri="{FF2B5EF4-FFF2-40B4-BE49-F238E27FC236}">
                <a16:creationId xmlns:a16="http://schemas.microsoft.com/office/drawing/2014/main" id="{49E87075-9AA8-8742-B398-D3025FDBF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19939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69650" name="Rounded Rectangle 41">
            <a:extLst>
              <a:ext uri="{FF2B5EF4-FFF2-40B4-BE49-F238E27FC236}">
                <a16:creationId xmlns:a16="http://schemas.microsoft.com/office/drawing/2014/main" id="{6A58B3D2-A541-D144-BE46-C9E408451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2844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69651" name="Rounded Rectangle 42">
            <a:extLst>
              <a:ext uri="{FF2B5EF4-FFF2-40B4-BE49-F238E27FC236}">
                <a16:creationId xmlns:a16="http://schemas.microsoft.com/office/drawing/2014/main" id="{CBBECD6B-E66C-E540-94FC-EE95E5F24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31607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69652" name="Rounded Rectangle 43">
            <a:extLst>
              <a:ext uri="{FF2B5EF4-FFF2-40B4-BE49-F238E27FC236}">
                <a16:creationId xmlns:a16="http://schemas.microsoft.com/office/drawing/2014/main" id="{389EF962-463E-E44B-816A-0ED495D0B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34528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cmp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69653" name="Rounded Rectangle 44">
            <a:extLst>
              <a:ext uri="{FF2B5EF4-FFF2-40B4-BE49-F238E27FC236}">
                <a16:creationId xmlns:a16="http://schemas.microsoft.com/office/drawing/2014/main" id="{3FCE1565-888F-E541-BCFC-49EB61442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37449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jg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69654" name="Straight Arrow Connector 4">
            <a:extLst>
              <a:ext uri="{FF2B5EF4-FFF2-40B4-BE49-F238E27FC236}">
                <a16:creationId xmlns:a16="http://schemas.microsoft.com/office/drawing/2014/main" id="{3D39B778-72DC-144D-9AEA-0A3D2436CC4C}"/>
              </a:ext>
            </a:extLst>
          </p:cNvPr>
          <p:cNvCxnSpPr>
            <a:cxnSpLocks noChangeShapeType="1"/>
            <a:stCxn id="69641" idx="2"/>
            <a:endCxn id="69645" idx="0"/>
          </p:cNvCxnSpPr>
          <p:nvPr/>
        </p:nvCxnSpPr>
        <p:spPr bwMode="auto">
          <a:xfrm>
            <a:off x="800100" y="1905000"/>
            <a:ext cx="0" cy="2201863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5" name="Straight Arrow Connector 47">
            <a:extLst>
              <a:ext uri="{FF2B5EF4-FFF2-40B4-BE49-F238E27FC236}">
                <a16:creationId xmlns:a16="http://schemas.microsoft.com/office/drawing/2014/main" id="{74E43D2E-4144-AD43-B135-D74B12E4AAAE}"/>
              </a:ext>
            </a:extLst>
          </p:cNvPr>
          <p:cNvCxnSpPr>
            <a:cxnSpLocks noChangeShapeType="1"/>
            <a:stCxn id="69642" idx="2"/>
            <a:endCxn id="69646" idx="0"/>
          </p:cNvCxnSpPr>
          <p:nvPr/>
        </p:nvCxnSpPr>
        <p:spPr bwMode="auto">
          <a:xfrm>
            <a:off x="1485900" y="1905000"/>
            <a:ext cx="0" cy="2201863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6" name="Straight Arrow Connector 54">
            <a:extLst>
              <a:ext uri="{FF2B5EF4-FFF2-40B4-BE49-F238E27FC236}">
                <a16:creationId xmlns:a16="http://schemas.microsoft.com/office/drawing/2014/main" id="{06163033-98F5-3742-9096-77DD1F9E558B}"/>
              </a:ext>
            </a:extLst>
          </p:cNvPr>
          <p:cNvCxnSpPr>
            <a:cxnSpLocks noChangeShapeType="1"/>
            <a:stCxn id="69643" idx="2"/>
          </p:cNvCxnSpPr>
          <p:nvPr/>
        </p:nvCxnSpPr>
        <p:spPr bwMode="auto">
          <a:xfrm>
            <a:off x="2171700" y="1905000"/>
            <a:ext cx="0" cy="1331913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7" name="Straight Arrow Connector 63">
            <a:extLst>
              <a:ext uri="{FF2B5EF4-FFF2-40B4-BE49-F238E27FC236}">
                <a16:creationId xmlns:a16="http://schemas.microsoft.com/office/drawing/2014/main" id="{D33D523A-647C-A049-9896-31E3C12012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71700" y="2057400"/>
            <a:ext cx="18288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8" name="Straight Arrow Connector 67">
            <a:extLst>
              <a:ext uri="{FF2B5EF4-FFF2-40B4-BE49-F238E27FC236}">
                <a16:creationId xmlns:a16="http://schemas.microsoft.com/office/drawing/2014/main" id="{2EF56F2A-9AF2-1A48-AE95-390F417661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0100" y="2209800"/>
            <a:ext cx="31877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9" name="Straight Arrow Connector 68">
            <a:extLst>
              <a:ext uri="{FF2B5EF4-FFF2-40B4-BE49-F238E27FC236}">
                <a16:creationId xmlns:a16="http://schemas.microsoft.com/office/drawing/2014/main" id="{40F1D3FD-5DC7-CC40-9A27-645B92F106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7500" y="2376488"/>
            <a:ext cx="11430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60" name="Straight Arrow Connector 69">
            <a:extLst>
              <a:ext uri="{FF2B5EF4-FFF2-40B4-BE49-F238E27FC236}">
                <a16:creationId xmlns:a16="http://schemas.microsoft.com/office/drawing/2014/main" id="{4520312B-168F-CB45-9CB8-88404F12BB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43300" y="3078163"/>
            <a:ext cx="481013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61" name="Straight Arrow Connector 70">
            <a:extLst>
              <a:ext uri="{FF2B5EF4-FFF2-40B4-BE49-F238E27FC236}">
                <a16:creationId xmlns:a16="http://schemas.microsoft.com/office/drawing/2014/main" id="{C9EBE7F4-1AC4-8A4C-BD59-0E5F8D822AA2}"/>
              </a:ext>
            </a:extLst>
          </p:cNvPr>
          <p:cNvCxnSpPr>
            <a:cxnSpLocks noChangeShapeType="1"/>
            <a:stCxn id="69644" idx="2"/>
          </p:cNvCxnSpPr>
          <p:nvPr/>
        </p:nvCxnSpPr>
        <p:spPr bwMode="auto">
          <a:xfrm>
            <a:off x="2857500" y="1905000"/>
            <a:ext cx="0" cy="4572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62" name="Straight Arrow Connector 120">
            <a:extLst>
              <a:ext uri="{FF2B5EF4-FFF2-40B4-BE49-F238E27FC236}">
                <a16:creationId xmlns:a16="http://schemas.microsoft.com/office/drawing/2014/main" id="{97E75B84-A732-F24A-922B-8E734581B06E}"/>
              </a:ext>
            </a:extLst>
          </p:cNvPr>
          <p:cNvCxnSpPr>
            <a:cxnSpLocks noChangeShapeType="1"/>
            <a:endCxn id="69648" idx="0"/>
          </p:cNvCxnSpPr>
          <p:nvPr/>
        </p:nvCxnSpPr>
        <p:spPr bwMode="auto">
          <a:xfrm>
            <a:off x="2857500" y="2514600"/>
            <a:ext cx="0" cy="1592263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63" name="Straight Arrow Connector 125">
            <a:extLst>
              <a:ext uri="{FF2B5EF4-FFF2-40B4-BE49-F238E27FC236}">
                <a16:creationId xmlns:a16="http://schemas.microsoft.com/office/drawing/2014/main" id="{BDB3D8E7-970A-6446-A255-02FD506B00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85900" y="3687763"/>
            <a:ext cx="25146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64" name="Straight Arrow Connector 126">
            <a:extLst>
              <a:ext uri="{FF2B5EF4-FFF2-40B4-BE49-F238E27FC236}">
                <a16:creationId xmlns:a16="http://schemas.microsoft.com/office/drawing/2014/main" id="{4EEB529A-A153-284F-BEEC-ACEE9CE670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71700" y="3382963"/>
            <a:ext cx="1852613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65" name="Straight Arrow Connector 127">
            <a:extLst>
              <a:ext uri="{FF2B5EF4-FFF2-40B4-BE49-F238E27FC236}">
                <a16:creationId xmlns:a16="http://schemas.microsoft.com/office/drawing/2014/main" id="{724FEBFA-D110-984A-9D00-C64808AFA7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71700" y="3535363"/>
            <a:ext cx="18161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66" name="Straight Arrow Connector 130">
            <a:extLst>
              <a:ext uri="{FF2B5EF4-FFF2-40B4-BE49-F238E27FC236}">
                <a16:creationId xmlns:a16="http://schemas.microsoft.com/office/drawing/2014/main" id="{4DA5D15F-DF20-4440-8EBA-256FDB050EE4}"/>
              </a:ext>
            </a:extLst>
          </p:cNvPr>
          <p:cNvCxnSpPr>
            <a:cxnSpLocks noChangeShapeType="1"/>
            <a:endCxn id="69647" idx="0"/>
          </p:cNvCxnSpPr>
          <p:nvPr/>
        </p:nvCxnSpPr>
        <p:spPr bwMode="auto">
          <a:xfrm>
            <a:off x="2171700" y="3395663"/>
            <a:ext cx="0" cy="7112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C4D811E6-40DB-DB43-A448-599838CA9781}"/>
              </a:ext>
            </a:extLst>
          </p:cNvPr>
          <p:cNvCxnSpPr>
            <a:stCxn id="69649" idx="3"/>
            <a:endCxn id="69650" idx="3"/>
          </p:cNvCxnSpPr>
          <p:nvPr/>
        </p:nvCxnSpPr>
        <p:spPr bwMode="auto">
          <a:xfrm>
            <a:off x="4724400" y="2139950"/>
            <a:ext cx="12700" cy="290513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A58B2CA9-E195-E54E-8B7E-3F744106C94D}"/>
              </a:ext>
            </a:extLst>
          </p:cNvPr>
          <p:cNvCxnSpPr>
            <a:stCxn id="69652" idx="3"/>
            <a:endCxn id="69653" idx="3"/>
          </p:cNvCxnSpPr>
          <p:nvPr/>
        </p:nvCxnSpPr>
        <p:spPr bwMode="auto">
          <a:xfrm>
            <a:off x="4724400" y="3598863"/>
            <a:ext cx="12700" cy="292100"/>
          </a:xfrm>
          <a:prstGeom prst="curvedConnector3">
            <a:avLst>
              <a:gd name="adj1" fmla="val 22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69" name="Rectangle 71">
            <a:extLst>
              <a:ext uri="{FF2B5EF4-FFF2-40B4-BE49-F238E27FC236}">
                <a16:creationId xmlns:a16="http://schemas.microsoft.com/office/drawing/2014/main" id="{B73A7841-62C2-7F4E-AACF-0DCE4E36D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25" y="2438400"/>
            <a:ext cx="555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>
                <a:latin typeface="Courier New" panose="02070309020205020404" pitchFamily="49" charset="0"/>
              </a:rPr>
              <a:t>d.a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69670" name="Rectangle 151">
            <a:extLst>
              <a:ext uri="{FF2B5EF4-FFF2-40B4-BE49-F238E27FC236}">
                <a16:creationId xmlns:a16="http://schemas.microsoft.com/office/drawing/2014/main" id="{9F23D9AA-29C1-1C45-9E72-E6D94AAED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800" y="3962400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>
                <a:latin typeface="Courier New" panose="02070309020205020404" pitchFamily="49" charset="0"/>
              </a:rPr>
              <a:t>cc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2767022B-5595-6A41-BEE7-89029ECB83D6}"/>
              </a:ext>
            </a:extLst>
          </p:cNvPr>
          <p:cNvSpPr/>
          <p:nvPr/>
        </p:nvSpPr>
        <p:spPr>
          <a:xfrm>
            <a:off x="5486400" y="2716213"/>
            <a:ext cx="3657600" cy="317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mulsd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4(%rax,%rdx,4), %xmm1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0617B442-9EC2-1F43-825E-6E52270D66A0}"/>
              </a:ext>
            </a:extLst>
          </p:cNvPr>
          <p:cNvSpPr/>
          <p:nvPr/>
        </p:nvSpPr>
        <p:spPr>
          <a:xfrm>
            <a:off x="5334000" y="2576513"/>
            <a:ext cx="152400" cy="584200"/>
          </a:xfrm>
          <a:prstGeom prst="rightBrace">
            <a:avLst>
              <a:gd name="adj1" fmla="val 2395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zh-CN" altLang="zh-CN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673" name="Rounded Rectangle 2">
            <a:extLst>
              <a:ext uri="{FF2B5EF4-FFF2-40B4-BE49-F238E27FC236}">
                <a16:creationId xmlns:a16="http://schemas.microsoft.com/office/drawing/2014/main" id="{6E851835-F53D-6B4C-A890-90F07AC5D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5765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69674" name="Rounded Rectangle 41">
            <a:extLst>
              <a:ext uri="{FF2B5EF4-FFF2-40B4-BE49-F238E27FC236}">
                <a16:creationId xmlns:a16="http://schemas.microsoft.com/office/drawing/2014/main" id="{A18B0336-B623-C14B-A00E-DF5C1D692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8686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A5303D40-7913-B641-8ED8-8E95D1638D0A}"/>
              </a:ext>
            </a:extLst>
          </p:cNvPr>
          <p:cNvCxnSpPr>
            <a:stCxn id="69673" idx="3"/>
            <a:endCxn id="69674" idx="3"/>
          </p:cNvCxnSpPr>
          <p:nvPr/>
        </p:nvCxnSpPr>
        <p:spPr bwMode="auto">
          <a:xfrm>
            <a:off x="4724400" y="2722563"/>
            <a:ext cx="12700" cy="292100"/>
          </a:xfrm>
          <a:prstGeom prst="curvedConnector3">
            <a:avLst>
              <a:gd name="adj1" fmla="val 21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76" name="Rectangle 71">
            <a:extLst>
              <a:ext uri="{FF2B5EF4-FFF2-40B4-BE49-F238E27FC236}">
                <a16:creationId xmlns:a16="http://schemas.microsoft.com/office/drawing/2014/main" id="{2A556B70-4656-D24C-9D49-C7C1EB64B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25" y="3033713"/>
            <a:ext cx="555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>
                <a:latin typeface="Courier New" panose="02070309020205020404" pitchFamily="49" charset="0"/>
              </a:rPr>
              <a:t>d.b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69677" name="Straight Arrow Connector 68">
            <a:extLst>
              <a:ext uri="{FF2B5EF4-FFF2-40B4-BE49-F238E27FC236}">
                <a16:creationId xmlns:a16="http://schemas.microsoft.com/office/drawing/2014/main" id="{F2404B4F-2133-8643-8723-9CE850D9CB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43300" y="2971800"/>
            <a:ext cx="4572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78" name="Straight Arrow Connector 69">
            <a:extLst>
              <a:ext uri="{FF2B5EF4-FFF2-40B4-BE49-F238E27FC236}">
                <a16:creationId xmlns:a16="http://schemas.microsoft.com/office/drawing/2014/main" id="{21C0B07B-A6FE-994D-9013-D89C870F6A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7500" y="2514600"/>
            <a:ext cx="11430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79" name="Straight Arrow Connector 58">
            <a:extLst>
              <a:ext uri="{FF2B5EF4-FFF2-40B4-BE49-F238E27FC236}">
                <a16:creationId xmlns:a16="http://schemas.microsoft.com/office/drawing/2014/main" id="{1893CD65-6CFA-5D45-BAAB-C4662D76ED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71700" y="2735263"/>
            <a:ext cx="18161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80" name="Straight Arrow Connector 58">
            <a:extLst>
              <a:ext uri="{FF2B5EF4-FFF2-40B4-BE49-F238E27FC236}">
                <a16:creationId xmlns:a16="http://schemas.microsoft.com/office/drawing/2014/main" id="{0F4CB2FD-C805-3A41-AB87-808DA39BB7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71700" y="3236913"/>
            <a:ext cx="18288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81" name="Rectangle 35">
            <a:extLst>
              <a:ext uri="{FF2B5EF4-FFF2-40B4-BE49-F238E27FC236}">
                <a16:creationId xmlns:a16="http://schemas.microsoft.com/office/drawing/2014/main" id="{98507826-F616-AF4E-AB82-47E339F29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002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%xmm1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69682" name="Rectangle 39">
            <a:extLst>
              <a:ext uri="{FF2B5EF4-FFF2-40B4-BE49-F238E27FC236}">
                <a16:creationId xmlns:a16="http://schemas.microsoft.com/office/drawing/2014/main" id="{C0754C4C-F51F-1944-9E63-D36525E4F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106863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%xmm1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69683" name="Straight Arrow Connector 70">
            <a:extLst>
              <a:ext uri="{FF2B5EF4-FFF2-40B4-BE49-F238E27FC236}">
                <a16:creationId xmlns:a16="http://schemas.microsoft.com/office/drawing/2014/main" id="{44AED10C-E695-FB45-B4E6-0D237B065D80}"/>
              </a:ext>
            </a:extLst>
          </p:cNvPr>
          <p:cNvCxnSpPr>
            <a:cxnSpLocks noChangeShapeType="1"/>
            <a:stCxn id="69681" idx="2"/>
          </p:cNvCxnSpPr>
          <p:nvPr/>
        </p:nvCxnSpPr>
        <p:spPr bwMode="auto">
          <a:xfrm>
            <a:off x="3543300" y="1905000"/>
            <a:ext cx="0" cy="10668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84" name="Straight Arrow Connector 120">
            <a:extLst>
              <a:ext uri="{FF2B5EF4-FFF2-40B4-BE49-F238E27FC236}">
                <a16:creationId xmlns:a16="http://schemas.microsoft.com/office/drawing/2014/main" id="{6819D775-E034-C64D-966E-5842CC0D4EE3}"/>
              </a:ext>
            </a:extLst>
          </p:cNvPr>
          <p:cNvCxnSpPr>
            <a:cxnSpLocks noChangeShapeType="1"/>
            <a:endCxn id="69682" idx="0"/>
          </p:cNvCxnSpPr>
          <p:nvPr/>
        </p:nvCxnSpPr>
        <p:spPr bwMode="auto">
          <a:xfrm>
            <a:off x="3543300" y="3078163"/>
            <a:ext cx="0" cy="10287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5DDD26DF-56EF-DB4D-B804-863CECDDAB34}"/>
              </a:ext>
            </a:extLst>
          </p:cNvPr>
          <p:cNvSpPr/>
          <p:nvPr/>
        </p:nvSpPr>
        <p:spPr bwMode="auto">
          <a:xfrm>
            <a:off x="4343400" y="2130425"/>
            <a:ext cx="4648200" cy="13033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914400" algn="l"/>
                <a:tab pos="2286000" algn="l"/>
              </a:tabLst>
              <a:defRPr/>
            </a:pPr>
            <a:endParaRPr lang="zh-CN" altLang="en-US"/>
          </a:p>
        </p:txBody>
      </p:sp>
      <p:sp>
        <p:nvSpPr>
          <p:cNvPr id="71683" name="TextBox 75">
            <a:extLst>
              <a:ext uri="{FF2B5EF4-FFF2-40B4-BE49-F238E27FC236}">
                <a16:creationId xmlns:a16="http://schemas.microsoft.com/office/drawing/2014/main" id="{C333E0C5-F0A2-A044-9F0C-D7FE969E8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6350" y="2289175"/>
            <a:ext cx="1104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data[i]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1684" name="TextBox 75">
            <a:extLst>
              <a:ext uri="{FF2B5EF4-FFF2-40B4-BE49-F238E27FC236}">
                <a16:creationId xmlns:a16="http://schemas.microsoft.com/office/drawing/2014/main" id="{88A438C5-D1CA-F34F-BA9F-56F3AF268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886075"/>
            <a:ext cx="1339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data[i+1]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1685" name="灯片编号占位符 3">
            <a:extLst>
              <a:ext uri="{FF2B5EF4-FFF2-40B4-BE49-F238E27FC236}">
                <a16:creationId xmlns:a16="http://schemas.microsoft.com/office/drawing/2014/main" id="{59FF6DB6-B06B-2F44-81BD-C77EE96E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61EB87-C6AA-9648-A056-A48FDDE4AC1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686" name="Rectangle 29">
            <a:extLst>
              <a:ext uri="{FF2B5EF4-FFF2-40B4-BE49-F238E27FC236}">
                <a16:creationId xmlns:a16="http://schemas.microsoft.com/office/drawing/2014/main" id="{C340567B-4BEA-E84E-BA45-766EEE10D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Graphical Representation</a:t>
            </a:r>
          </a:p>
        </p:txBody>
      </p:sp>
      <p:cxnSp>
        <p:nvCxnSpPr>
          <p:cNvPr id="71687" name="Straight Arrow Connector 188">
            <a:extLst>
              <a:ext uri="{FF2B5EF4-FFF2-40B4-BE49-F238E27FC236}">
                <a16:creationId xmlns:a16="http://schemas.microsoft.com/office/drawing/2014/main" id="{A23C1E52-70C0-2240-9FD9-A1CA21D250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95400" y="1965325"/>
            <a:ext cx="0" cy="4064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88" name="Rectangle 176">
            <a:extLst>
              <a:ext uri="{FF2B5EF4-FFF2-40B4-BE49-F238E27FC236}">
                <a16:creationId xmlns:a16="http://schemas.microsoft.com/office/drawing/2014/main" id="{0831C12C-E323-6048-A46B-BAAE688C4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60525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%xmm0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1689" name="Rectangle 177">
            <a:extLst>
              <a:ext uri="{FF2B5EF4-FFF2-40B4-BE49-F238E27FC236}">
                <a16:creationId xmlns:a16="http://schemas.microsoft.com/office/drawing/2014/main" id="{F2129D89-91FF-F743-8938-36B54970E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60525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%rax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1690" name="Rectangle 178">
            <a:extLst>
              <a:ext uri="{FF2B5EF4-FFF2-40B4-BE49-F238E27FC236}">
                <a16:creationId xmlns:a16="http://schemas.microsoft.com/office/drawing/2014/main" id="{6ABB27A5-A5D0-534D-AAB4-E3255A441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1660525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%rbp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1691" name="Rectangle 179">
            <a:extLst>
              <a:ext uri="{FF2B5EF4-FFF2-40B4-BE49-F238E27FC236}">
                <a16:creationId xmlns:a16="http://schemas.microsoft.com/office/drawing/2014/main" id="{F37775DC-E7E6-9A44-95C6-4AE1970E6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1660525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%rdx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1692" name="Rectangle 180">
            <a:extLst>
              <a:ext uri="{FF2B5EF4-FFF2-40B4-BE49-F238E27FC236}">
                <a16:creationId xmlns:a16="http://schemas.microsoft.com/office/drawing/2014/main" id="{6756CA29-B2E0-DF41-AD45-47858AAC9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97388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%xmm0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1693" name="Rectangle 181">
            <a:extLst>
              <a:ext uri="{FF2B5EF4-FFF2-40B4-BE49-F238E27FC236}">
                <a16:creationId xmlns:a16="http://schemas.microsoft.com/office/drawing/2014/main" id="{AFB7D346-6B70-1C43-AFCE-72EFF4D0F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4958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%rdx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1694" name="Rounded Rectangle 184">
            <a:extLst>
              <a:ext uri="{FF2B5EF4-FFF2-40B4-BE49-F238E27FC236}">
                <a16:creationId xmlns:a16="http://schemas.microsoft.com/office/drawing/2014/main" id="{95538636-505E-D04B-B23D-A3DBBCE2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0" y="30480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1695" name="Rounded Rectangle 185">
            <a:extLst>
              <a:ext uri="{FF2B5EF4-FFF2-40B4-BE49-F238E27FC236}">
                <a16:creationId xmlns:a16="http://schemas.microsoft.com/office/drawing/2014/main" id="{966B6369-C042-E44D-A23C-1FFA593A5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3505200"/>
            <a:ext cx="723900" cy="292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cmp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1696" name="Rounded Rectangle 186">
            <a:extLst>
              <a:ext uri="{FF2B5EF4-FFF2-40B4-BE49-F238E27FC236}">
                <a16:creationId xmlns:a16="http://schemas.microsoft.com/office/drawing/2014/main" id="{57789707-468B-F14B-93E9-6531673CF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4051300"/>
            <a:ext cx="723900" cy="292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jg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71697" name="Straight Arrow Connector 187">
            <a:extLst>
              <a:ext uri="{FF2B5EF4-FFF2-40B4-BE49-F238E27FC236}">
                <a16:creationId xmlns:a16="http://schemas.microsoft.com/office/drawing/2014/main" id="{94D1C087-5B21-E042-83D0-CFDBCD904816}"/>
              </a:ext>
            </a:extLst>
          </p:cNvPr>
          <p:cNvCxnSpPr>
            <a:cxnSpLocks noChangeShapeType="1"/>
            <a:endCxn id="71692" idx="0"/>
          </p:cNvCxnSpPr>
          <p:nvPr/>
        </p:nvCxnSpPr>
        <p:spPr bwMode="auto">
          <a:xfrm>
            <a:off x="800100" y="3136900"/>
            <a:ext cx="0" cy="1360488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8" name="Straight Arrow Connector 189">
            <a:extLst>
              <a:ext uri="{FF2B5EF4-FFF2-40B4-BE49-F238E27FC236}">
                <a16:creationId xmlns:a16="http://schemas.microsoft.com/office/drawing/2014/main" id="{739399B2-6928-AF41-9EF3-BC2DDB20258F}"/>
              </a:ext>
            </a:extLst>
          </p:cNvPr>
          <p:cNvCxnSpPr>
            <a:cxnSpLocks noChangeShapeType="1"/>
            <a:stCxn id="71690" idx="2"/>
            <a:endCxn id="71695" idx="0"/>
          </p:cNvCxnSpPr>
          <p:nvPr/>
        </p:nvCxnSpPr>
        <p:spPr bwMode="auto">
          <a:xfrm>
            <a:off x="2971800" y="1965325"/>
            <a:ext cx="0" cy="153987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9" name="Straight Arrow Connector 190">
            <a:extLst>
              <a:ext uri="{FF2B5EF4-FFF2-40B4-BE49-F238E27FC236}">
                <a16:creationId xmlns:a16="http://schemas.microsoft.com/office/drawing/2014/main" id="{1C99E3EC-EEA6-A94A-A1F3-681BD57BFE77}"/>
              </a:ext>
            </a:extLst>
          </p:cNvPr>
          <p:cNvCxnSpPr>
            <a:cxnSpLocks noChangeShapeType="1"/>
            <a:endCxn id="71695" idx="3"/>
          </p:cNvCxnSpPr>
          <p:nvPr/>
        </p:nvCxnSpPr>
        <p:spPr bwMode="auto">
          <a:xfrm flipH="1">
            <a:off x="3333750" y="3651250"/>
            <a:ext cx="32385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00" name="Straight Arrow Connector 191">
            <a:extLst>
              <a:ext uri="{FF2B5EF4-FFF2-40B4-BE49-F238E27FC236}">
                <a16:creationId xmlns:a16="http://schemas.microsoft.com/office/drawing/2014/main" id="{95BB2B09-1F23-0144-A3C7-2A93C34C1273}"/>
              </a:ext>
            </a:extLst>
          </p:cNvPr>
          <p:cNvCxnSpPr>
            <a:cxnSpLocks noChangeShapeType="1"/>
            <a:endCxn id="71704" idx="3"/>
          </p:cNvCxnSpPr>
          <p:nvPr/>
        </p:nvCxnSpPr>
        <p:spPr bwMode="auto">
          <a:xfrm flipH="1">
            <a:off x="1562100" y="2517775"/>
            <a:ext cx="20955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01" name="Straight Arrow Connector 192">
            <a:extLst>
              <a:ext uri="{FF2B5EF4-FFF2-40B4-BE49-F238E27FC236}">
                <a16:creationId xmlns:a16="http://schemas.microsoft.com/office/drawing/2014/main" id="{891F4A5F-566E-3F40-8900-7BF5F82DCAF8}"/>
              </a:ext>
            </a:extLst>
          </p:cNvPr>
          <p:cNvCxnSpPr>
            <a:cxnSpLocks noChangeShapeType="1"/>
            <a:stCxn id="71691" idx="2"/>
            <a:endCxn id="71694" idx="0"/>
          </p:cNvCxnSpPr>
          <p:nvPr/>
        </p:nvCxnSpPr>
        <p:spPr bwMode="auto">
          <a:xfrm>
            <a:off x="3657600" y="1965325"/>
            <a:ext cx="0" cy="108267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02" name="Straight Arrow Connector 193">
            <a:extLst>
              <a:ext uri="{FF2B5EF4-FFF2-40B4-BE49-F238E27FC236}">
                <a16:creationId xmlns:a16="http://schemas.microsoft.com/office/drawing/2014/main" id="{736D92F4-4939-004F-9502-FE57A9AF7C74}"/>
              </a:ext>
            </a:extLst>
          </p:cNvPr>
          <p:cNvCxnSpPr>
            <a:cxnSpLocks noChangeShapeType="1"/>
            <a:stCxn id="71694" idx="2"/>
            <a:endCxn id="71693" idx="0"/>
          </p:cNvCxnSpPr>
          <p:nvPr/>
        </p:nvCxnSpPr>
        <p:spPr bwMode="auto">
          <a:xfrm>
            <a:off x="3657600" y="3340100"/>
            <a:ext cx="0" cy="11557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03" name="Straight Arrow Connector 194">
            <a:extLst>
              <a:ext uri="{FF2B5EF4-FFF2-40B4-BE49-F238E27FC236}">
                <a16:creationId xmlns:a16="http://schemas.microsoft.com/office/drawing/2014/main" id="{C815E3AE-6702-2E4D-B3D2-028520CBC687}"/>
              </a:ext>
            </a:extLst>
          </p:cNvPr>
          <p:cNvCxnSpPr>
            <a:cxnSpLocks noChangeShapeType="1"/>
            <a:stCxn id="71695" idx="2"/>
            <a:endCxn id="71696" idx="0"/>
          </p:cNvCxnSpPr>
          <p:nvPr/>
        </p:nvCxnSpPr>
        <p:spPr bwMode="auto">
          <a:xfrm>
            <a:off x="2971800" y="3797300"/>
            <a:ext cx="0" cy="2540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04" name="Rounded Rectangle 182">
            <a:extLst>
              <a:ext uri="{FF2B5EF4-FFF2-40B4-BE49-F238E27FC236}">
                <a16:creationId xmlns:a16="http://schemas.microsoft.com/office/drawing/2014/main" id="{BCC97923-54DE-5445-82AF-6374F9743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717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1705" name="Rounded Rectangle 183">
            <a:extLst>
              <a:ext uri="{FF2B5EF4-FFF2-40B4-BE49-F238E27FC236}">
                <a16:creationId xmlns:a16="http://schemas.microsoft.com/office/drawing/2014/main" id="{E9513CB7-67DF-2144-911A-54E24AC1B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448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71706" name="Straight Arrow Connector 191">
            <a:extLst>
              <a:ext uri="{FF2B5EF4-FFF2-40B4-BE49-F238E27FC236}">
                <a16:creationId xmlns:a16="http://schemas.microsoft.com/office/drawing/2014/main" id="{517F7C14-9439-104C-95EA-02EBBB6A099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76550" y="2819400"/>
            <a:ext cx="78105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07" name="Straight Arrow Connector 195">
            <a:extLst>
              <a:ext uri="{FF2B5EF4-FFF2-40B4-BE49-F238E27FC236}">
                <a16:creationId xmlns:a16="http://schemas.microsoft.com/office/drawing/2014/main" id="{B7B5FF9D-D8DC-9A43-8817-CFCDA5BFC5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5800" y="1965325"/>
            <a:ext cx="0" cy="87947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08" name="Straight Arrow Connector 196">
            <a:extLst>
              <a:ext uri="{FF2B5EF4-FFF2-40B4-BE49-F238E27FC236}">
                <a16:creationId xmlns:a16="http://schemas.microsoft.com/office/drawing/2014/main" id="{72FB0804-037C-AB45-8217-713A153B43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04900" y="2676525"/>
            <a:ext cx="0" cy="16827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09" name="Rectangle 176">
            <a:extLst>
              <a:ext uri="{FF2B5EF4-FFF2-40B4-BE49-F238E27FC236}">
                <a16:creationId xmlns:a16="http://schemas.microsoft.com/office/drawing/2014/main" id="{0400FDFA-69CC-C74F-9B38-7B1984031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62113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%xmm1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1710" name="Rectangle 180">
            <a:extLst>
              <a:ext uri="{FF2B5EF4-FFF2-40B4-BE49-F238E27FC236}">
                <a16:creationId xmlns:a16="http://schemas.microsoft.com/office/drawing/2014/main" id="{44461A48-D721-E34E-B614-16EEE586D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500563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%xmm1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71711" name="Straight Arrow Connector 187">
            <a:extLst>
              <a:ext uri="{FF2B5EF4-FFF2-40B4-BE49-F238E27FC236}">
                <a16:creationId xmlns:a16="http://schemas.microsoft.com/office/drawing/2014/main" id="{5BC74737-B584-134C-A952-7D543E0C716D}"/>
              </a:ext>
            </a:extLst>
          </p:cNvPr>
          <p:cNvCxnSpPr>
            <a:cxnSpLocks noChangeShapeType="1"/>
            <a:endCxn id="71710" idx="0"/>
          </p:cNvCxnSpPr>
          <p:nvPr/>
        </p:nvCxnSpPr>
        <p:spPr bwMode="auto">
          <a:xfrm>
            <a:off x="2171700" y="3433763"/>
            <a:ext cx="0" cy="10668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2" name="Straight Arrow Connector 195">
            <a:extLst>
              <a:ext uri="{FF2B5EF4-FFF2-40B4-BE49-F238E27FC236}">
                <a16:creationId xmlns:a16="http://schemas.microsoft.com/office/drawing/2014/main" id="{9F63480F-AF71-0249-84A4-3D5B3E3FB0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81200" y="1966913"/>
            <a:ext cx="0" cy="122555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3" name="Straight Arrow Connector 195">
            <a:extLst>
              <a:ext uri="{FF2B5EF4-FFF2-40B4-BE49-F238E27FC236}">
                <a16:creationId xmlns:a16="http://schemas.microsoft.com/office/drawing/2014/main" id="{CF798C45-4A19-1D4C-9A2F-38865172F7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0" y="2970213"/>
            <a:ext cx="0" cy="230187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4" name="Rounded Rectangle 182">
            <a:extLst>
              <a:ext uri="{FF2B5EF4-FFF2-40B4-BE49-F238E27FC236}">
                <a16:creationId xmlns:a16="http://schemas.microsoft.com/office/drawing/2014/main" id="{5C785B19-C794-8441-803E-FC4A4EA30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26797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1715" name="Rounded Rectangle 183">
            <a:extLst>
              <a:ext uri="{FF2B5EF4-FFF2-40B4-BE49-F238E27FC236}">
                <a16:creationId xmlns:a16="http://schemas.microsoft.com/office/drawing/2014/main" id="{862D8237-8144-064D-8864-A496E766E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463" y="32131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71716" name="Elbow Connector 7">
            <a:extLst>
              <a:ext uri="{FF2B5EF4-FFF2-40B4-BE49-F238E27FC236}">
                <a16:creationId xmlns:a16="http://schemas.microsoft.com/office/drawing/2014/main" id="{DDF22E10-2EA4-3047-A216-A51CF2916E41}"/>
              </a:ext>
            </a:extLst>
          </p:cNvPr>
          <p:cNvCxnSpPr>
            <a:cxnSpLocks noChangeShapeType="1"/>
            <a:endCxn id="71714" idx="1"/>
          </p:cNvCxnSpPr>
          <p:nvPr/>
        </p:nvCxnSpPr>
        <p:spPr bwMode="auto">
          <a:xfrm rot="16200000" flipH="1">
            <a:off x="1485106" y="2158207"/>
            <a:ext cx="858837" cy="476250"/>
          </a:xfrm>
          <a:prstGeom prst="bentConnector2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7" name="Rectangle 176">
            <a:extLst>
              <a:ext uri="{FF2B5EF4-FFF2-40B4-BE49-F238E27FC236}">
                <a16:creationId xmlns:a16="http://schemas.microsoft.com/office/drawing/2014/main" id="{4AC6E6AE-D3E8-BF4F-925B-4C27A29B5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1703388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%xmm0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1718" name="Rectangle 179">
            <a:extLst>
              <a:ext uri="{FF2B5EF4-FFF2-40B4-BE49-F238E27FC236}">
                <a16:creationId xmlns:a16="http://schemas.microsoft.com/office/drawing/2014/main" id="{5B36EC7B-CBF5-2A45-881F-72D9C8D9F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0" y="1703388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%rdx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1719" name="Rectangle 180">
            <a:extLst>
              <a:ext uri="{FF2B5EF4-FFF2-40B4-BE49-F238E27FC236}">
                <a16:creationId xmlns:a16="http://schemas.microsoft.com/office/drawing/2014/main" id="{27FCA58F-4BC0-6F48-9DE6-B6D1A3AE6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361315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%xmm0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1720" name="Rectangle 181">
            <a:extLst>
              <a:ext uri="{FF2B5EF4-FFF2-40B4-BE49-F238E27FC236}">
                <a16:creationId xmlns:a16="http://schemas.microsoft.com/office/drawing/2014/main" id="{8D620BA2-6CDB-F14A-877C-189EFE10D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0" y="3611563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%rdx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1721" name="Rounded Rectangle 184">
            <a:extLst>
              <a:ext uri="{FF2B5EF4-FFF2-40B4-BE49-F238E27FC236}">
                <a16:creationId xmlns:a16="http://schemas.microsoft.com/office/drawing/2014/main" id="{AA4A8209-C6AC-E546-B5AA-D7882FFFA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0" y="29257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71722" name="Straight Arrow Connector 187">
            <a:extLst>
              <a:ext uri="{FF2B5EF4-FFF2-40B4-BE49-F238E27FC236}">
                <a16:creationId xmlns:a16="http://schemas.microsoft.com/office/drawing/2014/main" id="{755D4068-C467-194C-97C4-221DBD574AAF}"/>
              </a:ext>
            </a:extLst>
          </p:cNvPr>
          <p:cNvCxnSpPr>
            <a:cxnSpLocks noChangeShapeType="1"/>
            <a:endCxn id="71719" idx="0"/>
          </p:cNvCxnSpPr>
          <p:nvPr/>
        </p:nvCxnSpPr>
        <p:spPr bwMode="auto">
          <a:xfrm>
            <a:off x="4829175" y="2849563"/>
            <a:ext cx="0" cy="763587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3" name="Straight Arrow Connector 191">
            <a:extLst>
              <a:ext uri="{FF2B5EF4-FFF2-40B4-BE49-F238E27FC236}">
                <a16:creationId xmlns:a16="http://schemas.microsoft.com/office/drawing/2014/main" id="{4677150B-0E13-DC48-8E55-604BD8556D7F}"/>
              </a:ext>
            </a:extLst>
          </p:cNvPr>
          <p:cNvCxnSpPr>
            <a:cxnSpLocks noChangeShapeType="1"/>
            <a:endCxn id="71726" idx="3"/>
          </p:cNvCxnSpPr>
          <p:nvPr/>
        </p:nvCxnSpPr>
        <p:spPr bwMode="auto">
          <a:xfrm flipH="1">
            <a:off x="5591175" y="2309813"/>
            <a:ext cx="1546225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4" name="Straight Arrow Connector 192">
            <a:extLst>
              <a:ext uri="{FF2B5EF4-FFF2-40B4-BE49-F238E27FC236}">
                <a16:creationId xmlns:a16="http://schemas.microsoft.com/office/drawing/2014/main" id="{CD8C62C3-EB89-164D-9839-27E183AB1B60}"/>
              </a:ext>
            </a:extLst>
          </p:cNvPr>
          <p:cNvCxnSpPr>
            <a:cxnSpLocks noChangeShapeType="1"/>
            <a:stCxn id="71718" idx="2"/>
            <a:endCxn id="71721" idx="0"/>
          </p:cNvCxnSpPr>
          <p:nvPr/>
        </p:nvCxnSpPr>
        <p:spPr bwMode="auto">
          <a:xfrm>
            <a:off x="7137400" y="2008188"/>
            <a:ext cx="0" cy="91757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5" name="Straight Arrow Connector 193">
            <a:extLst>
              <a:ext uri="{FF2B5EF4-FFF2-40B4-BE49-F238E27FC236}">
                <a16:creationId xmlns:a16="http://schemas.microsoft.com/office/drawing/2014/main" id="{944E39DC-1D6D-F44B-A2D8-BAE278D897AB}"/>
              </a:ext>
            </a:extLst>
          </p:cNvPr>
          <p:cNvCxnSpPr>
            <a:cxnSpLocks noChangeShapeType="1"/>
            <a:stCxn id="71721" idx="2"/>
            <a:endCxn id="71720" idx="0"/>
          </p:cNvCxnSpPr>
          <p:nvPr/>
        </p:nvCxnSpPr>
        <p:spPr bwMode="auto">
          <a:xfrm>
            <a:off x="7137400" y="3217863"/>
            <a:ext cx="0" cy="3937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26" name="Rounded Rectangle 182">
            <a:extLst>
              <a:ext uri="{FF2B5EF4-FFF2-40B4-BE49-F238E27FC236}">
                <a16:creationId xmlns:a16="http://schemas.microsoft.com/office/drawing/2014/main" id="{F563BF1E-90E1-2048-950B-DC38104AA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21637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1727" name="Rounded Rectangle 183">
            <a:extLst>
              <a:ext uri="{FF2B5EF4-FFF2-40B4-BE49-F238E27FC236}">
                <a16:creationId xmlns:a16="http://schemas.microsoft.com/office/drawing/2014/main" id="{106D3FEA-6116-2847-8971-C86073338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27225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71728" name="Straight Arrow Connector 191">
            <a:extLst>
              <a:ext uri="{FF2B5EF4-FFF2-40B4-BE49-F238E27FC236}">
                <a16:creationId xmlns:a16="http://schemas.microsoft.com/office/drawing/2014/main" id="{3006F046-724E-E248-A161-34697F6023A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61150" y="2697163"/>
            <a:ext cx="47625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9" name="Straight Arrow Connector 195">
            <a:extLst>
              <a:ext uri="{FF2B5EF4-FFF2-40B4-BE49-F238E27FC236}">
                <a16:creationId xmlns:a16="http://schemas.microsoft.com/office/drawing/2014/main" id="{06A07686-5B59-464A-BBF8-16923EACF8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14875" y="2008188"/>
            <a:ext cx="0" cy="71437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0" name="Straight Arrow Connector 196">
            <a:extLst>
              <a:ext uri="{FF2B5EF4-FFF2-40B4-BE49-F238E27FC236}">
                <a16:creationId xmlns:a16="http://schemas.microsoft.com/office/drawing/2014/main" id="{CF513244-08C4-4046-88B4-49BAF753E1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33975" y="2455863"/>
            <a:ext cx="0" cy="2667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31" name="Rectangle 176">
            <a:extLst>
              <a:ext uri="{FF2B5EF4-FFF2-40B4-BE49-F238E27FC236}">
                <a16:creationId xmlns:a16="http://schemas.microsoft.com/office/drawing/2014/main" id="{B497F19D-3D06-9744-ACB4-11B18914C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5" y="1706563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%xmm1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1732" name="Rectangle 180">
            <a:extLst>
              <a:ext uri="{FF2B5EF4-FFF2-40B4-BE49-F238E27FC236}">
                <a16:creationId xmlns:a16="http://schemas.microsoft.com/office/drawing/2014/main" id="{C624DEC3-B395-F748-83EF-46DB80829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5" y="3616325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%xmm1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71733" name="Straight Arrow Connector 187">
            <a:extLst>
              <a:ext uri="{FF2B5EF4-FFF2-40B4-BE49-F238E27FC236}">
                <a16:creationId xmlns:a16="http://schemas.microsoft.com/office/drawing/2014/main" id="{A04343DF-2029-B94A-9057-D1F29AB0B572}"/>
              </a:ext>
            </a:extLst>
          </p:cNvPr>
          <p:cNvCxnSpPr>
            <a:cxnSpLocks noChangeShapeType="1"/>
            <a:endCxn id="71732" idx="0"/>
          </p:cNvCxnSpPr>
          <p:nvPr/>
        </p:nvCxnSpPr>
        <p:spPr bwMode="auto">
          <a:xfrm>
            <a:off x="6010275" y="3230563"/>
            <a:ext cx="0" cy="385762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4" name="Straight Arrow Connector 195">
            <a:extLst>
              <a:ext uri="{FF2B5EF4-FFF2-40B4-BE49-F238E27FC236}">
                <a16:creationId xmlns:a16="http://schemas.microsoft.com/office/drawing/2014/main" id="{9628BED0-06F9-DE46-BCB8-44FC93349F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19775" y="2008188"/>
            <a:ext cx="0" cy="1062037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5" name="Straight Arrow Connector 195">
            <a:extLst>
              <a:ext uri="{FF2B5EF4-FFF2-40B4-BE49-F238E27FC236}">
                <a16:creationId xmlns:a16="http://schemas.microsoft.com/office/drawing/2014/main" id="{D9AC9038-08A4-7644-88BC-DEA2AB476D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0775" y="2847975"/>
            <a:ext cx="0" cy="230188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36" name="Rounded Rectangle 182">
            <a:extLst>
              <a:ext uri="{FF2B5EF4-FFF2-40B4-BE49-F238E27FC236}">
                <a16:creationId xmlns:a16="http://schemas.microsoft.com/office/drawing/2014/main" id="{02C7A1D9-9615-7147-A5B2-0D0FB31F2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0" y="25574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1737" name="Rounded Rectangle 183">
            <a:extLst>
              <a:ext uri="{FF2B5EF4-FFF2-40B4-BE49-F238E27FC236}">
                <a16:creationId xmlns:a16="http://schemas.microsoft.com/office/drawing/2014/main" id="{1CCA51A2-FA50-0D4B-A367-8F5FC9E05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309086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1">
            <a:extLst>
              <a:ext uri="{FF2B5EF4-FFF2-40B4-BE49-F238E27FC236}">
                <a16:creationId xmlns:a16="http://schemas.microsoft.com/office/drawing/2014/main" id="{92110F1A-F260-B749-91C1-B794EE92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CC6A50-369A-D140-9F12-9F28F9AFE05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3731" name="Rectangle 29">
            <a:extLst>
              <a:ext uri="{FF2B5EF4-FFF2-40B4-BE49-F238E27FC236}">
                <a16:creationId xmlns:a16="http://schemas.microsoft.com/office/drawing/2014/main" id="{D0FF5444-FA37-A449-9020-6F282BEAE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Graphical Representation</a:t>
            </a:r>
          </a:p>
        </p:txBody>
      </p:sp>
      <p:grpSp>
        <p:nvGrpSpPr>
          <p:cNvPr id="2" name="Group 93">
            <a:extLst>
              <a:ext uri="{FF2B5EF4-FFF2-40B4-BE49-F238E27FC236}">
                <a16:creationId xmlns:a16="http://schemas.microsoft.com/office/drawing/2014/main" id="{A9376F77-6CE3-3B43-8958-A547AAE910C7}"/>
              </a:ext>
            </a:extLst>
          </p:cNvPr>
          <p:cNvGrpSpPr/>
          <p:nvPr/>
        </p:nvGrpSpPr>
        <p:grpSpPr>
          <a:xfrm>
            <a:off x="4406900" y="1562128"/>
            <a:ext cx="4584700" cy="1865126"/>
            <a:chOff x="596900" y="5262670"/>
            <a:chExt cx="4660900" cy="1865126"/>
          </a:xfrm>
          <a:solidFill>
            <a:schemeClr val="bg1"/>
          </a:solidFill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07F72CE-2E26-3E40-A53F-CDE796AD6C81}"/>
                </a:ext>
              </a:extLst>
            </p:cNvPr>
            <p:cNvSpPr txBox="1"/>
            <p:nvPr/>
          </p:nvSpPr>
          <p:spPr>
            <a:xfrm>
              <a:off x="596900" y="5262670"/>
              <a:ext cx="4660900" cy="18651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             Integer  Floating Point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Function     +     *      +      *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combine4     1.27  3.01  3.01   5.01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Combine5*2   1.01  3.01  3.01   5.01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Combine6 2*2 </a:t>
              </a:r>
              <a:r>
                <a:rPr lang="en-US" altLang="zh-CN" dirty="0">
                  <a:solidFill>
                    <a:srgbClr val="FF0000"/>
                  </a:solidFill>
                </a:rPr>
                <a:t>0.81  1.51</a:t>
              </a:r>
              <a:r>
                <a:rPr lang="en-US" altLang="zh-CN" dirty="0"/>
                <a:t>  </a:t>
              </a:r>
              <a:r>
                <a:rPr lang="en-US" altLang="zh-CN" dirty="0">
                  <a:solidFill>
                    <a:srgbClr val="FF0000"/>
                  </a:solidFill>
                </a:rPr>
                <a:t>1.51   2.51</a:t>
              </a:r>
            </a:p>
            <a:p>
              <a:pPr>
                <a:lnSpc>
                  <a:spcPct val="90000"/>
                </a:lnSpc>
                <a:defRPr/>
              </a:pPr>
              <a:endParaRPr lang="en-US" altLang="zh-CN" dirty="0"/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Latency    1      3      3      5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Throughput 0.5    1      1      0.5</a:t>
              </a:r>
              <a:endParaRPr lang="zh-CN" altLang="en-US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F502622-EC2B-6947-9A32-1A0489CEC596}"/>
                </a:ext>
              </a:extLst>
            </p:cNvPr>
            <p:cNvCxnSpPr/>
            <p:nvPr/>
          </p:nvCxnSpPr>
          <p:spPr bwMode="auto">
            <a:xfrm>
              <a:off x="685800" y="5715000"/>
              <a:ext cx="44958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38D9D10-704D-4A4B-8DE1-982188FE8AA6}"/>
                </a:ext>
              </a:extLst>
            </p:cNvPr>
            <p:cNvCxnSpPr/>
            <p:nvPr/>
          </p:nvCxnSpPr>
          <p:spPr bwMode="auto">
            <a:xfrm>
              <a:off x="2227671" y="5486400"/>
              <a:ext cx="10160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8FFD5AA-B5DC-2140-9671-71DB38780C40}"/>
                </a:ext>
              </a:extLst>
            </p:cNvPr>
            <p:cNvCxnSpPr/>
            <p:nvPr/>
          </p:nvCxnSpPr>
          <p:spPr bwMode="auto">
            <a:xfrm>
              <a:off x="3389074" y="5486400"/>
              <a:ext cx="18542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786D32D-A6C0-4F44-B10E-4AADE25EAB41}"/>
              </a:ext>
            </a:extLst>
          </p:cNvPr>
          <p:cNvSpPr/>
          <p:nvPr/>
        </p:nvSpPr>
        <p:spPr bwMode="auto">
          <a:xfrm>
            <a:off x="152400" y="1570038"/>
            <a:ext cx="4124325" cy="130333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914400" algn="l"/>
                <a:tab pos="2286000" algn="l"/>
              </a:tabLst>
              <a:defRPr/>
            </a:pPr>
            <a:endParaRPr lang="zh-CN" altLang="en-US"/>
          </a:p>
        </p:txBody>
      </p:sp>
      <p:sp>
        <p:nvSpPr>
          <p:cNvPr id="73734" name="TextBox 75">
            <a:extLst>
              <a:ext uri="{FF2B5EF4-FFF2-40B4-BE49-F238E27FC236}">
                <a16:creationId xmlns:a16="http://schemas.microsoft.com/office/drawing/2014/main" id="{57A5A1CA-77C6-5B4C-9624-6B2E8EF9A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825" y="1728788"/>
            <a:ext cx="11049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data[0]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3735" name="TextBox 75">
            <a:extLst>
              <a:ext uri="{FF2B5EF4-FFF2-40B4-BE49-F238E27FC236}">
                <a16:creationId xmlns:a16="http://schemas.microsoft.com/office/drawing/2014/main" id="{A67FFCE4-1885-F348-B3CE-73F4507A0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2325688"/>
            <a:ext cx="11112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data[1]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3736" name="Rounded Rectangle 184">
            <a:extLst>
              <a:ext uri="{FF2B5EF4-FFF2-40B4-BE49-F238E27FC236}">
                <a16:creationId xmlns:a16="http://schemas.microsoft.com/office/drawing/2014/main" id="{3D2DD4B9-63E0-1345-8F0F-7C31F99D6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236378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73737" name="Straight Arrow Connector 191">
            <a:extLst>
              <a:ext uri="{FF2B5EF4-FFF2-40B4-BE49-F238E27FC236}">
                <a16:creationId xmlns:a16="http://schemas.microsoft.com/office/drawing/2014/main" id="{DD256148-4BDD-8B40-B526-FC14EA1A3E01}"/>
              </a:ext>
            </a:extLst>
          </p:cNvPr>
          <p:cNvCxnSpPr>
            <a:cxnSpLocks noChangeShapeType="1"/>
            <a:endCxn id="73739" idx="3"/>
          </p:cNvCxnSpPr>
          <p:nvPr/>
        </p:nvCxnSpPr>
        <p:spPr bwMode="auto">
          <a:xfrm flipH="1">
            <a:off x="1257300" y="1747838"/>
            <a:ext cx="1546225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8" name="Straight Arrow Connector 192">
            <a:extLst>
              <a:ext uri="{FF2B5EF4-FFF2-40B4-BE49-F238E27FC236}">
                <a16:creationId xmlns:a16="http://schemas.microsoft.com/office/drawing/2014/main" id="{9D4A6FFE-A577-9D4C-9425-9BE4603F495F}"/>
              </a:ext>
            </a:extLst>
          </p:cNvPr>
          <p:cNvCxnSpPr>
            <a:cxnSpLocks noChangeShapeType="1"/>
            <a:endCxn id="73736" idx="0"/>
          </p:cNvCxnSpPr>
          <p:nvPr/>
        </p:nvCxnSpPr>
        <p:spPr bwMode="auto">
          <a:xfrm>
            <a:off x="2803525" y="1447800"/>
            <a:ext cx="0" cy="915988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39" name="Rounded Rectangle 182">
            <a:extLst>
              <a:ext uri="{FF2B5EF4-FFF2-40B4-BE49-F238E27FC236}">
                <a16:creationId xmlns:a16="http://schemas.microsoft.com/office/drawing/2014/main" id="{A98E6373-F630-2B4A-A0A2-7776335C5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0178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3740" name="Rounded Rectangle 183">
            <a:extLst>
              <a:ext uri="{FF2B5EF4-FFF2-40B4-BE49-F238E27FC236}">
                <a16:creationId xmlns:a16="http://schemas.microsoft.com/office/drawing/2014/main" id="{969BFAAD-B87F-EC4F-9F02-C61D31833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6058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73741" name="Straight Arrow Connector 191">
            <a:extLst>
              <a:ext uri="{FF2B5EF4-FFF2-40B4-BE49-F238E27FC236}">
                <a16:creationId xmlns:a16="http://schemas.microsoft.com/office/drawing/2014/main" id="{D8E1A660-5A5A-2F44-B89F-CC6A3005116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27275" y="2135188"/>
            <a:ext cx="47625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Straight Arrow Connector 195">
            <a:extLst>
              <a:ext uri="{FF2B5EF4-FFF2-40B4-BE49-F238E27FC236}">
                <a16:creationId xmlns:a16="http://schemas.microsoft.com/office/drawing/2014/main" id="{3B1916FE-7CFA-8E4D-9896-611A4A8E9B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000" y="1447800"/>
            <a:ext cx="0" cy="7127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43" name="Straight Arrow Connector 196">
            <a:extLst>
              <a:ext uri="{FF2B5EF4-FFF2-40B4-BE49-F238E27FC236}">
                <a16:creationId xmlns:a16="http://schemas.microsoft.com/office/drawing/2014/main" id="{C05E24B1-0373-1447-932E-4E72D1A782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0100" y="1893888"/>
            <a:ext cx="0" cy="2667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Straight Arrow Connector 195">
            <a:extLst>
              <a:ext uri="{FF2B5EF4-FFF2-40B4-BE49-F238E27FC236}">
                <a16:creationId xmlns:a16="http://schemas.microsoft.com/office/drawing/2014/main" id="{A6E24BFF-632D-CA4F-BA3B-C35CCE899D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85900" y="1447800"/>
            <a:ext cx="0" cy="10604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45" name="Straight Arrow Connector 195">
            <a:extLst>
              <a:ext uri="{FF2B5EF4-FFF2-40B4-BE49-F238E27FC236}">
                <a16:creationId xmlns:a16="http://schemas.microsoft.com/office/drawing/2014/main" id="{5ED5E22B-2FBE-D743-A75E-FD89F82694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66900" y="2286000"/>
            <a:ext cx="0" cy="230188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6" name="Rounded Rectangle 182">
            <a:extLst>
              <a:ext uri="{FF2B5EF4-FFF2-40B4-BE49-F238E27FC236}">
                <a16:creationId xmlns:a16="http://schemas.microsoft.com/office/drawing/2014/main" id="{23DE0FC4-044C-384F-A26E-3E9E3C545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" y="199548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3747" name="Rounded Rectangle 183">
            <a:extLst>
              <a:ext uri="{FF2B5EF4-FFF2-40B4-BE49-F238E27FC236}">
                <a16:creationId xmlns:a16="http://schemas.microsoft.com/office/drawing/2014/main" id="{669C9B8E-9C52-CB4E-8068-D351FF05C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75" y="252888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6070013-DC66-D046-AEEE-3FF93AC2BAE5}"/>
              </a:ext>
            </a:extLst>
          </p:cNvPr>
          <p:cNvSpPr/>
          <p:nvPr/>
        </p:nvSpPr>
        <p:spPr bwMode="auto">
          <a:xfrm>
            <a:off x="152400" y="3001963"/>
            <a:ext cx="4124325" cy="130333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914400" algn="l"/>
                <a:tab pos="2286000" algn="l"/>
              </a:tabLst>
              <a:defRPr/>
            </a:pPr>
            <a:endParaRPr lang="zh-CN" altLang="en-US"/>
          </a:p>
        </p:txBody>
      </p:sp>
      <p:sp>
        <p:nvSpPr>
          <p:cNvPr id="73749" name="TextBox 75">
            <a:extLst>
              <a:ext uri="{FF2B5EF4-FFF2-40B4-BE49-F238E27FC236}">
                <a16:creationId xmlns:a16="http://schemas.microsoft.com/office/drawing/2014/main" id="{3DE9C756-0937-2744-8B38-5F78E7DA6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825" y="3160713"/>
            <a:ext cx="11049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data[2]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3750" name="TextBox 75">
            <a:extLst>
              <a:ext uri="{FF2B5EF4-FFF2-40B4-BE49-F238E27FC236}">
                <a16:creationId xmlns:a16="http://schemas.microsoft.com/office/drawing/2014/main" id="{291B466F-B74C-9946-9881-39D84C74E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3759200"/>
            <a:ext cx="11112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data[3]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3751" name="Rounded Rectangle 184">
            <a:extLst>
              <a:ext uri="{FF2B5EF4-FFF2-40B4-BE49-F238E27FC236}">
                <a16:creationId xmlns:a16="http://schemas.microsoft.com/office/drawing/2014/main" id="{3AA0A6FA-2898-C240-BDAF-3576E4B5B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37973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73752" name="Straight Arrow Connector 191">
            <a:extLst>
              <a:ext uri="{FF2B5EF4-FFF2-40B4-BE49-F238E27FC236}">
                <a16:creationId xmlns:a16="http://schemas.microsoft.com/office/drawing/2014/main" id="{9CF0E1E0-A698-2044-98B1-7FF918740DC2}"/>
              </a:ext>
            </a:extLst>
          </p:cNvPr>
          <p:cNvCxnSpPr>
            <a:cxnSpLocks noChangeShapeType="1"/>
            <a:endCxn id="73755" idx="3"/>
          </p:cNvCxnSpPr>
          <p:nvPr/>
        </p:nvCxnSpPr>
        <p:spPr bwMode="auto">
          <a:xfrm flipH="1">
            <a:off x="1257300" y="3181350"/>
            <a:ext cx="1546225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3" name="Straight Arrow Connector 192">
            <a:extLst>
              <a:ext uri="{FF2B5EF4-FFF2-40B4-BE49-F238E27FC236}">
                <a16:creationId xmlns:a16="http://schemas.microsoft.com/office/drawing/2014/main" id="{59A99BB2-BBA6-5E4E-86C1-31F5D5696406}"/>
              </a:ext>
            </a:extLst>
          </p:cNvPr>
          <p:cNvCxnSpPr>
            <a:cxnSpLocks noChangeShapeType="1"/>
            <a:stCxn id="73736" idx="2"/>
            <a:endCxn id="73751" idx="0"/>
          </p:cNvCxnSpPr>
          <p:nvPr/>
        </p:nvCxnSpPr>
        <p:spPr bwMode="auto">
          <a:xfrm>
            <a:off x="2803525" y="2655888"/>
            <a:ext cx="0" cy="1141412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4" name="Straight Arrow Connector 193">
            <a:extLst>
              <a:ext uri="{FF2B5EF4-FFF2-40B4-BE49-F238E27FC236}">
                <a16:creationId xmlns:a16="http://schemas.microsoft.com/office/drawing/2014/main" id="{250B0E52-B152-0D40-8300-16D1A943A356}"/>
              </a:ext>
            </a:extLst>
          </p:cNvPr>
          <p:cNvCxnSpPr>
            <a:cxnSpLocks noChangeShapeType="1"/>
            <a:stCxn id="73751" idx="2"/>
          </p:cNvCxnSpPr>
          <p:nvPr/>
        </p:nvCxnSpPr>
        <p:spPr bwMode="auto">
          <a:xfrm>
            <a:off x="2803525" y="4089400"/>
            <a:ext cx="0" cy="3937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55" name="Rounded Rectangle 182">
            <a:extLst>
              <a:ext uri="{FF2B5EF4-FFF2-40B4-BE49-F238E27FC236}">
                <a16:creationId xmlns:a16="http://schemas.microsoft.com/office/drawing/2014/main" id="{A7E30123-BCE1-9643-86F2-874CB07BB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353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3756" name="Rounded Rectangle 183">
            <a:extLst>
              <a:ext uri="{FF2B5EF4-FFF2-40B4-BE49-F238E27FC236}">
                <a16:creationId xmlns:a16="http://schemas.microsoft.com/office/drawing/2014/main" id="{1B6A3D43-7B99-4C46-A96E-6BDEB4F14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941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73757" name="Straight Arrow Connector 191">
            <a:extLst>
              <a:ext uri="{FF2B5EF4-FFF2-40B4-BE49-F238E27FC236}">
                <a16:creationId xmlns:a16="http://schemas.microsoft.com/office/drawing/2014/main" id="{BF6F8FF0-D87F-0840-A3EF-EC4F6C8C4B3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27275" y="3568700"/>
            <a:ext cx="47625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Straight Arrow Connector 195">
            <a:extLst>
              <a:ext uri="{FF2B5EF4-FFF2-40B4-BE49-F238E27FC236}">
                <a16:creationId xmlns:a16="http://schemas.microsoft.com/office/drawing/2014/main" id="{FFB2CF62-4585-5A44-9905-995DBB9B87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000" y="2452688"/>
            <a:ext cx="0" cy="11414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59" name="Straight Arrow Connector 196">
            <a:extLst>
              <a:ext uri="{FF2B5EF4-FFF2-40B4-BE49-F238E27FC236}">
                <a16:creationId xmlns:a16="http://schemas.microsoft.com/office/drawing/2014/main" id="{25D70A2C-9360-974F-B1D3-14DC49607B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0100" y="3327400"/>
            <a:ext cx="0" cy="2667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" name="Straight Arrow Connector 195">
            <a:extLst>
              <a:ext uri="{FF2B5EF4-FFF2-40B4-BE49-F238E27FC236}">
                <a16:creationId xmlns:a16="http://schemas.microsoft.com/office/drawing/2014/main" id="{6F1FDB73-FF9E-944F-8B5C-3ADD06E3C8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85900" y="2820988"/>
            <a:ext cx="0" cy="11207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61" name="Straight Arrow Connector 195">
            <a:extLst>
              <a:ext uri="{FF2B5EF4-FFF2-40B4-BE49-F238E27FC236}">
                <a16:creationId xmlns:a16="http://schemas.microsoft.com/office/drawing/2014/main" id="{686DFFB8-FA06-1F40-9D18-B856DE7529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66900" y="3719513"/>
            <a:ext cx="0" cy="230187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62" name="Rounded Rectangle 182">
            <a:extLst>
              <a:ext uri="{FF2B5EF4-FFF2-40B4-BE49-F238E27FC236}">
                <a16:creationId xmlns:a16="http://schemas.microsoft.com/office/drawing/2014/main" id="{E94EC482-3F66-874D-9570-446F9F471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" y="34290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3763" name="Rounded Rectangle 183">
            <a:extLst>
              <a:ext uri="{FF2B5EF4-FFF2-40B4-BE49-F238E27FC236}">
                <a16:creationId xmlns:a16="http://schemas.microsoft.com/office/drawing/2014/main" id="{BC20EF30-AC51-D048-B56D-2A20932A7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75" y="39624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1E76DF6-39A5-5146-9F7C-9A714DF983CA}"/>
              </a:ext>
            </a:extLst>
          </p:cNvPr>
          <p:cNvSpPr/>
          <p:nvPr/>
        </p:nvSpPr>
        <p:spPr bwMode="auto">
          <a:xfrm>
            <a:off x="152400" y="5022850"/>
            <a:ext cx="4124325" cy="13033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914400" algn="l"/>
                <a:tab pos="2286000" algn="l"/>
              </a:tabLst>
              <a:defRPr/>
            </a:pPr>
            <a:endParaRPr lang="zh-CN" altLang="en-US"/>
          </a:p>
        </p:txBody>
      </p:sp>
      <p:sp>
        <p:nvSpPr>
          <p:cNvPr id="73765" name="TextBox 75">
            <a:extLst>
              <a:ext uri="{FF2B5EF4-FFF2-40B4-BE49-F238E27FC236}">
                <a16:creationId xmlns:a16="http://schemas.microsoft.com/office/drawing/2014/main" id="{0112AC8A-B747-8245-87FC-7CB53A0C0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825" y="5181600"/>
            <a:ext cx="13239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data[n-2]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3766" name="TextBox 75">
            <a:extLst>
              <a:ext uri="{FF2B5EF4-FFF2-40B4-BE49-F238E27FC236}">
                <a16:creationId xmlns:a16="http://schemas.microsoft.com/office/drawing/2014/main" id="{5EE677F7-0E0E-934C-805B-CB8340D28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5778500"/>
            <a:ext cx="13319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data[n-1]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3767" name="Rounded Rectangle 184">
            <a:extLst>
              <a:ext uri="{FF2B5EF4-FFF2-40B4-BE49-F238E27FC236}">
                <a16:creationId xmlns:a16="http://schemas.microsoft.com/office/drawing/2014/main" id="{6C622B8B-CE7A-8B4A-AAA0-9706902CC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58166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73768" name="Straight Arrow Connector 191">
            <a:extLst>
              <a:ext uri="{FF2B5EF4-FFF2-40B4-BE49-F238E27FC236}">
                <a16:creationId xmlns:a16="http://schemas.microsoft.com/office/drawing/2014/main" id="{C2181A25-2E72-C54A-A193-DEA5B9C70050}"/>
              </a:ext>
            </a:extLst>
          </p:cNvPr>
          <p:cNvCxnSpPr>
            <a:cxnSpLocks noChangeShapeType="1"/>
            <a:endCxn id="73770" idx="3"/>
          </p:cNvCxnSpPr>
          <p:nvPr/>
        </p:nvCxnSpPr>
        <p:spPr bwMode="auto">
          <a:xfrm flipH="1">
            <a:off x="1257300" y="5200650"/>
            <a:ext cx="1546225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69" name="Straight Arrow Connector 192">
            <a:extLst>
              <a:ext uri="{FF2B5EF4-FFF2-40B4-BE49-F238E27FC236}">
                <a16:creationId xmlns:a16="http://schemas.microsoft.com/office/drawing/2014/main" id="{F89F0E72-FF48-9E49-98B7-E6541A4888E2}"/>
              </a:ext>
            </a:extLst>
          </p:cNvPr>
          <p:cNvCxnSpPr>
            <a:cxnSpLocks noChangeShapeType="1"/>
            <a:endCxn id="73767" idx="0"/>
          </p:cNvCxnSpPr>
          <p:nvPr/>
        </p:nvCxnSpPr>
        <p:spPr bwMode="auto">
          <a:xfrm>
            <a:off x="2803525" y="4900613"/>
            <a:ext cx="0" cy="915987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70" name="Rounded Rectangle 182">
            <a:extLst>
              <a:ext uri="{FF2B5EF4-FFF2-40B4-BE49-F238E27FC236}">
                <a16:creationId xmlns:a16="http://schemas.microsoft.com/office/drawing/2014/main" id="{8A3F8783-BAFD-6240-B41C-9D4109623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546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3771" name="Rounded Rectangle 183">
            <a:extLst>
              <a:ext uri="{FF2B5EF4-FFF2-40B4-BE49-F238E27FC236}">
                <a16:creationId xmlns:a16="http://schemas.microsoft.com/office/drawing/2014/main" id="{EEC2DA34-9A51-E341-A1E2-182D07123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6134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73772" name="Straight Arrow Connector 191">
            <a:extLst>
              <a:ext uri="{FF2B5EF4-FFF2-40B4-BE49-F238E27FC236}">
                <a16:creationId xmlns:a16="http://schemas.microsoft.com/office/drawing/2014/main" id="{C8A73BFF-F331-9C44-8844-8ABC76D4668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27275" y="5588000"/>
            <a:ext cx="47625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Straight Arrow Connector 195">
            <a:extLst>
              <a:ext uri="{FF2B5EF4-FFF2-40B4-BE49-F238E27FC236}">
                <a16:creationId xmlns:a16="http://schemas.microsoft.com/office/drawing/2014/main" id="{7FF1D0D9-CB96-5140-81D4-6B79BF1CC4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000" y="4900613"/>
            <a:ext cx="0" cy="7127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74" name="Straight Arrow Connector 196">
            <a:extLst>
              <a:ext uri="{FF2B5EF4-FFF2-40B4-BE49-F238E27FC236}">
                <a16:creationId xmlns:a16="http://schemas.microsoft.com/office/drawing/2014/main" id="{EBD59843-AE7C-AB47-B2F3-F5A2D1833B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0100" y="5346700"/>
            <a:ext cx="0" cy="2667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Arrow Connector 195">
            <a:extLst>
              <a:ext uri="{FF2B5EF4-FFF2-40B4-BE49-F238E27FC236}">
                <a16:creationId xmlns:a16="http://schemas.microsoft.com/office/drawing/2014/main" id="{68CDCA3B-76BA-7E4D-9055-4B45CFD1B8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85900" y="4900613"/>
            <a:ext cx="0" cy="10604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76" name="Straight Arrow Connector 195">
            <a:extLst>
              <a:ext uri="{FF2B5EF4-FFF2-40B4-BE49-F238E27FC236}">
                <a16:creationId xmlns:a16="http://schemas.microsoft.com/office/drawing/2014/main" id="{59A9BD8D-8CFE-404D-8FCF-9370FEAB8A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66900" y="5738813"/>
            <a:ext cx="0" cy="230187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77" name="Rounded Rectangle 182">
            <a:extLst>
              <a:ext uri="{FF2B5EF4-FFF2-40B4-BE49-F238E27FC236}">
                <a16:creationId xmlns:a16="http://schemas.microsoft.com/office/drawing/2014/main" id="{62F36F2C-ED30-9645-B8AC-9D8BF7A3A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" y="54483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73778" name="Rounded Rectangle 183">
            <a:extLst>
              <a:ext uri="{FF2B5EF4-FFF2-40B4-BE49-F238E27FC236}">
                <a16:creationId xmlns:a16="http://schemas.microsoft.com/office/drawing/2014/main" id="{5EDD953B-25DD-D444-88BF-F874C8889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75" y="59817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73779" name="Straight Arrow Connector 192">
            <a:extLst>
              <a:ext uri="{FF2B5EF4-FFF2-40B4-BE49-F238E27FC236}">
                <a16:creationId xmlns:a16="http://schemas.microsoft.com/office/drawing/2014/main" id="{3537E61A-F25B-6142-BCFE-CFD2CAAC2641}"/>
              </a:ext>
            </a:extLst>
          </p:cNvPr>
          <p:cNvCxnSpPr>
            <a:cxnSpLocks noChangeShapeType="1"/>
            <a:stCxn id="73767" idx="2"/>
          </p:cNvCxnSpPr>
          <p:nvPr/>
        </p:nvCxnSpPr>
        <p:spPr bwMode="auto">
          <a:xfrm>
            <a:off x="2803525" y="6108700"/>
            <a:ext cx="0" cy="5207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Straight Arrow Connector 195">
            <a:extLst>
              <a:ext uri="{FF2B5EF4-FFF2-40B4-BE49-F238E27FC236}">
                <a16:creationId xmlns:a16="http://schemas.microsoft.com/office/drawing/2014/main" id="{3803302C-F77B-4C43-8C2A-0E979DD41C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000" y="5905500"/>
            <a:ext cx="0" cy="7239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95">
            <a:extLst>
              <a:ext uri="{FF2B5EF4-FFF2-40B4-BE49-F238E27FC236}">
                <a16:creationId xmlns:a16="http://schemas.microsoft.com/office/drawing/2014/main" id="{F37520B3-DE0B-D741-8FD0-38738ADBC5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85900" y="6273800"/>
            <a:ext cx="0" cy="355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95">
            <a:extLst>
              <a:ext uri="{FF2B5EF4-FFF2-40B4-BE49-F238E27FC236}">
                <a16:creationId xmlns:a16="http://schemas.microsoft.com/office/drawing/2014/main" id="{97438B10-BA0D-6143-ADF8-C964966EAF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000" y="3897313"/>
            <a:ext cx="0" cy="5857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83" name="Straight Arrow Connector 195">
            <a:extLst>
              <a:ext uri="{FF2B5EF4-FFF2-40B4-BE49-F238E27FC236}">
                <a16:creationId xmlns:a16="http://schemas.microsoft.com/office/drawing/2014/main" id="{1FED1B9E-6174-CB4D-9F93-F363839791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85900" y="4264025"/>
            <a:ext cx="0" cy="21907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84" name="TextBox 1">
            <a:extLst>
              <a:ext uri="{FF2B5EF4-FFF2-40B4-BE49-F238E27FC236}">
                <a16:creationId xmlns:a16="http://schemas.microsoft.com/office/drawing/2014/main" id="{98633E26-572D-124A-A2FB-AF507FD54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24375"/>
            <a:ext cx="441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..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73785" name="TextBox 129">
            <a:extLst>
              <a:ext uri="{FF2B5EF4-FFF2-40B4-BE49-F238E27FC236}">
                <a16:creationId xmlns:a16="http://schemas.microsoft.com/office/drawing/2014/main" id="{5B02F1A0-452F-F541-A46F-DD11AFB4A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24375"/>
            <a:ext cx="441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..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sp>
        <p:nvSpPr>
          <p:cNvPr id="73786" name="TextBox 129">
            <a:extLst>
              <a:ext uri="{FF2B5EF4-FFF2-40B4-BE49-F238E27FC236}">
                <a16:creationId xmlns:a16="http://schemas.microsoft.com/office/drawing/2014/main" id="{26F539AA-5A6E-7345-8545-7BDEF9626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4524375"/>
            <a:ext cx="441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..</a:t>
            </a:r>
            <a:endParaRPr lang="zh-CN" altLang="en-US" sz="1800">
              <a:latin typeface="Courier New" panose="02070309020205020404" pitchFamily="49" charset="0"/>
            </a:endParaRPr>
          </a:p>
        </p:txBody>
      </p:sp>
      <p:pic>
        <p:nvPicPr>
          <p:cNvPr id="73787" name="图片 3">
            <a:extLst>
              <a:ext uri="{FF2B5EF4-FFF2-40B4-BE49-F238E27FC236}">
                <a16:creationId xmlns:a16="http://schemas.microsoft.com/office/drawing/2014/main" id="{1CB40521-1535-4142-9B71-6A9182B9E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3594100"/>
            <a:ext cx="4459288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3">
            <a:extLst>
              <a:ext uri="{FF2B5EF4-FFF2-40B4-BE49-F238E27FC236}">
                <a16:creationId xmlns:a16="http://schemas.microsoft.com/office/drawing/2014/main" id="{3E00B763-59EC-DC49-8564-6B7605EC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D9A957-065F-E840-BA91-712CB3A22D8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4755" name="Rectangle 4">
            <a:extLst>
              <a:ext uri="{FF2B5EF4-FFF2-40B4-BE49-F238E27FC236}">
                <a16:creationId xmlns:a16="http://schemas.microsoft.com/office/drawing/2014/main" id="{C8D5B0E7-E5F6-2A44-BC47-B7C286A33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Practice Problem</a:t>
            </a:r>
          </a:p>
        </p:txBody>
      </p:sp>
      <p:sp>
        <p:nvSpPr>
          <p:cNvPr id="74756" name="Rectangle 5">
            <a:extLst>
              <a:ext uri="{FF2B5EF4-FFF2-40B4-BE49-F238E27FC236}">
                <a16:creationId xmlns:a16="http://schemas.microsoft.com/office/drawing/2014/main" id="{D9499C2A-E5B2-4B4D-B7DA-7D707C709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001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1" lang="en-US" altLang="zh-CN" b="0" dirty="0">
                <a:latin typeface="Nanum Myeongjo" panose="02020603020101020101" pitchFamily="18" charset="-127"/>
              </a:rPr>
              <a:t>There are two functional units for floating point multiplication, therefore it is obvious that its CPE improved from 5 to 2.5.</a:t>
            </a:r>
          </a:p>
          <a:p>
            <a:pPr>
              <a:spcBef>
                <a:spcPct val="0"/>
              </a:spcBef>
            </a:pPr>
            <a:r>
              <a:rPr kumimoji="1" lang="en-US" altLang="zh-CN" b="0" dirty="0">
                <a:latin typeface="Nanum Myeongjo" panose="02020603020101020101" pitchFamily="18" charset="-127"/>
              </a:rPr>
              <a:t>However, there is only one functional unit for either integer multiplication and floating-point addition. Why their CPE improved?</a:t>
            </a:r>
          </a:p>
        </p:txBody>
      </p:sp>
      <p:grpSp>
        <p:nvGrpSpPr>
          <p:cNvPr id="10" name="Group 93">
            <a:extLst>
              <a:ext uri="{FF2B5EF4-FFF2-40B4-BE49-F238E27FC236}">
                <a16:creationId xmlns:a16="http://schemas.microsoft.com/office/drawing/2014/main" id="{9EE34F96-2E95-F04F-8B4A-76135EEF201A}"/>
              </a:ext>
            </a:extLst>
          </p:cNvPr>
          <p:cNvGrpSpPr/>
          <p:nvPr/>
        </p:nvGrpSpPr>
        <p:grpSpPr>
          <a:xfrm>
            <a:off x="4038600" y="4307074"/>
            <a:ext cx="4584700" cy="1865126"/>
            <a:chOff x="596900" y="5262670"/>
            <a:chExt cx="4660900" cy="1865126"/>
          </a:xfrm>
          <a:solidFill>
            <a:schemeClr val="bg1"/>
          </a:solidFill>
        </p:grpSpPr>
        <p:sp>
          <p:nvSpPr>
            <p:cNvPr id="11" name="TextBox 94">
              <a:extLst>
                <a:ext uri="{FF2B5EF4-FFF2-40B4-BE49-F238E27FC236}">
                  <a16:creationId xmlns:a16="http://schemas.microsoft.com/office/drawing/2014/main" id="{D7FFAEAD-292C-924E-A538-5DC6250521BC}"/>
                </a:ext>
              </a:extLst>
            </p:cNvPr>
            <p:cNvSpPr txBox="1"/>
            <p:nvPr/>
          </p:nvSpPr>
          <p:spPr>
            <a:xfrm>
              <a:off x="596900" y="5262670"/>
              <a:ext cx="4660900" cy="18651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             Integer  Floating Point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Function     +     *      +      *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combine4     1.27  3.01  3.01   5.01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Combine5*2   1.01  3.01  3.01   5.01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Combine6 2*2 </a:t>
              </a:r>
              <a:r>
                <a:rPr lang="en-US" altLang="zh-CN" dirty="0">
                  <a:solidFill>
                    <a:srgbClr val="FF0000"/>
                  </a:solidFill>
                </a:rPr>
                <a:t>0.81  1.51</a:t>
              </a:r>
              <a:r>
                <a:rPr lang="en-US" altLang="zh-CN" dirty="0"/>
                <a:t>  </a:t>
              </a:r>
              <a:r>
                <a:rPr lang="en-US" altLang="zh-CN" dirty="0">
                  <a:solidFill>
                    <a:srgbClr val="FF0000"/>
                  </a:solidFill>
                </a:rPr>
                <a:t>1.51   2.51</a:t>
              </a:r>
            </a:p>
            <a:p>
              <a:pPr>
                <a:lnSpc>
                  <a:spcPct val="90000"/>
                </a:lnSpc>
                <a:defRPr/>
              </a:pPr>
              <a:endParaRPr lang="en-US" altLang="zh-CN" dirty="0"/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Latency    1      3      3      5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Throughput 0.5    1      1      0.5</a:t>
              </a:r>
              <a:endParaRPr lang="zh-CN" altLang="en-US" dirty="0"/>
            </a:p>
          </p:txBody>
        </p:sp>
        <p:cxnSp>
          <p:nvCxnSpPr>
            <p:cNvPr id="12" name="Straight Connector 95">
              <a:extLst>
                <a:ext uri="{FF2B5EF4-FFF2-40B4-BE49-F238E27FC236}">
                  <a16:creationId xmlns:a16="http://schemas.microsoft.com/office/drawing/2014/main" id="{0F278BD2-CB6A-1649-9C98-F8D03911BD7D}"/>
                </a:ext>
              </a:extLst>
            </p:cNvPr>
            <p:cNvCxnSpPr/>
            <p:nvPr/>
          </p:nvCxnSpPr>
          <p:spPr bwMode="auto">
            <a:xfrm>
              <a:off x="685800" y="5715000"/>
              <a:ext cx="44958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96">
              <a:extLst>
                <a:ext uri="{FF2B5EF4-FFF2-40B4-BE49-F238E27FC236}">
                  <a16:creationId xmlns:a16="http://schemas.microsoft.com/office/drawing/2014/main" id="{A5C92FC7-CBF0-8D44-AC9C-4DBA16C7062F}"/>
                </a:ext>
              </a:extLst>
            </p:cNvPr>
            <p:cNvCxnSpPr/>
            <p:nvPr/>
          </p:nvCxnSpPr>
          <p:spPr bwMode="auto">
            <a:xfrm>
              <a:off x="2227671" y="5486400"/>
              <a:ext cx="10160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97">
              <a:extLst>
                <a:ext uri="{FF2B5EF4-FFF2-40B4-BE49-F238E27FC236}">
                  <a16:creationId xmlns:a16="http://schemas.microsoft.com/office/drawing/2014/main" id="{AC1F924E-FC34-9D4D-AA19-791454FB0E09}"/>
                </a:ext>
              </a:extLst>
            </p:cNvPr>
            <p:cNvCxnSpPr/>
            <p:nvPr/>
          </p:nvCxnSpPr>
          <p:spPr bwMode="auto">
            <a:xfrm>
              <a:off x="3389074" y="5486400"/>
              <a:ext cx="18542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33E4B41B-C6C9-5049-B9A8-D97CB8E5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A90689-FBDF-0249-8664-AC3E858535B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6803" name="Rectangle 4">
            <a:extLst>
              <a:ext uri="{FF2B5EF4-FFF2-40B4-BE49-F238E27FC236}">
                <a16:creationId xmlns:a16="http://schemas.microsoft.com/office/drawing/2014/main" id="{11D19C96-A8B7-A54A-960F-41521AD1F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Enhance Parallelism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88" name="Rectangle 7">
            <a:extLst>
              <a:ext uri="{FF2B5EF4-FFF2-40B4-BE49-F238E27FC236}">
                <a16:creationId xmlns:a16="http://schemas.microsoft.com/office/drawing/2014/main" id="{5D136B04-70FB-A748-A7FF-A38FF4A9D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a typeface="宋体" charset="-122"/>
              </a:rPr>
              <a:t>Multiple Accumulators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a typeface="宋体" charset="-122"/>
              </a:rPr>
              <a:t>Accumulate in two different sums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a typeface="宋体" charset="-122"/>
              </a:rPr>
              <a:t>Can be performed simultaneously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ea typeface="宋体" charset="-122"/>
              </a:rPr>
              <a:t>Combine at end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charset="-122"/>
              </a:rPr>
              <a:t>Re-association Transformation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charset="-122"/>
              </a:rPr>
              <a:t>Exploits property that integer addition &amp; multiplication are associative &amp; commutative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charset="-122"/>
              </a:rPr>
              <a:t>FP addition &amp; multiplication not associative, but transformation usually acceptable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1B92F61E-B6EB-3E40-8327-BDAFED99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322E60-2362-E045-B079-262D9871D2E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2A68B90-14A1-3542-8157-89FCBDEEE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696200" cy="4876800"/>
          </a:xfrm>
          <a:solidFill>
            <a:srgbClr val="FFFFCC"/>
          </a:solidFill>
          <a:ln w="38100" cmpd="dbl"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void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charset="-122"/>
              </a:rPr>
              <a:t>combine7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vec_ptr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v,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*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dest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i;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length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vec_length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(v), limit = length-1;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data_t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*data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get_vec_start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(v);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data_t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acc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= IDENT;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endParaRPr lang="en-US" altLang="zh-CN" sz="2000" b="1" dirty="0">
              <a:latin typeface="Courier New" pitchFamily="49" charset="0"/>
              <a:ea typeface="宋体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/* combine 2 elements at a time */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for (i = 0; i &lt; limit; i+=2){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solidFill>
                  <a:srgbClr val="CC000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>
                <a:solidFill>
                  <a:srgbClr val="CC0000"/>
                </a:solidFill>
                <a:latin typeface="Courier New" pitchFamily="49" charset="0"/>
                <a:ea typeface="宋体" charset="-122"/>
              </a:rPr>
              <a:t>acc</a:t>
            </a:r>
            <a:r>
              <a:rPr lang="en-US" altLang="zh-CN" sz="2000" b="1" dirty="0">
                <a:solidFill>
                  <a:srgbClr val="CC0000"/>
                </a:solidFill>
                <a:latin typeface="Courier New" pitchFamily="49" charset="0"/>
                <a:ea typeface="宋体" charset="-122"/>
              </a:rPr>
              <a:t> = </a:t>
            </a:r>
            <a:r>
              <a:rPr lang="en-US" altLang="zh-CN" sz="2000" b="1" dirty="0" err="1">
                <a:solidFill>
                  <a:srgbClr val="CC0000"/>
                </a:solidFill>
                <a:latin typeface="Courier New" pitchFamily="49" charset="0"/>
                <a:ea typeface="宋体" charset="-122"/>
              </a:rPr>
              <a:t>acc</a:t>
            </a:r>
            <a:r>
              <a:rPr lang="en-US" altLang="zh-CN" sz="2000" b="1" dirty="0">
                <a:solidFill>
                  <a:srgbClr val="CC0000"/>
                </a:solidFill>
                <a:latin typeface="Courier New" pitchFamily="49" charset="0"/>
                <a:ea typeface="宋体" charset="-122"/>
              </a:rPr>
              <a:t> OPER (data[i] OPER data[i+1]);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endParaRPr lang="en-US" altLang="zh-CN" sz="2000" b="1" dirty="0">
              <a:latin typeface="Courier New" pitchFamily="49" charset="0"/>
              <a:ea typeface="宋体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/* finish any remaining elements */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b="1" dirty="0">
                <a:solidFill>
                  <a:srgbClr val="CC0000"/>
                </a:solidFill>
                <a:latin typeface="Courier New" pitchFamily="49" charset="0"/>
                <a:ea typeface="宋体" charset="-122"/>
              </a:rPr>
              <a:t>for (; i &lt; length; i++)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>
                <a:solidFill>
                  <a:srgbClr val="CC0000"/>
                </a:solidFill>
                <a:latin typeface="Courier New" pitchFamily="49" charset="0"/>
                <a:ea typeface="宋体" charset="-122"/>
              </a:rPr>
              <a:t>acc</a:t>
            </a:r>
            <a:r>
              <a:rPr lang="en-US" altLang="zh-CN" sz="2000" b="1" dirty="0">
                <a:solidFill>
                  <a:srgbClr val="CC0000"/>
                </a:solidFill>
                <a:latin typeface="Courier New" pitchFamily="49" charset="0"/>
                <a:ea typeface="宋体" charset="-122"/>
              </a:rPr>
              <a:t> = </a:t>
            </a:r>
            <a:r>
              <a:rPr lang="en-US" altLang="zh-CN" sz="2000" b="1" dirty="0" err="1">
                <a:solidFill>
                  <a:srgbClr val="CC0000"/>
                </a:solidFill>
                <a:latin typeface="Courier New" pitchFamily="49" charset="0"/>
                <a:ea typeface="宋体" charset="-122"/>
              </a:rPr>
              <a:t>acc</a:t>
            </a:r>
            <a:r>
              <a:rPr lang="en-US" altLang="zh-CN" sz="2000" b="1" dirty="0">
                <a:solidFill>
                  <a:srgbClr val="CC0000"/>
                </a:solidFill>
                <a:latin typeface="Courier New" pitchFamily="49" charset="0"/>
                <a:ea typeface="宋体" charset="-122"/>
              </a:rPr>
              <a:t> OPER data[i];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  *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dest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=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acc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 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}</a:t>
            </a:r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F3F59081-9A96-894C-B481-4FF81E12A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Re-association Transformation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3">
            <a:extLst>
              <a:ext uri="{FF2B5EF4-FFF2-40B4-BE49-F238E27FC236}">
                <a16:creationId xmlns:a16="http://schemas.microsoft.com/office/drawing/2014/main" id="{C2953335-6C17-CA42-923A-1744A50F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A57677-6908-8E47-96EA-C592769210F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4">
            <a:extLst>
              <a:ext uri="{FF2B5EF4-FFF2-40B4-BE49-F238E27FC236}">
                <a16:creationId xmlns:a16="http://schemas.microsoft.com/office/drawing/2014/main" id="{732AC96D-8FA9-2646-BF1E-7B9D2D9DD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27388"/>
            <a:ext cx="6096000" cy="2676525"/>
          </a:xfrm>
          <a:prstGeom prst="rect">
            <a:avLst/>
          </a:prstGeom>
          <a:solidFill>
            <a:srgbClr val="FFFFCC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7211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</a:rPr>
              <a:t>load (%rax,%rdx.0,4)  </a:t>
            </a:r>
            <a:r>
              <a:rPr lang="en-US" altLang="zh-CN" sz="2400">
                <a:latin typeface="Courier New" panose="02070309020205020404" pitchFamily="49" charset="0"/>
                <a:sym typeface="Wingdings" pitchFamily="2" charset="2"/>
              </a:rPr>
              <a:t> xmm0.0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</a:rPr>
              <a:t>load 4(%rax,%rdx.0,4) </a:t>
            </a:r>
            <a:r>
              <a:rPr lang="en-US" altLang="zh-CN" sz="2400">
                <a:latin typeface="Courier New" panose="02070309020205020404" pitchFamily="49" charset="0"/>
                <a:sym typeface="Wingdings" pitchFamily="2" charset="2"/>
              </a:rPr>
              <a:t> t.1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sym typeface="Wingdings" pitchFamily="2" charset="2"/>
              </a:rPr>
              <a:t>mulq t.1, %xmm0.0      xmm0.1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sym typeface="Wingdings" pitchFamily="2" charset="2"/>
              </a:rPr>
              <a:t>mulq %xmm0.1, %xmm1.0  xmm1.1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sym typeface="Wingdings" pitchFamily="2" charset="2"/>
              </a:rPr>
              <a:t>addq $2,%rdx.0         %rdx.1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sym typeface="Wingdings" pitchFamily="2" charset="2"/>
              </a:rPr>
              <a:t>cmpq %rdx.1, %rbp      cc.1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sym typeface="Wingdings" pitchFamily="2" charset="2"/>
              </a:rPr>
              <a:t>jg-taken cc.1</a:t>
            </a:r>
          </a:p>
        </p:txBody>
      </p:sp>
      <p:sp>
        <p:nvSpPr>
          <p:cNvPr id="80900" name="Rectangle 44">
            <a:extLst>
              <a:ext uri="{FF2B5EF4-FFF2-40B4-BE49-F238E27FC236}">
                <a16:creationId xmlns:a16="http://schemas.microsoft.com/office/drawing/2014/main" id="{8782CAAE-C550-764A-BE47-F4C7366FC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Translation</a:t>
            </a:r>
          </a:p>
        </p:txBody>
      </p:sp>
      <p:sp>
        <p:nvSpPr>
          <p:cNvPr id="80901" name="Rectangle 45">
            <a:extLst>
              <a:ext uri="{FF2B5EF4-FFF2-40B4-BE49-F238E27FC236}">
                <a16:creationId xmlns:a16="http://schemas.microsoft.com/office/drawing/2014/main" id="{1F10C783-3432-C84E-9143-AD88CBEB0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305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b="0" dirty="0">
                <a:latin typeface="Nanum Myeongjo" panose="02020603020101020101" pitchFamily="18" charset="-127"/>
              </a:rPr>
              <a:t>Two multiplies within loop no longer have data dependency</a:t>
            </a:r>
          </a:p>
          <a:p>
            <a:r>
              <a:rPr kumimoji="1" lang="en-US" altLang="zh-CN" b="0" dirty="0">
                <a:latin typeface="Nanum Myeongjo" panose="02020603020101020101" pitchFamily="18" charset="-127"/>
              </a:rPr>
              <a:t>Allows them to pipeline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>
            <a:extLst>
              <a:ext uri="{FF2B5EF4-FFF2-40B4-BE49-F238E27FC236}">
                <a16:creationId xmlns:a16="http://schemas.microsoft.com/office/drawing/2014/main" id="{57A165DB-EEB0-BD4E-9F07-4CB34619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18345D-BBFB-654A-8311-09216C1E190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C92001B-177E-0640-8345-8F00DF21E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b="0" dirty="0">
                <a:latin typeface="Nanum Myeongjo" panose="02020603020101020101" pitchFamily="18" charset="-127"/>
              </a:rPr>
              <a:t>Multi-functional Units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latin typeface="Nanum Myeongjo" panose="02020603020101020101" pitchFamily="18" charset="-127"/>
              </a:rPr>
              <a:t>Receive operations from ICU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latin typeface="Nanum Myeongjo" panose="02020603020101020101" pitchFamily="18" charset="-127"/>
              </a:rPr>
              <a:t>Execute several operations on each clock cycle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latin typeface="Nanum Myeongjo" panose="02020603020101020101" pitchFamily="18" charset="-127"/>
              </a:rPr>
              <a:t>Handle specific types of operations</a:t>
            </a: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5309AED6-6C71-4643-99F5-CDC0CF318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Execution Unit</a:t>
            </a: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06A43FB1-9A50-5147-8EF9-9174F4692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34290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defRPr/>
            </a:pPr>
            <a:r>
              <a:rPr lang="en-US" sz="2800" b="0" dirty="0">
                <a:solidFill>
                  <a:srgbClr val="7030A0"/>
                </a:solidFill>
                <a:latin typeface="Nanum Myeongjo" panose="02020603020101020101" pitchFamily="18" charset="-127"/>
              </a:rPr>
              <a:t>Execution</a:t>
            </a:r>
          </a:p>
        </p:txBody>
      </p:sp>
      <p:sp>
        <p:nvSpPr>
          <p:cNvPr id="11270" name="Rectangle 4">
            <a:extLst>
              <a:ext uri="{FF2B5EF4-FFF2-40B4-BE49-F238E27FC236}">
                <a16:creationId xmlns:a16="http://schemas.microsoft.com/office/drawing/2014/main" id="{5FAB34DF-FE3B-E740-BC5D-42E69CB51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24288"/>
            <a:ext cx="5791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Functional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Units</a:t>
            </a:r>
          </a:p>
        </p:txBody>
      </p:sp>
      <p:sp>
        <p:nvSpPr>
          <p:cNvPr id="11271" name="Rectangle 6">
            <a:extLst>
              <a:ext uri="{FF2B5EF4-FFF2-40B4-BE49-F238E27FC236}">
                <a16:creationId xmlns:a16="http://schemas.microsoft.com/office/drawing/2014/main" id="{18A6AB8A-1F5B-0E4D-BC01-1B38EA205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3962400"/>
            <a:ext cx="67627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Branch</a:t>
            </a:r>
          </a:p>
        </p:txBody>
      </p:sp>
      <p:sp>
        <p:nvSpPr>
          <p:cNvPr id="11272" name="Rectangle 7">
            <a:extLst>
              <a:ext uri="{FF2B5EF4-FFF2-40B4-BE49-F238E27FC236}">
                <a16:creationId xmlns:a16="http://schemas.microsoft.com/office/drawing/2014/main" id="{784DDFA6-DA3A-CC42-8DAA-0EAFCA1B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962400"/>
            <a:ext cx="1109662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Arithmetic</a:t>
            </a:r>
            <a:br>
              <a:rPr lang="en-US" altLang="zh-CN" sz="1600" b="0" dirty="0">
                <a:latin typeface="Nanum Myeongjo" panose="02020603020101020101" pitchFamily="18" charset="-127"/>
              </a:rPr>
            </a:br>
            <a:r>
              <a:rPr lang="en-US" altLang="zh-CN" sz="1600" b="0" dirty="0"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B2B54C1E-39F7-CA43-BED9-1577723DD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3962400"/>
            <a:ext cx="67627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Load</a:t>
            </a: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3DEB286A-673A-6746-ABE0-A4FE6A9D7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3962400"/>
            <a:ext cx="67627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Store</a:t>
            </a:r>
          </a:p>
        </p:txBody>
      </p:sp>
      <p:sp>
        <p:nvSpPr>
          <p:cNvPr id="11275" name="Rectangle 12">
            <a:extLst>
              <a:ext uri="{FF2B5EF4-FFF2-40B4-BE49-F238E27FC236}">
                <a16:creationId xmlns:a16="http://schemas.microsoft.com/office/drawing/2014/main" id="{60A71D1C-0178-C14E-8A7F-E7FE6A19A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5486400"/>
            <a:ext cx="1447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Data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Cache</a:t>
            </a:r>
          </a:p>
        </p:txBody>
      </p:sp>
      <p:sp>
        <p:nvSpPr>
          <p:cNvPr id="11276" name="Line 19">
            <a:extLst>
              <a:ext uri="{FF2B5EF4-FFF2-40B4-BE49-F238E27FC236}">
                <a16:creationId xmlns:a16="http://schemas.microsoft.com/office/drawing/2014/main" id="{E3340373-7009-164E-91E0-7CE53E2AFD1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962525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7" name="Line 20">
            <a:extLst>
              <a:ext uri="{FF2B5EF4-FFF2-40B4-BE49-F238E27FC236}">
                <a16:creationId xmlns:a16="http://schemas.microsoft.com/office/drawing/2014/main" id="{C8D6C72E-2538-BA46-8799-E0539E55FC6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5253038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8" name="Line 21">
            <a:extLst>
              <a:ext uri="{FF2B5EF4-FFF2-40B4-BE49-F238E27FC236}">
                <a16:creationId xmlns:a16="http://schemas.microsoft.com/office/drawing/2014/main" id="{4D437510-A4A8-7347-974E-10B57A6DB32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734050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9" name="Line 22">
            <a:extLst>
              <a:ext uri="{FF2B5EF4-FFF2-40B4-BE49-F238E27FC236}">
                <a16:creationId xmlns:a16="http://schemas.microsoft.com/office/drawing/2014/main" id="{2A7DA81A-E7EB-D641-AC02-BF3C4D5FDEA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022975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80" name="Text Box 27">
            <a:extLst>
              <a:ext uri="{FF2B5EF4-FFF2-40B4-BE49-F238E27FC236}">
                <a16:creationId xmlns:a16="http://schemas.microsoft.com/office/drawing/2014/main" id="{9FE3FDFC-628D-364A-930F-E28B97807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048" y="5164138"/>
            <a:ext cx="619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Data</a:t>
            </a:r>
          </a:p>
        </p:txBody>
      </p:sp>
      <p:sp>
        <p:nvSpPr>
          <p:cNvPr id="11281" name="Text Box 28">
            <a:extLst>
              <a:ext uri="{FF2B5EF4-FFF2-40B4-BE49-F238E27FC236}">
                <a16:creationId xmlns:a16="http://schemas.microsoft.com/office/drawing/2014/main" id="{6A1A2D35-5348-8045-BF10-5920311D5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85" y="5181600"/>
            <a:ext cx="619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Data</a:t>
            </a:r>
          </a:p>
        </p:txBody>
      </p:sp>
      <p:sp>
        <p:nvSpPr>
          <p:cNvPr id="11282" name="Text Box 29">
            <a:extLst>
              <a:ext uri="{FF2B5EF4-FFF2-40B4-BE49-F238E27FC236}">
                <a16:creationId xmlns:a16="http://schemas.microsoft.com/office/drawing/2014/main" id="{CE3B6F66-6C2E-6D45-AB2A-8EB8F475A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3273" y="4935538"/>
            <a:ext cx="699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 err="1">
                <a:latin typeface="Nanum Myeongjo" panose="02020603020101020101" pitchFamily="18" charset="-127"/>
              </a:rPr>
              <a:t>Addr</a:t>
            </a:r>
            <a:r>
              <a:rPr lang="en-US" altLang="zh-CN" sz="1600" b="0" dirty="0">
                <a:latin typeface="Nanum Myeongjo" panose="02020603020101020101" pitchFamily="18" charset="-127"/>
              </a:rPr>
              <a:t>.</a:t>
            </a:r>
          </a:p>
        </p:txBody>
      </p:sp>
      <p:sp>
        <p:nvSpPr>
          <p:cNvPr id="11283" name="Text Box 30">
            <a:extLst>
              <a:ext uri="{FF2B5EF4-FFF2-40B4-BE49-F238E27FC236}">
                <a16:creationId xmlns:a16="http://schemas.microsoft.com/office/drawing/2014/main" id="{70CEB82C-2755-A246-82CA-AC7474372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210" y="4935538"/>
            <a:ext cx="699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 err="1">
                <a:latin typeface="Nanum Myeongjo" panose="02020603020101020101" pitchFamily="18" charset="-127"/>
              </a:rPr>
              <a:t>Addr</a:t>
            </a:r>
            <a:r>
              <a:rPr lang="en-US" altLang="zh-CN" sz="1600" b="0" dirty="0">
                <a:latin typeface="Nanum Myeongjo" panose="02020603020101020101" pitchFamily="18" charset="-127"/>
              </a:rPr>
              <a:t>.</a:t>
            </a:r>
          </a:p>
        </p:txBody>
      </p:sp>
      <p:sp>
        <p:nvSpPr>
          <p:cNvPr id="11284" name="Line 31">
            <a:extLst>
              <a:ext uri="{FF2B5EF4-FFF2-40B4-BE49-F238E27FC236}">
                <a16:creationId xmlns:a16="http://schemas.microsoft.com/office/drawing/2014/main" id="{366FBFF2-8424-1047-B164-B7805D39F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3175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85" name="Line 33">
            <a:extLst>
              <a:ext uri="{FF2B5EF4-FFF2-40B4-BE49-F238E27FC236}">
                <a16:creationId xmlns:a16="http://schemas.microsoft.com/office/drawing/2014/main" id="{2BDA91A4-F37A-4149-A99E-C11C64811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86" name="Line 34">
            <a:extLst>
              <a:ext uri="{FF2B5EF4-FFF2-40B4-BE49-F238E27FC236}">
                <a16:creationId xmlns:a16="http://schemas.microsoft.com/office/drawing/2014/main" id="{BAE52505-72C8-F645-A4E3-341214E7C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0863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87" name="Line 35">
            <a:extLst>
              <a:ext uri="{FF2B5EF4-FFF2-40B4-BE49-F238E27FC236}">
                <a16:creationId xmlns:a16="http://schemas.microsoft.com/office/drawing/2014/main" id="{C17521AA-1D16-7747-915C-8D369B5E3E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88" name="Line 36">
            <a:extLst>
              <a:ext uri="{FF2B5EF4-FFF2-40B4-BE49-F238E27FC236}">
                <a16:creationId xmlns:a16="http://schemas.microsoft.com/office/drawing/2014/main" id="{2978BE16-3E56-C743-9E20-3E973939A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3175" y="37338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89" name="Rectangle 37">
            <a:extLst>
              <a:ext uri="{FF2B5EF4-FFF2-40B4-BE49-F238E27FC236}">
                <a16:creationId xmlns:a16="http://schemas.microsoft.com/office/drawing/2014/main" id="{143CC173-E75D-564F-A1AE-F7D90C46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3962400"/>
            <a:ext cx="110807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Arithmetic</a:t>
            </a:r>
            <a:br>
              <a:rPr lang="en-US" altLang="zh-CN" sz="1600" b="0" dirty="0">
                <a:latin typeface="Nanum Myeongjo" panose="02020603020101020101" pitchFamily="18" charset="-127"/>
              </a:rPr>
            </a:br>
            <a:r>
              <a:rPr lang="en-US" altLang="zh-CN" sz="1600" b="0" dirty="0"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11290" name="Line 38">
            <a:extLst>
              <a:ext uri="{FF2B5EF4-FFF2-40B4-BE49-F238E27FC236}">
                <a16:creationId xmlns:a16="http://schemas.microsoft.com/office/drawing/2014/main" id="{BFCF43FD-D9CD-A744-8257-04DC9284B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91" name="Line 39">
            <a:extLst>
              <a:ext uri="{FF2B5EF4-FFF2-40B4-BE49-F238E27FC236}">
                <a16:creationId xmlns:a16="http://schemas.microsoft.com/office/drawing/2014/main" id="{679C1F4B-0DA0-9A42-9E17-8EABDF5C7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138" y="4800600"/>
            <a:ext cx="5214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1292" name="Group 40">
            <a:extLst>
              <a:ext uri="{FF2B5EF4-FFF2-40B4-BE49-F238E27FC236}">
                <a16:creationId xmlns:a16="http://schemas.microsoft.com/office/drawing/2014/main" id="{A33EEBC3-04C0-3B44-9D11-82F43F63C04D}"/>
              </a:ext>
            </a:extLst>
          </p:cNvPr>
          <p:cNvGrpSpPr>
            <a:grpSpLocks/>
          </p:cNvGrpSpPr>
          <p:nvPr/>
        </p:nvGrpSpPr>
        <p:grpSpPr bwMode="auto">
          <a:xfrm>
            <a:off x="2506663" y="4419600"/>
            <a:ext cx="3857625" cy="381000"/>
            <a:chOff x="768" y="2016"/>
            <a:chExt cx="1920" cy="144"/>
          </a:xfrm>
        </p:grpSpPr>
        <p:sp>
          <p:nvSpPr>
            <p:cNvPr id="11294" name="Line 41">
              <a:extLst>
                <a:ext uri="{FF2B5EF4-FFF2-40B4-BE49-F238E27FC236}">
                  <a16:creationId xmlns:a16="http://schemas.microsoft.com/office/drawing/2014/main" id="{A42AB872-ACE1-414D-9B37-7E79D22D9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5" name="Line 42">
              <a:extLst>
                <a:ext uri="{FF2B5EF4-FFF2-40B4-BE49-F238E27FC236}">
                  <a16:creationId xmlns:a16="http://schemas.microsoft.com/office/drawing/2014/main" id="{4365CDAA-D574-C047-BED2-9CB820C2D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6" name="Line 44">
              <a:extLst>
                <a:ext uri="{FF2B5EF4-FFF2-40B4-BE49-F238E27FC236}">
                  <a16:creationId xmlns:a16="http://schemas.microsoft.com/office/drawing/2014/main" id="{327DA875-F1C7-FD47-A6CB-416FF66EF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7" name="Line 45">
              <a:extLst>
                <a:ext uri="{FF2B5EF4-FFF2-40B4-BE49-F238E27FC236}">
                  <a16:creationId xmlns:a16="http://schemas.microsoft.com/office/drawing/2014/main" id="{873706A9-AE99-3545-8234-DBE5E6B85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8" name="Line 46">
              <a:extLst>
                <a:ext uri="{FF2B5EF4-FFF2-40B4-BE49-F238E27FC236}">
                  <a16:creationId xmlns:a16="http://schemas.microsoft.com/office/drawing/2014/main" id="{7B87A38E-7B98-B54B-91BF-02EE4334C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5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293" name="Rectangle 47">
            <a:extLst>
              <a:ext uri="{FF2B5EF4-FFF2-40B4-BE49-F238E27FC236}">
                <a16:creationId xmlns:a16="http://schemas.microsoft.com/office/drawing/2014/main" id="{DE40311B-92C2-D640-9DB3-69545502F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4752975"/>
            <a:ext cx="20024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Operation Results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>
            <a:extLst>
              <a:ext uri="{FF2B5EF4-FFF2-40B4-BE49-F238E27FC236}">
                <a16:creationId xmlns:a16="http://schemas.microsoft.com/office/drawing/2014/main" id="{E952E99D-C692-6340-85C3-658D13ED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D9D442-4B4B-BE40-9BC2-51F6842282F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7" name="Rectangle 29">
            <a:extLst>
              <a:ext uri="{FF2B5EF4-FFF2-40B4-BE49-F238E27FC236}">
                <a16:creationId xmlns:a16="http://schemas.microsoft.com/office/drawing/2014/main" id="{8492822E-5193-F24B-A56B-837EEFC89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Graphical Representation</a:t>
            </a: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8EA1B167-AD7E-214D-A69E-5DFEDE27D949}"/>
              </a:ext>
            </a:extLst>
          </p:cNvPr>
          <p:cNvSpPr/>
          <p:nvPr/>
        </p:nvSpPr>
        <p:spPr>
          <a:xfrm>
            <a:off x="5029200" y="2268538"/>
            <a:ext cx="152400" cy="584200"/>
          </a:xfrm>
          <a:prstGeom prst="rightBrace">
            <a:avLst>
              <a:gd name="adj1" fmla="val 2395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zh-CN" altLang="zh-CN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949" name="Rectangle 1">
            <a:extLst>
              <a:ext uri="{FF2B5EF4-FFF2-40B4-BE49-F238E27FC236}">
                <a16:creationId xmlns:a16="http://schemas.microsoft.com/office/drawing/2014/main" id="{383E8E25-339C-5A43-9AC4-15C357FEB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%rax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2950" name="Rectangle 33">
            <a:extLst>
              <a:ext uri="{FF2B5EF4-FFF2-40B4-BE49-F238E27FC236}">
                <a16:creationId xmlns:a16="http://schemas.microsoft.com/office/drawing/2014/main" id="{238C654D-7B95-7B41-A8A2-3135582B1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002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%rbp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2951" name="Rectangle 34">
            <a:extLst>
              <a:ext uri="{FF2B5EF4-FFF2-40B4-BE49-F238E27FC236}">
                <a16:creationId xmlns:a16="http://schemas.microsoft.com/office/drawing/2014/main" id="{6F2B5CFF-F6D9-2C42-B656-59928ABF0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002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%rdx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2952" name="Rectangle 35">
            <a:extLst>
              <a:ext uri="{FF2B5EF4-FFF2-40B4-BE49-F238E27FC236}">
                <a16:creationId xmlns:a16="http://schemas.microsoft.com/office/drawing/2014/main" id="{323952C0-DA8A-CB48-917C-B964088F0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6002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%xmm0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2953" name="Rectangle 36">
            <a:extLst>
              <a:ext uri="{FF2B5EF4-FFF2-40B4-BE49-F238E27FC236}">
                <a16:creationId xmlns:a16="http://schemas.microsoft.com/office/drawing/2014/main" id="{29047F56-88D7-D54E-9805-194EAE87E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06863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%rax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2954" name="Rectangle 37">
            <a:extLst>
              <a:ext uri="{FF2B5EF4-FFF2-40B4-BE49-F238E27FC236}">
                <a16:creationId xmlns:a16="http://schemas.microsoft.com/office/drawing/2014/main" id="{C1853562-1368-FE4E-AA5E-1F6E758F5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06863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%rbp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2955" name="Rectangle 38">
            <a:extLst>
              <a:ext uri="{FF2B5EF4-FFF2-40B4-BE49-F238E27FC236}">
                <a16:creationId xmlns:a16="http://schemas.microsoft.com/office/drawing/2014/main" id="{6620DB5B-71F6-7E45-AF83-98D1D4735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106863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%rdx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2956" name="Rectangle 39">
            <a:extLst>
              <a:ext uri="{FF2B5EF4-FFF2-40B4-BE49-F238E27FC236}">
                <a16:creationId xmlns:a16="http://schemas.microsoft.com/office/drawing/2014/main" id="{A35ED7D9-3D16-F94B-810D-5FDE2AF4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06863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%xmm0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2957" name="Rounded Rectangle 2">
            <a:extLst>
              <a:ext uri="{FF2B5EF4-FFF2-40B4-BE49-F238E27FC236}">
                <a16:creationId xmlns:a16="http://schemas.microsoft.com/office/drawing/2014/main" id="{E7C85B69-0EED-AB4A-A14E-DD0F70BFC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197167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2958" name="Rounded Rectangle 41">
            <a:extLst>
              <a:ext uri="{FF2B5EF4-FFF2-40B4-BE49-F238E27FC236}">
                <a16:creationId xmlns:a16="http://schemas.microsoft.com/office/drawing/2014/main" id="{02216B38-86C7-2543-9C59-8C10CCD6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56063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2959" name="Rounded Rectangle 42">
            <a:extLst>
              <a:ext uri="{FF2B5EF4-FFF2-40B4-BE49-F238E27FC236}">
                <a16:creationId xmlns:a16="http://schemas.microsoft.com/office/drawing/2014/main" id="{E221115D-4D3D-5D4E-9C69-136F4C697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31607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2960" name="Rounded Rectangle 43">
            <a:extLst>
              <a:ext uri="{FF2B5EF4-FFF2-40B4-BE49-F238E27FC236}">
                <a16:creationId xmlns:a16="http://schemas.microsoft.com/office/drawing/2014/main" id="{25AA02D3-8E8E-6D48-AEF5-4667A495C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34528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cmp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2961" name="Rounded Rectangle 44">
            <a:extLst>
              <a:ext uri="{FF2B5EF4-FFF2-40B4-BE49-F238E27FC236}">
                <a16:creationId xmlns:a16="http://schemas.microsoft.com/office/drawing/2014/main" id="{64327414-F71D-B14B-8E64-2828848C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37449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jg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82962" name="Straight Arrow Connector 4">
            <a:extLst>
              <a:ext uri="{FF2B5EF4-FFF2-40B4-BE49-F238E27FC236}">
                <a16:creationId xmlns:a16="http://schemas.microsoft.com/office/drawing/2014/main" id="{9469FFDA-3DE7-0A4A-A999-2FEDE9B6662F}"/>
              </a:ext>
            </a:extLst>
          </p:cNvPr>
          <p:cNvCxnSpPr>
            <a:cxnSpLocks noChangeShapeType="1"/>
            <a:stCxn id="82949" idx="2"/>
            <a:endCxn id="82953" idx="0"/>
          </p:cNvCxnSpPr>
          <p:nvPr/>
        </p:nvCxnSpPr>
        <p:spPr bwMode="auto">
          <a:xfrm>
            <a:off x="800100" y="1905000"/>
            <a:ext cx="0" cy="2201863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3" name="Straight Arrow Connector 47">
            <a:extLst>
              <a:ext uri="{FF2B5EF4-FFF2-40B4-BE49-F238E27FC236}">
                <a16:creationId xmlns:a16="http://schemas.microsoft.com/office/drawing/2014/main" id="{1C20059F-BBA5-CB4D-9248-25B7BADF6304}"/>
              </a:ext>
            </a:extLst>
          </p:cNvPr>
          <p:cNvCxnSpPr>
            <a:cxnSpLocks noChangeShapeType="1"/>
            <a:stCxn id="82950" idx="2"/>
            <a:endCxn id="82954" idx="0"/>
          </p:cNvCxnSpPr>
          <p:nvPr/>
        </p:nvCxnSpPr>
        <p:spPr bwMode="auto">
          <a:xfrm>
            <a:off x="1485900" y="1905000"/>
            <a:ext cx="0" cy="2201863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4" name="Straight Arrow Connector 54">
            <a:extLst>
              <a:ext uri="{FF2B5EF4-FFF2-40B4-BE49-F238E27FC236}">
                <a16:creationId xmlns:a16="http://schemas.microsoft.com/office/drawing/2014/main" id="{5DD5D4E9-F2E8-D74C-A476-65E03B9F3483}"/>
              </a:ext>
            </a:extLst>
          </p:cNvPr>
          <p:cNvCxnSpPr>
            <a:cxnSpLocks noChangeShapeType="1"/>
            <a:stCxn id="82951" idx="2"/>
          </p:cNvCxnSpPr>
          <p:nvPr/>
        </p:nvCxnSpPr>
        <p:spPr bwMode="auto">
          <a:xfrm>
            <a:off x="2171700" y="1905000"/>
            <a:ext cx="0" cy="1331913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5" name="Straight Arrow Connector 63">
            <a:extLst>
              <a:ext uri="{FF2B5EF4-FFF2-40B4-BE49-F238E27FC236}">
                <a16:creationId xmlns:a16="http://schemas.microsoft.com/office/drawing/2014/main" id="{29E3F2A0-5AE5-F644-AF93-A02BA92456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71700" y="2057400"/>
            <a:ext cx="18288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6" name="Straight Arrow Connector 67">
            <a:extLst>
              <a:ext uri="{FF2B5EF4-FFF2-40B4-BE49-F238E27FC236}">
                <a16:creationId xmlns:a16="http://schemas.microsoft.com/office/drawing/2014/main" id="{4AABD47A-2E1C-354A-9C40-9604EBA670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0100" y="2133600"/>
            <a:ext cx="31877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7" name="Straight Arrow Connector 68">
            <a:extLst>
              <a:ext uri="{FF2B5EF4-FFF2-40B4-BE49-F238E27FC236}">
                <a16:creationId xmlns:a16="http://schemas.microsoft.com/office/drawing/2014/main" id="{98ABAF38-9A3D-D440-8CC0-B85E700F68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71700" y="2376488"/>
            <a:ext cx="18288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8" name="Straight Arrow Connector 69">
            <a:extLst>
              <a:ext uri="{FF2B5EF4-FFF2-40B4-BE49-F238E27FC236}">
                <a16:creationId xmlns:a16="http://schemas.microsoft.com/office/drawing/2014/main" id="{378608F4-50BD-E040-9051-3A2C37D79A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43300" y="3078163"/>
            <a:ext cx="481013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9" name="Straight Arrow Connector 70">
            <a:extLst>
              <a:ext uri="{FF2B5EF4-FFF2-40B4-BE49-F238E27FC236}">
                <a16:creationId xmlns:a16="http://schemas.microsoft.com/office/drawing/2014/main" id="{ECF300FC-8ACD-DC42-8B25-9D40F276C2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7500" y="2209800"/>
            <a:ext cx="0" cy="4572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0" name="Straight Arrow Connector 125">
            <a:extLst>
              <a:ext uri="{FF2B5EF4-FFF2-40B4-BE49-F238E27FC236}">
                <a16:creationId xmlns:a16="http://schemas.microsoft.com/office/drawing/2014/main" id="{ACA63ED0-0546-8F4E-BF98-176E34AC5DF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85900" y="3687763"/>
            <a:ext cx="25146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1" name="Straight Arrow Connector 126">
            <a:extLst>
              <a:ext uri="{FF2B5EF4-FFF2-40B4-BE49-F238E27FC236}">
                <a16:creationId xmlns:a16="http://schemas.microsoft.com/office/drawing/2014/main" id="{86950ACF-8FCA-A542-AA01-E126C8925D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71700" y="3382963"/>
            <a:ext cx="18288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2" name="Straight Arrow Connector 127">
            <a:extLst>
              <a:ext uri="{FF2B5EF4-FFF2-40B4-BE49-F238E27FC236}">
                <a16:creationId xmlns:a16="http://schemas.microsoft.com/office/drawing/2014/main" id="{3C7559E8-C7D6-224E-99AB-6349325614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71700" y="3535363"/>
            <a:ext cx="18161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73" name="Straight Arrow Connector 130">
            <a:extLst>
              <a:ext uri="{FF2B5EF4-FFF2-40B4-BE49-F238E27FC236}">
                <a16:creationId xmlns:a16="http://schemas.microsoft.com/office/drawing/2014/main" id="{AE38AEF8-9D35-674A-A1AE-5760E0E24084}"/>
              </a:ext>
            </a:extLst>
          </p:cNvPr>
          <p:cNvCxnSpPr>
            <a:cxnSpLocks noChangeShapeType="1"/>
            <a:endCxn id="82955" idx="0"/>
          </p:cNvCxnSpPr>
          <p:nvPr/>
        </p:nvCxnSpPr>
        <p:spPr bwMode="auto">
          <a:xfrm>
            <a:off x="2171700" y="3395663"/>
            <a:ext cx="0" cy="7112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0D3CAD78-E745-AE4C-8C7B-DCDF70301BE6}"/>
              </a:ext>
            </a:extLst>
          </p:cNvPr>
          <p:cNvCxnSpPr>
            <a:stCxn id="82960" idx="3"/>
            <a:endCxn id="82961" idx="3"/>
          </p:cNvCxnSpPr>
          <p:nvPr/>
        </p:nvCxnSpPr>
        <p:spPr bwMode="auto">
          <a:xfrm>
            <a:off x="4724400" y="3598863"/>
            <a:ext cx="12700" cy="292100"/>
          </a:xfrm>
          <a:prstGeom prst="curvedConnector3">
            <a:avLst>
              <a:gd name="adj1" fmla="val 22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75" name="Rectangle 151">
            <a:extLst>
              <a:ext uri="{FF2B5EF4-FFF2-40B4-BE49-F238E27FC236}">
                <a16:creationId xmlns:a16="http://schemas.microsoft.com/office/drawing/2014/main" id="{7B4E6B14-18C6-534D-9FD7-FCEAB056C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800" y="3962400"/>
            <a:ext cx="43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>
                <a:latin typeface="Courier New" panose="02070309020205020404" pitchFamily="49" charset="0"/>
              </a:rPr>
              <a:t>cc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2976" name="Rounded Rectangle 2">
            <a:extLst>
              <a:ext uri="{FF2B5EF4-FFF2-40B4-BE49-F238E27FC236}">
                <a16:creationId xmlns:a16="http://schemas.microsoft.com/office/drawing/2014/main" id="{D76BC1A3-C738-DF43-95AF-93F7D0C48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26853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2977" name="Rounded Rectangle 41">
            <a:extLst>
              <a:ext uri="{FF2B5EF4-FFF2-40B4-BE49-F238E27FC236}">
                <a16:creationId xmlns:a16="http://schemas.microsoft.com/office/drawing/2014/main" id="{4D7BFD52-5A45-634C-AB4B-519C1E333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8686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9E84ABC5-6C12-9F43-8D87-CB68DD4A364F}"/>
              </a:ext>
            </a:extLst>
          </p:cNvPr>
          <p:cNvCxnSpPr>
            <a:stCxn id="82976" idx="3"/>
            <a:endCxn id="82958" idx="3"/>
          </p:cNvCxnSpPr>
          <p:nvPr/>
        </p:nvCxnSpPr>
        <p:spPr bwMode="auto">
          <a:xfrm>
            <a:off x="4724400" y="2414588"/>
            <a:ext cx="12700" cy="2921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79" name="Rectangle 71">
            <a:extLst>
              <a:ext uri="{FF2B5EF4-FFF2-40B4-BE49-F238E27FC236}">
                <a16:creationId xmlns:a16="http://schemas.microsoft.com/office/drawing/2014/main" id="{49237FF4-7C21-EB41-A3DD-9118EF891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25" y="2667000"/>
            <a:ext cx="3079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600">
                <a:latin typeface="Courier New" panose="02070309020205020404" pitchFamily="49" charset="0"/>
              </a:rPr>
              <a:t>t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82980" name="Straight Arrow Connector 68">
            <a:extLst>
              <a:ext uri="{FF2B5EF4-FFF2-40B4-BE49-F238E27FC236}">
                <a16:creationId xmlns:a16="http://schemas.microsoft.com/office/drawing/2014/main" id="{B6746C67-4416-3742-8926-D053CD87CB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7500" y="2971800"/>
            <a:ext cx="11430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81" name="Straight Arrow Connector 69">
            <a:extLst>
              <a:ext uri="{FF2B5EF4-FFF2-40B4-BE49-F238E27FC236}">
                <a16:creationId xmlns:a16="http://schemas.microsoft.com/office/drawing/2014/main" id="{5943C6CB-4858-0F4B-B1E3-6F77B54A8C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7500" y="2209800"/>
            <a:ext cx="11430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82" name="Straight Arrow Connector 58">
            <a:extLst>
              <a:ext uri="{FF2B5EF4-FFF2-40B4-BE49-F238E27FC236}">
                <a16:creationId xmlns:a16="http://schemas.microsoft.com/office/drawing/2014/main" id="{046F50A0-1C1A-F147-9857-6CC1D0E968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0100" y="2438400"/>
            <a:ext cx="31877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83" name="Straight Arrow Connector 58">
            <a:extLst>
              <a:ext uri="{FF2B5EF4-FFF2-40B4-BE49-F238E27FC236}">
                <a16:creationId xmlns:a16="http://schemas.microsoft.com/office/drawing/2014/main" id="{BD7AF14D-81EF-1945-976D-B3D2B35235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71700" y="3236913"/>
            <a:ext cx="18288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84" name="Rectangle 35">
            <a:extLst>
              <a:ext uri="{FF2B5EF4-FFF2-40B4-BE49-F238E27FC236}">
                <a16:creationId xmlns:a16="http://schemas.microsoft.com/office/drawing/2014/main" id="{B9CD3247-7AA5-5F4E-BE46-926BE0FE3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002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%xmm1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2985" name="Rectangle 39">
            <a:extLst>
              <a:ext uri="{FF2B5EF4-FFF2-40B4-BE49-F238E27FC236}">
                <a16:creationId xmlns:a16="http://schemas.microsoft.com/office/drawing/2014/main" id="{2AC08EFE-2743-EF45-84C6-13DA5C8B3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106863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%xmm1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82986" name="Straight Arrow Connector 70">
            <a:extLst>
              <a:ext uri="{FF2B5EF4-FFF2-40B4-BE49-F238E27FC236}">
                <a16:creationId xmlns:a16="http://schemas.microsoft.com/office/drawing/2014/main" id="{58A5045E-1FA2-464B-940F-9B8B18A1E12C}"/>
              </a:ext>
            </a:extLst>
          </p:cNvPr>
          <p:cNvCxnSpPr>
            <a:cxnSpLocks noChangeShapeType="1"/>
            <a:stCxn id="82984" idx="2"/>
          </p:cNvCxnSpPr>
          <p:nvPr/>
        </p:nvCxnSpPr>
        <p:spPr bwMode="auto">
          <a:xfrm>
            <a:off x="3543300" y="1905000"/>
            <a:ext cx="0" cy="11430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87" name="Straight Arrow Connector 120">
            <a:extLst>
              <a:ext uri="{FF2B5EF4-FFF2-40B4-BE49-F238E27FC236}">
                <a16:creationId xmlns:a16="http://schemas.microsoft.com/office/drawing/2014/main" id="{182613AD-C4B5-0842-8156-BD3CF1B0A0BF}"/>
              </a:ext>
            </a:extLst>
          </p:cNvPr>
          <p:cNvCxnSpPr>
            <a:cxnSpLocks noChangeShapeType="1"/>
            <a:endCxn id="82985" idx="0"/>
          </p:cNvCxnSpPr>
          <p:nvPr/>
        </p:nvCxnSpPr>
        <p:spPr bwMode="auto">
          <a:xfrm>
            <a:off x="3543300" y="3078163"/>
            <a:ext cx="0" cy="10287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107CBE6-372D-F145-B790-7F6DBC66B5EA}"/>
              </a:ext>
            </a:extLst>
          </p:cNvPr>
          <p:cNvSpPr/>
          <p:nvPr/>
        </p:nvSpPr>
        <p:spPr>
          <a:xfrm>
            <a:off x="5181600" y="1984375"/>
            <a:ext cx="3429000" cy="2984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movsd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(%rax,%rdx,4), %xmm0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AFC4777-E71B-0545-91F5-FF9458E0C160}"/>
              </a:ext>
            </a:extLst>
          </p:cNvPr>
          <p:cNvSpPr/>
          <p:nvPr/>
        </p:nvSpPr>
        <p:spPr>
          <a:xfrm>
            <a:off x="5181600" y="31496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$2,%rdx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93D5237-092E-D94C-A9B9-9A1517C9F2B5}"/>
              </a:ext>
            </a:extLst>
          </p:cNvPr>
          <p:cNvSpPr/>
          <p:nvPr/>
        </p:nvSpPr>
        <p:spPr>
          <a:xfrm>
            <a:off x="5181600" y="34417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cmpq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rdx,%rbp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E910EB2-5370-864A-88EF-431404D66A97}"/>
              </a:ext>
            </a:extLst>
          </p:cNvPr>
          <p:cNvSpPr/>
          <p:nvPr/>
        </p:nvSpPr>
        <p:spPr>
          <a:xfrm>
            <a:off x="5181600" y="37338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jg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loop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6319636-9264-824E-ABF6-64AC2D88E2EB}"/>
              </a:ext>
            </a:extLst>
          </p:cNvPr>
          <p:cNvSpPr/>
          <p:nvPr/>
        </p:nvSpPr>
        <p:spPr>
          <a:xfrm>
            <a:off x="5181600" y="2362200"/>
            <a:ext cx="3657600" cy="317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mulsd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4(%rax,%rdx,4), %xmm0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412CF67-17C0-F84A-AB83-AA75D80A902F}"/>
              </a:ext>
            </a:extLst>
          </p:cNvPr>
          <p:cNvSpPr/>
          <p:nvPr/>
        </p:nvSpPr>
        <p:spPr>
          <a:xfrm>
            <a:off x="5181600" y="2819400"/>
            <a:ext cx="3657600" cy="317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mulsd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%xmm0, %xmm1</a:t>
            </a:r>
          </a:p>
        </p:txBody>
      </p:sp>
      <p:cxnSp>
        <p:nvCxnSpPr>
          <p:cNvPr id="82994" name="Straight Arrow Connector 68">
            <a:extLst>
              <a:ext uri="{FF2B5EF4-FFF2-40B4-BE49-F238E27FC236}">
                <a16:creationId xmlns:a16="http://schemas.microsoft.com/office/drawing/2014/main" id="{D502B2DC-91CB-0145-92FC-6081CF4231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7500" y="2667000"/>
            <a:ext cx="11430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95" name="Straight Arrow Connector 69">
            <a:extLst>
              <a:ext uri="{FF2B5EF4-FFF2-40B4-BE49-F238E27FC236}">
                <a16:creationId xmlns:a16="http://schemas.microsoft.com/office/drawing/2014/main" id="{1DE93EBC-F3A2-D74B-9D8B-6525A1D51C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44800" y="2743200"/>
            <a:ext cx="11430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96" name="Straight Arrow Connector 70">
            <a:extLst>
              <a:ext uri="{FF2B5EF4-FFF2-40B4-BE49-F238E27FC236}">
                <a16:creationId xmlns:a16="http://schemas.microsoft.com/office/drawing/2014/main" id="{94A066FC-08E6-724B-A723-A735B0C5EC0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38450" y="2743200"/>
            <a:ext cx="0" cy="23495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97" name="Straight Arrow Connector 68">
            <a:extLst>
              <a:ext uri="{FF2B5EF4-FFF2-40B4-BE49-F238E27FC236}">
                <a16:creationId xmlns:a16="http://schemas.microsoft.com/office/drawing/2014/main" id="{D59C388C-B3FB-3449-B7A8-BAF438C852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43300" y="3048000"/>
            <a:ext cx="4445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F3CAABF3-17BE-F74E-91D0-856111806A8A}"/>
              </a:ext>
            </a:extLst>
          </p:cNvPr>
          <p:cNvSpPr/>
          <p:nvPr/>
        </p:nvSpPr>
        <p:spPr bwMode="auto">
          <a:xfrm>
            <a:off x="4679950" y="2130425"/>
            <a:ext cx="3778250" cy="179387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914400" algn="l"/>
                <a:tab pos="2286000" algn="l"/>
              </a:tabLst>
              <a:defRPr/>
            </a:pPr>
            <a:endParaRPr lang="zh-CN" altLang="en-US"/>
          </a:p>
        </p:txBody>
      </p:sp>
      <p:sp>
        <p:nvSpPr>
          <p:cNvPr id="84995" name="TextBox 75">
            <a:extLst>
              <a:ext uri="{FF2B5EF4-FFF2-40B4-BE49-F238E27FC236}">
                <a16:creationId xmlns:a16="http://schemas.microsoft.com/office/drawing/2014/main" id="{3DEB0CBD-107C-064C-97A4-16FAC8229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2670175"/>
            <a:ext cx="1104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data[i]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4996" name="TextBox 75">
            <a:extLst>
              <a:ext uri="{FF2B5EF4-FFF2-40B4-BE49-F238E27FC236}">
                <a16:creationId xmlns:a16="http://schemas.microsoft.com/office/drawing/2014/main" id="{FF078640-CEF0-F241-8F81-B3E069A76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3267075"/>
            <a:ext cx="1339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data[i+1]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4997" name="灯片编号占位符 3">
            <a:extLst>
              <a:ext uri="{FF2B5EF4-FFF2-40B4-BE49-F238E27FC236}">
                <a16:creationId xmlns:a16="http://schemas.microsoft.com/office/drawing/2014/main" id="{F1F5E9B0-1A37-464E-837B-E8BF7F2C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5313D9-1767-E44F-82ED-A106E83C4D3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8" name="Rectangle 29">
            <a:extLst>
              <a:ext uri="{FF2B5EF4-FFF2-40B4-BE49-F238E27FC236}">
                <a16:creationId xmlns:a16="http://schemas.microsoft.com/office/drawing/2014/main" id="{8C63EFE6-FC3F-9745-B5C6-9282EE326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Graphical Representation</a:t>
            </a:r>
          </a:p>
        </p:txBody>
      </p:sp>
      <p:cxnSp>
        <p:nvCxnSpPr>
          <p:cNvPr id="84999" name="Straight Arrow Connector 188">
            <a:extLst>
              <a:ext uri="{FF2B5EF4-FFF2-40B4-BE49-F238E27FC236}">
                <a16:creationId xmlns:a16="http://schemas.microsoft.com/office/drawing/2014/main" id="{002F92AD-3D2C-0744-B2E0-21C6CE7E8C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31950" y="1965325"/>
            <a:ext cx="0" cy="24447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00" name="Rectangle 176">
            <a:extLst>
              <a:ext uri="{FF2B5EF4-FFF2-40B4-BE49-F238E27FC236}">
                <a16:creationId xmlns:a16="http://schemas.microsoft.com/office/drawing/2014/main" id="{FF31A98E-B875-D942-B472-76A7DAF9E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1660525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%xmm1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5001" name="Rectangle 177">
            <a:extLst>
              <a:ext uri="{FF2B5EF4-FFF2-40B4-BE49-F238E27FC236}">
                <a16:creationId xmlns:a16="http://schemas.microsoft.com/office/drawing/2014/main" id="{F03D219C-E596-2D43-B24A-C65CF4BFF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1660525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%rax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5002" name="Rectangle 178">
            <a:extLst>
              <a:ext uri="{FF2B5EF4-FFF2-40B4-BE49-F238E27FC236}">
                <a16:creationId xmlns:a16="http://schemas.microsoft.com/office/drawing/2014/main" id="{3E2588E2-3C61-604E-BDA2-69E29BA1C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350" y="1660525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%rbp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5003" name="Rectangle 179">
            <a:extLst>
              <a:ext uri="{FF2B5EF4-FFF2-40B4-BE49-F238E27FC236}">
                <a16:creationId xmlns:a16="http://schemas.microsoft.com/office/drawing/2014/main" id="{55049430-AA53-3E4A-9C7F-0F42A28FC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1660525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%rdx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5004" name="Rectangle 180">
            <a:extLst>
              <a:ext uri="{FF2B5EF4-FFF2-40B4-BE49-F238E27FC236}">
                <a16:creationId xmlns:a16="http://schemas.microsoft.com/office/drawing/2014/main" id="{E052B205-2619-AF40-8C1D-C3FC61B48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4497388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%xmm0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5005" name="Rectangle 181">
            <a:extLst>
              <a:ext uri="{FF2B5EF4-FFF2-40B4-BE49-F238E27FC236}">
                <a16:creationId xmlns:a16="http://schemas.microsoft.com/office/drawing/2014/main" id="{29772183-8E7B-E849-A3DB-D7905F5DC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44958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%rdx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5006" name="Rounded Rectangle 184">
            <a:extLst>
              <a:ext uri="{FF2B5EF4-FFF2-40B4-BE49-F238E27FC236}">
                <a16:creationId xmlns:a16="http://schemas.microsoft.com/office/drawing/2014/main" id="{CB36CC9E-5D45-A449-ABE5-876308A20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30480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5007" name="Rounded Rectangle 185">
            <a:extLst>
              <a:ext uri="{FF2B5EF4-FFF2-40B4-BE49-F238E27FC236}">
                <a16:creationId xmlns:a16="http://schemas.microsoft.com/office/drawing/2014/main" id="{D80916C7-20D9-F44E-AC43-7AE848B92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3505200"/>
            <a:ext cx="723900" cy="292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cmp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5008" name="Rounded Rectangle 186">
            <a:extLst>
              <a:ext uri="{FF2B5EF4-FFF2-40B4-BE49-F238E27FC236}">
                <a16:creationId xmlns:a16="http://schemas.microsoft.com/office/drawing/2014/main" id="{6D4152D4-9EFF-D147-9AF8-43E09292A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4051300"/>
            <a:ext cx="723900" cy="292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jg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85009" name="Straight Arrow Connector 187">
            <a:extLst>
              <a:ext uri="{FF2B5EF4-FFF2-40B4-BE49-F238E27FC236}">
                <a16:creationId xmlns:a16="http://schemas.microsoft.com/office/drawing/2014/main" id="{E487B1FA-6A14-AA43-B0A2-5DB9916142B3}"/>
              </a:ext>
            </a:extLst>
          </p:cNvPr>
          <p:cNvCxnSpPr>
            <a:cxnSpLocks noChangeShapeType="1"/>
            <a:endCxn id="85004" idx="0"/>
          </p:cNvCxnSpPr>
          <p:nvPr/>
        </p:nvCxnSpPr>
        <p:spPr bwMode="auto">
          <a:xfrm>
            <a:off x="1136650" y="4038600"/>
            <a:ext cx="0" cy="458788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0" name="Straight Arrow Connector 189">
            <a:extLst>
              <a:ext uri="{FF2B5EF4-FFF2-40B4-BE49-F238E27FC236}">
                <a16:creationId xmlns:a16="http://schemas.microsoft.com/office/drawing/2014/main" id="{A7BB750E-08CF-F449-86DF-3143D758DF08}"/>
              </a:ext>
            </a:extLst>
          </p:cNvPr>
          <p:cNvCxnSpPr>
            <a:cxnSpLocks noChangeShapeType="1"/>
            <a:stCxn id="85002" idx="2"/>
            <a:endCxn id="85007" idx="0"/>
          </p:cNvCxnSpPr>
          <p:nvPr/>
        </p:nvCxnSpPr>
        <p:spPr bwMode="auto">
          <a:xfrm>
            <a:off x="2508250" y="1965325"/>
            <a:ext cx="0" cy="153987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1" name="Straight Arrow Connector 190">
            <a:extLst>
              <a:ext uri="{FF2B5EF4-FFF2-40B4-BE49-F238E27FC236}">
                <a16:creationId xmlns:a16="http://schemas.microsoft.com/office/drawing/2014/main" id="{FF477056-C388-9B40-8849-91DABAD9F217}"/>
              </a:ext>
            </a:extLst>
          </p:cNvPr>
          <p:cNvCxnSpPr>
            <a:cxnSpLocks noChangeShapeType="1"/>
            <a:endCxn id="85007" idx="3"/>
          </p:cNvCxnSpPr>
          <p:nvPr/>
        </p:nvCxnSpPr>
        <p:spPr bwMode="auto">
          <a:xfrm flipH="1">
            <a:off x="2870200" y="3651250"/>
            <a:ext cx="32385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2" name="Straight Arrow Connector 191">
            <a:extLst>
              <a:ext uri="{FF2B5EF4-FFF2-40B4-BE49-F238E27FC236}">
                <a16:creationId xmlns:a16="http://schemas.microsoft.com/office/drawing/2014/main" id="{D401417A-3B9E-8F41-B137-7906985E2F11}"/>
              </a:ext>
            </a:extLst>
          </p:cNvPr>
          <p:cNvCxnSpPr>
            <a:cxnSpLocks noChangeShapeType="1"/>
            <a:endCxn id="85016" idx="3"/>
          </p:cNvCxnSpPr>
          <p:nvPr/>
        </p:nvCxnSpPr>
        <p:spPr bwMode="auto">
          <a:xfrm flipH="1">
            <a:off x="1898650" y="2355850"/>
            <a:ext cx="12954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3" name="Straight Arrow Connector 192">
            <a:extLst>
              <a:ext uri="{FF2B5EF4-FFF2-40B4-BE49-F238E27FC236}">
                <a16:creationId xmlns:a16="http://schemas.microsoft.com/office/drawing/2014/main" id="{26BA1909-EA26-814D-BB57-7DEF69727B3E}"/>
              </a:ext>
            </a:extLst>
          </p:cNvPr>
          <p:cNvCxnSpPr>
            <a:cxnSpLocks noChangeShapeType="1"/>
            <a:stCxn id="85003" idx="2"/>
            <a:endCxn id="85006" idx="0"/>
          </p:cNvCxnSpPr>
          <p:nvPr/>
        </p:nvCxnSpPr>
        <p:spPr bwMode="auto">
          <a:xfrm>
            <a:off x="3194050" y="1965325"/>
            <a:ext cx="0" cy="108267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4" name="Straight Arrow Connector 193">
            <a:extLst>
              <a:ext uri="{FF2B5EF4-FFF2-40B4-BE49-F238E27FC236}">
                <a16:creationId xmlns:a16="http://schemas.microsoft.com/office/drawing/2014/main" id="{3B996B28-8552-9842-A8EE-6F9452881312}"/>
              </a:ext>
            </a:extLst>
          </p:cNvPr>
          <p:cNvCxnSpPr>
            <a:cxnSpLocks noChangeShapeType="1"/>
            <a:stCxn id="85006" idx="2"/>
            <a:endCxn id="85005" idx="0"/>
          </p:cNvCxnSpPr>
          <p:nvPr/>
        </p:nvCxnSpPr>
        <p:spPr bwMode="auto">
          <a:xfrm>
            <a:off x="3194050" y="3340100"/>
            <a:ext cx="0" cy="11557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5" name="Straight Arrow Connector 194">
            <a:extLst>
              <a:ext uri="{FF2B5EF4-FFF2-40B4-BE49-F238E27FC236}">
                <a16:creationId xmlns:a16="http://schemas.microsoft.com/office/drawing/2014/main" id="{EE396E6F-A818-A845-89E2-AC9363C1DBBE}"/>
              </a:ext>
            </a:extLst>
          </p:cNvPr>
          <p:cNvCxnSpPr>
            <a:cxnSpLocks noChangeShapeType="1"/>
            <a:stCxn id="85007" idx="2"/>
            <a:endCxn id="85008" idx="0"/>
          </p:cNvCxnSpPr>
          <p:nvPr/>
        </p:nvCxnSpPr>
        <p:spPr bwMode="auto">
          <a:xfrm>
            <a:off x="2508250" y="3797300"/>
            <a:ext cx="0" cy="2540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16" name="Rounded Rectangle 182">
            <a:extLst>
              <a:ext uri="{FF2B5EF4-FFF2-40B4-BE49-F238E27FC236}">
                <a16:creationId xmlns:a16="http://schemas.microsoft.com/office/drawing/2014/main" id="{953B5E8D-4404-724C-B756-F71AEC61E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22098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5017" name="Rounded Rectangle 183">
            <a:extLst>
              <a:ext uri="{FF2B5EF4-FFF2-40B4-BE49-F238E27FC236}">
                <a16:creationId xmlns:a16="http://schemas.microsoft.com/office/drawing/2014/main" id="{C2118661-8838-6447-8217-6E0954489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" y="37465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85018" name="Straight Arrow Connector 191">
            <a:extLst>
              <a:ext uri="{FF2B5EF4-FFF2-40B4-BE49-F238E27FC236}">
                <a16:creationId xmlns:a16="http://schemas.microsoft.com/office/drawing/2014/main" id="{90959B83-0C51-E448-AB65-C12AEBDBC60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17750" y="2819400"/>
            <a:ext cx="8763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9" name="Straight Arrow Connector 195">
            <a:extLst>
              <a:ext uri="{FF2B5EF4-FFF2-40B4-BE49-F238E27FC236}">
                <a16:creationId xmlns:a16="http://schemas.microsoft.com/office/drawing/2014/main" id="{418E6606-87DD-EE47-987B-CEF2434085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22350" y="1965325"/>
            <a:ext cx="0" cy="178117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0" name="Straight Arrow Connector 196">
            <a:extLst>
              <a:ext uri="{FF2B5EF4-FFF2-40B4-BE49-F238E27FC236}">
                <a16:creationId xmlns:a16="http://schemas.microsoft.com/office/drawing/2014/main" id="{635B9F37-CE50-B34E-8FB6-A07E983266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41450" y="3467100"/>
            <a:ext cx="0" cy="29845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1" name="Straight Arrow Connector 195">
            <a:extLst>
              <a:ext uri="{FF2B5EF4-FFF2-40B4-BE49-F238E27FC236}">
                <a16:creationId xmlns:a16="http://schemas.microsoft.com/office/drawing/2014/main" id="{971196CF-E023-B143-B9A4-E0F1A2FE61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79550" y="2508250"/>
            <a:ext cx="0" cy="69215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2" name="Straight Arrow Connector 195">
            <a:extLst>
              <a:ext uri="{FF2B5EF4-FFF2-40B4-BE49-F238E27FC236}">
                <a16:creationId xmlns:a16="http://schemas.microsoft.com/office/drawing/2014/main" id="{51200336-5F08-CE4A-A5AD-3A2DBA7459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17700" y="2970213"/>
            <a:ext cx="0" cy="230187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23" name="Rounded Rectangle 182">
            <a:extLst>
              <a:ext uri="{FF2B5EF4-FFF2-40B4-BE49-F238E27FC236}">
                <a16:creationId xmlns:a16="http://schemas.microsoft.com/office/drawing/2014/main" id="{20A52C87-B428-8244-93D9-AFAF7E384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850" y="26797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5024" name="Rounded Rectangle 183">
            <a:extLst>
              <a:ext uri="{FF2B5EF4-FFF2-40B4-BE49-F238E27FC236}">
                <a16:creationId xmlns:a16="http://schemas.microsoft.com/office/drawing/2014/main" id="{F8579EE9-4F79-3A4A-81EE-EEC632B8E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38" y="31750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85025" name="Straight Arrow Connector 188">
            <a:extLst>
              <a:ext uri="{FF2B5EF4-FFF2-40B4-BE49-F238E27FC236}">
                <a16:creationId xmlns:a16="http://schemas.microsoft.com/office/drawing/2014/main" id="{3F71553A-AD7F-B343-AC7E-177DA8E9BF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89150" y="1981200"/>
            <a:ext cx="0" cy="722313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26" name="Rectangle 176">
            <a:extLst>
              <a:ext uri="{FF2B5EF4-FFF2-40B4-BE49-F238E27FC236}">
                <a16:creationId xmlns:a16="http://schemas.microsoft.com/office/drawing/2014/main" id="{1E2D9EFF-D9ED-284C-BE34-3EF700BFE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1662113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%xmm1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5027" name="Rectangle 179">
            <a:extLst>
              <a:ext uri="{FF2B5EF4-FFF2-40B4-BE49-F238E27FC236}">
                <a16:creationId xmlns:a16="http://schemas.microsoft.com/office/drawing/2014/main" id="{C55CC78E-9A84-974E-9DC2-008A72E53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1662113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%rdx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5028" name="Rectangle 180">
            <a:extLst>
              <a:ext uri="{FF2B5EF4-FFF2-40B4-BE49-F238E27FC236}">
                <a16:creationId xmlns:a16="http://schemas.microsoft.com/office/drawing/2014/main" id="{38CCA7BF-5E07-D74D-9319-D96E9A259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41910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%xmm0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5029" name="Rectangle 181">
            <a:extLst>
              <a:ext uri="{FF2B5EF4-FFF2-40B4-BE49-F238E27FC236}">
                <a16:creationId xmlns:a16="http://schemas.microsoft.com/office/drawing/2014/main" id="{38C1CD1B-B8C8-454F-ACE6-93AA6A6C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4191000"/>
            <a:ext cx="685800" cy="304800"/>
          </a:xfrm>
          <a:prstGeom prst="rect">
            <a:avLst/>
          </a:prstGeom>
          <a:solidFill>
            <a:srgbClr val="FFC000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%rdx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5030" name="Rounded Rectangle 184">
            <a:extLst>
              <a:ext uri="{FF2B5EF4-FFF2-40B4-BE49-F238E27FC236}">
                <a16:creationId xmlns:a16="http://schemas.microsoft.com/office/drawing/2014/main" id="{B3502C4C-86F4-0247-8F99-D1B002A65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550" y="304958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85031" name="Straight Arrow Connector 187">
            <a:extLst>
              <a:ext uri="{FF2B5EF4-FFF2-40B4-BE49-F238E27FC236}">
                <a16:creationId xmlns:a16="http://schemas.microsoft.com/office/drawing/2014/main" id="{AE9FF10B-B1D2-6247-94EE-9BFD3108041F}"/>
              </a:ext>
            </a:extLst>
          </p:cNvPr>
          <p:cNvCxnSpPr>
            <a:cxnSpLocks noChangeShapeType="1"/>
            <a:endCxn id="85028" idx="0"/>
          </p:cNvCxnSpPr>
          <p:nvPr/>
        </p:nvCxnSpPr>
        <p:spPr bwMode="auto">
          <a:xfrm>
            <a:off x="5181600" y="3960813"/>
            <a:ext cx="0" cy="230187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32" name="Straight Arrow Connector 191">
            <a:extLst>
              <a:ext uri="{FF2B5EF4-FFF2-40B4-BE49-F238E27FC236}">
                <a16:creationId xmlns:a16="http://schemas.microsoft.com/office/drawing/2014/main" id="{BA2F3B6B-86B7-AE41-B00F-C2BA50F025E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43600" y="2444750"/>
            <a:ext cx="8509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33" name="Straight Arrow Connector 192">
            <a:extLst>
              <a:ext uri="{FF2B5EF4-FFF2-40B4-BE49-F238E27FC236}">
                <a16:creationId xmlns:a16="http://schemas.microsoft.com/office/drawing/2014/main" id="{9680652E-11B7-B141-8019-9C79E8E88185}"/>
              </a:ext>
            </a:extLst>
          </p:cNvPr>
          <p:cNvCxnSpPr>
            <a:cxnSpLocks noChangeShapeType="1"/>
            <a:stCxn id="85027" idx="2"/>
            <a:endCxn id="85030" idx="0"/>
          </p:cNvCxnSpPr>
          <p:nvPr/>
        </p:nvCxnSpPr>
        <p:spPr bwMode="auto">
          <a:xfrm>
            <a:off x="6794500" y="1966913"/>
            <a:ext cx="0" cy="108267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34" name="Straight Arrow Connector 193">
            <a:extLst>
              <a:ext uri="{FF2B5EF4-FFF2-40B4-BE49-F238E27FC236}">
                <a16:creationId xmlns:a16="http://schemas.microsoft.com/office/drawing/2014/main" id="{6509D9EC-C3E7-314B-9E23-6F6882F5CD1E}"/>
              </a:ext>
            </a:extLst>
          </p:cNvPr>
          <p:cNvCxnSpPr>
            <a:cxnSpLocks noChangeShapeType="1"/>
            <a:stCxn id="85030" idx="2"/>
            <a:endCxn id="85029" idx="0"/>
          </p:cNvCxnSpPr>
          <p:nvPr/>
        </p:nvCxnSpPr>
        <p:spPr bwMode="auto">
          <a:xfrm>
            <a:off x="6794500" y="3341688"/>
            <a:ext cx="0" cy="849312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35" name="Rounded Rectangle 182">
            <a:extLst>
              <a:ext uri="{FF2B5EF4-FFF2-40B4-BE49-F238E27FC236}">
                <a16:creationId xmlns:a16="http://schemas.microsoft.com/office/drawing/2014/main" id="{DDCCE899-5D10-4E47-A26A-79FB82EDC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2987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5036" name="Rounded Rectangle 183">
            <a:extLst>
              <a:ext uri="{FF2B5EF4-FFF2-40B4-BE49-F238E27FC236}">
                <a16:creationId xmlns:a16="http://schemas.microsoft.com/office/drawing/2014/main" id="{C329DD0A-3959-4941-B47C-D80A605FA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687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85037" name="Straight Arrow Connector 191">
            <a:extLst>
              <a:ext uri="{FF2B5EF4-FFF2-40B4-BE49-F238E27FC236}">
                <a16:creationId xmlns:a16="http://schemas.microsoft.com/office/drawing/2014/main" id="{D42E5DB2-276A-C54A-B2E1-D357E1B9751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362700" y="2819400"/>
            <a:ext cx="4318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38" name="Straight Arrow Connector 195">
            <a:extLst>
              <a:ext uri="{FF2B5EF4-FFF2-40B4-BE49-F238E27FC236}">
                <a16:creationId xmlns:a16="http://schemas.microsoft.com/office/drawing/2014/main" id="{328F6629-EEF6-8B41-AA96-4FC1B0FE60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7300" y="1966913"/>
            <a:ext cx="0" cy="17018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39" name="Straight Arrow Connector 196">
            <a:extLst>
              <a:ext uri="{FF2B5EF4-FFF2-40B4-BE49-F238E27FC236}">
                <a16:creationId xmlns:a16="http://schemas.microsoft.com/office/drawing/2014/main" id="{8E46A3D3-4D9E-2A49-A9E9-A52486DBCF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86400" y="3470275"/>
            <a:ext cx="0" cy="198438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40" name="Straight Arrow Connector 195">
            <a:extLst>
              <a:ext uri="{FF2B5EF4-FFF2-40B4-BE49-F238E27FC236}">
                <a16:creationId xmlns:a16="http://schemas.microsoft.com/office/drawing/2014/main" id="{42EAE4EB-F468-394D-AF51-7EA40C756C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86400" y="2603500"/>
            <a:ext cx="0" cy="598488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41" name="Straight Arrow Connector 195">
            <a:extLst>
              <a:ext uri="{FF2B5EF4-FFF2-40B4-BE49-F238E27FC236}">
                <a16:creationId xmlns:a16="http://schemas.microsoft.com/office/drawing/2014/main" id="{AD384F40-7181-A24A-9E01-244D24F9C5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62650" y="2971800"/>
            <a:ext cx="0" cy="230188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42" name="Rounded Rectangle 182">
            <a:extLst>
              <a:ext uri="{FF2B5EF4-FFF2-40B4-BE49-F238E27FC236}">
                <a16:creationId xmlns:a16="http://schemas.microsoft.com/office/drawing/2014/main" id="{E3336C3A-655A-D948-A289-14695DD7A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68128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5043" name="Rounded Rectangle 183">
            <a:extLst>
              <a:ext uri="{FF2B5EF4-FFF2-40B4-BE49-F238E27FC236}">
                <a16:creationId xmlns:a16="http://schemas.microsoft.com/office/drawing/2014/main" id="{A1A4E3C4-5931-694D-A408-164450EE3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688" y="317817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1">
            <a:extLst>
              <a:ext uri="{FF2B5EF4-FFF2-40B4-BE49-F238E27FC236}">
                <a16:creationId xmlns:a16="http://schemas.microsoft.com/office/drawing/2014/main" id="{AD5418F6-69BD-B142-84E1-2FE8E7A0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C5D538-BAE4-5945-9506-1C8D70ACBF0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043" name="Rectangle 29">
            <a:extLst>
              <a:ext uri="{FF2B5EF4-FFF2-40B4-BE49-F238E27FC236}">
                <a16:creationId xmlns:a16="http://schemas.microsoft.com/office/drawing/2014/main" id="{2144AEB5-B3C9-A14E-9253-E9B6681C2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Graphical Representation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F33C701-F710-7640-8CC1-AA74398EC96F}"/>
              </a:ext>
            </a:extLst>
          </p:cNvPr>
          <p:cNvSpPr/>
          <p:nvPr/>
        </p:nvSpPr>
        <p:spPr bwMode="auto">
          <a:xfrm>
            <a:off x="488950" y="1785938"/>
            <a:ext cx="3549650" cy="179387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914400" algn="l"/>
                <a:tab pos="2286000" algn="l"/>
              </a:tabLst>
              <a:defRPr/>
            </a:pPr>
            <a:endParaRPr lang="zh-CN" altLang="en-US"/>
          </a:p>
        </p:txBody>
      </p:sp>
      <p:sp>
        <p:nvSpPr>
          <p:cNvPr id="87045" name="TextBox 75">
            <a:extLst>
              <a:ext uri="{FF2B5EF4-FFF2-40B4-BE49-F238E27FC236}">
                <a16:creationId xmlns:a16="http://schemas.microsoft.com/office/drawing/2014/main" id="{4C696D92-B865-7D40-B06B-CD860AA0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2325688"/>
            <a:ext cx="11049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data[0]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7046" name="TextBox 75">
            <a:extLst>
              <a:ext uri="{FF2B5EF4-FFF2-40B4-BE49-F238E27FC236}">
                <a16:creationId xmlns:a16="http://schemas.microsoft.com/office/drawing/2014/main" id="{0763AB3F-F724-C34F-9415-152E6D940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2922588"/>
            <a:ext cx="13398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data[1]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7047" name="Rounded Rectangle 184">
            <a:extLst>
              <a:ext uri="{FF2B5EF4-FFF2-40B4-BE49-F238E27FC236}">
                <a16:creationId xmlns:a16="http://schemas.microsoft.com/office/drawing/2014/main" id="{291BCC90-D0A9-644E-AA7A-CF8FBD07F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50" y="27051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87048" name="Straight Arrow Connector 191">
            <a:extLst>
              <a:ext uri="{FF2B5EF4-FFF2-40B4-BE49-F238E27FC236}">
                <a16:creationId xmlns:a16="http://schemas.microsoft.com/office/drawing/2014/main" id="{1599830E-030D-194B-BD34-61DB410F430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52600" y="2100263"/>
            <a:ext cx="8509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49" name="Straight Arrow Connector 192">
            <a:extLst>
              <a:ext uri="{FF2B5EF4-FFF2-40B4-BE49-F238E27FC236}">
                <a16:creationId xmlns:a16="http://schemas.microsoft.com/office/drawing/2014/main" id="{61F8A1F6-40AD-2446-870C-C1DF64AC7DA6}"/>
              </a:ext>
            </a:extLst>
          </p:cNvPr>
          <p:cNvCxnSpPr>
            <a:cxnSpLocks noChangeShapeType="1"/>
            <a:endCxn id="87047" idx="0"/>
          </p:cNvCxnSpPr>
          <p:nvPr/>
        </p:nvCxnSpPr>
        <p:spPr bwMode="auto">
          <a:xfrm>
            <a:off x="2603500" y="1622425"/>
            <a:ext cx="0" cy="108267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0" name="Rounded Rectangle 182">
            <a:extLst>
              <a:ext uri="{FF2B5EF4-FFF2-40B4-BE49-F238E27FC236}">
                <a16:creationId xmlns:a16="http://schemas.microsoft.com/office/drawing/2014/main" id="{5A7BAA09-FA99-DF4E-BA51-5AE3DC22B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954213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7051" name="Rounded Rectangle 183">
            <a:extLst>
              <a:ext uri="{FF2B5EF4-FFF2-40B4-BE49-F238E27FC236}">
                <a16:creationId xmlns:a16="http://schemas.microsoft.com/office/drawing/2014/main" id="{4D79EAA6-403D-1F40-99C3-2D521B8EF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332263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87052" name="Straight Arrow Connector 191">
            <a:extLst>
              <a:ext uri="{FF2B5EF4-FFF2-40B4-BE49-F238E27FC236}">
                <a16:creationId xmlns:a16="http://schemas.microsoft.com/office/drawing/2014/main" id="{92CC0078-233B-E341-9891-B8438893D64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71700" y="2474913"/>
            <a:ext cx="4318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Straight Arrow Connector 195">
            <a:extLst>
              <a:ext uri="{FF2B5EF4-FFF2-40B4-BE49-F238E27FC236}">
                <a16:creationId xmlns:a16="http://schemas.microsoft.com/office/drawing/2014/main" id="{661C04FF-DA45-8A48-B970-F8F2E975EE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6300" y="1622425"/>
            <a:ext cx="0" cy="17002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54" name="Straight Arrow Connector 196">
            <a:extLst>
              <a:ext uri="{FF2B5EF4-FFF2-40B4-BE49-F238E27FC236}">
                <a16:creationId xmlns:a16="http://schemas.microsoft.com/office/drawing/2014/main" id="{3506B2DA-F069-C34D-A931-163C222795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95400" y="3124200"/>
            <a:ext cx="0" cy="198438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5" name="Straight Arrow Connector 195">
            <a:extLst>
              <a:ext uri="{FF2B5EF4-FFF2-40B4-BE49-F238E27FC236}">
                <a16:creationId xmlns:a16="http://schemas.microsoft.com/office/drawing/2014/main" id="{51FA42D1-065B-5B49-B09A-0F3A5BEAF5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95400" y="2259013"/>
            <a:ext cx="0" cy="598487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6" name="Straight Arrow Connector 195">
            <a:extLst>
              <a:ext uri="{FF2B5EF4-FFF2-40B4-BE49-F238E27FC236}">
                <a16:creationId xmlns:a16="http://schemas.microsoft.com/office/drawing/2014/main" id="{F821F261-CFB0-8E49-920F-419E65784F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71650" y="2627313"/>
            <a:ext cx="0" cy="230187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7" name="Rounded Rectangle 182">
            <a:extLst>
              <a:ext uri="{FF2B5EF4-FFF2-40B4-BE49-F238E27FC236}">
                <a16:creationId xmlns:a16="http://schemas.microsoft.com/office/drawing/2014/main" id="{0271B6F5-5EFB-154E-8A71-3EBA8BF82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368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2962" name="Rounded Rectangle 183">
            <a:extLst>
              <a:ext uri="{FF2B5EF4-FFF2-40B4-BE49-F238E27FC236}">
                <a16:creationId xmlns:a16="http://schemas.microsoft.com/office/drawing/2014/main" id="{CD3A81C1-6EBA-8049-B8F4-BF571EF4B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28321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6E4147-371F-D440-AA46-85AA07EE24A9}"/>
              </a:ext>
            </a:extLst>
          </p:cNvPr>
          <p:cNvSpPr/>
          <p:nvPr/>
        </p:nvSpPr>
        <p:spPr bwMode="auto">
          <a:xfrm>
            <a:off x="488950" y="3765550"/>
            <a:ext cx="3549650" cy="179387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tabLst>
                <a:tab pos="914400" algn="l"/>
                <a:tab pos="2286000" algn="l"/>
              </a:tabLst>
              <a:defRPr/>
            </a:pPr>
            <a:endParaRPr lang="zh-CN" altLang="en-US"/>
          </a:p>
        </p:txBody>
      </p:sp>
      <p:sp>
        <p:nvSpPr>
          <p:cNvPr id="87060" name="TextBox 75">
            <a:extLst>
              <a:ext uri="{FF2B5EF4-FFF2-40B4-BE49-F238E27FC236}">
                <a16:creationId xmlns:a16="http://schemas.microsoft.com/office/drawing/2014/main" id="{17EC5E95-0B77-8044-BD85-C50A638B4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4305300"/>
            <a:ext cx="11049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data[2]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7061" name="TextBox 75">
            <a:extLst>
              <a:ext uri="{FF2B5EF4-FFF2-40B4-BE49-F238E27FC236}">
                <a16:creationId xmlns:a16="http://schemas.microsoft.com/office/drawing/2014/main" id="{6023F6CC-8075-774D-BEEA-0A7674894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4902200"/>
            <a:ext cx="13398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data[3]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7062" name="Rounded Rectangle 184">
            <a:extLst>
              <a:ext uri="{FF2B5EF4-FFF2-40B4-BE49-F238E27FC236}">
                <a16:creationId xmlns:a16="http://schemas.microsoft.com/office/drawing/2014/main" id="{916D9BD3-833B-E144-B903-889EB1A86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50" y="46863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add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87063" name="Straight Arrow Connector 191">
            <a:extLst>
              <a:ext uri="{FF2B5EF4-FFF2-40B4-BE49-F238E27FC236}">
                <a16:creationId xmlns:a16="http://schemas.microsoft.com/office/drawing/2014/main" id="{EA0B3B1D-F7CE-E44B-B5C4-1291D52DE29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52600" y="4079875"/>
            <a:ext cx="8509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64" name="Straight Arrow Connector 192">
            <a:extLst>
              <a:ext uri="{FF2B5EF4-FFF2-40B4-BE49-F238E27FC236}">
                <a16:creationId xmlns:a16="http://schemas.microsoft.com/office/drawing/2014/main" id="{58E3AFBD-C0EA-8048-84A3-54A663BF31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03500" y="4978400"/>
            <a:ext cx="0" cy="108267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5" name="Rounded Rectangle 182">
            <a:extLst>
              <a:ext uri="{FF2B5EF4-FFF2-40B4-BE49-F238E27FC236}">
                <a16:creationId xmlns:a16="http://schemas.microsoft.com/office/drawing/2014/main" id="{B3AD3B27-7CFE-8640-9E9F-B730C234A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3933825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7066" name="Rounded Rectangle 183">
            <a:extLst>
              <a:ext uri="{FF2B5EF4-FFF2-40B4-BE49-F238E27FC236}">
                <a16:creationId xmlns:a16="http://schemas.microsoft.com/office/drawing/2014/main" id="{69796435-B5D5-4A43-878D-7CF0CCF13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5303838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87067" name="Straight Arrow Connector 191">
            <a:extLst>
              <a:ext uri="{FF2B5EF4-FFF2-40B4-BE49-F238E27FC236}">
                <a16:creationId xmlns:a16="http://schemas.microsoft.com/office/drawing/2014/main" id="{EAD652BA-40DE-554E-A19C-D596C0AC002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71700" y="4454525"/>
            <a:ext cx="431800" cy="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Straight Arrow Connector 195">
            <a:extLst>
              <a:ext uri="{FF2B5EF4-FFF2-40B4-BE49-F238E27FC236}">
                <a16:creationId xmlns:a16="http://schemas.microsoft.com/office/drawing/2014/main" id="{0755FCF9-83CC-9743-A03B-3C3AEF3918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6300" y="3614738"/>
            <a:ext cx="0" cy="16891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69" name="Straight Arrow Connector 196">
            <a:extLst>
              <a:ext uri="{FF2B5EF4-FFF2-40B4-BE49-F238E27FC236}">
                <a16:creationId xmlns:a16="http://schemas.microsoft.com/office/drawing/2014/main" id="{72EAA33D-0096-6146-B158-AB2918ED5A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95400" y="5105400"/>
            <a:ext cx="0" cy="198438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70" name="Straight Arrow Connector 195">
            <a:extLst>
              <a:ext uri="{FF2B5EF4-FFF2-40B4-BE49-F238E27FC236}">
                <a16:creationId xmlns:a16="http://schemas.microsoft.com/office/drawing/2014/main" id="{73559BEB-2FF3-834E-9E7C-92FFA7C5EB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95400" y="4238625"/>
            <a:ext cx="0" cy="600075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71" name="Straight Arrow Connector 195">
            <a:extLst>
              <a:ext uri="{FF2B5EF4-FFF2-40B4-BE49-F238E27FC236}">
                <a16:creationId xmlns:a16="http://schemas.microsoft.com/office/drawing/2014/main" id="{3183C622-4CA8-594E-BC05-66CE7E3305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71650" y="4608513"/>
            <a:ext cx="0" cy="230187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72" name="Rounded Rectangle 182">
            <a:extLst>
              <a:ext uri="{FF2B5EF4-FFF2-40B4-BE49-F238E27FC236}">
                <a16:creationId xmlns:a16="http://schemas.microsoft.com/office/drawing/2014/main" id="{28A34832-460D-AA45-A9AC-C4BF440D6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3180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load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sp>
        <p:nvSpPr>
          <p:cNvPr id="82977" name="Rounded Rectangle 183">
            <a:extLst>
              <a:ext uri="{FF2B5EF4-FFF2-40B4-BE49-F238E27FC236}">
                <a16:creationId xmlns:a16="http://schemas.microsoft.com/office/drawing/2014/main" id="{85A5AAD9-BD18-B142-9B5A-CEDA228FA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4813300"/>
            <a:ext cx="723900" cy="292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175" cmpd="dbl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urier New" panose="02070309020205020404" pitchFamily="49" charset="0"/>
              </a:rPr>
              <a:t>mul</a:t>
            </a:r>
            <a:endParaRPr lang="zh-CN" altLang="en-US" sz="1600">
              <a:latin typeface="Courier New" panose="02070309020205020404" pitchFamily="49" charset="0"/>
            </a:endParaRPr>
          </a:p>
        </p:txBody>
      </p:sp>
      <p:cxnSp>
        <p:nvCxnSpPr>
          <p:cNvPr id="87074" name="Straight Arrow Connector 193">
            <a:extLst>
              <a:ext uri="{FF2B5EF4-FFF2-40B4-BE49-F238E27FC236}">
                <a16:creationId xmlns:a16="http://schemas.microsoft.com/office/drawing/2014/main" id="{A0068370-3E1D-0949-B55C-89E93EC13FEF}"/>
              </a:ext>
            </a:extLst>
          </p:cNvPr>
          <p:cNvCxnSpPr>
            <a:cxnSpLocks noChangeShapeType="1"/>
            <a:stCxn id="87047" idx="2"/>
            <a:endCxn id="87062" idx="0"/>
          </p:cNvCxnSpPr>
          <p:nvPr/>
        </p:nvCxnSpPr>
        <p:spPr bwMode="auto">
          <a:xfrm>
            <a:off x="2603500" y="2997200"/>
            <a:ext cx="0" cy="1689100"/>
          </a:xfrm>
          <a:prstGeom prst="straightConnector1">
            <a:avLst/>
          </a:prstGeom>
          <a:noFill/>
          <a:ln w="127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" name="Straight Arrow Connector 195">
            <a:extLst>
              <a:ext uri="{FF2B5EF4-FFF2-40B4-BE49-F238E27FC236}">
                <a16:creationId xmlns:a16="http://schemas.microsoft.com/office/drawing/2014/main" id="{E1BC11D6-ED9A-834B-9F49-F08E1753E1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6300" y="5595938"/>
            <a:ext cx="0" cy="5762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93">
            <a:extLst>
              <a:ext uri="{FF2B5EF4-FFF2-40B4-BE49-F238E27FC236}">
                <a16:creationId xmlns:a16="http://schemas.microsoft.com/office/drawing/2014/main" id="{EEE5C1F6-459E-1E4F-BD31-5A2D44B86D80}"/>
              </a:ext>
            </a:extLst>
          </p:cNvPr>
          <p:cNvGrpSpPr/>
          <p:nvPr/>
        </p:nvGrpSpPr>
        <p:grpSpPr>
          <a:xfrm>
            <a:off x="4349749" y="1457227"/>
            <a:ext cx="4584700" cy="2086726"/>
            <a:chOff x="596900" y="5262670"/>
            <a:chExt cx="4660900" cy="1576629"/>
          </a:xfrm>
          <a:solidFill>
            <a:schemeClr val="bg1"/>
          </a:solidFill>
        </p:grpSpPr>
        <p:sp>
          <p:nvSpPr>
            <p:cNvPr id="43" name="TextBox 94">
              <a:extLst>
                <a:ext uri="{FF2B5EF4-FFF2-40B4-BE49-F238E27FC236}">
                  <a16:creationId xmlns:a16="http://schemas.microsoft.com/office/drawing/2014/main" id="{D459632C-EEE4-AF44-A21E-5CFBD64A0880}"/>
                </a:ext>
              </a:extLst>
            </p:cNvPr>
            <p:cNvSpPr txBox="1"/>
            <p:nvPr/>
          </p:nvSpPr>
          <p:spPr>
            <a:xfrm>
              <a:off x="596900" y="5262670"/>
              <a:ext cx="4660900" cy="15766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             Integer  Floating Point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Function      +    *      +      *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combine4     1.27  3.01  3.01   5.01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Combine5*2   1.01  3.01  3.01   5.01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Combine6 2*2 0.81  1.51  1.51   2.51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Combine7 2*1a</a:t>
              </a:r>
              <a:r>
                <a:rPr lang="en-US" altLang="zh-CN" dirty="0">
                  <a:solidFill>
                    <a:srgbClr val="FF0000"/>
                  </a:solidFill>
                </a:rPr>
                <a:t>1.01  1.51</a:t>
              </a:r>
              <a:r>
                <a:rPr lang="en-US" altLang="zh-CN" dirty="0"/>
                <a:t>  </a:t>
              </a:r>
              <a:r>
                <a:rPr lang="en-US" altLang="zh-CN" dirty="0">
                  <a:solidFill>
                    <a:srgbClr val="FF0000"/>
                  </a:solidFill>
                </a:rPr>
                <a:t>1.51   2.51</a:t>
              </a:r>
            </a:p>
            <a:p>
              <a:pPr>
                <a:lnSpc>
                  <a:spcPct val="90000"/>
                </a:lnSpc>
                <a:defRPr/>
              </a:pPr>
              <a:endParaRPr lang="en-US" altLang="zh-CN" dirty="0"/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Latency    1.00   3.00   3.00   5.00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Throughput 0.50   1.00   1.00   0.50</a:t>
              </a:r>
              <a:endParaRPr lang="zh-CN" altLang="en-US" dirty="0"/>
            </a:p>
          </p:txBody>
        </p:sp>
        <p:cxnSp>
          <p:nvCxnSpPr>
            <p:cNvPr id="44" name="Straight Connector 96">
              <a:extLst>
                <a:ext uri="{FF2B5EF4-FFF2-40B4-BE49-F238E27FC236}">
                  <a16:creationId xmlns:a16="http://schemas.microsoft.com/office/drawing/2014/main" id="{54B90C45-C864-FA4B-9785-94A66FA0AF22}"/>
                </a:ext>
              </a:extLst>
            </p:cNvPr>
            <p:cNvCxnSpPr/>
            <p:nvPr/>
          </p:nvCxnSpPr>
          <p:spPr bwMode="auto">
            <a:xfrm>
              <a:off x="2285772" y="5486400"/>
              <a:ext cx="10160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97">
              <a:extLst>
                <a:ext uri="{FF2B5EF4-FFF2-40B4-BE49-F238E27FC236}">
                  <a16:creationId xmlns:a16="http://schemas.microsoft.com/office/drawing/2014/main" id="{A1344908-CB8D-4B41-9FDF-B9809B6F8A2C}"/>
                </a:ext>
              </a:extLst>
            </p:cNvPr>
            <p:cNvCxnSpPr/>
            <p:nvPr/>
          </p:nvCxnSpPr>
          <p:spPr bwMode="auto">
            <a:xfrm>
              <a:off x="3389074" y="5486400"/>
              <a:ext cx="18542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2981" name="图片 2">
            <a:extLst>
              <a:ext uri="{FF2B5EF4-FFF2-40B4-BE49-F238E27FC236}">
                <a16:creationId xmlns:a16="http://schemas.microsoft.com/office/drawing/2014/main" id="{A31FB2B6-9E73-354C-B083-34D8CDB2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81400"/>
            <a:ext cx="45767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829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829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29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>
            <a:extLst>
              <a:ext uri="{FF2B5EF4-FFF2-40B4-BE49-F238E27FC236}">
                <a16:creationId xmlns:a16="http://schemas.microsoft.com/office/drawing/2014/main" id="{C5559AFE-6096-5947-A52C-D467F45F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7281BA-DE9B-A445-9CC8-8E1D294AE53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E584AB71-BC80-714E-8F93-A53803DB3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Summary of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BABB2-97E3-2D42-B1EF-2AAF8B009A48}"/>
              </a:ext>
            </a:extLst>
          </p:cNvPr>
          <p:cNvSpPr txBox="1"/>
          <p:nvPr/>
        </p:nvSpPr>
        <p:spPr>
          <a:xfrm>
            <a:off x="304800" y="1447800"/>
            <a:ext cx="5410200" cy="23701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0" u="sng" dirty="0">
                <a:latin typeface="Corbel" pitchFamily="34" charset="0"/>
                <a:ea typeface="Verdana" pitchFamily="34" charset="0"/>
                <a:cs typeface="Verdana" pitchFamily="34" charset="0"/>
              </a:rPr>
              <a:t>Machine </a:t>
            </a:r>
            <a:r>
              <a:rPr lang="en-US" altLang="zh-CN" sz="2000" b="0" u="sng" dirty="0" err="1">
                <a:latin typeface="Corbel" pitchFamily="34" charset="0"/>
                <a:ea typeface="Verdana" pitchFamily="34" charset="0"/>
                <a:cs typeface="Verdana" pitchFamily="34" charset="0"/>
              </a:rPr>
              <a:t>Indep</a:t>
            </a:r>
            <a:r>
              <a:rPr lang="en-US" altLang="zh-CN" sz="2000" b="0" u="sng" dirty="0">
                <a:latin typeface="Corbel" pitchFamily="34" charset="0"/>
                <a:ea typeface="Verdana" pitchFamily="34" charset="0"/>
                <a:cs typeface="Verdana" pitchFamily="34" charset="0"/>
              </a:rPr>
              <a:t>. Opts</a:t>
            </a:r>
          </a:p>
          <a:p>
            <a:pPr marL="285750" indent="-190500">
              <a:buFont typeface="Arial" pitchFamily="34" charset="0"/>
              <a:buChar char="•"/>
              <a:defRPr/>
            </a:pPr>
            <a:r>
              <a:rPr lang="en-US" altLang="zh-CN" sz="1800" b="0" dirty="0">
                <a:latin typeface="Corbel" pitchFamily="34" charset="0"/>
                <a:ea typeface="Verdana" pitchFamily="34" charset="0"/>
                <a:cs typeface="Verdana" pitchFamily="34" charset="0"/>
              </a:rPr>
              <a:t>Eliminating loop inefficiencies</a:t>
            </a:r>
          </a:p>
          <a:p>
            <a:pPr marL="285750" indent="-190500">
              <a:buFont typeface="Arial" pitchFamily="34" charset="0"/>
              <a:buChar char="•"/>
              <a:defRPr/>
            </a:pPr>
            <a:r>
              <a:rPr lang="en-US" altLang="zh-CN" sz="1800" b="0" dirty="0">
                <a:latin typeface="Corbel" pitchFamily="34" charset="0"/>
                <a:ea typeface="Verdana" pitchFamily="34" charset="0"/>
                <a:cs typeface="Verdana" pitchFamily="34" charset="0"/>
              </a:rPr>
              <a:t>Reducing procedure calls</a:t>
            </a:r>
          </a:p>
          <a:p>
            <a:pPr marL="285750" indent="-190500">
              <a:buFont typeface="Arial" pitchFamily="34" charset="0"/>
              <a:buChar char="•"/>
              <a:defRPr/>
            </a:pPr>
            <a:r>
              <a:rPr lang="en-US" altLang="zh-CN" sz="1800" b="0" dirty="0">
                <a:latin typeface="Corbel" pitchFamily="34" charset="0"/>
                <a:ea typeface="Verdana" pitchFamily="34" charset="0"/>
                <a:cs typeface="Verdana" pitchFamily="34" charset="0"/>
              </a:rPr>
              <a:t>Eliminating unneeded memory references</a:t>
            </a:r>
          </a:p>
          <a:p>
            <a:pPr>
              <a:defRPr/>
            </a:pPr>
            <a:r>
              <a:rPr lang="en-US" altLang="zh-CN" sz="2000" b="0" u="sng" dirty="0">
                <a:latin typeface="Corbel" pitchFamily="34" charset="0"/>
                <a:ea typeface="Verdana" pitchFamily="34" charset="0"/>
                <a:cs typeface="Verdana" pitchFamily="34" charset="0"/>
              </a:rPr>
              <a:t>Machine dep. Opts</a:t>
            </a:r>
          </a:p>
          <a:p>
            <a:pPr marL="285750" indent="-190500">
              <a:buFont typeface="Arial" pitchFamily="34" charset="0"/>
              <a:buChar char="•"/>
              <a:defRPr/>
            </a:pPr>
            <a:r>
              <a:rPr lang="en-US" altLang="zh-CN" sz="1800" b="0" dirty="0">
                <a:latin typeface="Corbel" pitchFamily="34" charset="0"/>
                <a:ea typeface="Verdana" pitchFamily="34" charset="0"/>
                <a:cs typeface="Verdana" pitchFamily="34" charset="0"/>
              </a:rPr>
              <a:t>Loop Unrolling</a:t>
            </a:r>
          </a:p>
          <a:p>
            <a:pPr marL="285750" indent="-190500">
              <a:buFont typeface="Arial" pitchFamily="34" charset="0"/>
              <a:buChar char="•"/>
              <a:defRPr/>
            </a:pPr>
            <a:r>
              <a:rPr lang="en-US" altLang="zh-CN" sz="1800" b="0" dirty="0">
                <a:latin typeface="Corbel" pitchFamily="34" charset="0"/>
                <a:ea typeface="Verdana" pitchFamily="34" charset="0"/>
                <a:cs typeface="Verdana" pitchFamily="34" charset="0"/>
              </a:rPr>
              <a:t>Multiple Accumulator</a:t>
            </a:r>
          </a:p>
          <a:p>
            <a:pPr marL="285750" indent="-190500">
              <a:buFont typeface="Arial" pitchFamily="34" charset="0"/>
              <a:buChar char="•"/>
              <a:defRPr/>
            </a:pPr>
            <a:r>
              <a:rPr lang="en-US" altLang="zh-CN" sz="1800" b="0" dirty="0" err="1">
                <a:latin typeface="Corbel" pitchFamily="34" charset="0"/>
                <a:ea typeface="Verdana" pitchFamily="34" charset="0"/>
                <a:cs typeface="Verdana" pitchFamily="34" charset="0"/>
              </a:rPr>
              <a:t>Reassociation</a:t>
            </a:r>
            <a:endParaRPr lang="zh-CN" altLang="en-US" sz="1800" b="0" dirty="0">
              <a:latin typeface="Corbel" pitchFamily="34" charset="0"/>
              <a:ea typeface="宋体" charset="-122"/>
              <a:cs typeface="Verdana" pitchFamily="34" charset="0"/>
            </a:endParaRPr>
          </a:p>
        </p:txBody>
      </p:sp>
      <p:grpSp>
        <p:nvGrpSpPr>
          <p:cNvPr id="12" name="Group 93">
            <a:extLst>
              <a:ext uri="{FF2B5EF4-FFF2-40B4-BE49-F238E27FC236}">
                <a16:creationId xmlns:a16="http://schemas.microsoft.com/office/drawing/2014/main" id="{10CD04D4-DA54-1648-BF3A-BA870BE57069}"/>
              </a:ext>
            </a:extLst>
          </p:cNvPr>
          <p:cNvGrpSpPr/>
          <p:nvPr/>
        </p:nvGrpSpPr>
        <p:grpSpPr>
          <a:xfrm>
            <a:off x="2895600" y="3962401"/>
            <a:ext cx="5257800" cy="1865126"/>
            <a:chOff x="-682910" y="7030567"/>
            <a:chExt cx="5345187" cy="1409199"/>
          </a:xfrm>
          <a:solidFill>
            <a:schemeClr val="bg1"/>
          </a:solidFill>
        </p:grpSpPr>
        <p:sp>
          <p:nvSpPr>
            <p:cNvPr id="13" name="TextBox 94">
              <a:extLst>
                <a:ext uri="{FF2B5EF4-FFF2-40B4-BE49-F238E27FC236}">
                  <a16:creationId xmlns:a16="http://schemas.microsoft.com/office/drawing/2014/main" id="{736EA52E-ADE9-C844-A93C-1454220AC1C8}"/>
                </a:ext>
              </a:extLst>
            </p:cNvPr>
            <p:cNvSpPr txBox="1"/>
            <p:nvPr/>
          </p:nvSpPr>
          <p:spPr>
            <a:xfrm>
              <a:off x="-682910" y="7030567"/>
              <a:ext cx="5345187" cy="14091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                 Integer   Floating Point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Function         +     *      +      *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Combine1 –O0    10.12 10.12  10.17 11.14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Combine6 2*2    0.81  1.51   1.51   2.51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Combine6 10*10  0.55  1.00   1.01   0.52</a:t>
              </a:r>
            </a:p>
            <a:p>
              <a:pPr>
                <a:lnSpc>
                  <a:spcPct val="90000"/>
                </a:lnSpc>
                <a:defRPr/>
              </a:pPr>
              <a:endParaRPr lang="en-US" altLang="zh-CN" dirty="0"/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Latency         1.00   3.00  3.00   5.00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Throughput      0.50   1.00  1.00   0.50</a:t>
              </a:r>
              <a:endParaRPr lang="zh-CN" altLang="en-US" dirty="0"/>
            </a:p>
          </p:txBody>
        </p:sp>
        <p:cxnSp>
          <p:nvCxnSpPr>
            <p:cNvPr id="15" name="Straight Connector 96">
              <a:extLst>
                <a:ext uri="{FF2B5EF4-FFF2-40B4-BE49-F238E27FC236}">
                  <a16:creationId xmlns:a16="http://schemas.microsoft.com/office/drawing/2014/main" id="{A00511E3-29AC-9740-BF49-F4366A21646C}"/>
                </a:ext>
              </a:extLst>
            </p:cNvPr>
            <p:cNvCxnSpPr/>
            <p:nvPr/>
          </p:nvCxnSpPr>
          <p:spPr bwMode="auto">
            <a:xfrm>
              <a:off x="1477215" y="7374879"/>
              <a:ext cx="10160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97">
              <a:extLst>
                <a:ext uri="{FF2B5EF4-FFF2-40B4-BE49-F238E27FC236}">
                  <a16:creationId xmlns:a16="http://schemas.microsoft.com/office/drawing/2014/main" id="{76081C43-8414-134F-B6F3-C392D42B01FF}"/>
                </a:ext>
              </a:extLst>
            </p:cNvPr>
            <p:cNvCxnSpPr/>
            <p:nvPr/>
          </p:nvCxnSpPr>
          <p:spPr bwMode="auto">
            <a:xfrm>
              <a:off x="2808077" y="7371915"/>
              <a:ext cx="18542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>
            <a:extLst>
              <a:ext uri="{FF2B5EF4-FFF2-40B4-BE49-F238E27FC236}">
                <a16:creationId xmlns:a16="http://schemas.microsoft.com/office/drawing/2014/main" id="{8D8C3735-84AF-D349-80EF-C1EB43BB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69A3ED-F2E4-174A-8A23-2BACBB2B18F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33072BA8-C270-A24F-9C5C-9DE596C49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Summary of Results</a:t>
            </a:r>
          </a:p>
        </p:txBody>
      </p:sp>
      <p:sp>
        <p:nvSpPr>
          <p:cNvPr id="90116" name="Rectangle 7">
            <a:extLst>
              <a:ext uri="{FF2B5EF4-FFF2-40B4-BE49-F238E27FC236}">
                <a16:creationId xmlns:a16="http://schemas.microsoft.com/office/drawing/2014/main" id="{B24E1B3D-D227-FE41-8131-82B48F29A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b="0" dirty="0">
                <a:latin typeface="Nanum Myeongjo" panose="02020603020101020101" pitchFamily="18" charset="-127"/>
              </a:rPr>
              <a:t>Optimization Results for Combining</a:t>
            </a:r>
          </a:p>
          <a:p>
            <a:pPr lvl="1">
              <a:spcBef>
                <a:spcPct val="0"/>
              </a:spcBef>
            </a:pPr>
            <a:r>
              <a:rPr lang="en-US" altLang="zh-CN" b="0" dirty="0">
                <a:latin typeface="Nanum Myeongjo" panose="02020603020101020101" pitchFamily="18" charset="-127"/>
              </a:rPr>
              <a:t>Archive a CPE close to throughput bound for all combinations </a:t>
            </a:r>
          </a:p>
          <a:p>
            <a:pPr lvl="1">
              <a:spcBef>
                <a:spcPct val="0"/>
              </a:spcBef>
            </a:pPr>
            <a:r>
              <a:rPr lang="en-US" altLang="zh-CN" b="0" dirty="0">
                <a:latin typeface="Nanum Myeongjo" panose="02020603020101020101" pitchFamily="18" charset="-127"/>
              </a:rPr>
              <a:t>Performance improvement of over 10X</a:t>
            </a:r>
          </a:p>
        </p:txBody>
      </p:sp>
      <p:pic>
        <p:nvPicPr>
          <p:cNvPr id="90117" name="图片 1">
            <a:extLst>
              <a:ext uri="{FF2B5EF4-FFF2-40B4-BE49-F238E27FC236}">
                <a16:creationId xmlns:a16="http://schemas.microsoft.com/office/drawing/2014/main" id="{FF4426A7-3C3A-5A40-B5A3-C8450A6DA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3124200"/>
            <a:ext cx="879633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3">
            <a:extLst>
              <a:ext uri="{FF2B5EF4-FFF2-40B4-BE49-F238E27FC236}">
                <a16:creationId xmlns:a16="http://schemas.microsoft.com/office/drawing/2014/main" id="{0B4EC841-5540-3243-A139-3CC438B4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4F17BD-E566-F648-95B0-62369317F4A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63" name="Rectangle 5">
            <a:extLst>
              <a:ext uri="{FF2B5EF4-FFF2-40B4-BE49-F238E27FC236}">
                <a16:creationId xmlns:a16="http://schemas.microsoft.com/office/drawing/2014/main" id="{2719E856-101F-C24E-A588-4E025BCDD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Optimization Limiting Factors</a:t>
            </a:r>
          </a:p>
        </p:txBody>
      </p:sp>
      <p:sp>
        <p:nvSpPr>
          <p:cNvPr id="92164" name="Rectangle 6">
            <a:extLst>
              <a:ext uri="{FF2B5EF4-FFF2-40B4-BE49-F238E27FC236}">
                <a16:creationId xmlns:a16="http://schemas.microsoft.com/office/drawing/2014/main" id="{BD220D72-4F2A-574C-91B3-9E6B29F40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305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40000"/>
              </a:lnSpc>
            </a:pPr>
            <a:r>
              <a:rPr kumimoji="1" lang="en-US" altLang="zh-CN" b="0" dirty="0">
                <a:latin typeface="Nanum Myeongjo" panose="02020603020101020101" pitchFamily="18" charset="-127"/>
              </a:rPr>
              <a:t>Register spilling</a:t>
            </a:r>
          </a:p>
          <a:p>
            <a:pPr lvl="1">
              <a:lnSpc>
                <a:spcPct val="140000"/>
              </a:lnSpc>
            </a:pPr>
            <a:r>
              <a:rPr kumimoji="1" lang="en-US" altLang="zh-CN" b="0" dirty="0">
                <a:latin typeface="Nanum Myeongjo" panose="02020603020101020101" pitchFamily="18" charset="-127"/>
              </a:rPr>
              <a:t>When no enough registers available </a:t>
            </a:r>
          </a:p>
          <a:p>
            <a:pPr lvl="1">
              <a:lnSpc>
                <a:spcPct val="140000"/>
              </a:lnSpc>
            </a:pPr>
            <a:r>
              <a:rPr kumimoji="1" lang="en-US" altLang="zh-CN" b="0" dirty="0">
                <a:latin typeface="Nanum Myeongjo" panose="02020603020101020101" pitchFamily="18" charset="-127"/>
              </a:rPr>
              <a:t>Using stack(memory) as storage</a:t>
            </a:r>
          </a:p>
        </p:txBody>
      </p:sp>
      <p:grpSp>
        <p:nvGrpSpPr>
          <p:cNvPr id="6" name="Group 93">
            <a:extLst>
              <a:ext uri="{FF2B5EF4-FFF2-40B4-BE49-F238E27FC236}">
                <a16:creationId xmlns:a16="http://schemas.microsoft.com/office/drawing/2014/main" id="{49D3B126-487A-D442-B7C8-E7D82F7460A4}"/>
              </a:ext>
            </a:extLst>
          </p:cNvPr>
          <p:cNvGrpSpPr/>
          <p:nvPr/>
        </p:nvGrpSpPr>
        <p:grpSpPr>
          <a:xfrm>
            <a:off x="838200" y="3505200"/>
            <a:ext cx="6794500" cy="1865126"/>
            <a:chOff x="-1649628" y="5262670"/>
            <a:chExt cx="6907428" cy="1409199"/>
          </a:xfrm>
          <a:solidFill>
            <a:schemeClr val="bg1"/>
          </a:solidFill>
        </p:grpSpPr>
        <p:sp>
          <p:nvSpPr>
            <p:cNvPr id="7" name="TextBox 94">
              <a:extLst>
                <a:ext uri="{FF2B5EF4-FFF2-40B4-BE49-F238E27FC236}">
                  <a16:creationId xmlns:a16="http://schemas.microsoft.com/office/drawing/2014/main" id="{0FDF62F5-B37D-224F-9CA0-16F74BF88427}"/>
                </a:ext>
              </a:extLst>
            </p:cNvPr>
            <p:cNvSpPr txBox="1"/>
            <p:nvPr/>
          </p:nvSpPr>
          <p:spPr>
            <a:xfrm>
              <a:off x="-1649628" y="5262670"/>
              <a:ext cx="6907428" cy="14091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                   Integer    Floating Point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Function           +     *      +      *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Combine6 10*10   0.55  1.00    1.01   0.51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Combine6 20*20   </a:t>
              </a:r>
              <a:r>
                <a:rPr lang="en-US" altLang="zh-CN" dirty="0">
                  <a:solidFill>
                    <a:srgbClr val="FF0000"/>
                  </a:solidFill>
                </a:rPr>
                <a:t>0.83  1.03</a:t>
              </a:r>
              <a:r>
                <a:rPr lang="en-US" altLang="zh-CN" dirty="0"/>
                <a:t>    </a:t>
              </a:r>
              <a:r>
                <a:rPr lang="en-US" altLang="zh-CN" dirty="0">
                  <a:solidFill>
                    <a:srgbClr val="FF0000"/>
                  </a:solidFill>
                </a:rPr>
                <a:t>1.02   0.68</a:t>
              </a:r>
            </a:p>
            <a:p>
              <a:pPr>
                <a:lnSpc>
                  <a:spcPct val="90000"/>
                </a:lnSpc>
                <a:defRPr/>
              </a:pPr>
              <a:endParaRPr lang="en-US" altLang="zh-CN" dirty="0"/>
            </a:p>
            <a:p>
              <a:pPr>
                <a:lnSpc>
                  <a:spcPct val="90000"/>
                </a:lnSpc>
                <a:defRPr/>
              </a:pPr>
              <a:endParaRPr lang="en-US" altLang="zh-CN" dirty="0"/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Latency          1.00   3.00   3.00   5.00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dirty="0"/>
                <a:t>Throughput       0.50   1.00   1.00   0.50</a:t>
              </a:r>
              <a:endParaRPr lang="zh-CN" altLang="en-US" dirty="0"/>
            </a:p>
          </p:txBody>
        </p:sp>
        <p:cxnSp>
          <p:nvCxnSpPr>
            <p:cNvPr id="8" name="Straight Connector 96">
              <a:extLst>
                <a:ext uri="{FF2B5EF4-FFF2-40B4-BE49-F238E27FC236}">
                  <a16:creationId xmlns:a16="http://schemas.microsoft.com/office/drawing/2014/main" id="{538269C0-5C56-0B4E-A308-7DBAF35DFD62}"/>
                </a:ext>
              </a:extLst>
            </p:cNvPr>
            <p:cNvCxnSpPr/>
            <p:nvPr/>
          </p:nvCxnSpPr>
          <p:spPr bwMode="auto">
            <a:xfrm>
              <a:off x="751833" y="5486400"/>
              <a:ext cx="10160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97">
              <a:extLst>
                <a:ext uri="{FF2B5EF4-FFF2-40B4-BE49-F238E27FC236}">
                  <a16:creationId xmlns:a16="http://schemas.microsoft.com/office/drawing/2014/main" id="{D2103A35-189D-BC47-8130-DC5A500597DC}"/>
                </a:ext>
              </a:extLst>
            </p:cNvPr>
            <p:cNvCxnSpPr/>
            <p:nvPr/>
          </p:nvCxnSpPr>
          <p:spPr bwMode="auto">
            <a:xfrm>
              <a:off x="2146230" y="5486400"/>
              <a:ext cx="1854200" cy="0"/>
            </a:xfrm>
            <a:prstGeom prst="line">
              <a:avLst/>
            </a:prstGeom>
            <a:grpFill/>
            <a:ln w="31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3">
            <a:extLst>
              <a:ext uri="{FF2B5EF4-FFF2-40B4-BE49-F238E27FC236}">
                <a16:creationId xmlns:a16="http://schemas.microsoft.com/office/drawing/2014/main" id="{7CA061F2-1B4A-CB41-B3F1-57F7E097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0BE2F3-851B-E141-8C2C-36F9FCFBD6B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4211" name="Rectangle 5">
            <a:extLst>
              <a:ext uri="{FF2B5EF4-FFF2-40B4-BE49-F238E27FC236}">
                <a16:creationId xmlns:a16="http://schemas.microsoft.com/office/drawing/2014/main" id="{0E731A1D-4DB7-BF4D-88BF-020EDC428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Optimization Limiting Factors</a:t>
            </a:r>
          </a:p>
        </p:txBody>
      </p:sp>
      <p:sp>
        <p:nvSpPr>
          <p:cNvPr id="94212" name="Rectangle 6">
            <a:extLst>
              <a:ext uri="{FF2B5EF4-FFF2-40B4-BE49-F238E27FC236}">
                <a16:creationId xmlns:a16="http://schemas.microsoft.com/office/drawing/2014/main" id="{5308D174-F34B-1447-9E27-388B2D99B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305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40000"/>
              </a:lnSpc>
            </a:pPr>
            <a:r>
              <a:rPr kumimoji="1" lang="en-US" altLang="zh-CN" b="0" dirty="0">
                <a:latin typeface="Nanum Myeongjo" panose="02020603020101020101" pitchFamily="18" charset="-127"/>
              </a:rPr>
              <a:t>10*10 unrolling</a:t>
            </a:r>
          </a:p>
          <a:p>
            <a:pPr lvl="1">
              <a:lnSpc>
                <a:spcPct val="140000"/>
              </a:lnSpc>
            </a:pPr>
            <a:r>
              <a:rPr kumimoji="1"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vmulsd</a:t>
            </a:r>
            <a:r>
              <a:rPr kumimoji="1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</a:t>
            </a:r>
            <a:r>
              <a:rPr kumimoji="1"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kumimoji="1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%xmm0, %xmm0	</a:t>
            </a:r>
            <a:r>
              <a:rPr kumimoji="1" lang="en-US" altLang="zh-CN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acc0 *= data[</a:t>
            </a:r>
            <a:r>
              <a:rPr kumimoji="1" lang="en-US" altLang="zh-CN" b="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40000"/>
              </a:lnSpc>
            </a:pPr>
            <a:r>
              <a:rPr kumimoji="1" lang="en-US" altLang="zh-CN" b="0" dirty="0">
                <a:latin typeface="Nanum Myeongjo" panose="02020603020101020101" pitchFamily="18" charset="-127"/>
              </a:rPr>
              <a:t>20*20 unrolling</a:t>
            </a:r>
          </a:p>
          <a:p>
            <a:pPr lvl="1">
              <a:lnSpc>
                <a:spcPct val="140000"/>
              </a:lnSpc>
            </a:pPr>
            <a:r>
              <a:rPr kumimoji="1" lang="en-US" altLang="zh-CN" b="0" dirty="0" err="1">
                <a:latin typeface="Times New Roman" panose="02020603050405020304" pitchFamily="18" charset="0"/>
              </a:rPr>
              <a:t>vmovsd</a:t>
            </a:r>
            <a:r>
              <a:rPr kumimoji="1" lang="en-US" altLang="zh-CN" b="0" dirty="0">
                <a:latin typeface="Times New Roman" panose="02020603050405020304" pitchFamily="18" charset="0"/>
              </a:rPr>
              <a:t>  </a:t>
            </a:r>
            <a:r>
              <a:rPr kumimoji="1"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40(%</a:t>
            </a:r>
            <a:r>
              <a:rPr kumimoji="1"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rsp</a:t>
            </a:r>
            <a:r>
              <a:rPr kumimoji="1"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b="0" dirty="0">
                <a:latin typeface="Times New Roman" panose="02020603050405020304" pitchFamily="18" charset="0"/>
              </a:rPr>
              <a:t>, %xmm0</a:t>
            </a:r>
          </a:p>
          <a:p>
            <a:pPr lvl="1">
              <a:lnSpc>
                <a:spcPct val="140000"/>
              </a:lnSpc>
            </a:pPr>
            <a:r>
              <a:rPr kumimoji="1" lang="en-US" altLang="zh-CN" b="0" dirty="0" err="1">
                <a:latin typeface="Times New Roman" panose="02020603050405020304" pitchFamily="18" charset="0"/>
              </a:rPr>
              <a:t>vmulsd</a:t>
            </a:r>
            <a:r>
              <a:rPr kumimoji="1" lang="en-US" altLang="zh-CN" b="0" dirty="0">
                <a:latin typeface="Times New Roman" panose="02020603050405020304" pitchFamily="18" charset="0"/>
              </a:rPr>
              <a:t>   (%</a:t>
            </a:r>
            <a:r>
              <a:rPr kumimoji="1" lang="en-US" altLang="zh-CN" b="0" dirty="0" err="1">
                <a:latin typeface="Times New Roman" panose="02020603050405020304" pitchFamily="18" charset="0"/>
              </a:rPr>
              <a:t>rdx</a:t>
            </a:r>
            <a:r>
              <a:rPr kumimoji="1" lang="en-US" altLang="zh-CN" b="0" dirty="0">
                <a:latin typeface="Times New Roman" panose="02020603050405020304" pitchFamily="18" charset="0"/>
              </a:rPr>
              <a:t>), %xmm0, %xmm0</a:t>
            </a:r>
          </a:p>
          <a:p>
            <a:pPr lvl="1">
              <a:lnSpc>
                <a:spcPct val="140000"/>
              </a:lnSpc>
            </a:pPr>
            <a:r>
              <a:rPr kumimoji="1" lang="en-US" altLang="zh-CN" b="0" dirty="0" err="1">
                <a:latin typeface="Times New Roman" panose="02020603050405020304" pitchFamily="18" charset="0"/>
              </a:rPr>
              <a:t>vmovsd</a:t>
            </a:r>
            <a:r>
              <a:rPr kumimoji="1" lang="en-US" altLang="zh-CN" b="0" dirty="0">
                <a:latin typeface="Times New Roman" panose="02020603050405020304" pitchFamily="18" charset="0"/>
              </a:rPr>
              <a:t>   %xmm0, </a:t>
            </a:r>
            <a:r>
              <a:rPr kumimoji="1"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40(%</a:t>
            </a:r>
            <a:r>
              <a:rPr kumimoji="1"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rsp</a:t>
            </a:r>
            <a:r>
              <a:rPr kumimoji="1"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3">
            <a:extLst>
              <a:ext uri="{FF2B5EF4-FFF2-40B4-BE49-F238E27FC236}">
                <a16:creationId xmlns:a16="http://schemas.microsoft.com/office/drawing/2014/main" id="{141D7113-076D-1C45-AAA2-0F0A846D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52661B-0FCF-6A43-96AC-B5A65C60EF7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6259" name="Rectangle 5">
            <a:extLst>
              <a:ext uri="{FF2B5EF4-FFF2-40B4-BE49-F238E27FC236}">
                <a16:creationId xmlns:a16="http://schemas.microsoft.com/office/drawing/2014/main" id="{8F981246-DCE7-4548-BF5E-0523A255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Optimization Limiting Factors</a:t>
            </a:r>
          </a:p>
        </p:txBody>
      </p:sp>
      <p:sp>
        <p:nvSpPr>
          <p:cNvPr id="92164" name="Rectangle 6">
            <a:extLst>
              <a:ext uri="{FF2B5EF4-FFF2-40B4-BE49-F238E27FC236}">
                <a16:creationId xmlns:a16="http://schemas.microsoft.com/office/drawing/2014/main" id="{196A7BDB-01C4-194F-B6E5-AB8F7BB22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kumimoji="1" lang="en-US" altLang="zh-CN" b="0" dirty="0">
                <a:solidFill>
                  <a:schemeClr val="tx2">
                    <a:lumMod val="50000"/>
                    <a:lumOff val="50000"/>
                  </a:schemeClr>
                </a:solidFill>
                <a:latin typeface="Nanum Myeongjo" panose="02020603020101020101" pitchFamily="18" charset="-127"/>
              </a:rPr>
              <a:t>Register Spilling</a:t>
            </a: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b="0" dirty="0">
                <a:solidFill>
                  <a:schemeClr val="tx2">
                    <a:lumMod val="50000"/>
                    <a:lumOff val="50000"/>
                  </a:schemeClr>
                </a:solidFill>
                <a:latin typeface="Nanum Myeongjo" panose="02020603020101020101" pitchFamily="18" charset="-127"/>
              </a:rPr>
              <a:t>When no enough registers available </a:t>
            </a: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b="0" dirty="0">
                <a:solidFill>
                  <a:schemeClr val="tx2">
                    <a:lumMod val="50000"/>
                    <a:lumOff val="50000"/>
                  </a:schemeClr>
                </a:solidFill>
                <a:latin typeface="Nanum Myeongjo" panose="02020603020101020101" pitchFamily="18" charset="-127"/>
              </a:rPr>
              <a:t>Using stack(memory) as storage</a:t>
            </a:r>
          </a:p>
          <a:p>
            <a:pPr>
              <a:lnSpc>
                <a:spcPct val="140000"/>
              </a:lnSpc>
              <a:defRPr/>
            </a:pPr>
            <a:r>
              <a:rPr kumimoji="1" lang="en-US" altLang="zh-CN" b="0" dirty="0">
                <a:latin typeface="Nanum Myeongjo" panose="02020603020101020101" pitchFamily="18" charset="-127"/>
              </a:rPr>
              <a:t>Branch Prediction</a:t>
            </a: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b="0" dirty="0">
                <a:latin typeface="Nanum Myeongjo" panose="02020603020101020101" pitchFamily="18" charset="-127"/>
              </a:rPr>
              <a:t>Speculative Execution</a:t>
            </a:r>
          </a:p>
          <a:p>
            <a:pPr lvl="1">
              <a:lnSpc>
                <a:spcPct val="140000"/>
              </a:lnSpc>
              <a:defRPr/>
            </a:pPr>
            <a:r>
              <a:rPr kumimoji="1" lang="en-US" altLang="zh-CN" b="0" dirty="0" err="1">
                <a:latin typeface="Nanum Myeongjo" panose="02020603020101020101" pitchFamily="18" charset="-127"/>
              </a:rPr>
              <a:t>Misprediction</a:t>
            </a:r>
            <a:r>
              <a:rPr kumimoji="1" lang="en-US" altLang="zh-CN" b="0" dirty="0">
                <a:latin typeface="Nanum Myeongjo" panose="02020603020101020101" pitchFamily="18" charset="-127"/>
              </a:rPr>
              <a:t> </a:t>
            </a:r>
            <a:r>
              <a:rPr kumimoji="1" lang="en-US" altLang="zh-CN" b="0" dirty="0" err="1">
                <a:latin typeface="Nanum Myeongjo" panose="02020603020101020101" pitchFamily="18" charset="-127"/>
              </a:rPr>
              <a:t>Panelties</a:t>
            </a:r>
            <a:endParaRPr kumimoji="1" lang="en-US" altLang="zh-CN" b="0" dirty="0">
              <a:latin typeface="Nanum Myeongjo" panose="02020603020101020101" pitchFamily="18" charset="-127"/>
            </a:endParaRPr>
          </a:p>
          <a:p>
            <a:pPr lvl="1">
              <a:lnSpc>
                <a:spcPct val="140000"/>
              </a:lnSpc>
              <a:defRPr/>
            </a:pPr>
            <a:endParaRPr kumimoji="1" lang="en-US" altLang="zh-CN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3">
            <a:extLst>
              <a:ext uri="{FF2B5EF4-FFF2-40B4-BE49-F238E27FC236}">
                <a16:creationId xmlns:a16="http://schemas.microsoft.com/office/drawing/2014/main" id="{255A3D8F-A437-7547-9C1C-7F950378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FEC959-58D8-2D48-B224-46B5A5FDFAC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8307" name="Rectangle 5">
            <a:extLst>
              <a:ext uri="{FF2B5EF4-FFF2-40B4-BE49-F238E27FC236}">
                <a16:creationId xmlns:a16="http://schemas.microsoft.com/office/drawing/2014/main" id="{0775781E-10AA-B148-AC08-08D013F5B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Branch Prediction</a:t>
            </a:r>
          </a:p>
        </p:txBody>
      </p:sp>
      <p:sp>
        <p:nvSpPr>
          <p:cNvPr id="98308" name="Rectangle 6">
            <a:extLst>
              <a:ext uri="{FF2B5EF4-FFF2-40B4-BE49-F238E27FC236}">
                <a16:creationId xmlns:a16="http://schemas.microsoft.com/office/drawing/2014/main" id="{EE5D6EA9-7D47-044A-9D39-438A699E2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305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40000"/>
              </a:lnSpc>
            </a:pPr>
            <a:r>
              <a:rPr kumimoji="1" lang="en-US" altLang="zh-CN" b="0" dirty="0">
                <a:latin typeface="Nanum Myeongjo" panose="02020603020101020101" pitchFamily="18" charset="-127"/>
              </a:rPr>
              <a:t>Challenges</a:t>
            </a:r>
          </a:p>
          <a:p>
            <a:pPr lvl="1"/>
            <a:r>
              <a:rPr kumimoji="1" lang="en-US" altLang="zh-CN" b="0" dirty="0">
                <a:latin typeface="Nanum Myeongjo" panose="02020603020101020101" pitchFamily="18" charset="-127"/>
              </a:rPr>
              <a:t>Instruction Control Unit must work well ahead of Exec. Unit</a:t>
            </a:r>
          </a:p>
          <a:p>
            <a:pPr lvl="1"/>
            <a:r>
              <a:rPr kumimoji="1" lang="en-US" altLang="zh-CN" b="0" dirty="0">
                <a:latin typeface="Nanum Myeongjo" panose="02020603020101020101" pitchFamily="18" charset="-127"/>
              </a:rPr>
              <a:t>To generate enough operations to keep EU busy</a:t>
            </a:r>
          </a:p>
          <a:p>
            <a:pPr>
              <a:lnSpc>
                <a:spcPct val="140000"/>
              </a:lnSpc>
            </a:pPr>
            <a:r>
              <a:rPr kumimoji="1" lang="en-US" altLang="zh-CN" b="0" dirty="0">
                <a:latin typeface="Nanum Myeongjo" panose="02020603020101020101" pitchFamily="18" charset="-127"/>
              </a:rPr>
              <a:t>Speculative Execution</a:t>
            </a:r>
          </a:p>
          <a:p>
            <a:pPr lvl="1">
              <a:lnSpc>
                <a:spcPct val="140000"/>
              </a:lnSpc>
            </a:pPr>
            <a:r>
              <a:rPr kumimoji="1" lang="en-US" altLang="zh-CN" b="0" dirty="0">
                <a:latin typeface="Nanum Myeongjo" panose="02020603020101020101" pitchFamily="18" charset="-127"/>
              </a:rPr>
              <a:t>Guess which way branch will go</a:t>
            </a:r>
          </a:p>
          <a:p>
            <a:pPr lvl="1">
              <a:lnSpc>
                <a:spcPct val="140000"/>
              </a:lnSpc>
            </a:pPr>
            <a:r>
              <a:rPr kumimoji="1" lang="en-US" altLang="zh-CN" b="0" dirty="0">
                <a:latin typeface="Nanum Myeongjo" panose="02020603020101020101" pitchFamily="18" charset="-127"/>
              </a:rPr>
              <a:t>Begin executing instructions at predicted position</a:t>
            </a:r>
          </a:p>
          <a:p>
            <a:pPr lvl="2">
              <a:lnSpc>
                <a:spcPct val="140000"/>
              </a:lnSpc>
            </a:pPr>
            <a:r>
              <a:rPr kumimoji="1" lang="en-US" altLang="zh-CN" b="0" dirty="0">
                <a:latin typeface="Nanum Myeongjo" panose="02020603020101020101" pitchFamily="18" charset="-127"/>
              </a:rPr>
              <a:t>But don’t actually modify register or memory data</a:t>
            </a:r>
          </a:p>
          <a:p>
            <a:pPr lvl="1"/>
            <a:endParaRPr kumimoji="1" lang="en-US" altLang="zh-CN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3">
            <a:extLst>
              <a:ext uri="{FF2B5EF4-FFF2-40B4-BE49-F238E27FC236}">
                <a16:creationId xmlns:a16="http://schemas.microsoft.com/office/drawing/2014/main" id="{A1353F12-B58F-BD4A-B291-6C95B85F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CD59F3-7678-AF4E-A484-D238CCA94F4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0355" name="Rectangle 9">
            <a:extLst>
              <a:ext uri="{FF2B5EF4-FFF2-40B4-BE49-F238E27FC236}">
                <a16:creationId xmlns:a16="http://schemas.microsoft.com/office/drawing/2014/main" id="{BD4BEC7C-ABDB-8D48-903C-708DBA41B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Example: Loop</a:t>
            </a:r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6D785B5F-31DB-E843-9D48-4DC8E3333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5078413" cy="2028825"/>
          </a:xfrm>
          <a:prstGeom prst="rect">
            <a:avLst/>
          </a:prstGeom>
          <a:solidFill>
            <a:srgbClr val="FFFFCC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85800" algn="l"/>
                <a:tab pos="1435100" algn="l"/>
                <a:tab pos="3606800" algn="l"/>
                <a:tab pos="46863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85800" algn="l"/>
                <a:tab pos="1435100" algn="l"/>
                <a:tab pos="3606800" algn="l"/>
                <a:tab pos="46863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80488b1:	movl   (%ecx,%edx,4),%eax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80488b4:	addl   %eax,(%edi)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80488b6:	incl   %edx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80488b7:	cmpl   %esi,%edx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80488b9:	jl     80488b1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</a:rPr>
              <a:t>80488be:	movl   (%ecx,%edx,4),%eax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7A94100-274F-3D4C-9AB4-7EBA5DFB4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833813"/>
            <a:ext cx="5078413" cy="1474787"/>
          </a:xfrm>
          <a:prstGeom prst="rect">
            <a:avLst/>
          </a:prstGeom>
          <a:solidFill>
            <a:srgbClr val="FFFFCC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85800" algn="l"/>
                <a:tab pos="1435100" algn="l"/>
                <a:tab pos="3606800" algn="l"/>
                <a:tab pos="46863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85800" algn="l"/>
                <a:tab pos="1435100" algn="l"/>
                <a:tab pos="3606800" algn="l"/>
                <a:tab pos="46863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80488b1:	movl   (%ecx,%edx,4),%eax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80488b4:	addl   %eax,(%edi)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80488b6:	incl   %edx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80488b7:	cmpl   %esi,%edx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</a:rPr>
              <a:t>80488b9:	jl     80488b1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7DA9B513-FC4E-A344-A4D2-186BC8ED9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563" y="3048000"/>
            <a:ext cx="1695450" cy="3667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Branch Taken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06AAF9C-20EB-5C4D-9076-EE3188982496}"/>
              </a:ext>
            </a:extLst>
          </p:cNvPr>
          <p:cNvSpPr>
            <a:spLocks/>
          </p:cNvSpPr>
          <p:nvPr/>
        </p:nvSpPr>
        <p:spPr bwMode="auto">
          <a:xfrm rot="-2274814">
            <a:off x="3990975" y="2687638"/>
            <a:ext cx="393700" cy="228600"/>
          </a:xfrm>
          <a:custGeom>
            <a:avLst/>
            <a:gdLst>
              <a:gd name="T0" fmla="*/ 0 w 248"/>
              <a:gd name="T1" fmla="*/ 0 h 144"/>
              <a:gd name="T2" fmla="*/ 2147483646 w 248"/>
              <a:gd name="T3" fmla="*/ 2147483646 h 144"/>
              <a:gd name="T4" fmla="*/ 2147483646 w 248"/>
              <a:gd name="T5" fmla="*/ 2147483646 h 144"/>
              <a:gd name="T6" fmla="*/ 0 60000 65536"/>
              <a:gd name="T7" fmla="*/ 0 60000 65536"/>
              <a:gd name="T8" fmla="*/ 0 60000 65536"/>
              <a:gd name="T9" fmla="*/ 0 w 248"/>
              <a:gd name="T10" fmla="*/ 0 h 144"/>
              <a:gd name="T11" fmla="*/ 248 w 2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144">
                <a:moveTo>
                  <a:pt x="0" y="0"/>
                </a:moveTo>
                <a:cubicBezTo>
                  <a:pt x="116" y="12"/>
                  <a:pt x="232" y="24"/>
                  <a:pt x="240" y="48"/>
                </a:cubicBezTo>
                <a:cubicBezTo>
                  <a:pt x="248" y="72"/>
                  <a:pt x="148" y="108"/>
                  <a:pt x="48" y="14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F6E5312D-E8C9-ED4B-BC03-74812209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0" y="2286000"/>
            <a:ext cx="2152650" cy="366713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Branch Not-Taken</a:t>
            </a:r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867FF06A-3A4A-E141-8114-B2330BACA8AC}"/>
              </a:ext>
            </a:extLst>
          </p:cNvPr>
          <p:cNvSpPr>
            <a:spLocks/>
          </p:cNvSpPr>
          <p:nvPr/>
        </p:nvSpPr>
        <p:spPr bwMode="auto">
          <a:xfrm>
            <a:off x="3962400" y="2832100"/>
            <a:ext cx="2189163" cy="1054100"/>
          </a:xfrm>
          <a:custGeom>
            <a:avLst/>
            <a:gdLst>
              <a:gd name="T0" fmla="*/ 0 w 1379"/>
              <a:gd name="T1" fmla="*/ 0 h 664"/>
              <a:gd name="T2" fmla="*/ 2147483646 w 1379"/>
              <a:gd name="T3" fmla="*/ 2147483646 h 664"/>
              <a:gd name="T4" fmla="*/ 2147483646 w 1379"/>
              <a:gd name="T5" fmla="*/ 2147483646 h 664"/>
              <a:gd name="T6" fmla="*/ 2147483646 w 1379"/>
              <a:gd name="T7" fmla="*/ 2147483646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3D57C653-211F-5C44-8F83-B69B1E75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E52F4A-E47D-674D-AE97-88F9F11E58F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DB2F7A6-109E-E143-B4C7-C02B3894C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Multi-functional Units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440346A-3209-7D4D-8953-16816489A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Multiple Instructions Can Execute in Parallel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Haswell CPU (Core i7)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0. Integer arithmetic, FP multiplication, integer and FP division, branches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1. Integer arithmetic, FP addition, integer multiplication, FP multiplication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2. Load, address computation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3. Load, address computation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4. Store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5. Integer arithmetic(basic operations)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6. Integer arithmetic, branches </a:t>
            </a:r>
          </a:p>
          <a:p>
            <a:pPr marL="1417638" lvl="3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7. Store address computation </a:t>
            </a:r>
          </a:p>
          <a:p>
            <a:pPr marL="160338" indent="-2222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Integer arithmetic: addition, bitwise operations, shifting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3">
            <a:extLst>
              <a:ext uri="{FF2B5EF4-FFF2-40B4-BE49-F238E27FC236}">
                <a16:creationId xmlns:a16="http://schemas.microsoft.com/office/drawing/2014/main" id="{3DC5A5D4-A6C1-6042-B5A2-68BF1997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530CC6-EAC3-C540-8D6F-BC1FEDB03FA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102403" name="Group 26">
            <a:extLst>
              <a:ext uri="{FF2B5EF4-FFF2-40B4-BE49-F238E27FC236}">
                <a16:creationId xmlns:a16="http://schemas.microsoft.com/office/drawing/2014/main" id="{96B9AA6F-6C91-7341-B1AB-5B12388A195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443038"/>
            <a:ext cx="8166100" cy="4827587"/>
            <a:chOff x="336" y="517"/>
            <a:chExt cx="5144" cy="3527"/>
          </a:xfrm>
        </p:grpSpPr>
        <p:sp>
          <p:nvSpPr>
            <p:cNvPr id="102405" name="Rectangle 3">
              <a:extLst>
                <a:ext uri="{FF2B5EF4-FFF2-40B4-BE49-F238E27FC236}">
                  <a16:creationId xmlns:a16="http://schemas.microsoft.com/office/drawing/2014/main" id="{802428BB-2D92-5142-AF56-E8E154D17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517"/>
              <a:ext cx="2717" cy="893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</a:rPr>
                <a:t>80488b1:	movl   (%ecx,%edx,4),%eax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Courier New" panose="02070309020205020404" pitchFamily="49" charset="0"/>
                </a:rPr>
                <a:t> 80488b4:	addl   %eax,(%edi)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Courier New" panose="02070309020205020404" pitchFamily="49" charset="0"/>
                </a:rPr>
                <a:t> 80488b6:	incl   %edx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Courier New" panose="02070309020205020404" pitchFamily="49" charset="0"/>
                </a:rPr>
                <a:t> 80488b7:	cmpl   %esi,%edx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Courier New" panose="02070309020205020404" pitchFamily="49" charset="0"/>
                </a:rPr>
                <a:t> 80488b9:	jl     80488b1</a:t>
              </a:r>
            </a:p>
          </p:txBody>
        </p:sp>
        <p:sp>
          <p:nvSpPr>
            <p:cNvPr id="102406" name="Rectangle 4">
              <a:extLst>
                <a:ext uri="{FF2B5EF4-FFF2-40B4-BE49-F238E27FC236}">
                  <a16:creationId xmlns:a16="http://schemas.microsoft.com/office/drawing/2014/main" id="{8E49AF55-9F0D-EF4E-802A-52DADBD9C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10"/>
              <a:ext cx="2717" cy="893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</a:rPr>
                <a:t>80488b1:	movl   (%ecx,%edx,4),%eax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Courier New" panose="02070309020205020404" pitchFamily="49" charset="0"/>
                </a:rPr>
                <a:t> 80488b4:	addl   %eax,(%edi)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Courier New" panose="02070309020205020404" pitchFamily="49" charset="0"/>
                </a:rPr>
                <a:t> 80488b6:	incl   %edx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Courier New" panose="02070309020205020404" pitchFamily="49" charset="0"/>
                </a:rPr>
                <a:t> 80488b7:	cmpl   %esi,%edx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Courier New" panose="02070309020205020404" pitchFamily="49" charset="0"/>
                </a:rPr>
                <a:t> 80488b9:	jl     80488b1</a:t>
              </a:r>
            </a:p>
          </p:txBody>
        </p:sp>
        <p:sp>
          <p:nvSpPr>
            <p:cNvPr id="102407" name="Rectangle 5">
              <a:extLst>
                <a:ext uri="{FF2B5EF4-FFF2-40B4-BE49-F238E27FC236}">
                  <a16:creationId xmlns:a16="http://schemas.microsoft.com/office/drawing/2014/main" id="{754D3439-20C1-024A-89D8-5D505D58F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304"/>
              <a:ext cx="2717" cy="870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</a:rPr>
                <a:t>80488b1:	movl   </a:t>
              </a:r>
              <a:r>
                <a:rPr lang="en-US" altLang="zh-CN" sz="1400" i="1">
                  <a:latin typeface="Courier New" panose="02070309020205020404" pitchFamily="49" charset="0"/>
                </a:rPr>
                <a:t>(%ecx,%edx,4)</a:t>
              </a:r>
              <a:r>
                <a:rPr lang="en-US" altLang="zh-CN" sz="1400">
                  <a:latin typeface="Courier New" panose="02070309020205020404" pitchFamily="49" charset="0"/>
                </a:rPr>
                <a:t>,</a:t>
              </a:r>
              <a:r>
                <a:rPr lang="en-US" altLang="zh-CN" sz="1400">
                  <a:solidFill>
                    <a:srgbClr val="7030A0"/>
                  </a:solidFill>
                  <a:latin typeface="Courier New" panose="02070309020205020404" pitchFamily="49" charset="0"/>
                </a:rPr>
                <a:t>%eax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Courier New" panose="02070309020205020404" pitchFamily="49" charset="0"/>
                </a:rPr>
                <a:t> 80488b4:	addl   %eax,</a:t>
              </a:r>
              <a:r>
                <a:rPr lang="en-US" altLang="zh-CN" sz="1400">
                  <a:solidFill>
                    <a:srgbClr val="7030A0"/>
                  </a:solidFill>
                  <a:latin typeface="Courier New" panose="02070309020205020404" pitchFamily="49" charset="0"/>
                </a:rPr>
                <a:t>(%edi)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Courier New" panose="02070309020205020404" pitchFamily="49" charset="0"/>
                </a:rPr>
                <a:t> 80488b6:	incl   </a:t>
              </a:r>
              <a:r>
                <a:rPr lang="en-US" altLang="zh-CN" sz="1400">
                  <a:solidFill>
                    <a:srgbClr val="7030A0"/>
                  </a:solidFill>
                  <a:latin typeface="Courier New" panose="02070309020205020404" pitchFamily="49" charset="0"/>
                </a:rPr>
                <a:t>%edx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Courier New" panose="02070309020205020404" pitchFamily="49" charset="0"/>
                </a:rPr>
                <a:t> 80488b7:	cmpl   %esi,%edx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Courier New" panose="02070309020205020404" pitchFamily="49" charset="0"/>
                </a:rPr>
                <a:t> 80488b9:	jl     80488b1</a:t>
              </a:r>
            </a:p>
          </p:txBody>
        </p:sp>
        <p:sp>
          <p:nvSpPr>
            <p:cNvPr id="102408" name="Freeform 6">
              <a:extLst>
                <a:ext uri="{FF2B5EF4-FFF2-40B4-BE49-F238E27FC236}">
                  <a16:creationId xmlns:a16="http://schemas.microsoft.com/office/drawing/2014/main" id="{36E97EA0-7732-374D-BAAE-080F8BB2E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" y="1312"/>
              <a:ext cx="1000" cy="224"/>
            </a:xfrm>
            <a:custGeom>
              <a:avLst/>
              <a:gdLst>
                <a:gd name="T0" fmla="*/ 0 w 1000"/>
                <a:gd name="T1" fmla="*/ 0 h 224"/>
                <a:gd name="T2" fmla="*/ 880 w 1000"/>
                <a:gd name="T3" fmla="*/ 56 h 224"/>
                <a:gd name="T4" fmla="*/ 720 w 1000"/>
                <a:gd name="T5" fmla="*/ 224 h 224"/>
                <a:gd name="T6" fmla="*/ 0 60000 65536"/>
                <a:gd name="T7" fmla="*/ 0 60000 65536"/>
                <a:gd name="T8" fmla="*/ 0 60000 65536"/>
                <a:gd name="T9" fmla="*/ 0 w 1000"/>
                <a:gd name="T10" fmla="*/ 0 h 224"/>
                <a:gd name="T11" fmla="*/ 1000 w 1000"/>
                <a:gd name="T12" fmla="*/ 224 h 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0" h="224">
                  <a:moveTo>
                    <a:pt x="0" y="0"/>
                  </a:moveTo>
                  <a:cubicBezTo>
                    <a:pt x="147" y="9"/>
                    <a:pt x="760" y="19"/>
                    <a:pt x="880" y="56"/>
                  </a:cubicBezTo>
                  <a:cubicBezTo>
                    <a:pt x="1000" y="93"/>
                    <a:pt x="753" y="189"/>
                    <a:pt x="720" y="22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09" name="Freeform 7">
              <a:extLst>
                <a:ext uri="{FF2B5EF4-FFF2-40B4-BE49-F238E27FC236}">
                  <a16:creationId xmlns:a16="http://schemas.microsoft.com/office/drawing/2014/main" id="{2807B3F8-1290-C64D-98A7-8B9106F66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" y="2160"/>
              <a:ext cx="1000" cy="224"/>
            </a:xfrm>
            <a:custGeom>
              <a:avLst/>
              <a:gdLst>
                <a:gd name="T0" fmla="*/ 0 w 1000"/>
                <a:gd name="T1" fmla="*/ 0 h 224"/>
                <a:gd name="T2" fmla="*/ 880 w 1000"/>
                <a:gd name="T3" fmla="*/ 56 h 224"/>
                <a:gd name="T4" fmla="*/ 720 w 1000"/>
                <a:gd name="T5" fmla="*/ 224 h 224"/>
                <a:gd name="T6" fmla="*/ 0 60000 65536"/>
                <a:gd name="T7" fmla="*/ 0 60000 65536"/>
                <a:gd name="T8" fmla="*/ 0 60000 65536"/>
                <a:gd name="T9" fmla="*/ 0 w 1000"/>
                <a:gd name="T10" fmla="*/ 0 h 224"/>
                <a:gd name="T11" fmla="*/ 1000 w 1000"/>
                <a:gd name="T12" fmla="*/ 224 h 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0" h="224">
                  <a:moveTo>
                    <a:pt x="0" y="0"/>
                  </a:moveTo>
                  <a:cubicBezTo>
                    <a:pt x="147" y="9"/>
                    <a:pt x="760" y="19"/>
                    <a:pt x="880" y="56"/>
                  </a:cubicBezTo>
                  <a:cubicBezTo>
                    <a:pt x="1000" y="93"/>
                    <a:pt x="753" y="189"/>
                    <a:pt x="720" y="22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10" name="Text Box 8">
              <a:extLst>
                <a:ext uri="{FF2B5EF4-FFF2-40B4-BE49-F238E27FC236}">
                  <a16:creationId xmlns:a16="http://schemas.microsoft.com/office/drawing/2014/main" id="{BCEA44D1-8276-FA40-A770-84A0BBA17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961"/>
              <a:ext cx="48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Helvetica" pitchFamily="2" charset="0"/>
                </a:rPr>
                <a:t>i = 98</a:t>
              </a:r>
            </a:p>
          </p:txBody>
        </p:sp>
        <p:sp>
          <p:nvSpPr>
            <p:cNvPr id="102411" name="Text Box 9">
              <a:extLst>
                <a:ext uri="{FF2B5EF4-FFF2-40B4-BE49-F238E27FC236}">
                  <a16:creationId xmlns:a16="http://schemas.microsoft.com/office/drawing/2014/main" id="{52D42819-7995-CF4E-9EE4-AB00BA9C6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824"/>
              <a:ext cx="48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Helvetica" pitchFamily="2" charset="0"/>
                </a:rPr>
                <a:t>i = 99</a:t>
              </a:r>
            </a:p>
          </p:txBody>
        </p:sp>
        <p:sp>
          <p:nvSpPr>
            <p:cNvPr id="102412" name="Text Box 10">
              <a:extLst>
                <a:ext uri="{FF2B5EF4-FFF2-40B4-BE49-F238E27FC236}">
                  <a16:creationId xmlns:a16="http://schemas.microsoft.com/office/drawing/2014/main" id="{0C737D66-7915-5D44-B058-AA022E0FE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736"/>
              <a:ext cx="56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Helvetica" pitchFamily="2" charset="0"/>
                </a:rPr>
                <a:t>i = 100</a:t>
              </a:r>
            </a:p>
          </p:txBody>
        </p:sp>
        <p:sp>
          <p:nvSpPr>
            <p:cNvPr id="102413" name="Text Box 11">
              <a:extLst>
                <a:ext uri="{FF2B5EF4-FFF2-40B4-BE49-F238E27FC236}">
                  <a16:creationId xmlns:a16="http://schemas.microsoft.com/office/drawing/2014/main" id="{0E2534EE-79EA-6043-80EE-C8B5B1E95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248"/>
              <a:ext cx="141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Predict Taken (OK)</a:t>
              </a:r>
            </a:p>
          </p:txBody>
        </p:sp>
        <p:sp>
          <p:nvSpPr>
            <p:cNvPr id="102414" name="Text Box 12">
              <a:extLst>
                <a:ext uri="{FF2B5EF4-FFF2-40B4-BE49-F238E27FC236}">
                  <a16:creationId xmlns:a16="http://schemas.microsoft.com/office/drawing/2014/main" id="{58C3F47A-E05D-8843-AB61-CC30B1091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112"/>
              <a:ext cx="106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Predict Taken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(Oops)</a:t>
              </a:r>
            </a:p>
          </p:txBody>
        </p:sp>
        <p:sp>
          <p:nvSpPr>
            <p:cNvPr id="102415" name="Rectangle 13">
              <a:extLst>
                <a:ext uri="{FF2B5EF4-FFF2-40B4-BE49-F238E27FC236}">
                  <a16:creationId xmlns:a16="http://schemas.microsoft.com/office/drawing/2014/main" id="{46144D08-FBD7-1F45-AE10-262929D9A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174"/>
              <a:ext cx="2717" cy="870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685800" algn="l"/>
                  <a:tab pos="1435100" algn="l"/>
                  <a:tab pos="3606800" algn="l"/>
                  <a:tab pos="46863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Courier New" panose="02070309020205020404" pitchFamily="49" charset="0"/>
                </a:rPr>
                <a:t> </a:t>
              </a:r>
              <a:r>
                <a:rPr lang="en-US" altLang="zh-CN" sz="1400">
                  <a:latin typeface="Courier New" panose="02070309020205020404" pitchFamily="49" charset="0"/>
                </a:rPr>
                <a:t>80488b1:	movl   (%ecx,%edx,4),</a:t>
              </a:r>
              <a:r>
                <a:rPr lang="en-US" altLang="zh-CN" sz="1400">
                  <a:solidFill>
                    <a:srgbClr val="7030A0"/>
                  </a:solidFill>
                  <a:latin typeface="Courier New" panose="02070309020205020404" pitchFamily="49" charset="0"/>
                </a:rPr>
                <a:t>%eax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Courier New" panose="02070309020205020404" pitchFamily="49" charset="0"/>
                </a:rPr>
                <a:t> 80488b4:	addl   %eax,</a:t>
              </a:r>
              <a:r>
                <a:rPr lang="en-US" altLang="zh-CN" sz="1400">
                  <a:solidFill>
                    <a:srgbClr val="7030A0"/>
                  </a:solidFill>
                  <a:latin typeface="Courier New" panose="02070309020205020404" pitchFamily="49" charset="0"/>
                </a:rPr>
                <a:t>(%edi)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Courier New" panose="02070309020205020404" pitchFamily="49" charset="0"/>
                </a:rPr>
                <a:t> 80488b6:	incl   </a:t>
              </a:r>
              <a:r>
                <a:rPr lang="en-US" altLang="zh-CN" sz="1400">
                  <a:solidFill>
                    <a:srgbClr val="7030A0"/>
                  </a:solidFill>
                  <a:latin typeface="Courier New" panose="02070309020205020404" pitchFamily="49" charset="0"/>
                </a:rPr>
                <a:t>%edx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Courier New" panose="02070309020205020404" pitchFamily="49" charset="0"/>
                </a:rPr>
                <a:t> 80488b7:	cmpl   %esi,%edx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Courier New" panose="02070309020205020404" pitchFamily="49" charset="0"/>
                </a:rPr>
                <a:t> 80488b9:	jl     80488b1</a:t>
              </a:r>
            </a:p>
          </p:txBody>
        </p:sp>
        <p:sp>
          <p:nvSpPr>
            <p:cNvPr id="102416" name="Text Box 14">
              <a:extLst>
                <a:ext uri="{FF2B5EF4-FFF2-40B4-BE49-F238E27FC236}">
                  <a16:creationId xmlns:a16="http://schemas.microsoft.com/office/drawing/2014/main" id="{A0E4197D-8C45-B347-A979-B7C1AC94E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614"/>
              <a:ext cx="56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Helvetica" pitchFamily="2" charset="0"/>
                </a:rPr>
                <a:t>i = 101</a:t>
              </a:r>
            </a:p>
          </p:txBody>
        </p:sp>
        <p:sp>
          <p:nvSpPr>
            <p:cNvPr id="102417" name="Freeform 15">
              <a:extLst>
                <a:ext uri="{FF2B5EF4-FFF2-40B4-BE49-F238E27FC236}">
                  <a16:creationId xmlns:a16="http://schemas.microsoft.com/office/drawing/2014/main" id="{FCA45E6D-5E0F-494A-A41A-607179CA1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040"/>
              <a:ext cx="1000" cy="224"/>
            </a:xfrm>
            <a:custGeom>
              <a:avLst/>
              <a:gdLst>
                <a:gd name="T0" fmla="*/ 0 w 1000"/>
                <a:gd name="T1" fmla="*/ 0 h 224"/>
                <a:gd name="T2" fmla="*/ 880 w 1000"/>
                <a:gd name="T3" fmla="*/ 56 h 224"/>
                <a:gd name="T4" fmla="*/ 720 w 1000"/>
                <a:gd name="T5" fmla="*/ 224 h 224"/>
                <a:gd name="T6" fmla="*/ 0 60000 65536"/>
                <a:gd name="T7" fmla="*/ 0 60000 65536"/>
                <a:gd name="T8" fmla="*/ 0 60000 65536"/>
                <a:gd name="T9" fmla="*/ 0 w 1000"/>
                <a:gd name="T10" fmla="*/ 0 h 224"/>
                <a:gd name="T11" fmla="*/ 1000 w 1000"/>
                <a:gd name="T12" fmla="*/ 224 h 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0" h="224">
                  <a:moveTo>
                    <a:pt x="0" y="0"/>
                  </a:moveTo>
                  <a:cubicBezTo>
                    <a:pt x="147" y="9"/>
                    <a:pt x="760" y="19"/>
                    <a:pt x="880" y="56"/>
                  </a:cubicBezTo>
                  <a:cubicBezTo>
                    <a:pt x="1000" y="93"/>
                    <a:pt x="753" y="189"/>
                    <a:pt x="720" y="22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18" name="Text Box 16">
              <a:extLst>
                <a:ext uri="{FF2B5EF4-FFF2-40B4-BE49-F238E27FC236}">
                  <a16:creationId xmlns:a16="http://schemas.microsoft.com/office/drawing/2014/main" id="{0BE9FD85-CA03-2E48-B8B3-B87557088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817"/>
              <a:ext cx="202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Helvetica" pitchFamily="2" charset="0"/>
                </a:rPr>
                <a:t>Assume vector length = 100</a:t>
              </a:r>
            </a:p>
          </p:txBody>
        </p:sp>
        <p:sp>
          <p:nvSpPr>
            <p:cNvPr id="102419" name="Text Box 17">
              <a:extLst>
                <a:ext uri="{FF2B5EF4-FFF2-40B4-BE49-F238E27FC236}">
                  <a16:creationId xmlns:a16="http://schemas.microsoft.com/office/drawing/2014/main" id="{B66B3A98-6D87-0346-93DB-67BBB3603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544"/>
              <a:ext cx="816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Helvetica" pitchFamily="2" charset="0"/>
                </a:rPr>
                <a:t>Read invalid location</a:t>
              </a:r>
            </a:p>
          </p:txBody>
        </p:sp>
        <p:sp>
          <p:nvSpPr>
            <p:cNvPr id="102420" name="Line 18">
              <a:extLst>
                <a:ext uri="{FF2B5EF4-FFF2-40B4-BE49-F238E27FC236}">
                  <a16:creationId xmlns:a16="http://schemas.microsoft.com/office/drawing/2014/main" id="{0419BACC-8013-1D4B-A584-FDC28BD74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20" y="2448"/>
              <a:ext cx="53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21" name="Line 19">
              <a:extLst>
                <a:ext uri="{FF2B5EF4-FFF2-40B4-BE49-F238E27FC236}">
                  <a16:creationId xmlns:a16="http://schemas.microsoft.com/office/drawing/2014/main" id="{4742802F-91CC-314F-A485-7F45C10D2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4" y="2832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22" name="Line 20">
              <a:extLst>
                <a:ext uri="{FF2B5EF4-FFF2-40B4-BE49-F238E27FC236}">
                  <a16:creationId xmlns:a16="http://schemas.microsoft.com/office/drawing/2014/main" id="{31A6E41C-4AA4-1442-AF1D-85E69A946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4" y="2064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23" name="Text Box 21">
              <a:extLst>
                <a:ext uri="{FF2B5EF4-FFF2-40B4-BE49-F238E27FC236}">
                  <a16:creationId xmlns:a16="http://schemas.microsoft.com/office/drawing/2014/main" id="{89746F70-E5B7-4147-982A-18D06E8AF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" y="2265"/>
              <a:ext cx="756" cy="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Executed</a:t>
              </a:r>
            </a:p>
          </p:txBody>
        </p:sp>
        <p:sp>
          <p:nvSpPr>
            <p:cNvPr id="102424" name="Text Box 22">
              <a:extLst>
                <a:ext uri="{FF2B5EF4-FFF2-40B4-BE49-F238E27FC236}">
                  <a16:creationId xmlns:a16="http://schemas.microsoft.com/office/drawing/2014/main" id="{62C44154-0683-054D-B303-BD6461345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3023"/>
              <a:ext cx="668" cy="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Fetched</a:t>
              </a:r>
            </a:p>
          </p:txBody>
        </p:sp>
        <p:sp>
          <p:nvSpPr>
            <p:cNvPr id="102425" name="Line 23">
              <a:extLst>
                <a:ext uri="{FF2B5EF4-FFF2-40B4-BE49-F238E27FC236}">
                  <a16:creationId xmlns:a16="http://schemas.microsoft.com/office/drawing/2014/main" id="{B949373E-5044-254A-9244-D8E8FE9F2B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8" y="206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26" name="Line 24">
              <a:extLst>
                <a:ext uri="{FF2B5EF4-FFF2-40B4-BE49-F238E27FC236}">
                  <a16:creationId xmlns:a16="http://schemas.microsoft.com/office/drawing/2014/main" id="{54B4C9A0-5721-DA41-89B2-AD894F7FD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8" y="283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27" name="Line 25">
              <a:extLst>
                <a:ext uri="{FF2B5EF4-FFF2-40B4-BE49-F238E27FC236}">
                  <a16:creationId xmlns:a16="http://schemas.microsoft.com/office/drawing/2014/main" id="{36A6E386-D062-1245-8C99-AF99C9233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8" y="360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404" name="Rectangle 27">
            <a:extLst>
              <a:ext uri="{FF2B5EF4-FFF2-40B4-BE49-F238E27FC236}">
                <a16:creationId xmlns:a16="http://schemas.microsoft.com/office/drawing/2014/main" id="{3E578713-848D-0640-9458-245B9FE41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Branch Prediction Through Loop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>
            <a:extLst>
              <a:ext uri="{FF2B5EF4-FFF2-40B4-BE49-F238E27FC236}">
                <a16:creationId xmlns:a16="http://schemas.microsoft.com/office/drawing/2014/main" id="{BA913D9D-DE37-A341-9A95-6786EB87A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43038"/>
            <a:ext cx="4313238" cy="12223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85800" algn="l"/>
                <a:tab pos="1435100" algn="l"/>
                <a:tab pos="3606800" algn="l"/>
                <a:tab pos="46863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85800" algn="l"/>
                <a:tab pos="1435100" algn="l"/>
                <a:tab pos="3606800" algn="l"/>
                <a:tab pos="46863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latin typeface="Courier New" panose="02070309020205020404" pitchFamily="49" charset="0"/>
              </a:rPr>
              <a:t> </a:t>
            </a:r>
            <a:r>
              <a:rPr lang="en-US" altLang="zh-CN" sz="1400">
                <a:latin typeface="Courier New" panose="02070309020205020404" pitchFamily="49" charset="0"/>
              </a:rPr>
              <a:t>80488b1:	movl   (%ecx,%edx,4),%eax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80488b4:	addl   %eax,(%edi)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80488b6:	incl   %edx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80488b7:	cmpl   %esi,%edx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80488b9:	jl     80488b1</a:t>
            </a:r>
          </a:p>
        </p:txBody>
      </p:sp>
      <p:sp>
        <p:nvSpPr>
          <p:cNvPr id="104451" name="Rectangle 4">
            <a:extLst>
              <a:ext uri="{FF2B5EF4-FFF2-40B4-BE49-F238E27FC236}">
                <a16:creationId xmlns:a16="http://schemas.microsoft.com/office/drawing/2014/main" id="{6258E666-04EC-B644-9ACA-B4E890D7E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65413"/>
            <a:ext cx="4313238" cy="12223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85800" algn="l"/>
                <a:tab pos="1435100" algn="l"/>
                <a:tab pos="3606800" algn="l"/>
                <a:tab pos="46863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85800" algn="l"/>
                <a:tab pos="1435100" algn="l"/>
                <a:tab pos="3606800" algn="l"/>
                <a:tab pos="46863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latin typeface="Courier New" panose="02070309020205020404" pitchFamily="49" charset="0"/>
              </a:rPr>
              <a:t> </a:t>
            </a:r>
            <a:r>
              <a:rPr lang="en-US" altLang="zh-CN" sz="1400">
                <a:latin typeface="Courier New" panose="02070309020205020404" pitchFamily="49" charset="0"/>
              </a:rPr>
              <a:t>80488b1:	movl   (%ecx,%edx,4),%eax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80488b4:	addl   %eax,(%edi)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80488b6:	incl   %edx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80488b7:	cmpl   %esi,%edx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80488b9:	jl     80488b1</a:t>
            </a:r>
          </a:p>
        </p:txBody>
      </p:sp>
      <p:sp>
        <p:nvSpPr>
          <p:cNvPr id="104452" name="Rectangle 5">
            <a:extLst>
              <a:ext uri="{FF2B5EF4-FFF2-40B4-BE49-F238E27FC236}">
                <a16:creationId xmlns:a16="http://schemas.microsoft.com/office/drawing/2014/main" id="{8AA5120E-50D2-9E47-9A70-4B4B6F886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9375"/>
            <a:ext cx="4313238" cy="11906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85800" algn="l"/>
                <a:tab pos="1435100" algn="l"/>
                <a:tab pos="3606800" algn="l"/>
                <a:tab pos="46863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85800" algn="l"/>
                <a:tab pos="1435100" algn="l"/>
                <a:tab pos="3606800" algn="l"/>
                <a:tab pos="46863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latin typeface="Courier New" panose="02070309020205020404" pitchFamily="49" charset="0"/>
              </a:rPr>
              <a:t> </a:t>
            </a:r>
            <a:r>
              <a:rPr lang="en-US" altLang="zh-CN" sz="1400">
                <a:latin typeface="Courier New" panose="02070309020205020404" pitchFamily="49" charset="0"/>
              </a:rPr>
              <a:t>80488b1:	movl   </a:t>
            </a:r>
            <a:r>
              <a:rPr lang="en-US" altLang="zh-CN" sz="1400" i="1">
                <a:latin typeface="Courier New" panose="02070309020205020404" pitchFamily="49" charset="0"/>
              </a:rPr>
              <a:t>(%ecx,%edx,4)</a:t>
            </a:r>
            <a:r>
              <a:rPr lang="en-US" altLang="zh-CN" sz="1400">
                <a:latin typeface="Courier New" panose="02070309020205020404" pitchFamily="49" charset="0"/>
              </a:rPr>
              <a:t>,%eax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80488b4:	addl   %eax,(%edi)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80488b6:	incl   %edx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80488b7:	cmpl   %esi,%edx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80488b9:	jl     80488b1</a:t>
            </a:r>
          </a:p>
        </p:txBody>
      </p:sp>
      <p:sp>
        <p:nvSpPr>
          <p:cNvPr id="104453" name="Freeform 6">
            <a:extLst>
              <a:ext uri="{FF2B5EF4-FFF2-40B4-BE49-F238E27FC236}">
                <a16:creationId xmlns:a16="http://schemas.microsoft.com/office/drawing/2014/main" id="{554AA5CA-6A17-6340-A640-BE3F62A32A7B}"/>
              </a:ext>
            </a:extLst>
          </p:cNvPr>
          <p:cNvSpPr>
            <a:spLocks/>
          </p:cNvSpPr>
          <p:nvPr/>
        </p:nvSpPr>
        <p:spPr bwMode="auto">
          <a:xfrm>
            <a:off x="4000500" y="2532063"/>
            <a:ext cx="1587500" cy="306387"/>
          </a:xfrm>
          <a:custGeom>
            <a:avLst/>
            <a:gdLst>
              <a:gd name="T0" fmla="*/ 0 w 1000"/>
              <a:gd name="T1" fmla="*/ 0 h 224"/>
              <a:gd name="T2" fmla="*/ 2147483646 w 1000"/>
              <a:gd name="T3" fmla="*/ 2147483646 h 224"/>
              <a:gd name="T4" fmla="*/ 2147483646 w 1000"/>
              <a:gd name="T5" fmla="*/ 2147483646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54" name="Freeform 7">
            <a:extLst>
              <a:ext uri="{FF2B5EF4-FFF2-40B4-BE49-F238E27FC236}">
                <a16:creationId xmlns:a16="http://schemas.microsoft.com/office/drawing/2014/main" id="{386AD42A-636E-C542-A5BF-4E6DB516735C}"/>
              </a:ext>
            </a:extLst>
          </p:cNvPr>
          <p:cNvSpPr>
            <a:spLocks/>
          </p:cNvSpPr>
          <p:nvPr/>
        </p:nvSpPr>
        <p:spPr bwMode="auto">
          <a:xfrm>
            <a:off x="4127500" y="3692525"/>
            <a:ext cx="1587500" cy="306388"/>
          </a:xfrm>
          <a:custGeom>
            <a:avLst/>
            <a:gdLst>
              <a:gd name="T0" fmla="*/ 0 w 1000"/>
              <a:gd name="T1" fmla="*/ 0 h 224"/>
              <a:gd name="T2" fmla="*/ 2147483646 w 1000"/>
              <a:gd name="T3" fmla="*/ 2147483646 h 224"/>
              <a:gd name="T4" fmla="*/ 2147483646 w 1000"/>
              <a:gd name="T5" fmla="*/ 2147483646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55" name="Text Box 8">
            <a:extLst>
              <a:ext uri="{FF2B5EF4-FFF2-40B4-BE49-F238E27FC236}">
                <a16:creationId xmlns:a16="http://schemas.microsoft.com/office/drawing/2014/main" id="{EBA845A0-F293-D644-B53F-20F2189BE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05105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Helvetica" pitchFamily="2" charset="0"/>
              </a:rPr>
              <a:t>i = 98</a:t>
            </a:r>
          </a:p>
        </p:txBody>
      </p:sp>
      <p:sp>
        <p:nvSpPr>
          <p:cNvPr id="104456" name="Text Box 9">
            <a:extLst>
              <a:ext uri="{FF2B5EF4-FFF2-40B4-BE49-F238E27FC236}">
                <a16:creationId xmlns:a16="http://schemas.microsoft.com/office/drawing/2014/main" id="{598A51BF-E91E-0443-A54E-6067EFAB6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23215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Helvetica" pitchFamily="2" charset="0"/>
              </a:rPr>
              <a:t>i = 99</a:t>
            </a:r>
          </a:p>
        </p:txBody>
      </p:sp>
      <p:sp>
        <p:nvSpPr>
          <p:cNvPr id="104457" name="Text Box 10">
            <a:extLst>
              <a:ext uri="{FF2B5EF4-FFF2-40B4-BE49-F238E27FC236}">
                <a16:creationId xmlns:a16="http://schemas.microsoft.com/office/drawing/2014/main" id="{96EB859B-3965-1641-9858-177BCF0D6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79925"/>
            <a:ext cx="88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Helvetica" pitchFamily="2" charset="0"/>
              </a:rPr>
              <a:t>i = 100</a:t>
            </a:r>
          </a:p>
        </p:txBody>
      </p:sp>
      <p:sp>
        <p:nvSpPr>
          <p:cNvPr id="104458" name="Text Box 11">
            <a:extLst>
              <a:ext uri="{FF2B5EF4-FFF2-40B4-BE49-F238E27FC236}">
                <a16:creationId xmlns:a16="http://schemas.microsoft.com/office/drawing/2014/main" id="{9031AADA-D4B4-FD4E-BEAC-577A314C2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43163"/>
            <a:ext cx="224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Predict Taken (OK)</a:t>
            </a:r>
          </a:p>
        </p:txBody>
      </p:sp>
      <p:sp>
        <p:nvSpPr>
          <p:cNvPr id="104459" name="Text Box 12">
            <a:extLst>
              <a:ext uri="{FF2B5EF4-FFF2-40B4-BE49-F238E27FC236}">
                <a16:creationId xmlns:a16="http://schemas.microsoft.com/office/drawing/2014/main" id="{6C38D18D-725B-4C43-A23D-7561F5A48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25850"/>
            <a:ext cx="168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Predict Taken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(Oops)</a:t>
            </a:r>
          </a:p>
        </p:txBody>
      </p:sp>
      <p:sp>
        <p:nvSpPr>
          <p:cNvPr id="104460" name="Rectangle 13">
            <a:extLst>
              <a:ext uri="{FF2B5EF4-FFF2-40B4-BE49-F238E27FC236}">
                <a16:creationId xmlns:a16="http://schemas.microsoft.com/office/drawing/2014/main" id="{BDAD557D-2E06-FE41-9E7A-E3AEE82DC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80000"/>
            <a:ext cx="4313238" cy="11906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85800" algn="l"/>
                <a:tab pos="1435100" algn="l"/>
                <a:tab pos="3606800" algn="l"/>
                <a:tab pos="46863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85800" algn="l"/>
                <a:tab pos="1435100" algn="l"/>
                <a:tab pos="3606800" algn="l"/>
                <a:tab pos="46863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latin typeface="Courier New" panose="02070309020205020404" pitchFamily="49" charset="0"/>
              </a:rPr>
              <a:t> </a:t>
            </a:r>
            <a:r>
              <a:rPr lang="en-US" altLang="zh-CN" sz="1400">
                <a:latin typeface="Courier New" panose="02070309020205020404" pitchFamily="49" charset="0"/>
              </a:rPr>
              <a:t>80488b1:	movl   (%ecx,%edx,4),%eax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80488b4:	addl   %eax,(%edi)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80488b6:	incl   %edx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80488b7:	cmpl   %esi,%edx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80488b9:	jl     80488b1</a:t>
            </a:r>
          </a:p>
        </p:txBody>
      </p:sp>
      <p:sp>
        <p:nvSpPr>
          <p:cNvPr id="104461" name="Text Box 14">
            <a:extLst>
              <a:ext uri="{FF2B5EF4-FFF2-40B4-BE49-F238E27FC236}">
                <a16:creationId xmlns:a16="http://schemas.microsoft.com/office/drawing/2014/main" id="{E17531A4-FB36-D14E-BBFD-90F63226A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681663"/>
            <a:ext cx="889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Helvetica" pitchFamily="2" charset="0"/>
              </a:rPr>
              <a:t>i = 101</a:t>
            </a:r>
          </a:p>
        </p:txBody>
      </p:sp>
      <p:sp>
        <p:nvSpPr>
          <p:cNvPr id="104462" name="Freeform 15">
            <a:extLst>
              <a:ext uri="{FF2B5EF4-FFF2-40B4-BE49-F238E27FC236}">
                <a16:creationId xmlns:a16="http://schemas.microsoft.com/office/drawing/2014/main" id="{875AF65C-23BA-7D48-A56D-E939E045F0B5}"/>
              </a:ext>
            </a:extLst>
          </p:cNvPr>
          <p:cNvSpPr>
            <a:spLocks/>
          </p:cNvSpPr>
          <p:nvPr/>
        </p:nvSpPr>
        <p:spPr bwMode="auto">
          <a:xfrm>
            <a:off x="4114800" y="4895850"/>
            <a:ext cx="1587500" cy="307975"/>
          </a:xfrm>
          <a:custGeom>
            <a:avLst/>
            <a:gdLst>
              <a:gd name="T0" fmla="*/ 0 w 1000"/>
              <a:gd name="T1" fmla="*/ 0 h 224"/>
              <a:gd name="T2" fmla="*/ 2147483646 w 1000"/>
              <a:gd name="T3" fmla="*/ 2147483646 h 224"/>
              <a:gd name="T4" fmla="*/ 2147483646 w 1000"/>
              <a:gd name="T5" fmla="*/ 2147483646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3" name="Text Box 16">
            <a:extLst>
              <a:ext uri="{FF2B5EF4-FFF2-40B4-BE49-F238E27FC236}">
                <a16:creationId xmlns:a16="http://schemas.microsoft.com/office/drawing/2014/main" id="{A34E34D5-3E11-6443-AC2A-C154AD868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854200"/>
            <a:ext cx="321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Helvetica" pitchFamily="2" charset="0"/>
              </a:rPr>
              <a:t>Assume vector length = 100</a:t>
            </a:r>
          </a:p>
        </p:txBody>
      </p:sp>
      <p:sp>
        <p:nvSpPr>
          <p:cNvPr id="104464" name="灯片编号占位符 3">
            <a:extLst>
              <a:ext uri="{FF2B5EF4-FFF2-40B4-BE49-F238E27FC236}">
                <a16:creationId xmlns:a16="http://schemas.microsoft.com/office/drawing/2014/main" id="{8B9E72AD-B0F1-A048-B7CC-4D4EBC87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9C95B0-73B3-934E-86AE-3519B6B38FB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4465" name="Text Box 15">
            <a:extLst>
              <a:ext uri="{FF2B5EF4-FFF2-40B4-BE49-F238E27FC236}">
                <a16:creationId xmlns:a16="http://schemas.microsoft.com/office/drawing/2014/main" id="{4B3372E8-A406-E445-97E9-0A6D075C2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779963"/>
            <a:ext cx="1249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Helvetica" pitchFamily="2" charset="0"/>
              </a:rPr>
              <a:t>Invalidate</a:t>
            </a:r>
          </a:p>
        </p:txBody>
      </p:sp>
      <p:sp>
        <p:nvSpPr>
          <p:cNvPr id="104466" name="Line 18">
            <a:extLst>
              <a:ext uri="{FF2B5EF4-FFF2-40B4-BE49-F238E27FC236}">
                <a16:creationId xmlns:a16="http://schemas.microsoft.com/office/drawing/2014/main" id="{9B20E108-EF1A-4443-9840-C79F918F9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141788"/>
            <a:ext cx="441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7" name="Line 19">
            <a:extLst>
              <a:ext uri="{FF2B5EF4-FFF2-40B4-BE49-F238E27FC236}">
                <a16:creationId xmlns:a16="http://schemas.microsoft.com/office/drawing/2014/main" id="{4763B7F5-90FD-1E4F-AD68-72725522D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425950"/>
            <a:ext cx="441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8" name="Line 20">
            <a:extLst>
              <a:ext uri="{FF2B5EF4-FFF2-40B4-BE49-F238E27FC236}">
                <a16:creationId xmlns:a16="http://schemas.microsoft.com/office/drawing/2014/main" id="{C33BA7AD-2AB8-AE48-91AC-044934E7F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638675"/>
            <a:ext cx="441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69" name="Line 21">
            <a:extLst>
              <a:ext uri="{FF2B5EF4-FFF2-40B4-BE49-F238E27FC236}">
                <a16:creationId xmlns:a16="http://schemas.microsoft.com/office/drawing/2014/main" id="{E3418A0B-26C9-7849-A137-474EB6DAF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851400"/>
            <a:ext cx="441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70" name="Line 22">
            <a:extLst>
              <a:ext uri="{FF2B5EF4-FFF2-40B4-BE49-F238E27FC236}">
                <a16:creationId xmlns:a16="http://schemas.microsoft.com/office/drawing/2014/main" id="{34680DCE-9FD8-8A4D-9B6D-F3679F65D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064125"/>
            <a:ext cx="441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71" name="Line 23">
            <a:extLst>
              <a:ext uri="{FF2B5EF4-FFF2-40B4-BE49-F238E27FC236}">
                <a16:creationId xmlns:a16="http://schemas.microsoft.com/office/drawing/2014/main" id="{692B8E01-3627-1B40-BF32-9F83FC434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489575"/>
            <a:ext cx="441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72" name="Line 24">
            <a:extLst>
              <a:ext uri="{FF2B5EF4-FFF2-40B4-BE49-F238E27FC236}">
                <a16:creationId xmlns:a16="http://schemas.microsoft.com/office/drawing/2014/main" id="{F497DC2F-7517-0B4B-8DD9-AF1FE0BA5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702300"/>
            <a:ext cx="441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73" name="Line 25">
            <a:extLst>
              <a:ext uri="{FF2B5EF4-FFF2-40B4-BE49-F238E27FC236}">
                <a16:creationId xmlns:a16="http://schemas.microsoft.com/office/drawing/2014/main" id="{C1BB7FE1-98E5-5C4F-BE74-33A225CE9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915025"/>
            <a:ext cx="441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74" name="AutoShape 26">
            <a:extLst>
              <a:ext uri="{FF2B5EF4-FFF2-40B4-BE49-F238E27FC236}">
                <a16:creationId xmlns:a16="http://schemas.microsoft.com/office/drawing/2014/main" id="{3D114DAC-C0A8-014C-89E2-E6A6E32276F5}"/>
              </a:ext>
            </a:extLst>
          </p:cNvPr>
          <p:cNvSpPr>
            <a:spLocks/>
          </p:cNvSpPr>
          <p:nvPr/>
        </p:nvSpPr>
        <p:spPr bwMode="auto">
          <a:xfrm>
            <a:off x="5562600" y="4071938"/>
            <a:ext cx="304800" cy="1914525"/>
          </a:xfrm>
          <a:prstGeom prst="rightBrace">
            <a:avLst>
              <a:gd name="adj1" fmla="val 5624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16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4475" name="Rectangle 28">
            <a:extLst>
              <a:ext uri="{FF2B5EF4-FFF2-40B4-BE49-F238E27FC236}">
                <a16:creationId xmlns:a16="http://schemas.microsoft.com/office/drawing/2014/main" id="{BF8DCE9E-2B84-AE4C-9EE9-EF5DC7A3B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Branch Misprediction Invalidation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>
            <a:extLst>
              <a:ext uri="{FF2B5EF4-FFF2-40B4-BE49-F238E27FC236}">
                <a16:creationId xmlns:a16="http://schemas.microsoft.com/office/drawing/2014/main" id="{2C403FEC-D12C-8148-88FA-64C092DF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363F3A-8215-8F4C-BEAB-B8B2D0C8AFD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4686D1D4-F76D-8C41-BEF4-9A2C4CB95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Instruction Control Unit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4F1B30B-62CC-C94C-B3B1-BBBE0F328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Retirement Unit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Keep track of the ongoing processing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  <a:cs typeface="+mn-cs"/>
              </a:rPr>
              <a:t>Obey the sequential semantics of the machine-level program (</a:t>
            </a:r>
            <a:r>
              <a:rPr lang="en-US" altLang="zh-CN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cs typeface="+mn-cs"/>
              </a:rPr>
              <a:t>misprediction</a:t>
            </a:r>
            <a:r>
              <a:rPr lang="en-US" altLang="zh-CN" kern="1200" dirty="0">
                <a:ea typeface="宋体" pitchFamily="2" charset="-122"/>
                <a:cs typeface="+mn-cs"/>
              </a:rPr>
              <a:t> &amp;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cs typeface="+mn-cs"/>
              </a:rPr>
              <a:t>exception</a:t>
            </a:r>
            <a:r>
              <a:rPr lang="en-US" altLang="zh-CN" kern="1200" dirty="0">
                <a:ea typeface="宋体" pitchFamily="2" charset="-122"/>
                <a:cs typeface="+mn-cs"/>
              </a:rPr>
              <a:t>)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4CD31CC0-AF51-464C-BA1D-A8480E7B7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35814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lang="en-US" sz="2000" b="0" dirty="0">
                <a:solidFill>
                  <a:srgbClr val="7030A0"/>
                </a:solidFill>
                <a:latin typeface="Nanum Myeongjo" panose="02020603020101020101" pitchFamily="18" charset="-127"/>
              </a:rPr>
              <a:t>Instruction Control</a:t>
            </a:r>
          </a:p>
        </p:txBody>
      </p:sp>
      <p:sp>
        <p:nvSpPr>
          <p:cNvPr id="106502" name="Rectangle 11">
            <a:extLst>
              <a:ext uri="{FF2B5EF4-FFF2-40B4-BE49-F238E27FC236}">
                <a16:creationId xmlns:a16="http://schemas.microsoft.com/office/drawing/2014/main" id="{504B2336-6C18-4945-988E-E501D6104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4038600"/>
            <a:ext cx="1303337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Cache</a:t>
            </a:r>
          </a:p>
        </p:txBody>
      </p:sp>
      <p:sp>
        <p:nvSpPr>
          <p:cNvPr id="106503" name="Rectangle 13">
            <a:extLst>
              <a:ext uri="{FF2B5EF4-FFF2-40B4-BE49-F238E27FC236}">
                <a16:creationId xmlns:a16="http://schemas.microsoft.com/office/drawing/2014/main" id="{A8FD380F-15E3-154E-AB0F-611776F94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4038600"/>
            <a:ext cx="1157288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Fetch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Control</a:t>
            </a:r>
          </a:p>
        </p:txBody>
      </p:sp>
      <p:sp>
        <p:nvSpPr>
          <p:cNvPr id="106504" name="Rectangle 14">
            <a:extLst>
              <a:ext uri="{FF2B5EF4-FFF2-40B4-BE49-F238E27FC236}">
                <a16:creationId xmlns:a16="http://schemas.microsoft.com/office/drawing/2014/main" id="{84E2E8A2-5D06-5D4A-810F-D8959C3DB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4648200"/>
            <a:ext cx="1157288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Decode</a:t>
            </a:r>
          </a:p>
        </p:txBody>
      </p:sp>
      <p:sp>
        <p:nvSpPr>
          <p:cNvPr id="106505" name="Line 15">
            <a:extLst>
              <a:ext uri="{FF2B5EF4-FFF2-40B4-BE49-F238E27FC236}">
                <a16:creationId xmlns:a16="http://schemas.microsoft.com/office/drawing/2014/main" id="{C949341F-CC9D-9E44-ACB4-4542F6BA6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088" y="4310063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06" name="Line 16">
            <a:extLst>
              <a:ext uri="{FF2B5EF4-FFF2-40B4-BE49-F238E27FC236}">
                <a16:creationId xmlns:a16="http://schemas.microsoft.com/office/drawing/2014/main" id="{D281F8C0-9199-A24E-9C5E-7535D6DF8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9088" y="4924425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07" name="Line 17">
            <a:extLst>
              <a:ext uri="{FF2B5EF4-FFF2-40B4-BE49-F238E27FC236}">
                <a16:creationId xmlns:a16="http://schemas.microsoft.com/office/drawing/2014/main" id="{75AE86F9-B221-B749-B84F-18EB3FFDC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9650" y="5181600"/>
            <a:ext cx="1588" cy="876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08" name="Freeform 18">
            <a:extLst>
              <a:ext uri="{FF2B5EF4-FFF2-40B4-BE49-F238E27FC236}">
                <a16:creationId xmlns:a16="http://schemas.microsoft.com/office/drawing/2014/main" id="{15C13971-0F49-524C-A1E4-25218CEC3C6E}"/>
              </a:ext>
            </a:extLst>
          </p:cNvPr>
          <p:cNvSpPr>
            <a:spLocks/>
          </p:cNvSpPr>
          <p:nvPr/>
        </p:nvSpPr>
        <p:spPr bwMode="auto">
          <a:xfrm flipH="1">
            <a:off x="2312988" y="4114800"/>
            <a:ext cx="1928812" cy="19431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09" name="Text Box 23">
            <a:extLst>
              <a:ext uri="{FF2B5EF4-FFF2-40B4-BE49-F238E27FC236}">
                <a16:creationId xmlns:a16="http://schemas.microsoft.com/office/drawing/2014/main" id="{EAE7C93F-89CD-1841-BC25-C2C2D19AC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787" y="4035425"/>
            <a:ext cx="8034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Address</a:t>
            </a:r>
          </a:p>
        </p:txBody>
      </p:sp>
      <p:sp>
        <p:nvSpPr>
          <p:cNvPr id="106510" name="Text Box 24">
            <a:extLst>
              <a:ext uri="{FF2B5EF4-FFF2-40B4-BE49-F238E27FC236}">
                <a16:creationId xmlns:a16="http://schemas.microsoft.com/office/drawing/2014/main" id="{35366AB5-75B0-164F-B851-A47C8FF5E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01" y="4648200"/>
            <a:ext cx="1103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Instructions</a:t>
            </a:r>
          </a:p>
        </p:txBody>
      </p:sp>
      <p:sp>
        <p:nvSpPr>
          <p:cNvPr id="106511" name="Text Box 25">
            <a:extLst>
              <a:ext uri="{FF2B5EF4-FFF2-40B4-BE49-F238E27FC236}">
                <a16:creationId xmlns:a16="http://schemas.microsoft.com/office/drawing/2014/main" id="{E3747751-2905-9643-8CB0-DE3693B69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671" y="5178425"/>
            <a:ext cx="1055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106512" name="Text Box 26">
            <a:extLst>
              <a:ext uri="{FF2B5EF4-FFF2-40B4-BE49-F238E27FC236}">
                <a16:creationId xmlns:a16="http://schemas.microsoft.com/office/drawing/2014/main" id="{C99743D1-5E8D-004C-AC4D-E99018D1D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527675"/>
            <a:ext cx="14061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Prediction OK?</a:t>
            </a:r>
          </a:p>
        </p:txBody>
      </p:sp>
      <p:sp>
        <p:nvSpPr>
          <p:cNvPr id="106513" name="Rectangle 48">
            <a:extLst>
              <a:ext uri="{FF2B5EF4-FFF2-40B4-BE49-F238E27FC236}">
                <a16:creationId xmlns:a16="http://schemas.microsoft.com/office/drawing/2014/main" id="{52EEFD43-C032-0947-9BCA-C842A5B49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4187825"/>
            <a:ext cx="1157287" cy="1146175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Retirement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Unit</a:t>
            </a:r>
          </a:p>
        </p:txBody>
      </p:sp>
      <p:sp>
        <p:nvSpPr>
          <p:cNvPr id="106514" name="Rectangle 49">
            <a:extLst>
              <a:ext uri="{FF2B5EF4-FFF2-40B4-BE49-F238E27FC236}">
                <a16:creationId xmlns:a16="http://schemas.microsoft.com/office/drawing/2014/main" id="{6588AB9C-7FBA-C748-A7E3-F5849E385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4800600"/>
            <a:ext cx="769937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Register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File</a:t>
            </a:r>
          </a:p>
        </p:txBody>
      </p:sp>
      <p:sp>
        <p:nvSpPr>
          <p:cNvPr id="106515" name="Line 50">
            <a:extLst>
              <a:ext uri="{FF2B5EF4-FFF2-40B4-BE49-F238E27FC236}">
                <a16:creationId xmlns:a16="http://schemas.microsoft.com/office/drawing/2014/main" id="{1E6DBB25-0DED-8049-AAB5-32467832F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2988" y="45720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16" name="Freeform 51">
            <a:extLst>
              <a:ext uri="{FF2B5EF4-FFF2-40B4-BE49-F238E27FC236}">
                <a16:creationId xmlns:a16="http://schemas.microsoft.com/office/drawing/2014/main" id="{2CE957E9-1F5A-B54F-9AD7-EF08AB2E3371}"/>
              </a:ext>
            </a:extLst>
          </p:cNvPr>
          <p:cNvSpPr>
            <a:spLocks/>
          </p:cNvSpPr>
          <p:nvPr/>
        </p:nvSpPr>
        <p:spPr bwMode="auto">
          <a:xfrm flipH="1">
            <a:off x="1905000" y="4953000"/>
            <a:ext cx="890588" cy="11049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17" name="Text Box 52">
            <a:extLst>
              <a:ext uri="{FF2B5EF4-FFF2-40B4-BE49-F238E27FC236}">
                <a16:creationId xmlns:a16="http://schemas.microsoft.com/office/drawing/2014/main" id="{A222EE85-8AD0-B74D-85E6-0160B8644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05" y="5521325"/>
            <a:ext cx="14943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Register Updates</a:t>
            </a:r>
          </a:p>
        </p:txBody>
      </p:sp>
      <p:sp>
        <p:nvSpPr>
          <p:cNvPr id="106518" name="Line 53">
            <a:extLst>
              <a:ext uri="{FF2B5EF4-FFF2-40B4-BE49-F238E27FC236}">
                <a16:creationId xmlns:a16="http://schemas.microsoft.com/office/drawing/2014/main" id="{19412071-80AE-6B4A-8697-FF25B2465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4876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19" name="Freeform 54">
            <a:extLst>
              <a:ext uri="{FF2B5EF4-FFF2-40B4-BE49-F238E27FC236}">
                <a16:creationId xmlns:a16="http://schemas.microsoft.com/office/drawing/2014/main" id="{925C2BAD-6D14-6D4D-BCA2-4D93F1E7901A}"/>
              </a:ext>
            </a:extLst>
          </p:cNvPr>
          <p:cNvSpPr>
            <a:spLocks/>
          </p:cNvSpPr>
          <p:nvPr/>
        </p:nvSpPr>
        <p:spPr bwMode="auto">
          <a:xfrm>
            <a:off x="3856038" y="5181600"/>
            <a:ext cx="963612" cy="228600"/>
          </a:xfrm>
          <a:custGeom>
            <a:avLst/>
            <a:gdLst>
              <a:gd name="T0" fmla="*/ 2147483646 w 480"/>
              <a:gd name="T1" fmla="*/ 2147483646 h 144"/>
              <a:gd name="T2" fmla="*/ 0 w 480"/>
              <a:gd name="T3" fmla="*/ 2147483646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>
            <a:extLst>
              <a:ext uri="{FF2B5EF4-FFF2-40B4-BE49-F238E27FC236}">
                <a16:creationId xmlns:a16="http://schemas.microsoft.com/office/drawing/2014/main" id="{17E742AC-7C54-C14B-BC77-B1DB4D282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43038"/>
            <a:ext cx="4313238" cy="12223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85800" algn="l"/>
                <a:tab pos="1435100" algn="l"/>
                <a:tab pos="3606800" algn="l"/>
                <a:tab pos="46863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85800" algn="l"/>
                <a:tab pos="1435100" algn="l"/>
                <a:tab pos="3606800" algn="l"/>
                <a:tab pos="46863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latin typeface="Courier New" panose="02070309020205020404" pitchFamily="49" charset="0"/>
              </a:rPr>
              <a:t> </a:t>
            </a:r>
            <a:r>
              <a:rPr lang="en-US" altLang="zh-CN" sz="1400">
                <a:latin typeface="Courier New" panose="02070309020205020404" pitchFamily="49" charset="0"/>
              </a:rPr>
              <a:t>80488b1:	movl   (%ecx,%edx,4),%eax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80488b4:	addl   %eax,(%edi)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80488b6:	incl   %edx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80488b7:	cmpl   %esi,%edx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80488b9:	jl     80488b1</a:t>
            </a:r>
          </a:p>
        </p:txBody>
      </p:sp>
      <p:sp>
        <p:nvSpPr>
          <p:cNvPr id="108547" name="Rectangle 4">
            <a:extLst>
              <a:ext uri="{FF2B5EF4-FFF2-40B4-BE49-F238E27FC236}">
                <a16:creationId xmlns:a16="http://schemas.microsoft.com/office/drawing/2014/main" id="{98E03D35-41BA-544D-830E-2EDBA401D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65413"/>
            <a:ext cx="4316413" cy="162877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85800" algn="l"/>
                <a:tab pos="1435100" algn="l"/>
                <a:tab pos="3606800" algn="l"/>
                <a:tab pos="46863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85800" algn="l"/>
                <a:tab pos="1435100" algn="l"/>
                <a:tab pos="3606800" algn="l"/>
                <a:tab pos="46863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85800" algn="l"/>
                <a:tab pos="1435100" algn="l"/>
                <a:tab pos="3606800" algn="l"/>
                <a:tab pos="46863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latin typeface="Courier New" panose="02070309020205020404" pitchFamily="49" charset="0"/>
              </a:rPr>
              <a:t> </a:t>
            </a:r>
            <a:r>
              <a:rPr lang="en-US" altLang="zh-CN" sz="1400">
                <a:latin typeface="Courier New" panose="02070309020205020404" pitchFamily="49" charset="0"/>
              </a:rPr>
              <a:t>80488b1:	movl   (%ecx,%edx,4),%eax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80488b4:	addl   %eax,(%edi)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80488b6:	incl   %edx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80488b7:	cmpl   %esi,%edx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Courier New" panose="02070309020205020404" pitchFamily="49" charset="0"/>
              </a:rPr>
              <a:t> 80488b9:	jl     80488b1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latin typeface="Courier New" panose="02070309020205020404" pitchFamily="49" charset="0"/>
              </a:rPr>
              <a:t> </a:t>
            </a:r>
            <a:r>
              <a:rPr lang="en-US" altLang="zh-CN" sz="1400">
                <a:latin typeface="Courier New" panose="02070309020205020404" pitchFamily="49" charset="0"/>
              </a:rPr>
              <a:t>80488be:	movl   (%ecx,%edx,4),%eax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400">
              <a:latin typeface="Courier New" panose="02070309020205020404" pitchFamily="49" charset="0"/>
            </a:endParaRPr>
          </a:p>
        </p:txBody>
      </p:sp>
      <p:sp>
        <p:nvSpPr>
          <p:cNvPr id="108548" name="Freeform 6">
            <a:extLst>
              <a:ext uri="{FF2B5EF4-FFF2-40B4-BE49-F238E27FC236}">
                <a16:creationId xmlns:a16="http://schemas.microsoft.com/office/drawing/2014/main" id="{AE1D08D2-D2EB-084D-BC67-E92E60ED8CFF}"/>
              </a:ext>
            </a:extLst>
          </p:cNvPr>
          <p:cNvSpPr>
            <a:spLocks/>
          </p:cNvSpPr>
          <p:nvPr/>
        </p:nvSpPr>
        <p:spPr bwMode="auto">
          <a:xfrm>
            <a:off x="4000500" y="2532063"/>
            <a:ext cx="1587500" cy="306387"/>
          </a:xfrm>
          <a:custGeom>
            <a:avLst/>
            <a:gdLst>
              <a:gd name="T0" fmla="*/ 0 w 1000"/>
              <a:gd name="T1" fmla="*/ 0 h 224"/>
              <a:gd name="T2" fmla="*/ 2147483646 w 1000"/>
              <a:gd name="T3" fmla="*/ 2147483646 h 224"/>
              <a:gd name="T4" fmla="*/ 2147483646 w 1000"/>
              <a:gd name="T5" fmla="*/ 2147483646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8549" name="Text Box 8">
            <a:extLst>
              <a:ext uri="{FF2B5EF4-FFF2-40B4-BE49-F238E27FC236}">
                <a16:creationId xmlns:a16="http://schemas.microsoft.com/office/drawing/2014/main" id="{0F3709F5-F0A2-F948-8E4A-907DCBC95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05105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Helvetica" pitchFamily="2" charset="0"/>
              </a:rPr>
              <a:t>i = 98</a:t>
            </a:r>
          </a:p>
        </p:txBody>
      </p:sp>
      <p:sp>
        <p:nvSpPr>
          <p:cNvPr id="108550" name="Text Box 9">
            <a:extLst>
              <a:ext uri="{FF2B5EF4-FFF2-40B4-BE49-F238E27FC236}">
                <a16:creationId xmlns:a16="http://schemas.microsoft.com/office/drawing/2014/main" id="{762EEEDD-A929-F344-A1ED-9FE694367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23215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Helvetica" pitchFamily="2" charset="0"/>
              </a:rPr>
              <a:t>i = 99</a:t>
            </a:r>
          </a:p>
        </p:txBody>
      </p:sp>
      <p:sp>
        <p:nvSpPr>
          <p:cNvPr id="108551" name="Text Box 11">
            <a:extLst>
              <a:ext uri="{FF2B5EF4-FFF2-40B4-BE49-F238E27FC236}">
                <a16:creationId xmlns:a16="http://schemas.microsoft.com/office/drawing/2014/main" id="{823788B2-19D9-EE46-82F5-5F40A99AF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43163"/>
            <a:ext cx="224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Predict Taken (OK)</a:t>
            </a:r>
          </a:p>
        </p:txBody>
      </p:sp>
      <p:sp>
        <p:nvSpPr>
          <p:cNvPr id="108552" name="Text Box 16">
            <a:extLst>
              <a:ext uri="{FF2B5EF4-FFF2-40B4-BE49-F238E27FC236}">
                <a16:creationId xmlns:a16="http://schemas.microsoft.com/office/drawing/2014/main" id="{E5603EC0-F395-A443-8EBE-EA883FFFF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854200"/>
            <a:ext cx="321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Helvetica" pitchFamily="2" charset="0"/>
              </a:rPr>
              <a:t>Assume vector length = 100</a:t>
            </a:r>
          </a:p>
        </p:txBody>
      </p:sp>
      <p:sp>
        <p:nvSpPr>
          <p:cNvPr id="108553" name="灯片编号占位符 3">
            <a:extLst>
              <a:ext uri="{FF2B5EF4-FFF2-40B4-BE49-F238E27FC236}">
                <a16:creationId xmlns:a16="http://schemas.microsoft.com/office/drawing/2014/main" id="{1C5502CC-F930-E343-B173-E329F3F2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1B018B-C94A-A648-85C8-0FB779D8ECA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8554" name="Rectangle 28">
            <a:extLst>
              <a:ext uri="{FF2B5EF4-FFF2-40B4-BE49-F238E27FC236}">
                <a16:creationId xmlns:a16="http://schemas.microsoft.com/office/drawing/2014/main" id="{297F4A34-7BA3-8140-A9CA-54A280EEE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Branch Misprediction Invalidation</a:t>
            </a:r>
          </a:p>
        </p:txBody>
      </p:sp>
      <p:sp>
        <p:nvSpPr>
          <p:cNvPr id="108555" name="Freeform 7">
            <a:extLst>
              <a:ext uri="{FF2B5EF4-FFF2-40B4-BE49-F238E27FC236}">
                <a16:creationId xmlns:a16="http://schemas.microsoft.com/office/drawing/2014/main" id="{1F0ECB1B-5BD1-2342-9D8C-D9A3FC84C821}"/>
              </a:ext>
            </a:extLst>
          </p:cNvPr>
          <p:cNvSpPr>
            <a:spLocks/>
          </p:cNvSpPr>
          <p:nvPr/>
        </p:nvSpPr>
        <p:spPr bwMode="auto">
          <a:xfrm>
            <a:off x="3862388" y="3683000"/>
            <a:ext cx="1471612" cy="279400"/>
          </a:xfrm>
          <a:custGeom>
            <a:avLst/>
            <a:gdLst>
              <a:gd name="T0" fmla="*/ 0 w 1000"/>
              <a:gd name="T1" fmla="*/ 0 h 224"/>
              <a:gd name="T2" fmla="*/ 2147483646 w 1000"/>
              <a:gd name="T3" fmla="*/ 2147483646 h 224"/>
              <a:gd name="T4" fmla="*/ 2147483646 w 1000"/>
              <a:gd name="T5" fmla="*/ 2147483646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8556" name="Text Box 11">
            <a:extLst>
              <a:ext uri="{FF2B5EF4-FFF2-40B4-BE49-F238E27FC236}">
                <a16:creationId xmlns:a16="http://schemas.microsoft.com/office/drawing/2014/main" id="{5A9CBA89-5A36-E046-AE91-3F0884D8F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559175"/>
            <a:ext cx="229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Definitely not taken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5">
            <a:extLst>
              <a:ext uri="{FF2B5EF4-FFF2-40B4-BE49-F238E27FC236}">
                <a16:creationId xmlns:a16="http://schemas.microsoft.com/office/drawing/2014/main" id="{6020D00B-83A9-8B4B-8AB0-4BB8C131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0819AB-8532-CB45-BCA3-7A69A21F8AA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2CDCF91E-ABD2-8D4C-9C02-B89C98599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Instruction Control Unit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139F9FE-6F7D-DE43-AF48-3DB9CB852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Instruction Retired/Flushed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  <a:cs typeface="+mn-cs"/>
              </a:rPr>
              <a:t>Place instructions into a first-in, first-out queue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Retired: any updates to the </a:t>
            </a:r>
            <a:r>
              <a:rPr lang="en-US" altLang="zh-CN" kern="1200" dirty="0">
                <a:solidFill>
                  <a:srgbClr val="FF0000"/>
                </a:solidFill>
                <a:ea typeface="宋体" pitchFamily="2" charset="-122"/>
              </a:rPr>
              <a:t>registers</a:t>
            </a:r>
            <a:r>
              <a:rPr lang="en-US" altLang="zh-CN" kern="1200" dirty="0">
                <a:ea typeface="宋体" pitchFamily="2" charset="-122"/>
              </a:rPr>
              <a:t> being made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sz="2400" kern="1200" dirty="0">
                <a:ea typeface="宋体" pitchFamily="2" charset="-122"/>
              </a:rPr>
              <a:t>Operations of the instruction have completed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sz="2400" kern="1200" dirty="0">
                <a:ea typeface="宋体" pitchFamily="2" charset="-122"/>
              </a:rPr>
              <a:t>Any branch prediction to the instruction are confirmed</a:t>
            </a:r>
            <a:r>
              <a:rPr lang="en-US" altLang="zh-CN" sz="2800" kern="1200" dirty="0">
                <a:ea typeface="宋体" pitchFamily="2" charset="-122"/>
              </a:rPr>
              <a:t> </a:t>
            </a:r>
            <a:r>
              <a:rPr lang="en-US" altLang="zh-CN" sz="2400" kern="1200" dirty="0">
                <a:ea typeface="宋体" pitchFamily="2" charset="-122"/>
              </a:rPr>
              <a:t>correctly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Flushed: discard any results have been computed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sz="2400" kern="1200" dirty="0">
                <a:ea typeface="宋体" pitchFamily="2" charset="-122"/>
              </a:rPr>
              <a:t>Some branch prediction was </a:t>
            </a:r>
            <a:r>
              <a:rPr lang="en-US" altLang="zh-CN" sz="2400" kern="1200" dirty="0" err="1">
                <a:ea typeface="宋体" pitchFamily="2" charset="-122"/>
              </a:rPr>
              <a:t>mispredicted</a:t>
            </a:r>
            <a:endParaRPr lang="en-US" altLang="zh-CN" sz="2400" kern="1200" dirty="0">
              <a:ea typeface="宋体" pitchFamily="2" charset="-122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altLang="zh-CN" sz="2400" kern="1200" dirty="0" err="1">
                <a:ea typeface="宋体" pitchFamily="2" charset="-122"/>
              </a:rPr>
              <a:t>Mispredictions</a:t>
            </a:r>
            <a:r>
              <a:rPr lang="en-US" altLang="zh-CN" sz="2400" kern="1200" dirty="0">
                <a:ea typeface="宋体" pitchFamily="2" charset="-122"/>
              </a:rPr>
              <a:t> can’t alter the program state</a:t>
            </a:r>
          </a:p>
          <a:p>
            <a:pPr lvl="2">
              <a:lnSpc>
                <a:spcPct val="90000"/>
              </a:lnSpc>
              <a:defRPr/>
            </a:pPr>
            <a:endParaRPr lang="en-US" altLang="zh-CN" kern="1200" dirty="0">
              <a:ea typeface="宋体" pitchFamily="2" charset="-122"/>
            </a:endParaRPr>
          </a:p>
          <a:p>
            <a:pPr lvl="2">
              <a:lnSpc>
                <a:spcPct val="90000"/>
              </a:lnSpc>
              <a:defRPr/>
            </a:pPr>
            <a:endParaRPr lang="en-US" altLang="zh-CN" kern="12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5">
            <a:extLst>
              <a:ext uri="{FF2B5EF4-FFF2-40B4-BE49-F238E27FC236}">
                <a16:creationId xmlns:a16="http://schemas.microsoft.com/office/drawing/2014/main" id="{E1E46054-85EE-7E43-AAF4-11270F0F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1CEE60-852B-5A44-91FF-0CC8A7F3425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6118C9D8-FC2D-9741-BDBC-0D8663F9D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Instruction Control Unit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920D388-2E28-0F49-8C22-1F7EE0E5E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Register File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  <a:cs typeface="+mn-cs"/>
              </a:rPr>
              <a:t>Integer, floating-point and other registers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Controlled by Retirement Unit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7823E740-6071-9745-BD31-E0E1F6FE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35814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lang="en-US" sz="2000" b="0" dirty="0">
                <a:solidFill>
                  <a:srgbClr val="7030A0"/>
                </a:solidFill>
                <a:latin typeface="Nanum Myeongjo" panose="02020603020101020101" pitchFamily="18" charset="-127"/>
              </a:rPr>
              <a:t>Instruction Control</a:t>
            </a:r>
          </a:p>
        </p:txBody>
      </p:sp>
      <p:sp>
        <p:nvSpPr>
          <p:cNvPr id="112646" name="Rectangle 11">
            <a:extLst>
              <a:ext uri="{FF2B5EF4-FFF2-40B4-BE49-F238E27FC236}">
                <a16:creationId xmlns:a16="http://schemas.microsoft.com/office/drawing/2014/main" id="{B9149D87-9D7D-B349-9869-2D16DD357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4038600"/>
            <a:ext cx="1303337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Cache</a:t>
            </a:r>
          </a:p>
        </p:txBody>
      </p:sp>
      <p:sp>
        <p:nvSpPr>
          <p:cNvPr id="112647" name="Rectangle 13">
            <a:extLst>
              <a:ext uri="{FF2B5EF4-FFF2-40B4-BE49-F238E27FC236}">
                <a16:creationId xmlns:a16="http://schemas.microsoft.com/office/drawing/2014/main" id="{EEB14AA9-B940-5A43-B35D-9A04D0D69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4038600"/>
            <a:ext cx="1157288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Fetch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Control</a:t>
            </a:r>
          </a:p>
        </p:txBody>
      </p:sp>
      <p:sp>
        <p:nvSpPr>
          <p:cNvPr id="112648" name="Rectangle 14">
            <a:extLst>
              <a:ext uri="{FF2B5EF4-FFF2-40B4-BE49-F238E27FC236}">
                <a16:creationId xmlns:a16="http://schemas.microsoft.com/office/drawing/2014/main" id="{4724FFB7-2CB1-B74A-B0B9-FDDBADC56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00" y="4648200"/>
            <a:ext cx="1157288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Instruction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Decode</a:t>
            </a:r>
          </a:p>
        </p:txBody>
      </p:sp>
      <p:sp>
        <p:nvSpPr>
          <p:cNvPr id="112649" name="Line 15">
            <a:extLst>
              <a:ext uri="{FF2B5EF4-FFF2-40B4-BE49-F238E27FC236}">
                <a16:creationId xmlns:a16="http://schemas.microsoft.com/office/drawing/2014/main" id="{02FAAB76-A363-644E-8187-8A40F7CE4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088" y="4310063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50" name="Line 16">
            <a:extLst>
              <a:ext uri="{FF2B5EF4-FFF2-40B4-BE49-F238E27FC236}">
                <a16:creationId xmlns:a16="http://schemas.microsoft.com/office/drawing/2014/main" id="{DEA0D716-B391-7E47-B833-92A7ABF5FF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9088" y="4924425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51" name="Line 17">
            <a:extLst>
              <a:ext uri="{FF2B5EF4-FFF2-40B4-BE49-F238E27FC236}">
                <a16:creationId xmlns:a16="http://schemas.microsoft.com/office/drawing/2014/main" id="{DCB11F6F-D85A-E04A-A972-545B4DFF5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9650" y="5181600"/>
            <a:ext cx="1588" cy="876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52" name="Freeform 18">
            <a:extLst>
              <a:ext uri="{FF2B5EF4-FFF2-40B4-BE49-F238E27FC236}">
                <a16:creationId xmlns:a16="http://schemas.microsoft.com/office/drawing/2014/main" id="{FE8E5CE4-7AD6-4B4F-AE42-718EE3138454}"/>
              </a:ext>
            </a:extLst>
          </p:cNvPr>
          <p:cNvSpPr>
            <a:spLocks/>
          </p:cNvSpPr>
          <p:nvPr/>
        </p:nvSpPr>
        <p:spPr bwMode="auto">
          <a:xfrm flipH="1">
            <a:off x="2312988" y="4114800"/>
            <a:ext cx="1928812" cy="19431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53" name="Text Box 23">
            <a:extLst>
              <a:ext uri="{FF2B5EF4-FFF2-40B4-BE49-F238E27FC236}">
                <a16:creationId xmlns:a16="http://schemas.microsoft.com/office/drawing/2014/main" id="{828A3016-522C-C14A-AC14-C4C539371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787" y="4035425"/>
            <a:ext cx="8034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Address</a:t>
            </a:r>
          </a:p>
        </p:txBody>
      </p:sp>
      <p:sp>
        <p:nvSpPr>
          <p:cNvPr id="112654" name="Text Box 24">
            <a:extLst>
              <a:ext uri="{FF2B5EF4-FFF2-40B4-BE49-F238E27FC236}">
                <a16:creationId xmlns:a16="http://schemas.microsoft.com/office/drawing/2014/main" id="{DCD47F65-7E90-E34F-8EA7-E3E4E16C7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01" y="4648200"/>
            <a:ext cx="1103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Instructions</a:t>
            </a:r>
          </a:p>
        </p:txBody>
      </p:sp>
      <p:sp>
        <p:nvSpPr>
          <p:cNvPr id="112655" name="Text Box 25">
            <a:extLst>
              <a:ext uri="{FF2B5EF4-FFF2-40B4-BE49-F238E27FC236}">
                <a16:creationId xmlns:a16="http://schemas.microsoft.com/office/drawing/2014/main" id="{869F05F2-A0FF-C04F-9BD7-94643DB6D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671" y="5178425"/>
            <a:ext cx="1055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112656" name="Text Box 26">
            <a:extLst>
              <a:ext uri="{FF2B5EF4-FFF2-40B4-BE49-F238E27FC236}">
                <a16:creationId xmlns:a16="http://schemas.microsoft.com/office/drawing/2014/main" id="{85531425-5BC7-2542-AF8D-D409CDBDF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527675"/>
            <a:ext cx="14061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Prediction OK?</a:t>
            </a:r>
          </a:p>
        </p:txBody>
      </p:sp>
      <p:sp>
        <p:nvSpPr>
          <p:cNvPr id="112657" name="Rectangle 48">
            <a:extLst>
              <a:ext uri="{FF2B5EF4-FFF2-40B4-BE49-F238E27FC236}">
                <a16:creationId xmlns:a16="http://schemas.microsoft.com/office/drawing/2014/main" id="{986B8066-3985-C644-922E-5C7C7169C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4191000"/>
            <a:ext cx="1157287" cy="990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Retirement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Unit</a:t>
            </a:r>
          </a:p>
        </p:txBody>
      </p:sp>
      <p:sp>
        <p:nvSpPr>
          <p:cNvPr id="112658" name="Rectangle 49">
            <a:extLst>
              <a:ext uri="{FF2B5EF4-FFF2-40B4-BE49-F238E27FC236}">
                <a16:creationId xmlns:a16="http://schemas.microsoft.com/office/drawing/2014/main" id="{1AB97FA6-A482-A544-8424-FED5C2F8F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4648200"/>
            <a:ext cx="769937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Register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File</a:t>
            </a:r>
          </a:p>
        </p:txBody>
      </p:sp>
      <p:sp>
        <p:nvSpPr>
          <p:cNvPr id="112659" name="Line 50">
            <a:extLst>
              <a:ext uri="{FF2B5EF4-FFF2-40B4-BE49-F238E27FC236}">
                <a16:creationId xmlns:a16="http://schemas.microsoft.com/office/drawing/2014/main" id="{6B92BDF3-9E2B-664F-B6FC-3AC9FAA59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2988" y="45720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60" name="Freeform 51">
            <a:extLst>
              <a:ext uri="{FF2B5EF4-FFF2-40B4-BE49-F238E27FC236}">
                <a16:creationId xmlns:a16="http://schemas.microsoft.com/office/drawing/2014/main" id="{644404E0-5D85-F44E-8BB7-4A47C8AB491E}"/>
              </a:ext>
            </a:extLst>
          </p:cNvPr>
          <p:cNvSpPr>
            <a:spLocks/>
          </p:cNvSpPr>
          <p:nvPr/>
        </p:nvSpPr>
        <p:spPr bwMode="auto">
          <a:xfrm flipH="1">
            <a:off x="1905000" y="4953000"/>
            <a:ext cx="890588" cy="1104900"/>
          </a:xfrm>
          <a:custGeom>
            <a:avLst/>
            <a:gdLst>
              <a:gd name="T0" fmla="*/ 0 w 144"/>
              <a:gd name="T1" fmla="*/ 0 h 864"/>
              <a:gd name="T2" fmla="*/ 2147483646 w 144"/>
              <a:gd name="T3" fmla="*/ 0 h 864"/>
              <a:gd name="T4" fmla="*/ 2147483646 w 144"/>
              <a:gd name="T5" fmla="*/ 2147483646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61" name="Text Box 52">
            <a:extLst>
              <a:ext uri="{FF2B5EF4-FFF2-40B4-BE49-F238E27FC236}">
                <a16:creationId xmlns:a16="http://schemas.microsoft.com/office/drawing/2014/main" id="{15ADD8EF-B82E-9144-A14F-33B581A2C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05" y="5521325"/>
            <a:ext cx="14943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</a:rPr>
              <a:t>Register Updates</a:t>
            </a:r>
          </a:p>
        </p:txBody>
      </p:sp>
      <p:sp>
        <p:nvSpPr>
          <p:cNvPr id="112662" name="Line 53">
            <a:extLst>
              <a:ext uri="{FF2B5EF4-FFF2-40B4-BE49-F238E27FC236}">
                <a16:creationId xmlns:a16="http://schemas.microsoft.com/office/drawing/2014/main" id="{E0A85138-B0CF-E74A-B57D-FE0B348C9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4876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63" name="Freeform 54">
            <a:extLst>
              <a:ext uri="{FF2B5EF4-FFF2-40B4-BE49-F238E27FC236}">
                <a16:creationId xmlns:a16="http://schemas.microsoft.com/office/drawing/2014/main" id="{2ABAD651-41BE-C945-AEEC-6B6C2D2CD0AB}"/>
              </a:ext>
            </a:extLst>
          </p:cNvPr>
          <p:cNvSpPr>
            <a:spLocks/>
          </p:cNvSpPr>
          <p:nvPr/>
        </p:nvSpPr>
        <p:spPr bwMode="auto">
          <a:xfrm>
            <a:off x="3856038" y="5181600"/>
            <a:ext cx="963612" cy="228600"/>
          </a:xfrm>
          <a:custGeom>
            <a:avLst/>
            <a:gdLst>
              <a:gd name="T0" fmla="*/ 2147483646 w 480"/>
              <a:gd name="T1" fmla="*/ 2147483646 h 144"/>
              <a:gd name="T2" fmla="*/ 0 w 480"/>
              <a:gd name="T3" fmla="*/ 2147483646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3">
            <a:extLst>
              <a:ext uri="{FF2B5EF4-FFF2-40B4-BE49-F238E27FC236}">
                <a16:creationId xmlns:a16="http://schemas.microsoft.com/office/drawing/2014/main" id="{9B06F686-F9F8-654D-84C5-A2141292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5BEC38-4225-7A43-9A37-004E1648BA8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4691" name="Rectangle 13">
            <a:extLst>
              <a:ext uri="{FF2B5EF4-FFF2-40B4-BE49-F238E27FC236}">
                <a16:creationId xmlns:a16="http://schemas.microsoft.com/office/drawing/2014/main" id="{50E82371-4848-FD4B-9AE9-350701631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Branch Misprediction Recovery</a:t>
            </a:r>
          </a:p>
        </p:txBody>
      </p:sp>
      <p:sp>
        <p:nvSpPr>
          <p:cNvPr id="114692" name="Rectangle 14">
            <a:extLst>
              <a:ext uri="{FF2B5EF4-FFF2-40B4-BE49-F238E27FC236}">
                <a16:creationId xmlns:a16="http://schemas.microsoft.com/office/drawing/2014/main" id="{4677CC25-0542-E74D-BA57-83C5EFCCB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001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2001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b="0" dirty="0">
                <a:latin typeface="Nanum Myeongjo" panose="02020603020101020101" pitchFamily="18" charset="-127"/>
              </a:rPr>
              <a:t>Performance Cost</a:t>
            </a:r>
          </a:p>
          <a:p>
            <a:pPr lvl="1"/>
            <a:r>
              <a:rPr kumimoji="1" lang="en-US" altLang="zh-CN" b="0" dirty="0">
                <a:latin typeface="Nanum Myeongjo" panose="02020603020101020101" pitchFamily="18" charset="-127"/>
              </a:rPr>
              <a:t>Misprediction on Core i7 wastes ~19 clock-cycle</a:t>
            </a:r>
          </a:p>
          <a:p>
            <a:pPr lvl="1"/>
            <a:r>
              <a:rPr kumimoji="1" lang="en-US" altLang="zh-CN" b="0" dirty="0">
                <a:latin typeface="Nanum Myeongjo" panose="02020603020101020101" pitchFamily="18" charset="-127"/>
              </a:rPr>
              <a:t>Don’t be overly concerned about predictable branches</a:t>
            </a:r>
          </a:p>
          <a:p>
            <a:pPr lvl="2">
              <a:buFontTx/>
              <a:buChar char="–"/>
            </a:pPr>
            <a:r>
              <a:rPr kumimoji="1" lang="en-US" altLang="zh-CN" b="0" dirty="0">
                <a:latin typeface="Nanum Myeongjo" panose="02020603020101020101" pitchFamily="18" charset="-127"/>
              </a:rPr>
              <a:t>E.g. loop-closing branches would typically be predicted as being taken, and only incur a misprediction penalty on the </a:t>
            </a:r>
            <a:r>
              <a:rPr kumimoji="1"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last</a:t>
            </a:r>
            <a:r>
              <a:rPr kumimoji="1" lang="en-US" altLang="zh-CN" b="0" dirty="0">
                <a:latin typeface="Nanum Myeongjo" panose="02020603020101020101" pitchFamily="18" charset="-127"/>
              </a:rPr>
              <a:t> time around</a:t>
            </a:r>
          </a:p>
          <a:p>
            <a:pPr lvl="2">
              <a:buFontTx/>
              <a:buChar char="–"/>
            </a:pPr>
            <a:r>
              <a:rPr kumimoji="1" lang="en-US" altLang="zh-CN" b="0" dirty="0">
                <a:latin typeface="Nanum Myeongjo" panose="02020603020101020101" pitchFamily="18" charset="-127"/>
              </a:rPr>
              <a:t>If an inner loop is computational bound, branch prediction may not be in the critical path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3">
            <a:extLst>
              <a:ext uri="{FF2B5EF4-FFF2-40B4-BE49-F238E27FC236}">
                <a16:creationId xmlns:a16="http://schemas.microsoft.com/office/drawing/2014/main" id="{F59DE966-14C0-794B-8C36-2CFCBBD5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51E0F5-FAB6-C64A-B44E-12F1B4C154C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6739" name="Rectangle 13">
            <a:extLst>
              <a:ext uri="{FF2B5EF4-FFF2-40B4-BE49-F238E27FC236}">
                <a16:creationId xmlns:a16="http://schemas.microsoft.com/office/drawing/2014/main" id="{645A7F0D-6421-404D-8F9C-F75C53CB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Write Suitable Code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D370BE-4242-6B47-A99F-F8FC3DE357C6}"/>
              </a:ext>
            </a:extLst>
          </p:cNvPr>
          <p:cNvSpPr txBox="1">
            <a:spLocks noChangeArrowheads="1"/>
          </p:cNvSpPr>
          <p:nvPr/>
        </p:nvSpPr>
        <p:spPr>
          <a:xfrm>
            <a:off x="4465638" y="304800"/>
            <a:ext cx="4371975" cy="3048000"/>
          </a:xfrm>
          <a:prstGeom prst="rect">
            <a:avLst/>
          </a:prstGeom>
          <a:solidFill>
            <a:srgbClr val="FFFFCC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void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charset="-122"/>
              </a:rPr>
              <a:t>minmax1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(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 a[], </a:t>
            </a:r>
            <a:br>
              <a:rPr lang="en-US" altLang="zh-CN" sz="2000" dirty="0">
                <a:latin typeface="Courier New" pitchFamily="49" charset="0"/>
                <a:ea typeface="宋体" charset="-122"/>
              </a:rPr>
            </a:br>
            <a:r>
              <a:rPr lang="en-US" altLang="zh-CN" sz="2000" dirty="0">
                <a:latin typeface="Courier New" pitchFamily="49" charset="0"/>
                <a:ea typeface="宋体" charset="-122"/>
              </a:rPr>
              <a:t>     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 b[], 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 n)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 i;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for (i = 0; i &lt; n; i++)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 (a[i] &gt; b[i]) 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 t = a[i];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    a[i] = b[i];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    b[i] = t;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</a:t>
            </a:r>
          </a:p>
        </p:txBody>
      </p:sp>
      <p:grpSp>
        <p:nvGrpSpPr>
          <p:cNvPr id="108550" name="Group 3">
            <a:extLst>
              <a:ext uri="{FF2B5EF4-FFF2-40B4-BE49-F238E27FC236}">
                <a16:creationId xmlns:a16="http://schemas.microsoft.com/office/drawing/2014/main" id="{FC87E5AB-0D91-5C40-A3C5-C378325F0471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800600"/>
            <a:ext cx="4800600" cy="923925"/>
            <a:chOff x="990600" y="5410200"/>
            <a:chExt cx="4800600" cy="923330"/>
          </a:xfrm>
        </p:grpSpPr>
        <p:sp>
          <p:nvSpPr>
            <p:cNvPr id="116742" name="TextBox 1">
              <a:extLst>
                <a:ext uri="{FF2B5EF4-FFF2-40B4-BE49-F238E27FC236}">
                  <a16:creationId xmlns:a16="http://schemas.microsoft.com/office/drawing/2014/main" id="{F149477F-8BFD-224C-8B91-37C3E381E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5410200"/>
              <a:ext cx="4800600" cy="9233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Function  random   predictable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minmax1   14.5     2.5-3.5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 </a:t>
              </a:r>
            </a:p>
          </p:txBody>
        </p:sp>
        <p:cxnSp>
          <p:nvCxnSpPr>
            <p:cNvPr id="116743" name="Straight Connector 2">
              <a:extLst>
                <a:ext uri="{FF2B5EF4-FFF2-40B4-BE49-F238E27FC236}">
                  <a16:creationId xmlns:a16="http://schemas.microsoft.com/office/drawing/2014/main" id="{F17E44E5-59E4-5046-8935-6B3A5A780C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66800" y="5715000"/>
              <a:ext cx="4648200" cy="0"/>
            </a:xfrm>
            <a:prstGeom prst="line">
              <a:avLst/>
            </a:prstGeom>
            <a:noFill/>
            <a:ln w="3175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3">
            <a:extLst>
              <a:ext uri="{FF2B5EF4-FFF2-40B4-BE49-F238E27FC236}">
                <a16:creationId xmlns:a16="http://schemas.microsoft.com/office/drawing/2014/main" id="{5644B22B-AFC2-8E4D-8F8D-A51DAB51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666895-706D-1744-BC47-DB463871707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8787" name="Rectangle 13">
            <a:extLst>
              <a:ext uri="{FF2B5EF4-FFF2-40B4-BE49-F238E27FC236}">
                <a16:creationId xmlns:a16="http://schemas.microsoft.com/office/drawing/2014/main" id="{326A8A2E-8626-564B-BC75-CEDB5197F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Write Suitable Code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B5EBA4-DC0E-8043-91E1-1D4DAE552A7F}"/>
              </a:ext>
            </a:extLst>
          </p:cNvPr>
          <p:cNvSpPr txBox="1">
            <a:spLocks noChangeArrowheads="1"/>
          </p:cNvSpPr>
          <p:nvPr/>
        </p:nvSpPr>
        <p:spPr>
          <a:xfrm>
            <a:off x="4465638" y="304800"/>
            <a:ext cx="4371975" cy="3048000"/>
          </a:xfrm>
          <a:prstGeom prst="rect">
            <a:avLst/>
          </a:prstGeom>
          <a:solidFill>
            <a:srgbClr val="FFFFCC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void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charset="-122"/>
              </a:rPr>
              <a:t>minmax1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(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 a[], </a:t>
            </a:r>
            <a:br>
              <a:rPr lang="en-US" altLang="zh-CN" sz="2000" dirty="0">
                <a:latin typeface="Courier New" pitchFamily="49" charset="0"/>
                <a:ea typeface="宋体" charset="-122"/>
              </a:rPr>
            </a:br>
            <a:r>
              <a:rPr lang="en-US" altLang="zh-CN" sz="2000" dirty="0">
                <a:latin typeface="Courier New" pitchFamily="49" charset="0"/>
                <a:ea typeface="宋体" charset="-122"/>
              </a:rPr>
              <a:t>     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 b[], 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 n)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 i;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for (i = 0; i &lt; n; i++)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 (a[i] &gt; b[i]) 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    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 t = a[i];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    a[i] = b[i];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    b[i] = t;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E7B359E-0C29-ED49-91C0-E3EF4FE80F4B}"/>
              </a:ext>
            </a:extLst>
          </p:cNvPr>
          <p:cNvSpPr txBox="1">
            <a:spLocks noChangeArrowheads="1"/>
          </p:cNvSpPr>
          <p:nvPr/>
        </p:nvSpPr>
        <p:spPr>
          <a:xfrm>
            <a:off x="468313" y="2514600"/>
            <a:ext cx="5486400" cy="2895600"/>
          </a:xfrm>
          <a:prstGeom prst="rect">
            <a:avLst/>
          </a:prstGeom>
          <a:solidFill>
            <a:srgbClr val="FFFFCC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void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charset="-122"/>
              </a:rPr>
              <a:t>minmax2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(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 a[], </a:t>
            </a:r>
            <a:br>
              <a:rPr lang="en-US" altLang="zh-CN" sz="2000" dirty="0">
                <a:latin typeface="Courier New" pitchFamily="49" charset="0"/>
                <a:ea typeface="宋体" charset="-122"/>
              </a:rPr>
            </a:br>
            <a:r>
              <a:rPr lang="en-US" altLang="zh-CN" sz="2000" dirty="0">
                <a:latin typeface="Courier New" pitchFamily="49" charset="0"/>
                <a:ea typeface="宋体" charset="-122"/>
              </a:rPr>
              <a:t>     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 b[], 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 n)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 i;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for (i = 0; i &lt; n; i++)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 min = a[i]&lt;b[i]?a[i]:b[i];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int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 max = a[i]&lt;b[i]?b[i]:a[i];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  a[i] = min;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  b[i] = max;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  </a:t>
            </a:r>
          </a:p>
        </p:txBody>
      </p:sp>
      <p:grpSp>
        <p:nvGrpSpPr>
          <p:cNvPr id="118790" name="Group 3">
            <a:extLst>
              <a:ext uri="{FF2B5EF4-FFF2-40B4-BE49-F238E27FC236}">
                <a16:creationId xmlns:a16="http://schemas.microsoft.com/office/drawing/2014/main" id="{B52BD211-1CFC-9C4B-81CA-28ACFEC5492E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800600"/>
            <a:ext cx="4800600" cy="923925"/>
            <a:chOff x="990600" y="5410202"/>
            <a:chExt cx="4800600" cy="923330"/>
          </a:xfrm>
        </p:grpSpPr>
        <p:sp>
          <p:nvSpPr>
            <p:cNvPr id="118792" name="TextBox 1">
              <a:extLst>
                <a:ext uri="{FF2B5EF4-FFF2-40B4-BE49-F238E27FC236}">
                  <a16:creationId xmlns:a16="http://schemas.microsoft.com/office/drawing/2014/main" id="{2D2A869E-D403-C44B-8731-82059E1C6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5410202"/>
              <a:ext cx="4800600" cy="9233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Function  random   predictable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urier New" panose="02070309020205020404" pitchFamily="49" charset="0"/>
                </a:rPr>
                <a:t>minmax1   14.5     2.5-3.5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latin typeface="Courier New" panose="02070309020205020404" pitchFamily="49" charset="0"/>
              </a:endParaRPr>
            </a:p>
          </p:txBody>
        </p:sp>
        <p:cxnSp>
          <p:nvCxnSpPr>
            <p:cNvPr id="118793" name="Straight Connector 2">
              <a:extLst>
                <a:ext uri="{FF2B5EF4-FFF2-40B4-BE49-F238E27FC236}">
                  <a16:creationId xmlns:a16="http://schemas.microsoft.com/office/drawing/2014/main" id="{C6704BA2-7638-9643-91E2-9A37D36C49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66800" y="5715000"/>
              <a:ext cx="4648200" cy="0"/>
            </a:xfrm>
            <a:prstGeom prst="line">
              <a:avLst/>
            </a:prstGeom>
            <a:noFill/>
            <a:ln w="3175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45F9A9D-7705-5147-8B84-17E84FF62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348288"/>
            <a:ext cx="357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minmax2    4.0     4.0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7D00E3D9-A084-F74A-9D20-B634046E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EE2C9E-6BCB-2043-8BF1-6CE15F5540A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9759464-EEA4-F34E-812C-218150CAC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Multi-functional Units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198FD51-AB5F-DD43-ADD9-C85AE8C13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Some Instructions Take &gt; 1 Cycle, but Can be Pipelined</a:t>
            </a:r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r>
              <a:rPr lang="en-US" altLang="zh-CN" dirty="0" err="1">
                <a:ea typeface="宋体" pitchFamily="2" charset="-122"/>
              </a:rPr>
              <a:t>Haswell</a:t>
            </a:r>
            <a:r>
              <a:rPr lang="en-US" altLang="zh-CN" dirty="0">
                <a:ea typeface="宋体" pitchFamily="2" charset="-122"/>
              </a:rPr>
              <a:t> (Core i7)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15365" name="Picture 1">
            <a:extLst>
              <a:ext uri="{FF2B5EF4-FFF2-40B4-BE49-F238E27FC236}">
                <a16:creationId xmlns:a16="http://schemas.microsoft.com/office/drawing/2014/main" id="{E0B69F8D-8046-7F41-AC0B-21C1BB0C0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124200"/>
            <a:ext cx="73787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5E33D700-9E5B-4049-B36F-265C6207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B3F2CA-8C45-C448-89B5-EA4CF362B8D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3B809E4-369B-E647-AC4C-BB802A201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Unit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4B69494-DC25-5749-B535-C63EEE103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Operation is dispatched to one of multi-functional units, whenever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  <a:cs typeface="+mn-cs"/>
              </a:rPr>
              <a:t>All the operands of an operation are ready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  <a:cs typeface="+mn-cs"/>
              </a:rPr>
              <a:t>Suitable functional units are available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Execution results are passed among functional units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1EAD94A8-80BD-0941-96C4-A2EE5E13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AE4CD6-779B-254A-93CB-24F7FE18BBB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306DBCF-7EED-B347-9B9A-921047F0F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Execution Unit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F73DEFE-0AAE-8A40-B0DA-DEF6C9FF4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Data Cache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  <a:cs typeface="+mn-cs"/>
              </a:rPr>
              <a:t>Load and store units access memory via data cache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  <a:cs typeface="+mn-cs"/>
              </a:rPr>
              <a:t>A high-speed memory containing the most recently accessed data values </a:t>
            </a:r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E662EC7E-086E-4240-BBD7-69C114026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34290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eaLnBrk="1" hangingPunct="1">
              <a:defRPr/>
            </a:pPr>
            <a:r>
              <a:rPr lang="en-US" sz="2800" b="0" dirty="0">
                <a:solidFill>
                  <a:srgbClr val="7030A0"/>
                </a:solidFill>
                <a:latin typeface="Nanum Myeongjo" panose="02020603020101020101" pitchFamily="18" charset="-127"/>
              </a:rPr>
              <a:t>Execution</a:t>
            </a:r>
          </a:p>
        </p:txBody>
      </p:sp>
      <p:sp>
        <p:nvSpPr>
          <p:cNvPr id="19462" name="Rectangle 4">
            <a:extLst>
              <a:ext uri="{FF2B5EF4-FFF2-40B4-BE49-F238E27FC236}">
                <a16:creationId xmlns:a16="http://schemas.microsoft.com/office/drawing/2014/main" id="{813472E9-035D-1444-91B2-2E2094FA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24288"/>
            <a:ext cx="5791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Functional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Units</a:t>
            </a:r>
          </a:p>
        </p:txBody>
      </p:sp>
      <p:sp>
        <p:nvSpPr>
          <p:cNvPr id="19463" name="Rectangle 6">
            <a:extLst>
              <a:ext uri="{FF2B5EF4-FFF2-40B4-BE49-F238E27FC236}">
                <a16:creationId xmlns:a16="http://schemas.microsoft.com/office/drawing/2014/main" id="{99C0FEE3-CD01-B640-9098-AE086E2B3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3962400"/>
            <a:ext cx="67627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Branch</a:t>
            </a:r>
          </a:p>
        </p:txBody>
      </p:sp>
      <p:sp>
        <p:nvSpPr>
          <p:cNvPr id="19464" name="Rectangle 7">
            <a:extLst>
              <a:ext uri="{FF2B5EF4-FFF2-40B4-BE49-F238E27FC236}">
                <a16:creationId xmlns:a16="http://schemas.microsoft.com/office/drawing/2014/main" id="{3800F0E7-56AE-954D-B5E7-16953DA14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962400"/>
            <a:ext cx="1109662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Arithmetic</a:t>
            </a:r>
            <a:br>
              <a:rPr lang="en-US" altLang="zh-CN" sz="1600" b="0" dirty="0">
                <a:latin typeface="Nanum Myeongjo" panose="02020603020101020101" pitchFamily="18" charset="-127"/>
              </a:rPr>
            </a:br>
            <a:r>
              <a:rPr lang="en-US" altLang="zh-CN" sz="1600" b="0" dirty="0"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A292B7B9-4AE0-3D48-90DD-F72616C42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3962400"/>
            <a:ext cx="67627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Load</a:t>
            </a:r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6081B6BD-4873-6042-9A53-BE8B733CA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3962400"/>
            <a:ext cx="67627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Store</a:t>
            </a:r>
          </a:p>
        </p:txBody>
      </p:sp>
      <p:sp>
        <p:nvSpPr>
          <p:cNvPr id="19467" name="Rectangle 12">
            <a:extLst>
              <a:ext uri="{FF2B5EF4-FFF2-40B4-BE49-F238E27FC236}">
                <a16:creationId xmlns:a16="http://schemas.microsoft.com/office/drawing/2014/main" id="{CC4C876A-9466-554C-864A-B58CB2951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5486400"/>
            <a:ext cx="1447800" cy="6096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Data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chemeClr val="bg1"/>
                </a:solidFill>
                <a:latin typeface="Nanum Myeongjo" panose="02020603020101020101" pitchFamily="18" charset="-127"/>
              </a:rPr>
              <a:t>Cache</a:t>
            </a:r>
          </a:p>
        </p:txBody>
      </p:sp>
      <p:sp>
        <p:nvSpPr>
          <p:cNvPr id="19468" name="Line 19">
            <a:extLst>
              <a:ext uri="{FF2B5EF4-FFF2-40B4-BE49-F238E27FC236}">
                <a16:creationId xmlns:a16="http://schemas.microsoft.com/office/drawing/2014/main" id="{A2CE25AF-794A-FD4A-B19A-E5D3905255C2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962525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9" name="Line 20">
            <a:extLst>
              <a:ext uri="{FF2B5EF4-FFF2-40B4-BE49-F238E27FC236}">
                <a16:creationId xmlns:a16="http://schemas.microsoft.com/office/drawing/2014/main" id="{0E535F27-2C56-8D45-8B2D-31BB64F26CA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5253038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0" name="Line 21">
            <a:extLst>
              <a:ext uri="{FF2B5EF4-FFF2-40B4-BE49-F238E27FC236}">
                <a16:creationId xmlns:a16="http://schemas.microsoft.com/office/drawing/2014/main" id="{AB93511B-9277-B94F-9203-33A81CBB934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734050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1" name="Line 22">
            <a:extLst>
              <a:ext uri="{FF2B5EF4-FFF2-40B4-BE49-F238E27FC236}">
                <a16:creationId xmlns:a16="http://schemas.microsoft.com/office/drawing/2014/main" id="{D49BBCBA-336D-AE4F-B45E-E510EF243AA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022975" y="4953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2" name="Text Box 27">
            <a:extLst>
              <a:ext uri="{FF2B5EF4-FFF2-40B4-BE49-F238E27FC236}">
                <a16:creationId xmlns:a16="http://schemas.microsoft.com/office/drawing/2014/main" id="{9772A6FB-B088-D943-95C9-4CA2E90AE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048" y="5164138"/>
            <a:ext cx="619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Data</a:t>
            </a:r>
          </a:p>
        </p:txBody>
      </p:sp>
      <p:sp>
        <p:nvSpPr>
          <p:cNvPr id="19473" name="Text Box 28">
            <a:extLst>
              <a:ext uri="{FF2B5EF4-FFF2-40B4-BE49-F238E27FC236}">
                <a16:creationId xmlns:a16="http://schemas.microsoft.com/office/drawing/2014/main" id="{C19C7F7E-4403-D748-85A2-E6C349ECB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85" y="5181600"/>
            <a:ext cx="619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Data</a:t>
            </a:r>
          </a:p>
        </p:txBody>
      </p:sp>
      <p:sp>
        <p:nvSpPr>
          <p:cNvPr id="19474" name="Text Box 29">
            <a:extLst>
              <a:ext uri="{FF2B5EF4-FFF2-40B4-BE49-F238E27FC236}">
                <a16:creationId xmlns:a16="http://schemas.microsoft.com/office/drawing/2014/main" id="{EEA2F0CE-7F06-4340-83BB-D3061E4AE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3273" y="4935538"/>
            <a:ext cx="699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 err="1">
                <a:latin typeface="Nanum Myeongjo" panose="02020603020101020101" pitchFamily="18" charset="-127"/>
              </a:rPr>
              <a:t>Addr</a:t>
            </a:r>
            <a:r>
              <a:rPr lang="en-US" altLang="zh-CN" sz="1600" b="0" dirty="0">
                <a:latin typeface="Nanum Myeongjo" panose="02020603020101020101" pitchFamily="18" charset="-127"/>
              </a:rPr>
              <a:t>.</a:t>
            </a:r>
          </a:p>
        </p:txBody>
      </p:sp>
      <p:sp>
        <p:nvSpPr>
          <p:cNvPr id="19475" name="Text Box 30">
            <a:extLst>
              <a:ext uri="{FF2B5EF4-FFF2-40B4-BE49-F238E27FC236}">
                <a16:creationId xmlns:a16="http://schemas.microsoft.com/office/drawing/2014/main" id="{03160C5E-13D6-7841-98A9-0D2E9D639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210" y="4935538"/>
            <a:ext cx="699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 err="1">
                <a:latin typeface="Nanum Myeongjo" panose="02020603020101020101" pitchFamily="18" charset="-127"/>
              </a:rPr>
              <a:t>Addr</a:t>
            </a:r>
            <a:r>
              <a:rPr lang="en-US" altLang="zh-CN" sz="1600" b="0" dirty="0">
                <a:latin typeface="Nanum Myeongjo" panose="02020603020101020101" pitchFamily="18" charset="-127"/>
              </a:rPr>
              <a:t>.</a:t>
            </a:r>
          </a:p>
        </p:txBody>
      </p:sp>
      <p:sp>
        <p:nvSpPr>
          <p:cNvPr id="19476" name="Line 31">
            <a:extLst>
              <a:ext uri="{FF2B5EF4-FFF2-40B4-BE49-F238E27FC236}">
                <a16:creationId xmlns:a16="http://schemas.microsoft.com/office/drawing/2014/main" id="{1055ED0A-BCA2-6146-BFE6-4CA0B25BE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3175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7" name="Line 33">
            <a:extLst>
              <a:ext uri="{FF2B5EF4-FFF2-40B4-BE49-F238E27FC236}">
                <a16:creationId xmlns:a16="http://schemas.microsoft.com/office/drawing/2014/main" id="{94920D9F-1C84-8E40-8FCE-FF8E7BCE2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8" name="Line 34">
            <a:extLst>
              <a:ext uri="{FF2B5EF4-FFF2-40B4-BE49-F238E27FC236}">
                <a16:creationId xmlns:a16="http://schemas.microsoft.com/office/drawing/2014/main" id="{641D9F79-33BB-6D43-B0EF-41015F6C3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0863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9" name="Line 35">
            <a:extLst>
              <a:ext uri="{FF2B5EF4-FFF2-40B4-BE49-F238E27FC236}">
                <a16:creationId xmlns:a16="http://schemas.microsoft.com/office/drawing/2014/main" id="{C7974DFD-C5AA-014E-9991-6FF866FCB6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80" name="Line 36">
            <a:extLst>
              <a:ext uri="{FF2B5EF4-FFF2-40B4-BE49-F238E27FC236}">
                <a16:creationId xmlns:a16="http://schemas.microsoft.com/office/drawing/2014/main" id="{CD4FFD91-AA71-124C-B609-3957179EC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3175" y="37338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81" name="Rectangle 37">
            <a:extLst>
              <a:ext uri="{FF2B5EF4-FFF2-40B4-BE49-F238E27FC236}">
                <a16:creationId xmlns:a16="http://schemas.microsoft.com/office/drawing/2014/main" id="{61704F87-4CF6-B945-AB16-B5C499A88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3962400"/>
            <a:ext cx="110807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Arithmetic</a:t>
            </a:r>
            <a:br>
              <a:rPr lang="en-US" altLang="zh-CN" sz="1600" b="0" dirty="0">
                <a:latin typeface="Nanum Myeongjo" panose="02020603020101020101" pitchFamily="18" charset="-127"/>
              </a:rPr>
            </a:br>
            <a:r>
              <a:rPr lang="en-US" altLang="zh-CN" sz="1600" b="0" dirty="0">
                <a:latin typeface="Nanum Myeongjo" panose="02020603020101020101" pitchFamily="18" charset="-127"/>
              </a:rPr>
              <a:t>operations</a:t>
            </a:r>
          </a:p>
        </p:txBody>
      </p:sp>
      <p:sp>
        <p:nvSpPr>
          <p:cNvPr id="19482" name="Line 38">
            <a:extLst>
              <a:ext uri="{FF2B5EF4-FFF2-40B4-BE49-F238E27FC236}">
                <a16:creationId xmlns:a16="http://schemas.microsoft.com/office/drawing/2014/main" id="{63C74F07-DAA4-2348-9AFA-7A0FBF996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83" name="Line 39">
            <a:extLst>
              <a:ext uri="{FF2B5EF4-FFF2-40B4-BE49-F238E27FC236}">
                <a16:creationId xmlns:a16="http://schemas.microsoft.com/office/drawing/2014/main" id="{C6ED5C9D-5255-C546-80DE-3AF15C387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138" y="4800600"/>
            <a:ext cx="52149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9484" name="Group 40">
            <a:extLst>
              <a:ext uri="{FF2B5EF4-FFF2-40B4-BE49-F238E27FC236}">
                <a16:creationId xmlns:a16="http://schemas.microsoft.com/office/drawing/2014/main" id="{D773B569-E34F-EB49-BAD6-B10E6E181893}"/>
              </a:ext>
            </a:extLst>
          </p:cNvPr>
          <p:cNvGrpSpPr>
            <a:grpSpLocks/>
          </p:cNvGrpSpPr>
          <p:nvPr/>
        </p:nvGrpSpPr>
        <p:grpSpPr bwMode="auto">
          <a:xfrm>
            <a:off x="2506663" y="4419600"/>
            <a:ext cx="3857625" cy="381000"/>
            <a:chOff x="768" y="2016"/>
            <a:chExt cx="1920" cy="144"/>
          </a:xfrm>
        </p:grpSpPr>
        <p:sp>
          <p:nvSpPr>
            <p:cNvPr id="19486" name="Line 41">
              <a:extLst>
                <a:ext uri="{FF2B5EF4-FFF2-40B4-BE49-F238E27FC236}">
                  <a16:creationId xmlns:a16="http://schemas.microsoft.com/office/drawing/2014/main" id="{B64284B2-D050-9A4F-8DBD-47BC35E05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7" name="Line 42">
              <a:extLst>
                <a:ext uri="{FF2B5EF4-FFF2-40B4-BE49-F238E27FC236}">
                  <a16:creationId xmlns:a16="http://schemas.microsoft.com/office/drawing/2014/main" id="{4A934F28-2127-634E-AB5A-A64AE2BF6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8" name="Line 44">
              <a:extLst>
                <a:ext uri="{FF2B5EF4-FFF2-40B4-BE49-F238E27FC236}">
                  <a16:creationId xmlns:a16="http://schemas.microsoft.com/office/drawing/2014/main" id="{EE448668-494E-304A-ABF0-B35FF85B0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9" name="Line 45">
              <a:extLst>
                <a:ext uri="{FF2B5EF4-FFF2-40B4-BE49-F238E27FC236}">
                  <a16:creationId xmlns:a16="http://schemas.microsoft.com/office/drawing/2014/main" id="{14348D30-F234-FC45-8092-19AC8C65A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90" name="Line 46">
              <a:extLst>
                <a:ext uri="{FF2B5EF4-FFF2-40B4-BE49-F238E27FC236}">
                  <a16:creationId xmlns:a16="http://schemas.microsoft.com/office/drawing/2014/main" id="{5C8A4FB2-4706-EA4F-9BB3-889C8F0D2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5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9485" name="Rectangle 47">
            <a:extLst>
              <a:ext uri="{FF2B5EF4-FFF2-40B4-BE49-F238E27FC236}">
                <a16:creationId xmlns:a16="http://schemas.microsoft.com/office/drawing/2014/main" id="{295D9A9A-4896-F540-B114-4AF15F47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4752975"/>
            <a:ext cx="20024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Nanum Myeongjo" panose="02020603020101020101" pitchFamily="18" charset="-127"/>
              </a:rPr>
              <a:t>Operation Results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71398C2A-317B-0746-ACA8-37D402A2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B1D91-C241-F04B-95E7-BDC340D0A2C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3E01E31-7ABE-C344-9EAC-FC359C06E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Data-Flow Graphs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16FC064-F97E-E94E-9CCB-2810916BC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</a:rPr>
              <a:t>Data-Flow Graphs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Visualize how the data dependencies in a program dictate its performance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kern="1200" dirty="0">
                <a:ea typeface="宋体" pitchFamily="2" charset="-122"/>
                <a:cs typeface="+mn-cs"/>
              </a:rPr>
              <a:t>Example: combine4 (</a:t>
            </a:r>
            <a:r>
              <a:rPr lang="en-US" altLang="zh-CN" kern="1200" dirty="0" err="1">
                <a:ea typeface="宋体" pitchFamily="2" charset="-122"/>
                <a:cs typeface="+mn-cs"/>
              </a:rPr>
              <a:t>data_t</a:t>
            </a:r>
            <a:r>
              <a:rPr lang="en-US" altLang="zh-CN" kern="1200" dirty="0">
                <a:ea typeface="宋体" pitchFamily="2" charset="-122"/>
                <a:cs typeface="+mn-cs"/>
              </a:rPr>
              <a:t> = float, OP = *)</a:t>
            </a:r>
          </a:p>
          <a:p>
            <a:pPr lvl="2">
              <a:lnSpc>
                <a:spcPct val="90000"/>
              </a:lnSpc>
              <a:defRPr/>
            </a:pPr>
            <a:endParaRPr lang="en-US" altLang="zh-CN" kern="1200" dirty="0">
              <a:ea typeface="宋体" pitchFamily="2" charset="-122"/>
              <a:cs typeface="+mn-cs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15B62162-D837-D941-9B8D-497019CC2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352800"/>
            <a:ext cx="6019800" cy="3124200"/>
          </a:xfrm>
          <a:prstGeom prst="rect">
            <a:avLst/>
          </a:prstGeom>
          <a:solidFill>
            <a:srgbClr val="FFFFCC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void combine4(</a:t>
            </a:r>
            <a:r>
              <a:rPr lang="en-US" altLang="zh-CN" sz="2000" dirty="0" err="1">
                <a:latin typeface="Courier New" panose="02070309020205020404" pitchFamily="49" charset="0"/>
              </a:rPr>
              <a:t>vec_ptr</a:t>
            </a:r>
            <a:r>
              <a:rPr lang="en-US" altLang="zh-CN" sz="2000" dirty="0">
                <a:latin typeface="Courier New" panose="02070309020205020404" pitchFamily="49" charset="0"/>
              </a:rPr>
              <a:t> v, </a:t>
            </a:r>
            <a:r>
              <a:rPr lang="en-US" altLang="zh-CN" sz="2000" dirty="0" err="1">
                <a:latin typeface="Courier New" panose="02070309020205020404" pitchFamily="49" charset="0"/>
              </a:rPr>
              <a:t>data_t</a:t>
            </a:r>
            <a:r>
              <a:rPr lang="en-US" altLang="zh-CN" sz="2000" dirty="0">
                <a:latin typeface="Courier New" panose="02070309020205020404" pitchFamily="49" charset="0"/>
              </a:rPr>
              <a:t> *</a:t>
            </a:r>
            <a:r>
              <a:rPr lang="en-US" altLang="zh-CN" sz="2000" dirty="0" err="1">
                <a:latin typeface="Courier New" panose="02070309020205020404" pitchFamily="49" charset="0"/>
              </a:rPr>
              <a:t>dest</a:t>
            </a:r>
            <a:r>
              <a:rPr lang="en-US" altLang="zh-CN" sz="2000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long 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long length = </a:t>
            </a:r>
            <a:r>
              <a:rPr lang="en-US" altLang="zh-CN" sz="2000" dirty="0" err="1">
                <a:latin typeface="Courier New" panose="02070309020205020404" pitchFamily="49" charset="0"/>
              </a:rPr>
              <a:t>vec_length</a:t>
            </a:r>
            <a:r>
              <a:rPr lang="en-US" altLang="zh-CN" sz="2000" dirty="0">
                <a:latin typeface="Courier New" panose="02070309020205020404" pitchFamily="49" charset="0"/>
              </a:rPr>
              <a:t>(v);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</a:rPr>
              <a:t>data_t</a:t>
            </a:r>
            <a:r>
              <a:rPr lang="en-US" altLang="zh-CN" sz="2000" dirty="0">
                <a:latin typeface="Courier New" panose="02070309020205020404" pitchFamily="49" charset="0"/>
              </a:rPr>
              <a:t> *data = </a:t>
            </a:r>
            <a:r>
              <a:rPr lang="en-US" altLang="zh-CN" sz="2000" dirty="0" err="1">
                <a:latin typeface="Courier New" panose="02070309020205020404" pitchFamily="49" charset="0"/>
              </a:rPr>
              <a:t>get_vec_start</a:t>
            </a:r>
            <a:r>
              <a:rPr lang="en-US" altLang="zh-CN" sz="2000" dirty="0">
                <a:latin typeface="Courier New" panose="02070309020205020404" pitchFamily="49" charset="0"/>
              </a:rPr>
              <a:t>(v);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</a:rPr>
              <a:t>data_t</a:t>
            </a:r>
            <a:r>
              <a:rPr lang="en-US" altLang="zh-CN" sz="2000" dirty="0">
                <a:latin typeface="Courier New" panose="02070309020205020404" pitchFamily="49" charset="0"/>
              </a:rPr>
              <a:t> x = IDENT;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for (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 = 0; 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 &lt; length; 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  x = x OP data[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*</a:t>
            </a:r>
            <a:r>
              <a:rPr lang="en-US" altLang="zh-CN" sz="2000" dirty="0" err="1">
                <a:latin typeface="Courier New" panose="02070309020205020404" pitchFamily="49" charset="0"/>
              </a:rPr>
              <a:t>dest</a:t>
            </a:r>
            <a:r>
              <a:rPr lang="en-US" altLang="zh-CN" sz="2000" dirty="0">
                <a:latin typeface="Courier New" panose="02070309020205020404" pitchFamily="49" charset="0"/>
              </a:rPr>
              <a:t> = x;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914400" algn="l"/>
            <a:tab pos="2286000" algn="l"/>
          </a:tabLst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914400" algn="l"/>
            <a:tab pos="2286000" algn="l"/>
          </a:tabLst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780</TotalTime>
  <Words>4063</Words>
  <Application>Microsoft Macintosh PowerPoint</Application>
  <PresentationFormat>如螢幕大小 (4:3)</PresentationFormat>
  <Paragraphs>1072</Paragraphs>
  <Slides>58</Slides>
  <Notes>55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9" baseType="lpstr">
      <vt:lpstr>Courier New</vt:lpstr>
      <vt:lpstr>宋体</vt:lpstr>
      <vt:lpstr>Arial</vt:lpstr>
      <vt:lpstr>Comic Sans MS</vt:lpstr>
      <vt:lpstr>Times New Roman</vt:lpstr>
      <vt:lpstr>Calibri</vt:lpstr>
      <vt:lpstr>Wingdings</vt:lpstr>
      <vt:lpstr>Corbel</vt:lpstr>
      <vt:lpstr>Verdana</vt:lpstr>
      <vt:lpstr>Helvetica</vt:lpstr>
      <vt:lpstr>icfp99</vt:lpstr>
      <vt:lpstr>Modern Processors</vt:lpstr>
      <vt:lpstr>Outline</vt:lpstr>
      <vt:lpstr>PowerPoint 簡報</vt:lpstr>
      <vt:lpstr>PowerPoint 簡報</vt:lpstr>
      <vt:lpstr>Multi-functional Units</vt:lpstr>
      <vt:lpstr>Multi-functional Units</vt:lpstr>
      <vt:lpstr>Execution Unit</vt:lpstr>
      <vt:lpstr>Execution Unit</vt:lpstr>
      <vt:lpstr>Data-Flow Graphs</vt:lpstr>
      <vt:lpstr>PowerPoint 簡報</vt:lpstr>
      <vt:lpstr>PowerPoint 簡報</vt:lpstr>
      <vt:lpstr>PowerPoint 簡報</vt:lpstr>
      <vt:lpstr>PowerPoint 簡報</vt:lpstr>
      <vt:lpstr>PowerPoint 簡報</vt:lpstr>
      <vt:lpstr>Execution Unit</vt:lpstr>
      <vt:lpstr>PowerPoint 簡報</vt:lpstr>
      <vt:lpstr>PowerPoint 簡報</vt:lpstr>
      <vt:lpstr>Performance-limiting Critical Path</vt:lpstr>
      <vt:lpstr>Other Performance Factors</vt:lpstr>
      <vt:lpstr>More Code Optimization</vt:lpstr>
      <vt:lpstr>Outline</vt:lpstr>
      <vt:lpstr>Loop Unrolling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Enhance Parallelism</vt:lpstr>
      <vt:lpstr>Multiple Accumulator</vt:lpstr>
      <vt:lpstr>PowerPoint 簡報</vt:lpstr>
      <vt:lpstr>PowerPoint 簡報</vt:lpstr>
      <vt:lpstr>PowerPoint 簡報</vt:lpstr>
      <vt:lpstr>PowerPoint 簡報</vt:lpstr>
      <vt:lpstr>PowerPoint 簡報</vt:lpstr>
      <vt:lpstr>Enhance Parallelism</vt:lpstr>
      <vt:lpstr>Re-association Transformation</vt:lpstr>
      <vt:lpstr>PowerPoint 簡報</vt:lpstr>
      <vt:lpstr>PowerPoint 簡報</vt:lpstr>
      <vt:lpstr>PowerPoint 簡報</vt:lpstr>
      <vt:lpstr>PowerPoint 簡報</vt:lpstr>
      <vt:lpstr>Summary of Results</vt:lpstr>
      <vt:lpstr>Summary of Results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Instruction Control Unit</vt:lpstr>
      <vt:lpstr>PowerPoint 簡報</vt:lpstr>
      <vt:lpstr>Instruction Control Unit</vt:lpstr>
      <vt:lpstr>Instruction Control Unit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Code Optimization</dc:title>
  <dc:creator>Microsoft Office User</dc:creator>
  <cp:lastModifiedBy>Qingping Yue</cp:lastModifiedBy>
  <cp:revision>49</cp:revision>
  <dcterms:created xsi:type="dcterms:W3CDTF">2016-03-07T12:52:56Z</dcterms:created>
  <dcterms:modified xsi:type="dcterms:W3CDTF">2020-07-30T02:21:49Z</dcterms:modified>
</cp:coreProperties>
</file>