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sldIdLst>
    <p:sldId id="455" r:id="rId2"/>
    <p:sldId id="720" r:id="rId3"/>
    <p:sldId id="750" r:id="rId4"/>
    <p:sldId id="751" r:id="rId5"/>
    <p:sldId id="753" r:id="rId6"/>
    <p:sldId id="754" r:id="rId7"/>
    <p:sldId id="755" r:id="rId8"/>
    <p:sldId id="756" r:id="rId9"/>
    <p:sldId id="757" r:id="rId10"/>
    <p:sldId id="758" r:id="rId11"/>
    <p:sldId id="763" r:id="rId12"/>
    <p:sldId id="761" r:id="rId13"/>
    <p:sldId id="811" r:id="rId14"/>
    <p:sldId id="764" r:id="rId15"/>
    <p:sldId id="765" r:id="rId16"/>
    <p:sldId id="812" r:id="rId17"/>
    <p:sldId id="855" r:id="rId18"/>
    <p:sldId id="856" r:id="rId19"/>
    <p:sldId id="857" r:id="rId20"/>
    <p:sldId id="858" r:id="rId21"/>
    <p:sldId id="859" r:id="rId22"/>
    <p:sldId id="860" r:id="rId23"/>
    <p:sldId id="861" r:id="rId24"/>
    <p:sldId id="862" r:id="rId25"/>
    <p:sldId id="824" r:id="rId26"/>
    <p:sldId id="825" r:id="rId27"/>
    <p:sldId id="826" r:id="rId28"/>
    <p:sldId id="827" r:id="rId29"/>
    <p:sldId id="828" r:id="rId30"/>
    <p:sldId id="829" r:id="rId31"/>
    <p:sldId id="830" r:id="rId32"/>
    <p:sldId id="831" r:id="rId33"/>
    <p:sldId id="832" r:id="rId34"/>
    <p:sldId id="833" r:id="rId35"/>
    <p:sldId id="834" r:id="rId36"/>
    <p:sldId id="835" r:id="rId37"/>
    <p:sldId id="836" r:id="rId38"/>
    <p:sldId id="837" r:id="rId39"/>
    <p:sldId id="838" r:id="rId40"/>
    <p:sldId id="839" r:id="rId41"/>
    <p:sldId id="840" r:id="rId42"/>
    <p:sldId id="841" r:id="rId43"/>
    <p:sldId id="842" r:id="rId44"/>
    <p:sldId id="843" r:id="rId45"/>
    <p:sldId id="844" r:id="rId46"/>
    <p:sldId id="845" r:id="rId47"/>
    <p:sldId id="846" r:id="rId48"/>
    <p:sldId id="847" r:id="rId49"/>
    <p:sldId id="848" r:id="rId50"/>
    <p:sldId id="849" r:id="rId51"/>
    <p:sldId id="850" r:id="rId52"/>
    <p:sldId id="851" r:id="rId53"/>
    <p:sldId id="852" r:id="rId54"/>
    <p:sldId id="853" r:id="rId55"/>
    <p:sldId id="854" r:id="rId56"/>
    <p:sldId id="863" r:id="rId57"/>
    <p:sldId id="864" r:id="rId58"/>
    <p:sldId id="865" r:id="rId59"/>
    <p:sldId id="866" r:id="rId60"/>
    <p:sldId id="868" r:id="rId61"/>
    <p:sldId id="869" r:id="rId62"/>
    <p:sldId id="870" r:id="rId63"/>
    <p:sldId id="871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1" autoAdjust="0"/>
    <p:restoredTop sz="92817" autoAdjust="0"/>
  </p:normalViewPr>
  <p:slideViewPr>
    <p:cSldViewPr>
      <p:cViewPr varScale="1">
        <p:scale>
          <a:sx n="74" d="100"/>
          <a:sy n="74" d="100"/>
        </p:scale>
        <p:origin x="192" y="10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3C8F224-211D-064E-A494-E4DC84BCBC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B50F321-1E1F-6D46-AE67-A70C51FA97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37BC23-A0C8-874B-9F66-17DB94387BA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CD25BE8-10A2-C441-AEE7-A427468626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6DEBDB8-C9BB-024F-AB02-644F5DC32E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376B8C4-C21D-7343-BE66-B714FF3E7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C2C7C725-4988-6C4A-9584-31B5576EE81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26C9F83-7106-1642-A5E8-BCC24658F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59C2995-CB60-9C40-99AA-6C03ADFA0F3C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E41D775-1E22-FE4F-9D87-2D44997512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EACF6C1-C7C9-9F4B-8775-4A5AA20B6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4CA3AE2-4160-1E4B-953A-DC14CEA30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627DB04-A54D-114C-A5E1-02AF96F52C9D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1599B81-35DE-C145-80FE-FCE1CB79AC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565D11D-276B-0C4A-8CC8-4DC473E31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7A58266-CA00-4C4A-BAB8-03F72AC78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1D7A047-6D61-F04B-9D9E-E28A28FA0AE2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FBE183C-FE00-E545-A1DF-5B0645ED6C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EAE9615-954B-6749-B883-137E0D6ED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5BD9C4A-3E64-2241-93F3-ABD8F4ABB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82D999F-C511-EF41-BDED-C780579A8590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9A7E4F9-ADE9-AC46-8773-056279AFC4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91D97AF-0619-D246-8D6D-56AF7F51D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37912E5-39D4-974C-B54B-67BCDCE91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7AB1638-3FAE-784A-80D6-E3CA8366B08F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FE67129-93B4-0E49-B2E2-A17BF883FB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273BD00-9C42-DD4E-9A89-D7EA38331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E288700-0DA2-584B-9B70-AC72C9087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952A97A-3352-DB42-936B-E73268F5F673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6B1F088-4F19-0B4C-A979-3CFF19BE3F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4CDF021-94C3-CC4D-A15E-6C834AE88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A2510B0-4671-9B41-A3EF-88B5434DB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DF2F567-BEE2-EC4B-8DA4-4FCE0571A7D8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26F7B82-AC86-A049-9CAE-E4AD51E4F6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1CA49CA-97E6-C547-9043-C6D832D9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93CB0C8-727F-3043-ADAD-E7DC2026C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32E6619-4691-5543-9394-7C4AC6C7D1D2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B114E32-04A8-9842-83BA-9FAEBC7401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B7D8B49-912A-C445-A193-EA16E33E2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767EB04-74CD-E548-8A1F-0FAE111A3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106F009-CF68-FC48-B44C-E87E78C0A89C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4F69632-9BCA-614E-ADF2-972319C7F7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8A3369F-0F94-BD48-867C-A2D8D3385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1678876-3B9E-AC43-A39C-4F514D7B0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60B8EB-003F-A441-BCBF-8B21B64E7F40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23F5080-FAC9-E042-9B5A-9DA979F6C7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8EE4A97-F7D1-0941-9907-DD25659C5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7C54E74-3F77-9048-9206-F8A22CB23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C7238A8-27B7-AC47-AD92-875D326C6F61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6B30D3-9507-D64C-8132-20942F66F4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16D2A3A-6488-AF48-83F9-ECFD6BEAA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5A7411D-A648-4A46-BFB9-FC1E80D8F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460FD65-8E75-A143-8CAC-D8052F3343D4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EA9EC51-2FD9-5240-A770-E52A102436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1668AD6-D6F5-A443-BEEC-8D86B7294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F2DADE1-F9F5-8F46-8967-D3BB05195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31CE834-5B7B-F346-BFAA-2C8D04E59BFA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C20DB18-8F87-2044-834B-D80804AE76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4292783-AC2B-7249-999E-8DA8D2086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EAB8755-A8F3-F641-BFFF-7399DCB84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33C47E6-303B-E74F-A5EE-5E6FABD3522E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FBFC19E-0FD5-134F-A6C2-5ABBE77F16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4E7A9EC-DD8A-244A-B5E5-6FD84EFBC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79DD13B-92C3-4A4B-8F1D-F86EC4B353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23FFE3C-67B0-2849-B840-BA1293159CBF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4281A53-4473-1848-8A2C-A419046807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616152F-860E-CA4C-B98C-2C1A15FA0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EAB41E6-2E92-A342-9D30-E396F7A5F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F2E3ECF-11C6-4740-96F7-EFCF6CDE5D45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5FF221F-8A41-3644-A016-8F61404A08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85BFDD3-D366-FC4A-9557-7A21F40F4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B98431E-B7F6-5F40-AF4B-4E9986835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34260C4-F5D8-FB45-B4FC-52EE2D058AC4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9A2472F-A996-B844-9BCD-388D53D3AF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2B845BF-7146-1E46-8D8A-E2C182AEA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5CDC46B-FB83-2244-BA4A-6F7FCD6C2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381000"/>
            <a:ext cx="4570413" cy="342900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55E8777-3DDA-1345-8F46-E53412E83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588" y="4051300"/>
            <a:ext cx="6527800" cy="4940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A111E65-FC53-9742-A440-9ABB8ECA4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02A3E42-7711-D949-82AE-FDC18A5C2987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2BE44D5-D258-9141-940D-4E7B8602E9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724BC62-C926-A546-ACFA-45DE371AF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FA3E7D1-2029-0D4E-8941-51FBB205C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9FB283B-38DC-0A4A-BBA2-893E191282E3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EBEBF4A-212B-4F4E-98B4-53993FF7CB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9741AB6-845C-844A-AF66-785D1BF65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266AEAE-8ABB-EA40-A4FC-09EACD856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20962AE-C904-8C47-89F9-1985470C55C0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86CB4E2-259B-3D46-9131-1C2AFD7BA3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5748654-5128-D04C-AA90-C12DFA4D2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93E4B6F-8451-5A4B-B24E-E4B4C0F6C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9069D57-3ECA-7A49-82B6-2541854B4251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DFF52E5-41D4-4D4E-B0C3-795C774B25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07416FD-AC04-1E47-8C33-D82690F0F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2BB8AC4-7AD2-BD43-A78C-C57524DF3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B1114A8-3E9F-FE4F-B74B-3A0987DDDD4B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B229F92-187B-4948-B80D-16C85C1565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1F523BA-B122-C64D-B948-7E2D074DE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A0A7439-DCE2-A443-813F-170951751D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26EB319-124B-CC48-9A78-46C7CBF876B5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E637A21-D2EF-6642-A7F3-250E45A0AE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5E0A7B7-5592-6A4E-90AA-6A203697A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9B2D62E-C1E8-0C4D-82FE-3CD8B3F390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C29D627-5B6D-134A-9E3E-9134805EBF96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5E434B9-F47E-824C-A55C-82B1789BA5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C199999-09EC-E240-8686-B1638687F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9D2FA9D-3897-B04A-A7EC-2FCE82350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59FF640-4CB7-3A41-9690-7F5F8C4DEDD7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EC53898-62C0-ED49-802F-DC5F7A89F3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3C2ABC9-CD64-334E-BEF2-23B8D2DAA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BBEF784-AE35-0A47-9A28-4C4FF89B8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03AE779-7CFD-354A-B4BC-7187811A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5" tIns="44947" rIns="89895" bIns="44947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D55BAF5-90DE-C648-A59A-C7D9CD606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74E37B7-E140-154D-A151-5BDA199A0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5" tIns="44947" rIns="89895" bIns="44947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98CF27B-E071-B640-9D20-E2E3206D6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EEC9482-7A5D-2C49-86F6-15F3B3113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5" tIns="44947" rIns="89895" bIns="44947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858FD34-6336-654D-8E2D-E3DB40EA4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A13E6B1-6351-2949-9221-C18CD3420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5" tIns="44947" rIns="89895" bIns="44947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560DC72-C9E5-E240-B4B2-7FFA0FCFC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32F2970-1E6D-024F-94D4-BC674A0F4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5" tIns="44947" rIns="89895" bIns="44947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1CAC70D-C2DC-A043-BD84-75FE10FD6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16D05C1-B094-3A4E-92F1-AD0B7D5E2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5" tIns="44947" rIns="89895" bIns="44947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B428C02-3463-6043-ABE8-B402CF199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C8DEE75-7D61-004C-815A-84FF95CB7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5" tIns="44947" rIns="89895" bIns="44947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2C13EB4-43AB-AA42-B63A-90554DECD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502BCAD-58E4-724F-9339-3974FA28F653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C149787-D32A-E340-859B-3918869C5D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F9D3429-7E0D-E84D-91F4-4C08146FF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698ECF8-101A-4145-A58E-B3F9C2CDB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E3BCA1F-A563-FD4E-A32D-8BDFEB89F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5" tIns="44947" rIns="89895" bIns="44947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1C8274B4-7B88-5640-AC04-CC12E9E74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E7C208F-95B1-3443-9E76-39E65366A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5" tIns="44947" rIns="89895" bIns="44947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107AA62-5580-5941-A14C-3EF2B465B8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59694259-932C-3847-AFE3-D47FE7395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5" tIns="44947" rIns="89895" bIns="44947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63FE605-3837-4147-B91C-95654E361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7373DFF-6E3B-CB4C-A393-1F7BE9A74724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6A58832-2EA0-F147-9641-907D4E47C5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33BE0F2-7DB3-744A-A735-C8E332A70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4A3D481-32FC-8341-BAE7-B489C87EE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DAE74AF-D3D9-4D42-AA3A-F44DB83AF164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CACDD08-4E8C-BD4B-9E6A-3378382211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935FF45-EECE-4A47-AC74-ABA9BC9CB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9DAC0607-F653-904D-9E10-51BC3BE6DB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B42ABF6-A510-034D-8185-1C26108E52DC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89412C7-9689-E345-BF03-DF973481D0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F6CC959-4F6C-7349-9991-90109AAC5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5C7DF0C-362D-7046-B37B-797105A64E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7A64A72-C2AF-8E40-AA9F-A39EA8277E55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AF60DCF-2BDB-304E-88EE-7E943C4041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81DF0E0-B1BE-AF48-9CD2-EFD62CCBC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9F591567-D966-3649-86F7-FB3A19C4B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0D127C9-8F10-E646-8112-0AE1DD361BA8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61564A58-9E07-C84B-B0DF-0C9C9A6325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6FDA248-8680-F74A-96F7-E57305E4D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2798C8E-B460-544D-B4F5-0F3F98025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96CE717-C28C-0041-822C-73E5CB038AA3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C82E93F-DC76-4B44-A94D-5BC37AFBEF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BA9B58C-7855-364C-BABA-0093A2C46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663334A2-86A7-8E42-9CCB-B61DAC9C7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9F94364-FD3A-CC41-A247-5B4D63615AA0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5CE86795-5370-BE40-BE78-E5A8EE764F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BBD3DAE-5065-D942-B4B4-2A3486E3F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0A76E9F-F4D3-FD43-A5D9-CE5B836D1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644132A-8D18-3C41-9B10-367C73EFEF07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32C6026-E7ED-4140-B0AB-6F2191BA00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28FC47E-BB8E-7347-83F8-78023EED7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C88D069-EECE-244E-9B4C-CE8AF78BB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3DE7F17-1BD9-7944-B808-A7136C9246F8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1CDC9F1-5E4F-A04E-A5F3-94139D6D61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CAC953-A93B-BC41-967B-3EF676BF8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C024772E-12A3-4447-8691-4F222F39A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28B9649-0759-1A45-AEE4-E26115D6D3E5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A7EF89D-7768-BB4C-8820-89CE27B2F5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E88993DD-E06D-514C-BB7A-193AE95E6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8DBDBCE-8106-C744-9837-DD89A13842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EC460F4-DBFB-7F4F-8E22-14514D93330E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3636FAB8-F825-1A43-AE26-89FBC3786D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DE94A191-5AC0-B74F-BEFE-46CACC657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DC247FB4-3F78-1048-9A89-65E19579F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C3956E8-CD43-3C4C-A861-8A36D930C073}" type="slidenum">
              <a:rPr lang="zh-CN" altLang="en-US" sz="1200" b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F09321C6-5237-2248-B9A7-56AE690C20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5AE0E27B-05C0-4C44-87EB-D858394D2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C4131704-AB9B-D147-B8D4-2532553A8C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785246A-D72C-914E-B9B1-95EE5BC95260}" type="slidenum">
              <a:rPr lang="zh-CN" altLang="en-US" sz="1200" b="0">
                <a:latin typeface="Times New Roman" panose="02020603050405020304" pitchFamily="18" charset="0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3B99466D-F3B5-764A-A7D7-7019C557BB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C62D23C-7DE0-0142-91E7-F0F2E4096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484CF0A9-D353-B04F-B2DC-810F6043CC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2ACA47C-3A4B-1D45-87E5-DC770793DB2E}" type="slidenum">
              <a:rPr lang="zh-CN" altLang="en-US" sz="1200" b="0">
                <a:latin typeface="Times New Roman" panose="02020603050405020304" pitchFamily="18" charset="0"/>
              </a:rPr>
              <a:pPr/>
              <a:t>55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9E9F593E-E83D-E340-9870-6AF8D4EA95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86D116A-4475-8746-9482-42B5E3ADF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946FB8D4-C17B-A344-B02F-1B685FFF8B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F10E3AC-1AFC-7F47-8FF7-17D123E06ED1}" type="slidenum">
              <a:rPr lang="zh-CN" altLang="en-US" sz="1200" b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119ACFAB-BF90-9B4F-973F-E5E295572F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62D74F7-869F-D34E-8BC9-C09AB609A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E4C8F89-6658-964A-A5A2-BC253D0B1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4C3ABCC-E0B2-B54D-822C-D23958AD7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39B6F05-869F-B14A-A65D-CE94184D4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DF81E341-63BC-D744-9A9D-7389D01C7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740C066-775F-2245-9F62-CB2FF548B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6B643486-CC81-184A-99B5-1BC7E6DC4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D9D6200-600D-AF4F-B8CC-47C622D61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763F6CA-D550-7C44-9CC4-640585A1D394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39CDCF0-2B23-D744-B084-54E0358BEB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5428F49-E7D7-9B41-AA63-444B81EAF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2FAA0145-9E1B-0842-83B3-AC30F3F979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888B76C-C752-584D-B5F2-D228202F9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167CECD-0677-8241-B269-DC5B3CB57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44FB77A-74A0-5046-9348-3C9F78B69FDC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EDCA7E9-74D1-7241-9339-ABDCEA2771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B2B3FF6-564C-D443-9F9B-737447AA9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34571DD-4CBB-B04A-9D02-8642DFD74E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6864D90-7BDB-A540-AED2-8B27C28AFE39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B074879-D9EC-F24F-8C3C-0483201C35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A991E91-69E8-B447-B6E4-64DEE7769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069A804-AC13-F542-A4C8-E94D49563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C4CF88E-D74A-1643-902E-43E65A2C7479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D27D4F7-EB0B-4E45-98EE-1E6BA39294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7F4815F-869D-5947-ACAD-0ADF5AE82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F965DA1D-0224-2B45-AA33-5F32572AC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D59F0-CD43-1B4D-B60D-1B1585658765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C42485B-B68A-9B47-84B5-4BFE6AAD6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38E3251-93CB-0946-9208-CA4A9FCB6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E681E8-E77F-5049-B9C6-136CB0907C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3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DAC5AF-DCE7-B74D-BD43-68C3BFE71C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1EB1F-05B0-F841-AD8A-58FE31B60963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D97645-53B7-3D43-94F8-5DB05006E5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2CD16A-1DD6-4746-B3F6-FA9A158467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3F32D-CA31-0646-8D90-117A0F845C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96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ECEFF-85ED-3E45-ACA7-554F220AA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EC993-A4E1-8744-9BEE-E7AD5A5FF771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1D4CA5-3918-8044-A4D4-1B6C547154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4EB760-4137-E04C-8D71-FAB4A25D2D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8D622-B548-DA4F-BC7C-0E2287E602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480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D67AF9-3FAE-AD48-9BF7-F442B1441E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2EA25-9C5E-BB44-89B7-9A88399A748D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EE080C-A388-8C4D-8CEA-80DA88D23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78AA4-DE6D-EC46-B60A-0B8CD8BAC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73CF2-49CE-8E4E-B748-0BB710FFE0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3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015E29-A2DB-894F-A46A-1CC14203D7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31A03-74D7-0542-B190-91ED1AFF2FDB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392CB1-4534-6C42-A066-2A628D3A6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0C072D-04A7-1841-8162-EC50C000A1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153D9-4619-2A4C-869D-9285BA0A72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0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3A47BD-1006-5E4F-B89D-4B7236031F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5B96C-9598-A04B-A2B3-4878517EE3D3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85BF3E-FAC8-2342-919A-95FA81EB1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072971-A0E3-8F44-B693-663226D218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70079-CB62-334B-A132-5DD5EA0F89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99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53DB4-C3BC-D041-9981-160A1319D6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DB65F-B50D-FE47-A58D-1D23530BA646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08C43-A5B1-1C40-9DE3-D5B8F696ED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689AB-A8D8-C345-9327-7C8438898A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B565B-CFF8-7B42-95D8-FD3C49A442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C741B1-5D61-9C4F-A939-E4B3BBF687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22CFD-CC33-2342-8BA0-90E0E71148D5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907661-8DCE-224F-BC9A-208329B12F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874283B-8B76-4843-9CD5-1277CECD98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578B-DBB4-F540-B9CA-343D6C2112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5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4F295DF-72E0-9D46-8B9B-EB5B3D17D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678C-C842-D747-9A5F-AA3095FB968B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DA06E2-E2F3-0547-9FE4-DED3B79DC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C0935D-AA3F-3B4D-805D-27247858B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E1D5C-C377-6F47-8EF0-18BD660ACD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87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F7193B-3D60-3D42-B219-AB8466A6A3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1220D-710C-F540-B23F-846FC848E94B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D37F074-518D-F44A-B160-0AD24FDF6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30D15C-235F-624D-9A9E-756C94D4B2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384FA-0753-CA4A-A7C4-893BDDCF46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1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25FF8-2D49-7849-8F5A-1FFFC3E519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BD71E-FC3D-D347-9B37-D000A11B5188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6D733-D1F8-2644-A795-E3C982A65D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30CEC0-5A5D-E740-873E-AD1DDC2F71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6DECA-E279-BD44-B9F2-3AA3390020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5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3B411-5FEC-EB46-A68D-A1D5053C9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A5BA-0B6C-1E45-87F1-2E9AE682F563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4AA2E-8263-794A-AC44-31210A75EF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87838-C611-E741-92ED-7FF1FD85A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59A3C-8AE0-4C41-B686-34B7A4F4AC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2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1D7BCB-865A-A440-A109-7BE64499E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6F801D1-0FAA-4B45-AE0B-EA414C404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F63428C-8965-7F49-9EFC-ED915E5A74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3F3CDD6-4DE7-9C41-887C-7FC304C10ED0}" type="datetime1">
              <a:rPr lang="zh-CN" altLang="en-US"/>
              <a:pPr>
                <a:defRPr/>
              </a:pPr>
              <a:t>2020/8/3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2D93F6C-2075-7D46-94CF-8DCAD77483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7A0BD35-B299-0941-8A32-74E1EAEE17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F38ADE41-4AED-3543-83E4-5DA8615AA72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3F1F888-DF3A-4749-B1E4-3BA43F25A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E6C64C05-C0FC-174A-B2E6-51D2BC2845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11331-FF6E-104D-A460-4294E6076E2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10789DF-6840-5144-924B-69B3378EE6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Memory Hierarchy (I)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16B1E97A-999B-2B48-BAD1-F4A25B43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C1F42A-AA66-1142-BC25-38965CCCE0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8D84BCE-B27F-D04C-9B07-A7E27376E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Enhanced DRAMs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A564820-DD4B-4E4A-8FC1-965F50911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All enhanced DRAMs are built around the conventional DRAM core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Fast page mode DRAM (FPM DRAM)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Access contents of row with [RAS, CAS, CAS, CAS, CAS] instead of [(RAS,CAS), (RAS,CAS), (RAS,CAS), (RAS,CAS)].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0943D7DB-AE1F-C146-BEA5-8DB6BE20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4640F8-59B5-564F-A990-CBA2A97489F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6DD9AF7-1BE3-C546-BE8D-6C1CA39C0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Enhanced DRAMs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C77CDA8-5A64-0945-9EBB-90196A30D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Extended data out DRAM (EDO DRAM)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Enhanced FPM DRAM with more closely spaced CAS signals.</a:t>
            </a:r>
          </a:p>
          <a:p>
            <a:r>
              <a:rPr lang="en-US" altLang="zh-CN">
                <a:ea typeface="宋体" panose="02010600030101010101" pitchFamily="2" charset="-122"/>
              </a:rPr>
              <a:t>Synchronous DRAM (SDRAM)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Driven with rising clock edge instead of asynchronous control signals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Clock is electronic signals as the following</a:t>
            </a:r>
          </a:p>
        </p:txBody>
      </p:sp>
      <p:grpSp>
        <p:nvGrpSpPr>
          <p:cNvPr id="24581" name="组合 4">
            <a:extLst>
              <a:ext uri="{FF2B5EF4-FFF2-40B4-BE49-F238E27FC236}">
                <a16:creationId xmlns:a16="http://schemas.microsoft.com/office/drawing/2014/main" id="{E8DFCA77-825D-0743-9E74-A396D32A98CD}"/>
              </a:ext>
            </a:extLst>
          </p:cNvPr>
          <p:cNvGrpSpPr>
            <a:grpSpLocks/>
          </p:cNvGrpSpPr>
          <p:nvPr/>
        </p:nvGrpSpPr>
        <p:grpSpPr bwMode="auto">
          <a:xfrm>
            <a:off x="1352550" y="4953000"/>
            <a:ext cx="5692336" cy="1135063"/>
            <a:chOff x="1352550" y="4402138"/>
            <a:chExt cx="5276850" cy="542924"/>
          </a:xfrm>
        </p:grpSpPr>
        <p:sp>
          <p:nvSpPr>
            <p:cNvPr id="24582" name="Freeform 28">
              <a:extLst>
                <a:ext uri="{FF2B5EF4-FFF2-40B4-BE49-F238E27FC236}">
                  <a16:creationId xmlns:a16="http://schemas.microsoft.com/office/drawing/2014/main" id="{6387F290-8CC6-524B-9486-0CB6BFF2B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016" y="4522652"/>
              <a:ext cx="85654" cy="191381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83" name="Freeform 29">
              <a:extLst>
                <a:ext uri="{FF2B5EF4-FFF2-40B4-BE49-F238E27FC236}">
                  <a16:creationId xmlns:a16="http://schemas.microsoft.com/office/drawing/2014/main" id="{7A06324D-53E2-354F-AA42-692FAFE5D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803" y="4522652"/>
              <a:ext cx="85654" cy="191381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84" name="Freeform 30">
              <a:extLst>
                <a:ext uri="{FF2B5EF4-FFF2-40B4-BE49-F238E27FC236}">
                  <a16:creationId xmlns:a16="http://schemas.microsoft.com/office/drawing/2014/main" id="{EA86C503-EF75-B349-8797-C9BA9C340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590" y="4522652"/>
              <a:ext cx="85654" cy="191381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85" name="Freeform 31">
              <a:extLst>
                <a:ext uri="{FF2B5EF4-FFF2-40B4-BE49-F238E27FC236}">
                  <a16:creationId xmlns:a16="http://schemas.microsoft.com/office/drawing/2014/main" id="{B3220036-7BF4-9B41-96A5-DD0947777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377" y="4522652"/>
              <a:ext cx="85654" cy="191381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86" name="Freeform 32">
              <a:extLst>
                <a:ext uri="{FF2B5EF4-FFF2-40B4-BE49-F238E27FC236}">
                  <a16:creationId xmlns:a16="http://schemas.microsoft.com/office/drawing/2014/main" id="{1F6653A2-2D8A-AB46-AF59-D181F6E8A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9165" y="4522652"/>
              <a:ext cx="85654" cy="191381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87" name="Rectangle 46">
              <a:extLst>
                <a:ext uri="{FF2B5EF4-FFF2-40B4-BE49-F238E27FC236}">
                  <a16:creationId xmlns:a16="http://schemas.microsoft.com/office/drawing/2014/main" id="{53E460F1-3686-3749-9FFE-65929A771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449799"/>
              <a:ext cx="909466" cy="222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24588" name="Line 50">
              <a:extLst>
                <a:ext uri="{FF2B5EF4-FFF2-40B4-BE49-F238E27FC236}">
                  <a16:creationId xmlns:a16="http://schemas.microsoft.com/office/drawing/2014/main" id="{F613940A-87AD-8D48-8BC2-5916343AD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0052" y="4414839"/>
              <a:ext cx="4548" cy="525462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89" name="Line 50">
              <a:extLst>
                <a:ext uri="{FF2B5EF4-FFF2-40B4-BE49-F238E27FC236}">
                  <a16:creationId xmlns:a16="http://schemas.microsoft.com/office/drawing/2014/main" id="{4E1FCCD9-6CE8-B24E-8076-FEF9BC9D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4402138"/>
              <a:ext cx="4548" cy="525462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90" name="Line 50">
              <a:extLst>
                <a:ext uri="{FF2B5EF4-FFF2-40B4-BE49-F238E27FC236}">
                  <a16:creationId xmlns:a16="http://schemas.microsoft.com/office/drawing/2014/main" id="{EB4E4A0A-1C8E-2B46-8DF2-4325F6F98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052" y="4406900"/>
              <a:ext cx="4548" cy="525462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91" name="Line 50">
              <a:extLst>
                <a:ext uri="{FF2B5EF4-FFF2-40B4-BE49-F238E27FC236}">
                  <a16:creationId xmlns:a16="http://schemas.microsoft.com/office/drawing/2014/main" id="{24DF49EE-6957-EE4D-AF30-01902CF6B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100" y="4419600"/>
              <a:ext cx="4548" cy="525462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92" name="Line 50">
              <a:extLst>
                <a:ext uri="{FF2B5EF4-FFF2-40B4-BE49-F238E27FC236}">
                  <a16:creationId xmlns:a16="http://schemas.microsoft.com/office/drawing/2014/main" id="{856F4990-21B0-9F46-B1DE-FA3E7BBAA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2052" y="4419600"/>
              <a:ext cx="4548" cy="525462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93" name="Line 50">
              <a:extLst>
                <a:ext uri="{FF2B5EF4-FFF2-40B4-BE49-F238E27FC236}">
                  <a16:creationId xmlns:a16="http://schemas.microsoft.com/office/drawing/2014/main" id="{5ECDFDEB-EF25-0B49-80DF-FCEE82080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4852" y="4419600"/>
              <a:ext cx="4548" cy="525462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E3E2CBA7-1543-1340-8CC6-D256C99D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890D02-D479-3E47-BEAC-1FD4A6BDE2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B7F98AD-8149-5540-98AC-EAC177A03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Enhanced DRAMs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0BC82C9-6707-FD42-AF27-6FB61968F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Double data-rate synchronous DRAM (DDR SDRAM)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Enhancement of SDRAM that uses both clock edges as control signals.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Different sizes of small </a:t>
            </a:r>
            <a:r>
              <a:rPr lang="en-US" altLang="zh-CN" dirty="0" err="1">
                <a:ea typeface="+mn-ea"/>
                <a:cs typeface="+mn-cs"/>
              </a:rPr>
              <a:t>prefetch</a:t>
            </a:r>
            <a:r>
              <a:rPr lang="en-US" altLang="zh-CN" dirty="0">
                <a:ea typeface="+mn-ea"/>
                <a:cs typeface="+mn-cs"/>
              </a:rPr>
              <a:t> buffers that increase the effective bandwidth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DDR (2 bits), DDR2 (4 bits), DDR3 (8 bits), and DDR4(16bits)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FECF5152-1E0F-FB4D-8C61-5B1A8787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088A7-4DCE-9649-96F1-49D12A770BA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A18BB7E-F220-994A-AD38-1A12AEE36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Enhanced DRAMs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0F6B0E0-C20C-454F-BB37-51108D3E7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Video RAM (VRAM)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Like FPM DRAM, but output is produced by shifting row buffer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Dual ported (allows concurrent reads and writes)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07680000-E827-034A-9A7F-A31661B1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2F0829-7543-DC4F-A421-E8658DD8BED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CBC5E18-67C1-8D4F-A080-F8A76D97D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Nonvolatile memories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1DF2287-5B27-D844-A9FC-540B10094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DRAM and SRAM are </a:t>
            </a:r>
            <a:r>
              <a:rPr lang="en-US" altLang="zh-CN" i="1">
                <a:ea typeface="宋体" panose="02010600030101010101" pitchFamily="2" charset="-122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 memories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Lose information if powered off.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ea typeface="宋体" panose="02010600030101010101" pitchFamily="2" charset="-122"/>
              </a:rPr>
              <a:t>Nonvolatile memories</a:t>
            </a:r>
            <a:r>
              <a:rPr lang="en-US" altLang="zh-CN">
                <a:ea typeface="宋体" panose="02010600030101010101" pitchFamily="2" charset="-122"/>
              </a:rPr>
              <a:t> retain value even if powered off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Generic name is read-only memory (ROM).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Misleading because some ROMs can be read and modified.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77F6F6BD-1B1A-3E4A-9CFF-1F9E994C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D924A8-5CA8-3642-BEDD-954CED5278D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BF0954E-2370-5044-BA77-ED9FCBB6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Types of ROMs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AC767A8-3201-9141-A998-73825DE9A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Programmable ROM (PROM)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Write once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Erasable programmable ROM (EPROM)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Erase by ultraviolet light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Write by a special device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About 1000 times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Electrically erasable PROM (EEPROM)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Reprogramming in-place on printed circuit cards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About 100,000 times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Flash memory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Based on EEPROM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USB flash drive (USB </a:t>
            </a:r>
            <a:r>
              <a:rPr lang="zh-CN" altLang="en-US">
                <a:ea typeface="宋体" panose="02010600030101010101" pitchFamily="2" charset="-122"/>
              </a:rPr>
              <a:t>闪存盘，</a:t>
            </a:r>
            <a:r>
              <a:rPr lang="en-US" altLang="zh-CN">
                <a:ea typeface="宋体" panose="02010600030101010101" pitchFamily="2" charset="-122"/>
              </a:rPr>
              <a:t>U</a:t>
            </a:r>
            <a:r>
              <a:rPr lang="zh-CN" altLang="en-US">
                <a:ea typeface="宋体" panose="02010600030101010101" pitchFamily="2" charset="-122"/>
              </a:rPr>
              <a:t>盘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4F2B1FCD-B83B-1E46-B5F7-DAF630B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D2227-1150-454B-929D-A21CAF4FBAE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E493248-F9ED-F343-AFB8-A0C7224B1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Nonvolatile memories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5D16109-01BC-3549-A879-D0350994E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Firmware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Program stored in a ROM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BIOS (basic input/output system)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Boot time code</a:t>
            </a:r>
          </a:p>
          <a:p>
            <a:pPr lvl="2">
              <a:defRPr/>
            </a:pPr>
            <a:r>
              <a:rPr lang="en-US" altLang="zh-CN" sz="2400" dirty="0"/>
              <a:t>a small set of primitive input and output functions</a:t>
            </a:r>
            <a:endParaRPr lang="en-US" altLang="zh-CN" sz="2400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graphics cards, disk controllers</a:t>
            </a:r>
          </a:p>
          <a:p>
            <a:pPr lvl="2">
              <a:defRPr/>
            </a:pPr>
            <a:r>
              <a:rPr lang="en-US" altLang="zh-CN" sz="2400" dirty="0">
                <a:ea typeface="+mn-ea"/>
                <a:cs typeface="+mn-cs"/>
              </a:rPr>
              <a:t>Translate I/O (input/output) requests from the CPU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6BC1661-9957-6E4D-8900-2F9271D64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Bus Structure Connecting CPU and memory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F85C730-A76C-CD48-A121-A13183645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bus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is a collection of parallel wires that carry address, data, and control signals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Buses are typically shared by multiple devices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268A77EB-3DC0-1449-8890-A00E5423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1CB719-A87F-4747-B332-55B51FFD8A4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846E2A5-F1A6-1D48-B3FA-8D58DBA47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Bus Structure Connecting CPU and memory</a:t>
            </a:r>
          </a:p>
        </p:txBody>
      </p:sp>
      <p:grpSp>
        <p:nvGrpSpPr>
          <p:cNvPr id="38916" name="Group 5">
            <a:extLst>
              <a:ext uri="{FF2B5EF4-FFF2-40B4-BE49-F238E27FC236}">
                <a16:creationId xmlns:a16="http://schemas.microsoft.com/office/drawing/2014/main" id="{C9B54DF6-666C-5940-BE2B-DA95887CBE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8950" y="2060575"/>
            <a:ext cx="8062913" cy="3662363"/>
            <a:chOff x="253" y="-37"/>
            <a:chExt cx="4403" cy="1717"/>
          </a:xfrm>
        </p:grpSpPr>
        <p:sp>
          <p:nvSpPr>
            <p:cNvPr id="38919" name="Rectangle 6">
              <a:extLst>
                <a:ext uri="{FF2B5EF4-FFF2-40B4-BE49-F238E27FC236}">
                  <a16:creationId xmlns:a16="http://schemas.microsoft.com/office/drawing/2014/main" id="{0D6A2DE4-CD99-8C40-96D0-B8384EBD6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3" y="1104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38920" name="AutoShape 7">
              <a:extLst>
                <a:ext uri="{FF2B5EF4-FFF2-40B4-BE49-F238E27FC236}">
                  <a16:creationId xmlns:a16="http://schemas.microsoft.com/office/drawing/2014/main" id="{1231C886-E791-014E-B7B0-6558AC058B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3" y="1200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21" name="Rectangle 8">
              <a:extLst>
                <a:ext uri="{FF2B5EF4-FFF2-40B4-BE49-F238E27FC236}">
                  <a16:creationId xmlns:a16="http://schemas.microsoft.com/office/drawing/2014/main" id="{6B8C5C99-E844-714A-BCFD-C920C88795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7" y="1220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I/O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bridge</a:t>
              </a:r>
            </a:p>
          </p:txBody>
        </p:sp>
        <p:sp>
          <p:nvSpPr>
            <p:cNvPr id="38922" name="AutoShape 9">
              <a:extLst>
                <a:ext uri="{FF2B5EF4-FFF2-40B4-BE49-F238E27FC236}">
                  <a16:creationId xmlns:a16="http://schemas.microsoft.com/office/drawing/2014/main" id="{1CF717FF-5466-8148-A8E8-ACFC124F97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9" y="1200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23" name="Rectangle 10">
              <a:extLst>
                <a:ext uri="{FF2B5EF4-FFF2-40B4-BE49-F238E27FC236}">
                  <a16:creationId xmlns:a16="http://schemas.microsoft.com/office/drawing/2014/main" id="{A4245985-1697-CA43-922E-FFA66FC1CF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" y="1220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38924" name="Rectangle 11">
              <a:extLst>
                <a:ext uri="{FF2B5EF4-FFF2-40B4-BE49-F238E27FC236}">
                  <a16:creationId xmlns:a16="http://schemas.microsoft.com/office/drawing/2014/main" id="{8A89735C-3ED4-FC4A-B735-DD1FA2058F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" y="38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25" name="Rectangle 12">
              <a:extLst>
                <a:ext uri="{FF2B5EF4-FFF2-40B4-BE49-F238E27FC236}">
                  <a16:creationId xmlns:a16="http://schemas.microsoft.com/office/drawing/2014/main" id="{37DCC6F2-865D-FE4F-A4BB-CE7E941C32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" y="48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26" name="Rectangle 13">
              <a:extLst>
                <a:ext uri="{FF2B5EF4-FFF2-40B4-BE49-F238E27FC236}">
                  <a16:creationId xmlns:a16="http://schemas.microsoft.com/office/drawing/2014/main" id="{ADC9C7EB-3F7E-F24D-A51C-5F3DB5448D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" y="57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27" name="Rectangle 14">
              <a:extLst>
                <a:ext uri="{FF2B5EF4-FFF2-40B4-BE49-F238E27FC236}">
                  <a16:creationId xmlns:a16="http://schemas.microsoft.com/office/drawing/2014/main" id="{21573A71-B4F0-4B46-93AA-1BF0513C0D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" y="67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28" name="Rectangle 15">
              <a:extLst>
                <a:ext uri="{FF2B5EF4-FFF2-40B4-BE49-F238E27FC236}">
                  <a16:creationId xmlns:a16="http://schemas.microsoft.com/office/drawing/2014/main" id="{09E5F4EF-7E81-5F4A-9732-301C976A62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9" y="76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29" name="AutoShape 16">
              <a:extLst>
                <a:ext uri="{FF2B5EF4-FFF2-40B4-BE49-F238E27FC236}">
                  <a16:creationId xmlns:a16="http://schemas.microsoft.com/office/drawing/2014/main" id="{46D6DAC9-5DA7-0A45-8E67-6C696EED71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6" y="384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30" name="AutoShape 17">
              <a:extLst>
                <a:ext uri="{FF2B5EF4-FFF2-40B4-BE49-F238E27FC236}">
                  <a16:creationId xmlns:a16="http://schemas.microsoft.com/office/drawing/2014/main" id="{0EAD4697-715F-4948-94EE-719D835D51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40" y="624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31" name="Rectangle 18">
              <a:extLst>
                <a:ext uri="{FF2B5EF4-FFF2-40B4-BE49-F238E27FC236}">
                  <a16:creationId xmlns:a16="http://schemas.microsoft.com/office/drawing/2014/main" id="{5CBBF5BC-4435-FF45-AF66-CC840D34D5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88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ALU</a:t>
              </a:r>
            </a:p>
          </p:txBody>
        </p:sp>
        <p:sp>
          <p:nvSpPr>
            <p:cNvPr id="38932" name="Text Box 19">
              <a:extLst>
                <a:ext uri="{FF2B5EF4-FFF2-40B4-BE49-F238E27FC236}">
                  <a16:creationId xmlns:a16="http://schemas.microsoft.com/office/drawing/2014/main" id="{66631275-94F2-2F4A-A39E-FFCA0EABABE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09" y="194"/>
              <a:ext cx="85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38933" name="AutoShape 20">
              <a:extLst>
                <a:ext uri="{FF2B5EF4-FFF2-40B4-BE49-F238E27FC236}">
                  <a16:creationId xmlns:a16="http://schemas.microsoft.com/office/drawing/2014/main" id="{F3801219-3C4C-6645-89E5-478AA196B8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912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34" name="Rectangle 21">
              <a:extLst>
                <a:ext uri="{FF2B5EF4-FFF2-40B4-BE49-F238E27FC236}">
                  <a16:creationId xmlns:a16="http://schemas.microsoft.com/office/drawing/2014/main" id="{E6DBE506-6F09-B047-A875-95E1EBF812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" y="144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35" name="Text Box 22">
              <a:extLst>
                <a:ext uri="{FF2B5EF4-FFF2-40B4-BE49-F238E27FC236}">
                  <a16:creationId xmlns:a16="http://schemas.microsoft.com/office/drawing/2014/main" id="{A9E4D16F-6D62-404C-A11F-C5A49C0A7F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3" y="-37"/>
              <a:ext cx="72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38936" name="Text Box 23">
              <a:extLst>
                <a:ext uri="{FF2B5EF4-FFF2-40B4-BE49-F238E27FC236}">
                  <a16:creationId xmlns:a16="http://schemas.microsoft.com/office/drawing/2014/main" id="{17429A41-A015-6E46-ACAE-E4EE89355B1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07" y="780"/>
              <a:ext cx="87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system bus</a:t>
              </a:r>
            </a:p>
          </p:txBody>
        </p:sp>
        <p:sp>
          <p:nvSpPr>
            <p:cNvPr id="38937" name="Line 24">
              <a:extLst>
                <a:ext uri="{FF2B5EF4-FFF2-40B4-BE49-F238E27FC236}">
                  <a16:creationId xmlns:a16="http://schemas.microsoft.com/office/drawing/2014/main" id="{4567BA02-7712-524B-BB92-5F4A007991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12" y="96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8938" name="Text Box 25">
              <a:extLst>
                <a:ext uri="{FF2B5EF4-FFF2-40B4-BE49-F238E27FC236}">
                  <a16:creationId xmlns:a16="http://schemas.microsoft.com/office/drawing/2014/main" id="{3FD766FA-4D45-AB45-8289-0AA84E0F781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3" y="780"/>
              <a:ext cx="93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memory bus</a:t>
              </a:r>
            </a:p>
          </p:txBody>
        </p:sp>
        <p:sp>
          <p:nvSpPr>
            <p:cNvPr id="38939" name="Line 26">
              <a:extLst>
                <a:ext uri="{FF2B5EF4-FFF2-40B4-BE49-F238E27FC236}">
                  <a16:creationId xmlns:a16="http://schemas.microsoft.com/office/drawing/2014/main" id="{2DA73E74-C439-2744-8807-356E4790A5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52" y="96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38917" name="Text Box 25">
            <a:extLst>
              <a:ext uri="{FF2B5EF4-FFF2-40B4-BE49-F238E27FC236}">
                <a16:creationId xmlns:a16="http://schemas.microsoft.com/office/drawing/2014/main" id="{58E32FD1-5613-8D43-9BCF-FB26D542D89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33850" y="6019800"/>
            <a:ext cx="2433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memory controller</a:t>
            </a:r>
          </a:p>
        </p:txBody>
      </p:sp>
      <p:sp>
        <p:nvSpPr>
          <p:cNvPr id="38918" name="Line 26">
            <a:extLst>
              <a:ext uri="{FF2B5EF4-FFF2-40B4-BE49-F238E27FC236}">
                <a16:creationId xmlns:a16="http://schemas.microsoft.com/office/drawing/2014/main" id="{9720C4C3-BF43-D64B-8D4B-CCD8DFBDC69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49875" y="551815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C952CAD4-6DB1-E149-90FC-253CF6E7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1BA2DE-BC83-494A-AFE5-341FDDB972E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C82BAB2-9C38-1843-A208-BAF88671D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read transaction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3FCA5AE-6ACE-F74D-B975-6E26EAC06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1. CPU places address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 on the memory bus</a:t>
            </a:r>
          </a:p>
        </p:txBody>
      </p:sp>
      <p:grpSp>
        <p:nvGrpSpPr>
          <p:cNvPr id="40965" name="Group 4">
            <a:extLst>
              <a:ext uri="{FF2B5EF4-FFF2-40B4-BE49-F238E27FC236}">
                <a16:creationId xmlns:a16="http://schemas.microsoft.com/office/drawing/2014/main" id="{95A97048-A6C5-6341-B86F-248AA7B709A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725738"/>
            <a:ext cx="8469313" cy="3827462"/>
            <a:chOff x="720" y="1507"/>
            <a:chExt cx="5060" cy="1469"/>
          </a:xfrm>
        </p:grpSpPr>
        <p:sp>
          <p:nvSpPr>
            <p:cNvPr id="40966" name="Rectangle 5">
              <a:extLst>
                <a:ext uri="{FF2B5EF4-FFF2-40B4-BE49-F238E27FC236}">
                  <a16:creationId xmlns:a16="http://schemas.microsoft.com/office/drawing/2014/main" id="{D30309F5-3702-2642-B9E3-1669401D7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2400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0967" name="AutoShape 6">
              <a:extLst>
                <a:ext uri="{FF2B5EF4-FFF2-40B4-BE49-F238E27FC236}">
                  <a16:creationId xmlns:a16="http://schemas.microsoft.com/office/drawing/2014/main" id="{038A54E2-3608-044B-AC25-7500A15B3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0968" name="Rectangle 7">
              <a:extLst>
                <a:ext uri="{FF2B5EF4-FFF2-40B4-BE49-F238E27FC236}">
                  <a16:creationId xmlns:a16="http://schemas.microsoft.com/office/drawing/2014/main" id="{26DF4E0A-2FB0-5C49-87F8-9EFDF80DB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516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Helvetica" pitchFamily="2" charset="0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0969" name="AutoShape 8">
              <a:extLst>
                <a:ext uri="{FF2B5EF4-FFF2-40B4-BE49-F238E27FC236}">
                  <a16:creationId xmlns:a16="http://schemas.microsoft.com/office/drawing/2014/main" id="{D5537367-C83E-B944-BEFB-EEBE6624E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0970" name="Rectangle 9">
              <a:extLst>
                <a:ext uri="{FF2B5EF4-FFF2-40B4-BE49-F238E27FC236}">
                  <a16:creationId xmlns:a16="http://schemas.microsoft.com/office/drawing/2014/main" id="{571862E8-DBC6-4D4B-9314-14090B280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68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0971" name="Rectangle 10">
              <a:extLst>
                <a:ext uri="{FF2B5EF4-FFF2-40B4-BE49-F238E27FC236}">
                  <a16:creationId xmlns:a16="http://schemas.microsoft.com/office/drawing/2014/main" id="{05AE7CD6-7D55-0A4B-8767-990A0C84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77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0972" name="Rectangle 11">
              <a:extLst>
                <a:ext uri="{FF2B5EF4-FFF2-40B4-BE49-F238E27FC236}">
                  <a16:creationId xmlns:a16="http://schemas.microsoft.com/office/drawing/2014/main" id="{8A2A9DE2-B6C1-DC40-B2FA-A12D93F36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87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0973" name="Rectangle 12">
              <a:extLst>
                <a:ext uri="{FF2B5EF4-FFF2-40B4-BE49-F238E27FC236}">
                  <a16:creationId xmlns:a16="http://schemas.microsoft.com/office/drawing/2014/main" id="{9224E25B-C78A-014F-BCB5-E32F5DE0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96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0974" name="Rectangle 13">
              <a:extLst>
                <a:ext uri="{FF2B5EF4-FFF2-40B4-BE49-F238E27FC236}">
                  <a16:creationId xmlns:a16="http://schemas.microsoft.com/office/drawing/2014/main" id="{75F00746-C3C9-854D-A8F2-1644E0606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06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0975" name="AutoShape 14">
              <a:extLst>
                <a:ext uri="{FF2B5EF4-FFF2-40B4-BE49-F238E27FC236}">
                  <a16:creationId xmlns:a16="http://schemas.microsoft.com/office/drawing/2014/main" id="{80B1C58C-BCAE-2A40-9FAE-3B8160633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0976" name="AutoShape 15">
              <a:extLst>
                <a:ext uri="{FF2B5EF4-FFF2-40B4-BE49-F238E27FC236}">
                  <a16:creationId xmlns:a16="http://schemas.microsoft.com/office/drawing/2014/main" id="{8DDB6272-8642-304E-BA53-51032A4349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0977" name="Rectangle 16">
              <a:extLst>
                <a:ext uri="{FF2B5EF4-FFF2-40B4-BE49-F238E27FC236}">
                  <a16:creationId xmlns:a16="http://schemas.microsoft.com/office/drawing/2014/main" id="{9267EDBD-714E-6F4E-BD71-D74C6AC52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ALU</a:t>
              </a:r>
            </a:p>
          </p:txBody>
        </p:sp>
        <p:sp>
          <p:nvSpPr>
            <p:cNvPr id="40978" name="Text Box 17">
              <a:extLst>
                <a:ext uri="{FF2B5EF4-FFF2-40B4-BE49-F238E27FC236}">
                  <a16:creationId xmlns:a16="http://schemas.microsoft.com/office/drawing/2014/main" id="{B1E4D0D5-AB2B-FC44-BEAB-521D6C602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07"/>
              <a:ext cx="9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40979" name="AutoShape 18">
              <a:extLst>
                <a:ext uri="{FF2B5EF4-FFF2-40B4-BE49-F238E27FC236}">
                  <a16:creationId xmlns:a16="http://schemas.microsoft.com/office/drawing/2014/main" id="{6C6F69BB-FB35-0D43-97E8-7BE0FD1CC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0980" name="Line 19">
              <a:extLst>
                <a:ext uri="{FF2B5EF4-FFF2-40B4-BE49-F238E27FC236}">
                  <a16:creationId xmlns:a16="http://schemas.microsoft.com/office/drawing/2014/main" id="{55E7E33A-5AAF-9D42-A3E9-70655A429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640"/>
              <a:ext cx="2496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0981" name="Rectangle 20">
              <a:extLst>
                <a:ext uri="{FF2B5EF4-FFF2-40B4-BE49-F238E27FC236}">
                  <a16:creationId xmlns:a16="http://schemas.microsoft.com/office/drawing/2014/main" id="{BB4A59DB-ACDD-3B48-8039-CD90361AB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40982" name="Text Box 21">
              <a:extLst>
                <a:ext uri="{FF2B5EF4-FFF2-40B4-BE49-F238E27FC236}">
                  <a16:creationId xmlns:a16="http://schemas.microsoft.com/office/drawing/2014/main" id="{1BD3713C-8303-C842-A9FB-B193BFB12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9" y="2417"/>
              <a:ext cx="24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40983" name="Text Box 22">
              <a:extLst>
                <a:ext uri="{FF2B5EF4-FFF2-40B4-BE49-F238E27FC236}">
                  <a16:creationId xmlns:a16="http://schemas.microsoft.com/office/drawing/2014/main" id="{B5B6DFA6-995E-6745-8990-16C1F04B2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9" y="2352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40984" name="Text Box 23">
              <a:extLst>
                <a:ext uri="{FF2B5EF4-FFF2-40B4-BE49-F238E27FC236}">
                  <a16:creationId xmlns:a16="http://schemas.microsoft.com/office/drawing/2014/main" id="{F958C202-FA7C-1543-8161-805697834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" y="2669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</a:t>
              </a:r>
            </a:p>
          </p:txBody>
        </p:sp>
        <p:sp>
          <p:nvSpPr>
            <p:cNvPr id="40985" name="Rectangle 24">
              <a:extLst>
                <a:ext uri="{FF2B5EF4-FFF2-40B4-BE49-F238E27FC236}">
                  <a16:creationId xmlns:a16="http://schemas.microsoft.com/office/drawing/2014/main" id="{53533A07-5B98-3249-B7BD-823803AB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98"/>
              <a:ext cx="576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x</a:t>
              </a:r>
            </a:p>
          </p:txBody>
        </p:sp>
        <p:sp>
          <p:nvSpPr>
            <p:cNvPr id="40986" name="Text Box 25">
              <a:extLst>
                <a:ext uri="{FF2B5EF4-FFF2-40B4-BE49-F238E27FC236}">
                  <a16:creationId xmlns:a16="http://schemas.microsoft.com/office/drawing/2014/main" id="{D10D6F20-F7E9-EB47-B36D-9BFFF1EA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217"/>
              <a:ext cx="1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main memory</a:t>
              </a:r>
            </a:p>
          </p:txBody>
        </p:sp>
        <p:sp>
          <p:nvSpPr>
            <p:cNvPr id="40987" name="Text Box 26">
              <a:extLst>
                <a:ext uri="{FF2B5EF4-FFF2-40B4-BE49-F238E27FC236}">
                  <a16:creationId xmlns:a16="http://schemas.microsoft.com/office/drawing/2014/main" id="{C8E84113-76DB-1840-9C21-F5A769570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362"/>
              <a:ext cx="8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I/O bridge</a:t>
              </a:r>
            </a:p>
          </p:txBody>
        </p:sp>
        <p:sp>
          <p:nvSpPr>
            <p:cNvPr id="40988" name="Text Box 27">
              <a:extLst>
                <a:ext uri="{FF2B5EF4-FFF2-40B4-BE49-F238E27FC236}">
                  <a16:creationId xmlns:a16="http://schemas.microsoft.com/office/drawing/2014/main" id="{482C6FEF-EFA0-B545-9F43-38E92A167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919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%rax</a:t>
              </a:r>
            </a:p>
          </p:txBody>
        </p:sp>
        <p:sp>
          <p:nvSpPr>
            <p:cNvPr id="40989" name="Text Box 28">
              <a:extLst>
                <a:ext uri="{FF2B5EF4-FFF2-40B4-BE49-F238E27FC236}">
                  <a16:creationId xmlns:a16="http://schemas.microsoft.com/office/drawing/2014/main" id="{242612A8-F8DC-5845-B235-FF9A91095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16"/>
              <a:ext cx="275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Load operation:</a:t>
              </a:r>
              <a:r>
                <a:rPr lang="en-US" altLang="zh-CN" sz="2400">
                  <a:latin typeface="Times" pitchFamily="2" charset="0"/>
                </a:rPr>
                <a:t> </a:t>
              </a:r>
              <a:r>
                <a:rPr lang="en-US" altLang="zh-CN" sz="2400">
                  <a:latin typeface="Courier New" panose="02070309020205020404" pitchFamily="49" charset="0"/>
                </a:rPr>
                <a:t>movq A,%rax</a:t>
              </a:r>
              <a:endParaRPr lang="en-US" altLang="zh-CN" sz="240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952BC2BE-BD51-2D4C-99BF-1DA7B408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0F027-6E4C-E540-888C-80C1E29C5A1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CB49A91-1FDE-9343-95B9-C35973991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EC233C3-47F4-AC45-AA03-91F957B67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Random-Access Memory (RAM)</a:t>
            </a:r>
          </a:p>
          <a:p>
            <a:r>
              <a:rPr lang="en-US" altLang="zh-CN">
                <a:ea typeface="宋体" panose="02010600030101010101" pitchFamily="2" charset="-122"/>
              </a:rPr>
              <a:t>Nonvolatile Memory</a:t>
            </a:r>
          </a:p>
          <a:p>
            <a:r>
              <a:rPr lang="en-US" altLang="zh-CN">
                <a:ea typeface="宋体" panose="02010600030101010101" pitchFamily="2" charset="-122"/>
              </a:rPr>
              <a:t>Data transfer between memory and CPU</a:t>
            </a:r>
          </a:p>
          <a:p>
            <a:r>
              <a:rPr lang="en-US" altLang="zh-CN">
                <a:ea typeface="宋体" panose="02010600030101010101" pitchFamily="2" charset="-122"/>
              </a:rPr>
              <a:t>Hard Disk</a:t>
            </a:r>
          </a:p>
          <a:p>
            <a:r>
              <a:rPr lang="en-US" altLang="zh-CN">
                <a:ea typeface="宋体" panose="02010600030101010101" pitchFamily="2" charset="-122"/>
              </a:rPr>
              <a:t>Data transfer between memory and disk</a:t>
            </a:r>
          </a:p>
          <a:p>
            <a:r>
              <a:rPr lang="en-US" altLang="zh-CN">
                <a:ea typeface="宋体" panose="02010600030101010101" pitchFamily="2" charset="-122"/>
              </a:rPr>
              <a:t>SSD</a:t>
            </a:r>
          </a:p>
          <a:p>
            <a:r>
              <a:rPr lang="en-US" altLang="zh-CN">
                <a:ea typeface="宋体" panose="02010600030101010101" pitchFamily="2" charset="-122"/>
              </a:rPr>
              <a:t>Storage trends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6.1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45690E6B-D160-A641-8207-E9667A4C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026B7-6B43-F74C-8599-0A7B3523C71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F36E147-2057-7544-B025-775A30E6F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read transaction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D948F50-E644-8144-B25A-B3C29814C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90600"/>
          </a:xfrm>
        </p:spPr>
        <p:txBody>
          <a:bodyPr/>
          <a:lstStyle/>
          <a:p>
            <a:pPr marL="355600" indent="-355600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2. Main memory reads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 from the memory bus, </a:t>
            </a:r>
            <a:br>
              <a:rPr lang="en-US" altLang="zh-CN" sz="24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retrieves word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, and places it on the bus.</a:t>
            </a:r>
          </a:p>
        </p:txBody>
      </p:sp>
      <p:grpSp>
        <p:nvGrpSpPr>
          <p:cNvPr id="43013" name="Group 4">
            <a:extLst>
              <a:ext uri="{FF2B5EF4-FFF2-40B4-BE49-F238E27FC236}">
                <a16:creationId xmlns:a16="http://schemas.microsoft.com/office/drawing/2014/main" id="{A5001EED-80F4-2D40-8E86-37BDCCD6B6F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725738"/>
            <a:ext cx="8469313" cy="3827462"/>
            <a:chOff x="720" y="1507"/>
            <a:chExt cx="5060" cy="1469"/>
          </a:xfrm>
        </p:grpSpPr>
        <p:sp>
          <p:nvSpPr>
            <p:cNvPr id="43014" name="Rectangle 5">
              <a:extLst>
                <a:ext uri="{FF2B5EF4-FFF2-40B4-BE49-F238E27FC236}">
                  <a16:creationId xmlns:a16="http://schemas.microsoft.com/office/drawing/2014/main" id="{6105AFBC-E98D-604F-AE9A-074EDD5A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2400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3015" name="AutoShape 6">
              <a:extLst>
                <a:ext uri="{FF2B5EF4-FFF2-40B4-BE49-F238E27FC236}">
                  <a16:creationId xmlns:a16="http://schemas.microsoft.com/office/drawing/2014/main" id="{BBC94C51-5051-934C-AC40-8D23C240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3016" name="Rectangle 7">
              <a:extLst>
                <a:ext uri="{FF2B5EF4-FFF2-40B4-BE49-F238E27FC236}">
                  <a16:creationId xmlns:a16="http://schemas.microsoft.com/office/drawing/2014/main" id="{D1C55298-D004-B84E-804C-1D719B3ED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516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Helvetica" pitchFamily="2" charset="0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3017" name="AutoShape 8">
              <a:extLst>
                <a:ext uri="{FF2B5EF4-FFF2-40B4-BE49-F238E27FC236}">
                  <a16:creationId xmlns:a16="http://schemas.microsoft.com/office/drawing/2014/main" id="{E2E4528B-98D4-E346-A4FD-396584FE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3018" name="Rectangle 9">
              <a:extLst>
                <a:ext uri="{FF2B5EF4-FFF2-40B4-BE49-F238E27FC236}">
                  <a16:creationId xmlns:a16="http://schemas.microsoft.com/office/drawing/2014/main" id="{B8C20B9C-1613-A147-B08A-DA2D80030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68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3019" name="Rectangle 10">
              <a:extLst>
                <a:ext uri="{FF2B5EF4-FFF2-40B4-BE49-F238E27FC236}">
                  <a16:creationId xmlns:a16="http://schemas.microsoft.com/office/drawing/2014/main" id="{84DF3DC7-41B4-D14A-BCE7-073D6D71B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77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3020" name="Rectangle 11">
              <a:extLst>
                <a:ext uri="{FF2B5EF4-FFF2-40B4-BE49-F238E27FC236}">
                  <a16:creationId xmlns:a16="http://schemas.microsoft.com/office/drawing/2014/main" id="{E7C3388F-5988-CD44-B694-AD0AF347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87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3021" name="Rectangle 12">
              <a:extLst>
                <a:ext uri="{FF2B5EF4-FFF2-40B4-BE49-F238E27FC236}">
                  <a16:creationId xmlns:a16="http://schemas.microsoft.com/office/drawing/2014/main" id="{9627160B-8642-9948-A1B6-228BE73F7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96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3022" name="Rectangle 13">
              <a:extLst>
                <a:ext uri="{FF2B5EF4-FFF2-40B4-BE49-F238E27FC236}">
                  <a16:creationId xmlns:a16="http://schemas.microsoft.com/office/drawing/2014/main" id="{7BC67FE9-3CE8-9C44-B1F8-B1A7342AA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06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3023" name="AutoShape 14">
              <a:extLst>
                <a:ext uri="{FF2B5EF4-FFF2-40B4-BE49-F238E27FC236}">
                  <a16:creationId xmlns:a16="http://schemas.microsoft.com/office/drawing/2014/main" id="{0E5FBDE5-2527-4149-A416-000756BAA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3024" name="AutoShape 15">
              <a:extLst>
                <a:ext uri="{FF2B5EF4-FFF2-40B4-BE49-F238E27FC236}">
                  <a16:creationId xmlns:a16="http://schemas.microsoft.com/office/drawing/2014/main" id="{0CAC4F13-79EB-9B46-A17E-50BAAD5FE0A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3025" name="Rectangle 16">
              <a:extLst>
                <a:ext uri="{FF2B5EF4-FFF2-40B4-BE49-F238E27FC236}">
                  <a16:creationId xmlns:a16="http://schemas.microsoft.com/office/drawing/2014/main" id="{85921644-0C9E-0E46-A972-5304E7034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ALU</a:t>
              </a:r>
            </a:p>
          </p:txBody>
        </p:sp>
        <p:sp>
          <p:nvSpPr>
            <p:cNvPr id="43026" name="Text Box 17">
              <a:extLst>
                <a:ext uri="{FF2B5EF4-FFF2-40B4-BE49-F238E27FC236}">
                  <a16:creationId xmlns:a16="http://schemas.microsoft.com/office/drawing/2014/main" id="{DAE0051F-1D35-6343-81FB-D00972DBF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07"/>
              <a:ext cx="9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43027" name="AutoShape 18">
              <a:extLst>
                <a:ext uri="{FF2B5EF4-FFF2-40B4-BE49-F238E27FC236}">
                  <a16:creationId xmlns:a16="http://schemas.microsoft.com/office/drawing/2014/main" id="{7E1F7014-5EDE-6043-9BAF-255E83864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3028" name="Line 19">
              <a:extLst>
                <a:ext uri="{FF2B5EF4-FFF2-40B4-BE49-F238E27FC236}">
                  <a16:creationId xmlns:a16="http://schemas.microsoft.com/office/drawing/2014/main" id="{DE0EF786-0749-564A-AE69-EC9D22569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2640"/>
              <a:ext cx="2451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3029" name="Rectangle 20">
              <a:extLst>
                <a:ext uri="{FF2B5EF4-FFF2-40B4-BE49-F238E27FC236}">
                  <a16:creationId xmlns:a16="http://schemas.microsoft.com/office/drawing/2014/main" id="{A469F631-DC2F-3E4E-901D-805AAD70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43030" name="Text Box 21">
              <a:extLst>
                <a:ext uri="{FF2B5EF4-FFF2-40B4-BE49-F238E27FC236}">
                  <a16:creationId xmlns:a16="http://schemas.microsoft.com/office/drawing/2014/main" id="{06440197-4E60-0E48-9A01-EC5D8FDAE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" y="2417"/>
              <a:ext cx="23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43031" name="Text Box 22">
              <a:extLst>
                <a:ext uri="{FF2B5EF4-FFF2-40B4-BE49-F238E27FC236}">
                  <a16:creationId xmlns:a16="http://schemas.microsoft.com/office/drawing/2014/main" id="{6690ECCC-197D-5045-95F2-D6D960DE8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2352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43032" name="Text Box 23">
              <a:extLst>
                <a:ext uri="{FF2B5EF4-FFF2-40B4-BE49-F238E27FC236}">
                  <a16:creationId xmlns:a16="http://schemas.microsoft.com/office/drawing/2014/main" id="{40CFA125-58C3-3E48-9E75-FC7BD2117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" y="2669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</a:t>
              </a:r>
            </a:p>
          </p:txBody>
        </p:sp>
        <p:sp>
          <p:nvSpPr>
            <p:cNvPr id="43033" name="Rectangle 24">
              <a:extLst>
                <a:ext uri="{FF2B5EF4-FFF2-40B4-BE49-F238E27FC236}">
                  <a16:creationId xmlns:a16="http://schemas.microsoft.com/office/drawing/2014/main" id="{20C2655C-6E92-C342-9A03-DE0C2D51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98"/>
              <a:ext cx="576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x</a:t>
              </a:r>
            </a:p>
          </p:txBody>
        </p:sp>
        <p:sp>
          <p:nvSpPr>
            <p:cNvPr id="43034" name="Text Box 25">
              <a:extLst>
                <a:ext uri="{FF2B5EF4-FFF2-40B4-BE49-F238E27FC236}">
                  <a16:creationId xmlns:a16="http://schemas.microsoft.com/office/drawing/2014/main" id="{656C82FF-C399-044D-87B7-F82D31A69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217"/>
              <a:ext cx="1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main memory</a:t>
              </a:r>
            </a:p>
          </p:txBody>
        </p:sp>
        <p:sp>
          <p:nvSpPr>
            <p:cNvPr id="43035" name="Text Box 26">
              <a:extLst>
                <a:ext uri="{FF2B5EF4-FFF2-40B4-BE49-F238E27FC236}">
                  <a16:creationId xmlns:a16="http://schemas.microsoft.com/office/drawing/2014/main" id="{48D69C22-0817-D24B-99C0-7E60A68EA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362"/>
              <a:ext cx="8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I/O bridge</a:t>
              </a:r>
            </a:p>
          </p:txBody>
        </p:sp>
        <p:sp>
          <p:nvSpPr>
            <p:cNvPr id="43036" name="Text Box 27">
              <a:extLst>
                <a:ext uri="{FF2B5EF4-FFF2-40B4-BE49-F238E27FC236}">
                  <a16:creationId xmlns:a16="http://schemas.microsoft.com/office/drawing/2014/main" id="{CE9DDCB6-D928-CF46-89CB-DC3619047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919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%rax</a:t>
              </a:r>
            </a:p>
          </p:txBody>
        </p:sp>
        <p:sp>
          <p:nvSpPr>
            <p:cNvPr id="43037" name="Text Box 28">
              <a:extLst>
                <a:ext uri="{FF2B5EF4-FFF2-40B4-BE49-F238E27FC236}">
                  <a16:creationId xmlns:a16="http://schemas.microsoft.com/office/drawing/2014/main" id="{45A17580-00DD-3146-8DDC-837741DF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16"/>
              <a:ext cx="275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Load operation:</a:t>
              </a:r>
              <a:r>
                <a:rPr lang="en-US" altLang="zh-CN" sz="2400">
                  <a:latin typeface="Times" pitchFamily="2" charset="0"/>
                </a:rPr>
                <a:t> </a:t>
              </a:r>
              <a:r>
                <a:rPr lang="en-US" altLang="zh-CN" sz="2400">
                  <a:latin typeface="Courier New" panose="02070309020205020404" pitchFamily="49" charset="0"/>
                </a:rPr>
                <a:t>movq A,%rax</a:t>
              </a:r>
              <a:endParaRPr lang="en-US" altLang="zh-CN" sz="240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D1B575CF-0CB4-C64C-9949-634866A9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F8B48A-C0AA-8A4A-B80E-F7FEFCB92A7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4FCE443-D282-1B44-BCED-22A660DC7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read transaction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3C23A00-53B1-6748-9314-DDF032C09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305800" cy="955675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3. CPU read word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from the bus and copies it into register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5061" name="Group 4">
            <a:extLst>
              <a:ext uri="{FF2B5EF4-FFF2-40B4-BE49-F238E27FC236}">
                <a16:creationId xmlns:a16="http://schemas.microsoft.com/office/drawing/2014/main" id="{5712DA89-3401-8B4A-A0A0-36CAED12CEB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725738"/>
            <a:ext cx="8469313" cy="3827462"/>
            <a:chOff x="720" y="1507"/>
            <a:chExt cx="5060" cy="1469"/>
          </a:xfrm>
        </p:grpSpPr>
        <p:sp>
          <p:nvSpPr>
            <p:cNvPr id="45062" name="Rectangle 5">
              <a:extLst>
                <a:ext uri="{FF2B5EF4-FFF2-40B4-BE49-F238E27FC236}">
                  <a16:creationId xmlns:a16="http://schemas.microsoft.com/office/drawing/2014/main" id="{268B5F28-A0E2-2249-8916-CA426E295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2400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5063" name="AutoShape 6">
              <a:extLst>
                <a:ext uri="{FF2B5EF4-FFF2-40B4-BE49-F238E27FC236}">
                  <a16:creationId xmlns:a16="http://schemas.microsoft.com/office/drawing/2014/main" id="{D983342D-1BAD-C24E-8932-4BB8271B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5064" name="Rectangle 7">
              <a:extLst>
                <a:ext uri="{FF2B5EF4-FFF2-40B4-BE49-F238E27FC236}">
                  <a16:creationId xmlns:a16="http://schemas.microsoft.com/office/drawing/2014/main" id="{0983C9DD-31A4-6840-A177-C239C99D9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516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Helvetica" pitchFamily="2" charset="0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5065" name="AutoShape 8">
              <a:extLst>
                <a:ext uri="{FF2B5EF4-FFF2-40B4-BE49-F238E27FC236}">
                  <a16:creationId xmlns:a16="http://schemas.microsoft.com/office/drawing/2014/main" id="{56D3246A-87CA-824B-879D-5CCCB40A9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66" name="Rectangle 9">
              <a:extLst>
                <a:ext uri="{FF2B5EF4-FFF2-40B4-BE49-F238E27FC236}">
                  <a16:creationId xmlns:a16="http://schemas.microsoft.com/office/drawing/2014/main" id="{1081A81E-B289-A44C-87E5-0AA7C771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68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67" name="Rectangle 10">
              <a:extLst>
                <a:ext uri="{FF2B5EF4-FFF2-40B4-BE49-F238E27FC236}">
                  <a16:creationId xmlns:a16="http://schemas.microsoft.com/office/drawing/2014/main" id="{77EADAD9-7F44-9D4F-9BC9-171ED392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77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68" name="Rectangle 11">
              <a:extLst>
                <a:ext uri="{FF2B5EF4-FFF2-40B4-BE49-F238E27FC236}">
                  <a16:creationId xmlns:a16="http://schemas.microsoft.com/office/drawing/2014/main" id="{4F025BF3-A5C8-7E4C-A850-13E67C11F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87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69" name="Rectangle 12">
              <a:extLst>
                <a:ext uri="{FF2B5EF4-FFF2-40B4-BE49-F238E27FC236}">
                  <a16:creationId xmlns:a16="http://schemas.microsoft.com/office/drawing/2014/main" id="{7EC16D86-7FE8-9447-A7F3-44B65B11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96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70" name="Rectangle 13">
              <a:extLst>
                <a:ext uri="{FF2B5EF4-FFF2-40B4-BE49-F238E27FC236}">
                  <a16:creationId xmlns:a16="http://schemas.microsoft.com/office/drawing/2014/main" id="{27628705-5320-0E4E-A7B6-7E4C2BCA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06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71" name="AutoShape 14">
              <a:extLst>
                <a:ext uri="{FF2B5EF4-FFF2-40B4-BE49-F238E27FC236}">
                  <a16:creationId xmlns:a16="http://schemas.microsoft.com/office/drawing/2014/main" id="{AF8AC9E3-FB8C-0F41-A271-821F0D853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72" name="AutoShape 15">
              <a:extLst>
                <a:ext uri="{FF2B5EF4-FFF2-40B4-BE49-F238E27FC236}">
                  <a16:creationId xmlns:a16="http://schemas.microsoft.com/office/drawing/2014/main" id="{E9F44D02-BD5C-5D45-8620-2BBA10B393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73" name="Rectangle 16">
              <a:extLst>
                <a:ext uri="{FF2B5EF4-FFF2-40B4-BE49-F238E27FC236}">
                  <a16:creationId xmlns:a16="http://schemas.microsoft.com/office/drawing/2014/main" id="{985FB3DE-1231-AB49-8800-B50686D5E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ALU</a:t>
              </a:r>
            </a:p>
          </p:txBody>
        </p:sp>
        <p:sp>
          <p:nvSpPr>
            <p:cNvPr id="45074" name="Text Box 17">
              <a:extLst>
                <a:ext uri="{FF2B5EF4-FFF2-40B4-BE49-F238E27FC236}">
                  <a16:creationId xmlns:a16="http://schemas.microsoft.com/office/drawing/2014/main" id="{AE87AC30-40B5-CC4E-A6E3-DE8EB5EAC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07"/>
              <a:ext cx="9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45075" name="AutoShape 18">
              <a:extLst>
                <a:ext uri="{FF2B5EF4-FFF2-40B4-BE49-F238E27FC236}">
                  <a16:creationId xmlns:a16="http://schemas.microsoft.com/office/drawing/2014/main" id="{20A1F311-1529-B04C-93EA-213D11FD4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76" name="Line 19">
              <a:extLst>
                <a:ext uri="{FF2B5EF4-FFF2-40B4-BE49-F238E27FC236}">
                  <a16:creationId xmlns:a16="http://schemas.microsoft.com/office/drawing/2014/main" id="{F7F4767B-D4D7-5549-8D12-9DD5EA3A0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3" y="2045"/>
              <a:ext cx="0" cy="47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77" name="Rectangle 20">
              <a:extLst>
                <a:ext uri="{FF2B5EF4-FFF2-40B4-BE49-F238E27FC236}">
                  <a16:creationId xmlns:a16="http://schemas.microsoft.com/office/drawing/2014/main" id="{D2E1AD41-F393-3E4A-9CBF-3907DB81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45078" name="Text Box 21">
              <a:extLst>
                <a:ext uri="{FF2B5EF4-FFF2-40B4-BE49-F238E27FC236}">
                  <a16:creationId xmlns:a16="http://schemas.microsoft.com/office/drawing/2014/main" id="{9FC9DD92-C9C5-7044-BBFD-D3A9E4CDF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1945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45079" name="Text Box 22">
              <a:extLst>
                <a:ext uri="{FF2B5EF4-FFF2-40B4-BE49-F238E27FC236}">
                  <a16:creationId xmlns:a16="http://schemas.microsoft.com/office/drawing/2014/main" id="{7D4DB159-0EFC-E141-9317-087889AAF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2352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45080" name="Text Box 23">
              <a:extLst>
                <a:ext uri="{FF2B5EF4-FFF2-40B4-BE49-F238E27FC236}">
                  <a16:creationId xmlns:a16="http://schemas.microsoft.com/office/drawing/2014/main" id="{52F9BBA0-1C16-BE43-85B3-DBDB922ED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" y="2669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</a:t>
              </a:r>
            </a:p>
          </p:txBody>
        </p:sp>
        <p:sp>
          <p:nvSpPr>
            <p:cNvPr id="45081" name="Rectangle 24">
              <a:extLst>
                <a:ext uri="{FF2B5EF4-FFF2-40B4-BE49-F238E27FC236}">
                  <a16:creationId xmlns:a16="http://schemas.microsoft.com/office/drawing/2014/main" id="{EFA9D1B9-4003-B745-8B9A-EC6F4A7F7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98"/>
              <a:ext cx="576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x</a:t>
              </a:r>
            </a:p>
          </p:txBody>
        </p:sp>
        <p:sp>
          <p:nvSpPr>
            <p:cNvPr id="45082" name="Text Box 25">
              <a:extLst>
                <a:ext uri="{FF2B5EF4-FFF2-40B4-BE49-F238E27FC236}">
                  <a16:creationId xmlns:a16="http://schemas.microsoft.com/office/drawing/2014/main" id="{4AE87059-02D9-CE49-8B29-539B2231D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217"/>
              <a:ext cx="1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main memory</a:t>
              </a:r>
            </a:p>
          </p:txBody>
        </p:sp>
        <p:sp>
          <p:nvSpPr>
            <p:cNvPr id="45083" name="Text Box 26">
              <a:extLst>
                <a:ext uri="{FF2B5EF4-FFF2-40B4-BE49-F238E27FC236}">
                  <a16:creationId xmlns:a16="http://schemas.microsoft.com/office/drawing/2014/main" id="{00EEE200-B5D8-6F48-8C56-22503E156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362"/>
              <a:ext cx="8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I/O bridge</a:t>
              </a:r>
            </a:p>
          </p:txBody>
        </p:sp>
        <p:sp>
          <p:nvSpPr>
            <p:cNvPr id="45084" name="Text Box 27">
              <a:extLst>
                <a:ext uri="{FF2B5EF4-FFF2-40B4-BE49-F238E27FC236}">
                  <a16:creationId xmlns:a16="http://schemas.microsoft.com/office/drawing/2014/main" id="{697BCB12-1988-624C-AC45-C5D55C8EE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919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%rax</a:t>
              </a:r>
            </a:p>
          </p:txBody>
        </p:sp>
        <p:sp>
          <p:nvSpPr>
            <p:cNvPr id="45085" name="Text Box 28">
              <a:extLst>
                <a:ext uri="{FF2B5EF4-FFF2-40B4-BE49-F238E27FC236}">
                  <a16:creationId xmlns:a16="http://schemas.microsoft.com/office/drawing/2014/main" id="{E8ED18EA-2904-854D-B6DD-AA78BB5B6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16"/>
              <a:ext cx="275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Load operation:</a:t>
              </a:r>
              <a:r>
                <a:rPr lang="en-US" altLang="zh-CN" sz="2400">
                  <a:latin typeface="Times" pitchFamily="2" charset="0"/>
                </a:rPr>
                <a:t> </a:t>
              </a:r>
              <a:r>
                <a:rPr lang="en-US" altLang="zh-CN" sz="2400">
                  <a:latin typeface="Courier New" panose="02070309020205020404" pitchFamily="49" charset="0"/>
                </a:rPr>
                <a:t>movq A,%rax</a:t>
              </a:r>
              <a:endParaRPr lang="en-US" altLang="zh-CN" sz="240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0EF8DF77-0387-164B-8665-4D58D322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0E9831-0CAE-A143-B43D-1409794582A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DD80EF3-1664-C24E-BE3F-EDD53B8F6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write transaction</a:t>
            </a:r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F1195A29-B439-EA4E-A572-2F8666E3AF7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725738"/>
            <a:ext cx="8353425" cy="3827462"/>
            <a:chOff x="720" y="1507"/>
            <a:chExt cx="4991" cy="1469"/>
          </a:xfrm>
        </p:grpSpPr>
        <p:sp>
          <p:nvSpPr>
            <p:cNvPr id="47111" name="Rectangle 5">
              <a:extLst>
                <a:ext uri="{FF2B5EF4-FFF2-40B4-BE49-F238E27FC236}">
                  <a16:creationId xmlns:a16="http://schemas.microsoft.com/office/drawing/2014/main" id="{08753886-8CF4-7A40-893D-70463758E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2400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7112" name="AutoShape 6">
              <a:extLst>
                <a:ext uri="{FF2B5EF4-FFF2-40B4-BE49-F238E27FC236}">
                  <a16:creationId xmlns:a16="http://schemas.microsoft.com/office/drawing/2014/main" id="{EB96E5B9-8166-DC4F-AA28-C1769C422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7113" name="Rectangle 7">
              <a:extLst>
                <a:ext uri="{FF2B5EF4-FFF2-40B4-BE49-F238E27FC236}">
                  <a16:creationId xmlns:a16="http://schemas.microsoft.com/office/drawing/2014/main" id="{1729E260-E838-F54E-9A4C-127CFBF7C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516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Helvetica" pitchFamily="2" charset="0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7114" name="AutoShape 8">
              <a:extLst>
                <a:ext uri="{FF2B5EF4-FFF2-40B4-BE49-F238E27FC236}">
                  <a16:creationId xmlns:a16="http://schemas.microsoft.com/office/drawing/2014/main" id="{E2C445C8-B4A5-7B44-B621-F5626FC50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15" name="Rectangle 9">
              <a:extLst>
                <a:ext uri="{FF2B5EF4-FFF2-40B4-BE49-F238E27FC236}">
                  <a16:creationId xmlns:a16="http://schemas.microsoft.com/office/drawing/2014/main" id="{A3A5F91C-4D90-9A48-A358-60CA8CE53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68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16" name="Rectangle 10">
              <a:extLst>
                <a:ext uri="{FF2B5EF4-FFF2-40B4-BE49-F238E27FC236}">
                  <a16:creationId xmlns:a16="http://schemas.microsoft.com/office/drawing/2014/main" id="{ED051FB9-EDBE-314D-83E2-E6CB99832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77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17" name="Rectangle 11">
              <a:extLst>
                <a:ext uri="{FF2B5EF4-FFF2-40B4-BE49-F238E27FC236}">
                  <a16:creationId xmlns:a16="http://schemas.microsoft.com/office/drawing/2014/main" id="{AFB9385C-E553-2841-B1EA-F15B9E42E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87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18" name="Rectangle 12">
              <a:extLst>
                <a:ext uri="{FF2B5EF4-FFF2-40B4-BE49-F238E27FC236}">
                  <a16:creationId xmlns:a16="http://schemas.microsoft.com/office/drawing/2014/main" id="{061406B9-B39F-7843-A3C8-EFA21EBA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96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19" name="Rectangle 13">
              <a:extLst>
                <a:ext uri="{FF2B5EF4-FFF2-40B4-BE49-F238E27FC236}">
                  <a16:creationId xmlns:a16="http://schemas.microsoft.com/office/drawing/2014/main" id="{67F3F094-ED0A-FF47-AD90-E23486B9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06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20" name="AutoShape 14">
              <a:extLst>
                <a:ext uri="{FF2B5EF4-FFF2-40B4-BE49-F238E27FC236}">
                  <a16:creationId xmlns:a16="http://schemas.microsoft.com/office/drawing/2014/main" id="{0C695A75-327B-5744-BEBE-9C39A7122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21" name="AutoShape 15">
              <a:extLst>
                <a:ext uri="{FF2B5EF4-FFF2-40B4-BE49-F238E27FC236}">
                  <a16:creationId xmlns:a16="http://schemas.microsoft.com/office/drawing/2014/main" id="{767728D7-2F74-654D-AAC7-06C442CBCFD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22" name="Rectangle 16">
              <a:extLst>
                <a:ext uri="{FF2B5EF4-FFF2-40B4-BE49-F238E27FC236}">
                  <a16:creationId xmlns:a16="http://schemas.microsoft.com/office/drawing/2014/main" id="{5E5CA3FC-BA0E-AC4D-B676-158B5F1AC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ALU</a:t>
              </a:r>
            </a:p>
          </p:txBody>
        </p:sp>
        <p:sp>
          <p:nvSpPr>
            <p:cNvPr id="47123" name="Text Box 17">
              <a:extLst>
                <a:ext uri="{FF2B5EF4-FFF2-40B4-BE49-F238E27FC236}">
                  <a16:creationId xmlns:a16="http://schemas.microsoft.com/office/drawing/2014/main" id="{201B6E90-0A5E-EA47-9E69-7C2884C11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07"/>
              <a:ext cx="9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47124" name="AutoShape 18">
              <a:extLst>
                <a:ext uri="{FF2B5EF4-FFF2-40B4-BE49-F238E27FC236}">
                  <a16:creationId xmlns:a16="http://schemas.microsoft.com/office/drawing/2014/main" id="{C0E51952-D7E7-1A4B-ADED-6C3F4ACA4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25" name="Line 19">
              <a:extLst>
                <a:ext uri="{FF2B5EF4-FFF2-40B4-BE49-F238E27FC236}">
                  <a16:creationId xmlns:a16="http://schemas.microsoft.com/office/drawing/2014/main" id="{7768DEC8-1E56-9845-B2A7-E19C261E7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640"/>
              <a:ext cx="2496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7126" name="Rectangle 20">
              <a:extLst>
                <a:ext uri="{FF2B5EF4-FFF2-40B4-BE49-F238E27FC236}">
                  <a16:creationId xmlns:a16="http://schemas.microsoft.com/office/drawing/2014/main" id="{33D13CCE-17E3-3740-B228-847C51A1C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47127" name="Text Box 21">
              <a:extLst>
                <a:ext uri="{FF2B5EF4-FFF2-40B4-BE49-F238E27FC236}">
                  <a16:creationId xmlns:a16="http://schemas.microsoft.com/office/drawing/2014/main" id="{CCF8FEF2-A5FB-1747-9527-41C00464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9" y="2417"/>
              <a:ext cx="24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47128" name="Text Box 22">
              <a:extLst>
                <a:ext uri="{FF2B5EF4-FFF2-40B4-BE49-F238E27FC236}">
                  <a16:creationId xmlns:a16="http://schemas.microsoft.com/office/drawing/2014/main" id="{03FA25A9-06F4-944A-B862-56FADA52F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2352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47129" name="Text Box 23">
              <a:extLst>
                <a:ext uri="{FF2B5EF4-FFF2-40B4-BE49-F238E27FC236}">
                  <a16:creationId xmlns:a16="http://schemas.microsoft.com/office/drawing/2014/main" id="{F0DC1922-F53A-894E-BB73-96AD041D3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" y="2669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</a:t>
              </a:r>
            </a:p>
          </p:txBody>
        </p:sp>
        <p:sp>
          <p:nvSpPr>
            <p:cNvPr id="47130" name="Rectangle 24">
              <a:extLst>
                <a:ext uri="{FF2B5EF4-FFF2-40B4-BE49-F238E27FC236}">
                  <a16:creationId xmlns:a16="http://schemas.microsoft.com/office/drawing/2014/main" id="{2A270AEA-1ABE-8D47-94FC-549646DD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98"/>
              <a:ext cx="576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Helvetica" pitchFamily="2" charset="0"/>
              </a:endParaRPr>
            </a:p>
          </p:txBody>
        </p:sp>
        <p:sp>
          <p:nvSpPr>
            <p:cNvPr id="47131" name="Text Box 25">
              <a:extLst>
                <a:ext uri="{FF2B5EF4-FFF2-40B4-BE49-F238E27FC236}">
                  <a16:creationId xmlns:a16="http://schemas.microsoft.com/office/drawing/2014/main" id="{DC26659A-17C0-C14E-8E60-1E3A44F0C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217"/>
              <a:ext cx="1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main memory</a:t>
              </a:r>
            </a:p>
          </p:txBody>
        </p:sp>
        <p:sp>
          <p:nvSpPr>
            <p:cNvPr id="47132" name="Text Box 26">
              <a:extLst>
                <a:ext uri="{FF2B5EF4-FFF2-40B4-BE49-F238E27FC236}">
                  <a16:creationId xmlns:a16="http://schemas.microsoft.com/office/drawing/2014/main" id="{E7C9F677-03A9-D540-9F59-B74BE31DC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362"/>
              <a:ext cx="8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I/O bridge</a:t>
              </a:r>
            </a:p>
          </p:txBody>
        </p:sp>
        <p:sp>
          <p:nvSpPr>
            <p:cNvPr id="47133" name="Text Box 27">
              <a:extLst>
                <a:ext uri="{FF2B5EF4-FFF2-40B4-BE49-F238E27FC236}">
                  <a16:creationId xmlns:a16="http://schemas.microsoft.com/office/drawing/2014/main" id="{F6B8CC9E-17E3-D14F-AAB7-DB0C484DE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919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%rax</a:t>
              </a:r>
            </a:p>
          </p:txBody>
        </p:sp>
        <p:sp>
          <p:nvSpPr>
            <p:cNvPr id="47134" name="Text Box 28">
              <a:extLst>
                <a:ext uri="{FF2B5EF4-FFF2-40B4-BE49-F238E27FC236}">
                  <a16:creationId xmlns:a16="http://schemas.microsoft.com/office/drawing/2014/main" id="{FDEB739C-C50D-3D4E-866E-19E48CABA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1616"/>
              <a:ext cx="28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Store operation:</a:t>
              </a:r>
              <a:r>
                <a:rPr lang="en-US" altLang="zh-CN" sz="2400">
                  <a:latin typeface="Times" pitchFamily="2" charset="0"/>
                </a:rPr>
                <a:t> </a:t>
              </a:r>
              <a:r>
                <a:rPr lang="en-US" altLang="zh-CN" sz="2400">
                  <a:latin typeface="Courier New" panose="02070309020205020404" pitchFamily="49" charset="0"/>
                </a:rPr>
                <a:t>movq %rax,A</a:t>
              </a:r>
              <a:endParaRPr lang="en-US" altLang="zh-CN" sz="240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</p:grpSp>
      <p:sp>
        <p:nvSpPr>
          <p:cNvPr id="47109" name="Text Box 21">
            <a:extLst>
              <a:ext uri="{FF2B5EF4-FFF2-40B4-BE49-F238E27FC236}">
                <a16:creationId xmlns:a16="http://schemas.microsoft.com/office/drawing/2014/main" id="{A8000112-C90B-0348-BD66-3BAE61EB7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3867150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Helvetica" pitchFamily="2" charset="0"/>
              </a:rPr>
              <a:t>Y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943F7370-5E65-F74A-9DD8-6E80129D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0772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1. CPU place address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400" b="0" dirty="0">
                <a:latin typeface="Nanum Myeongjo" panose="02020603020101020101" pitchFamily="18" charset="-127"/>
              </a:rPr>
              <a:t> on bus. Main memory reads it and waits for the corresponding data to arrive.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95C3250F-153E-7C4D-AEDB-2D58286B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5CE2F2-439B-A14E-A5AB-EEDDBE12230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67749E3-005A-5F46-909E-84FC2515B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write transaction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1D2F767-C0C8-774C-ABE8-D6AB5E978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2. CPU places data word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 on the bus.</a:t>
            </a: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9D93DA7D-5376-9949-B2B6-1D88576AC72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725738"/>
            <a:ext cx="8353425" cy="3827462"/>
            <a:chOff x="720" y="1507"/>
            <a:chExt cx="4991" cy="1469"/>
          </a:xfrm>
        </p:grpSpPr>
        <p:sp>
          <p:nvSpPr>
            <p:cNvPr id="49160" name="Rectangle 5">
              <a:extLst>
                <a:ext uri="{FF2B5EF4-FFF2-40B4-BE49-F238E27FC236}">
                  <a16:creationId xmlns:a16="http://schemas.microsoft.com/office/drawing/2014/main" id="{CC6A5EA4-6428-4448-8CD3-390742C1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2400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9161" name="AutoShape 6">
              <a:extLst>
                <a:ext uri="{FF2B5EF4-FFF2-40B4-BE49-F238E27FC236}">
                  <a16:creationId xmlns:a16="http://schemas.microsoft.com/office/drawing/2014/main" id="{2722C417-7448-AF41-A0D6-895D6116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9162" name="Rectangle 7">
              <a:extLst>
                <a:ext uri="{FF2B5EF4-FFF2-40B4-BE49-F238E27FC236}">
                  <a16:creationId xmlns:a16="http://schemas.microsoft.com/office/drawing/2014/main" id="{064BA5A9-1B02-9E4A-88BE-834DE61D3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516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Helvetica" pitchFamily="2" charset="0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9163" name="AutoShape 8">
              <a:extLst>
                <a:ext uri="{FF2B5EF4-FFF2-40B4-BE49-F238E27FC236}">
                  <a16:creationId xmlns:a16="http://schemas.microsoft.com/office/drawing/2014/main" id="{78146CE0-BBF3-2441-A132-D548F701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4" name="Rectangle 9">
              <a:extLst>
                <a:ext uri="{FF2B5EF4-FFF2-40B4-BE49-F238E27FC236}">
                  <a16:creationId xmlns:a16="http://schemas.microsoft.com/office/drawing/2014/main" id="{A61CDD88-4465-0C4A-BF5E-53E01F7A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68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5" name="Rectangle 10">
              <a:extLst>
                <a:ext uri="{FF2B5EF4-FFF2-40B4-BE49-F238E27FC236}">
                  <a16:creationId xmlns:a16="http://schemas.microsoft.com/office/drawing/2014/main" id="{811F902B-E513-2044-8969-283C335EE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77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6" name="Rectangle 11">
              <a:extLst>
                <a:ext uri="{FF2B5EF4-FFF2-40B4-BE49-F238E27FC236}">
                  <a16:creationId xmlns:a16="http://schemas.microsoft.com/office/drawing/2014/main" id="{D89541FC-6614-5548-ABAA-4263FDA4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87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7" name="Rectangle 12">
              <a:extLst>
                <a:ext uri="{FF2B5EF4-FFF2-40B4-BE49-F238E27FC236}">
                  <a16:creationId xmlns:a16="http://schemas.microsoft.com/office/drawing/2014/main" id="{186B8ACA-291E-9842-A4A6-902F3A9FF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96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8" name="Rectangle 13">
              <a:extLst>
                <a:ext uri="{FF2B5EF4-FFF2-40B4-BE49-F238E27FC236}">
                  <a16:creationId xmlns:a16="http://schemas.microsoft.com/office/drawing/2014/main" id="{8D01482E-62BF-DF44-AD0A-7FD4C7495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06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9" name="AutoShape 14">
              <a:extLst>
                <a:ext uri="{FF2B5EF4-FFF2-40B4-BE49-F238E27FC236}">
                  <a16:creationId xmlns:a16="http://schemas.microsoft.com/office/drawing/2014/main" id="{71273413-8ADD-1C46-A321-AF5BF5586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70" name="AutoShape 15">
              <a:extLst>
                <a:ext uri="{FF2B5EF4-FFF2-40B4-BE49-F238E27FC236}">
                  <a16:creationId xmlns:a16="http://schemas.microsoft.com/office/drawing/2014/main" id="{553DE1E8-F4EE-264A-8B71-D4BA5C1ACC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71" name="Rectangle 16">
              <a:extLst>
                <a:ext uri="{FF2B5EF4-FFF2-40B4-BE49-F238E27FC236}">
                  <a16:creationId xmlns:a16="http://schemas.microsoft.com/office/drawing/2014/main" id="{0782F76A-9948-0B4D-B112-A906383FE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ALU</a:t>
              </a:r>
            </a:p>
          </p:txBody>
        </p:sp>
        <p:sp>
          <p:nvSpPr>
            <p:cNvPr id="49172" name="Text Box 17">
              <a:extLst>
                <a:ext uri="{FF2B5EF4-FFF2-40B4-BE49-F238E27FC236}">
                  <a16:creationId xmlns:a16="http://schemas.microsoft.com/office/drawing/2014/main" id="{6A6B2E92-A80A-0941-85D8-06D010C0C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07"/>
              <a:ext cx="9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49173" name="AutoShape 18">
              <a:extLst>
                <a:ext uri="{FF2B5EF4-FFF2-40B4-BE49-F238E27FC236}">
                  <a16:creationId xmlns:a16="http://schemas.microsoft.com/office/drawing/2014/main" id="{25281ABA-D3B8-504C-B9BF-7D160CB25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74" name="Rectangle 20">
              <a:extLst>
                <a:ext uri="{FF2B5EF4-FFF2-40B4-BE49-F238E27FC236}">
                  <a16:creationId xmlns:a16="http://schemas.microsoft.com/office/drawing/2014/main" id="{3DD43F39-79B6-1747-A16B-5B3EEC6D0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49175" name="Text Box 21">
              <a:extLst>
                <a:ext uri="{FF2B5EF4-FFF2-40B4-BE49-F238E27FC236}">
                  <a16:creationId xmlns:a16="http://schemas.microsoft.com/office/drawing/2014/main" id="{C40433E5-3DD1-644D-AC65-D37B41530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1945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itchFamily="2" charset="0"/>
                </a:rPr>
                <a:t>Y</a:t>
              </a:r>
            </a:p>
          </p:txBody>
        </p:sp>
        <p:sp>
          <p:nvSpPr>
            <p:cNvPr id="49176" name="Text Box 22">
              <a:extLst>
                <a:ext uri="{FF2B5EF4-FFF2-40B4-BE49-F238E27FC236}">
                  <a16:creationId xmlns:a16="http://schemas.microsoft.com/office/drawing/2014/main" id="{FA0A81EE-070B-2A4E-B28B-408A4B916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2352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49177" name="Text Box 23">
              <a:extLst>
                <a:ext uri="{FF2B5EF4-FFF2-40B4-BE49-F238E27FC236}">
                  <a16:creationId xmlns:a16="http://schemas.microsoft.com/office/drawing/2014/main" id="{F610DC68-1D65-EA4D-A487-1D25148AC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" y="2669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</a:t>
              </a:r>
            </a:p>
          </p:txBody>
        </p:sp>
        <p:sp>
          <p:nvSpPr>
            <p:cNvPr id="49178" name="Rectangle 24">
              <a:extLst>
                <a:ext uri="{FF2B5EF4-FFF2-40B4-BE49-F238E27FC236}">
                  <a16:creationId xmlns:a16="http://schemas.microsoft.com/office/drawing/2014/main" id="{06ADA9D2-D326-8241-86B2-05A3AE758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98"/>
              <a:ext cx="576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Helvetica" pitchFamily="2" charset="0"/>
              </a:endParaRPr>
            </a:p>
          </p:txBody>
        </p:sp>
        <p:sp>
          <p:nvSpPr>
            <p:cNvPr id="49179" name="Text Box 25">
              <a:extLst>
                <a:ext uri="{FF2B5EF4-FFF2-40B4-BE49-F238E27FC236}">
                  <a16:creationId xmlns:a16="http://schemas.microsoft.com/office/drawing/2014/main" id="{3359A6EA-B5E5-C043-8F4F-0663A8BE5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217"/>
              <a:ext cx="1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main memory</a:t>
              </a:r>
            </a:p>
          </p:txBody>
        </p:sp>
        <p:sp>
          <p:nvSpPr>
            <p:cNvPr id="49180" name="Text Box 26">
              <a:extLst>
                <a:ext uri="{FF2B5EF4-FFF2-40B4-BE49-F238E27FC236}">
                  <a16:creationId xmlns:a16="http://schemas.microsoft.com/office/drawing/2014/main" id="{49D266DA-C5E9-8D4E-893D-D239920A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362"/>
              <a:ext cx="8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I/O bridge</a:t>
              </a:r>
            </a:p>
          </p:txBody>
        </p:sp>
        <p:sp>
          <p:nvSpPr>
            <p:cNvPr id="49181" name="Text Box 27">
              <a:extLst>
                <a:ext uri="{FF2B5EF4-FFF2-40B4-BE49-F238E27FC236}">
                  <a16:creationId xmlns:a16="http://schemas.microsoft.com/office/drawing/2014/main" id="{4E9ABDB9-45EF-C64C-BE76-681167A9D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919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%rax</a:t>
              </a:r>
            </a:p>
          </p:txBody>
        </p:sp>
        <p:sp>
          <p:nvSpPr>
            <p:cNvPr id="49182" name="Text Box 28">
              <a:extLst>
                <a:ext uri="{FF2B5EF4-FFF2-40B4-BE49-F238E27FC236}">
                  <a16:creationId xmlns:a16="http://schemas.microsoft.com/office/drawing/2014/main" id="{6A81D116-795F-9F41-92A7-07E578BBE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1616"/>
              <a:ext cx="28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Store operation:</a:t>
              </a:r>
              <a:r>
                <a:rPr lang="en-US" altLang="zh-CN" sz="2400">
                  <a:latin typeface="Times" pitchFamily="2" charset="0"/>
                </a:rPr>
                <a:t> </a:t>
              </a:r>
              <a:r>
                <a:rPr lang="en-US" altLang="zh-CN" sz="2400">
                  <a:latin typeface="Courier New" panose="02070309020205020404" pitchFamily="49" charset="0"/>
                </a:rPr>
                <a:t>movq %rax,A</a:t>
              </a:r>
              <a:endParaRPr lang="en-US" altLang="zh-CN" sz="240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49183" name="Line 19">
              <a:extLst>
                <a:ext uri="{FF2B5EF4-FFF2-40B4-BE49-F238E27FC236}">
                  <a16:creationId xmlns:a16="http://schemas.microsoft.com/office/drawing/2014/main" id="{7C67B767-187A-174E-A12A-A64DE18C2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625"/>
              <a:ext cx="2856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49158" name="Line 19">
            <a:extLst>
              <a:ext uri="{FF2B5EF4-FFF2-40B4-BE49-F238E27FC236}">
                <a16:creationId xmlns:a16="http://schemas.microsoft.com/office/drawing/2014/main" id="{26CCC223-FF25-D54B-8AA8-BA1F0B177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1950" y="4191000"/>
            <a:ext cx="0" cy="1500188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9159" name="Text Box 21">
            <a:extLst>
              <a:ext uri="{FF2B5EF4-FFF2-40B4-BE49-F238E27FC236}">
                <a16:creationId xmlns:a16="http://schemas.microsoft.com/office/drawing/2014/main" id="{2DD80B76-00EE-5645-B19D-EE5E8460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5095875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Helvetica" pitchFamily="2" charset="0"/>
              </a:rPr>
              <a:t>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438FD467-033A-6044-AA4C-0D41E9DE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587AEC-4C80-AE47-8C12-3EB5BCF7E4A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2D210F6-E1BF-C34F-B2BF-72AB23683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write transaction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E10B018-988F-2B43-8265-16E84F32B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838200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3. Main memory read data word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from the bus and stores it at address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DC3C7876-F3C5-734A-A555-96DB9A5407A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725738"/>
            <a:ext cx="8353425" cy="3827462"/>
            <a:chOff x="720" y="1507"/>
            <a:chExt cx="4991" cy="1469"/>
          </a:xfrm>
        </p:grpSpPr>
        <p:sp>
          <p:nvSpPr>
            <p:cNvPr id="51207" name="Rectangle 5">
              <a:extLst>
                <a:ext uri="{FF2B5EF4-FFF2-40B4-BE49-F238E27FC236}">
                  <a16:creationId xmlns:a16="http://schemas.microsoft.com/office/drawing/2014/main" id="{CF751F29-B5FA-E040-B286-F7B999A2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2400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51208" name="AutoShape 6">
              <a:extLst>
                <a:ext uri="{FF2B5EF4-FFF2-40B4-BE49-F238E27FC236}">
                  <a16:creationId xmlns:a16="http://schemas.microsoft.com/office/drawing/2014/main" id="{C09EEA0C-4E3D-4345-A65A-939680226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51209" name="Rectangle 7">
              <a:extLst>
                <a:ext uri="{FF2B5EF4-FFF2-40B4-BE49-F238E27FC236}">
                  <a16:creationId xmlns:a16="http://schemas.microsoft.com/office/drawing/2014/main" id="{3D8E0084-96B7-C641-BE2C-E2A29A7E1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516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Helvetica" pitchFamily="2" charset="0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51210" name="AutoShape 8">
              <a:extLst>
                <a:ext uri="{FF2B5EF4-FFF2-40B4-BE49-F238E27FC236}">
                  <a16:creationId xmlns:a16="http://schemas.microsoft.com/office/drawing/2014/main" id="{8448024F-33D7-1A43-A256-D85271B4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11" name="Rectangle 9">
              <a:extLst>
                <a:ext uri="{FF2B5EF4-FFF2-40B4-BE49-F238E27FC236}">
                  <a16:creationId xmlns:a16="http://schemas.microsoft.com/office/drawing/2014/main" id="{FBB98CEC-7B2D-7F4E-97C3-2D43D9D9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68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12" name="Rectangle 10">
              <a:extLst>
                <a:ext uri="{FF2B5EF4-FFF2-40B4-BE49-F238E27FC236}">
                  <a16:creationId xmlns:a16="http://schemas.microsoft.com/office/drawing/2014/main" id="{6A6B92CE-444C-554A-A6FA-48D5E33D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77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13" name="Rectangle 11">
              <a:extLst>
                <a:ext uri="{FF2B5EF4-FFF2-40B4-BE49-F238E27FC236}">
                  <a16:creationId xmlns:a16="http://schemas.microsoft.com/office/drawing/2014/main" id="{991FB277-9DC9-0D4D-8620-7A8E385A2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87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14" name="Rectangle 12">
              <a:extLst>
                <a:ext uri="{FF2B5EF4-FFF2-40B4-BE49-F238E27FC236}">
                  <a16:creationId xmlns:a16="http://schemas.microsoft.com/office/drawing/2014/main" id="{D4A7A86A-5BFC-B948-A78C-8217D21F0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96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15" name="Rectangle 13">
              <a:extLst>
                <a:ext uri="{FF2B5EF4-FFF2-40B4-BE49-F238E27FC236}">
                  <a16:creationId xmlns:a16="http://schemas.microsoft.com/office/drawing/2014/main" id="{C9B5C307-FB42-3440-8323-D86FA4E4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06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16" name="AutoShape 14">
              <a:extLst>
                <a:ext uri="{FF2B5EF4-FFF2-40B4-BE49-F238E27FC236}">
                  <a16:creationId xmlns:a16="http://schemas.microsoft.com/office/drawing/2014/main" id="{155DBB72-42EB-5D44-BEF8-1CFC6B6AE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17" name="AutoShape 15">
              <a:extLst>
                <a:ext uri="{FF2B5EF4-FFF2-40B4-BE49-F238E27FC236}">
                  <a16:creationId xmlns:a16="http://schemas.microsoft.com/office/drawing/2014/main" id="{7C811E15-82AB-F343-9E94-5603DA2B7E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18" name="Rectangle 16">
              <a:extLst>
                <a:ext uri="{FF2B5EF4-FFF2-40B4-BE49-F238E27FC236}">
                  <a16:creationId xmlns:a16="http://schemas.microsoft.com/office/drawing/2014/main" id="{6EF756C5-DE43-6945-B2D0-04FC03605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ALU</a:t>
              </a:r>
            </a:p>
          </p:txBody>
        </p:sp>
        <p:sp>
          <p:nvSpPr>
            <p:cNvPr id="51219" name="Text Box 17">
              <a:extLst>
                <a:ext uri="{FF2B5EF4-FFF2-40B4-BE49-F238E27FC236}">
                  <a16:creationId xmlns:a16="http://schemas.microsoft.com/office/drawing/2014/main" id="{0B2F4A82-9440-3A49-8148-C005966EB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07"/>
              <a:ext cx="9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51220" name="AutoShape 18">
              <a:extLst>
                <a:ext uri="{FF2B5EF4-FFF2-40B4-BE49-F238E27FC236}">
                  <a16:creationId xmlns:a16="http://schemas.microsoft.com/office/drawing/2014/main" id="{43F46DF4-8079-924A-B7A5-29A1FF50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1221" name="Rectangle 20">
              <a:extLst>
                <a:ext uri="{FF2B5EF4-FFF2-40B4-BE49-F238E27FC236}">
                  <a16:creationId xmlns:a16="http://schemas.microsoft.com/office/drawing/2014/main" id="{6F684530-A40C-F341-982C-8E8F4AAE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51222" name="Text Box 21">
              <a:extLst>
                <a:ext uri="{FF2B5EF4-FFF2-40B4-BE49-F238E27FC236}">
                  <a16:creationId xmlns:a16="http://schemas.microsoft.com/office/drawing/2014/main" id="{23D15349-532B-0743-91F6-C999BEA05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1945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itchFamily="2" charset="0"/>
                </a:rPr>
                <a:t>Y</a:t>
              </a:r>
            </a:p>
          </p:txBody>
        </p:sp>
        <p:sp>
          <p:nvSpPr>
            <p:cNvPr id="51223" name="Text Box 22">
              <a:extLst>
                <a:ext uri="{FF2B5EF4-FFF2-40B4-BE49-F238E27FC236}">
                  <a16:creationId xmlns:a16="http://schemas.microsoft.com/office/drawing/2014/main" id="{981D77D0-F524-D14B-9266-6C0FFFBD7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2352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51224" name="Text Box 23">
              <a:extLst>
                <a:ext uri="{FF2B5EF4-FFF2-40B4-BE49-F238E27FC236}">
                  <a16:creationId xmlns:a16="http://schemas.microsoft.com/office/drawing/2014/main" id="{F07D6E0F-9E4E-FA46-BA29-4F65C63B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" y="2669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</a:t>
              </a:r>
            </a:p>
          </p:txBody>
        </p:sp>
        <p:sp>
          <p:nvSpPr>
            <p:cNvPr id="51225" name="Rectangle 24">
              <a:extLst>
                <a:ext uri="{FF2B5EF4-FFF2-40B4-BE49-F238E27FC236}">
                  <a16:creationId xmlns:a16="http://schemas.microsoft.com/office/drawing/2014/main" id="{A52922D3-CE55-3543-AEA7-EC0CBB265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98"/>
              <a:ext cx="576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Helvetica" pitchFamily="2" charset="0"/>
              </a:endParaRPr>
            </a:p>
          </p:txBody>
        </p:sp>
        <p:sp>
          <p:nvSpPr>
            <p:cNvPr id="51226" name="Text Box 25">
              <a:extLst>
                <a:ext uri="{FF2B5EF4-FFF2-40B4-BE49-F238E27FC236}">
                  <a16:creationId xmlns:a16="http://schemas.microsoft.com/office/drawing/2014/main" id="{0B3B9A61-D7D8-CD45-AA0F-D348A2E47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217"/>
              <a:ext cx="1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main memory</a:t>
              </a:r>
            </a:p>
          </p:txBody>
        </p:sp>
        <p:sp>
          <p:nvSpPr>
            <p:cNvPr id="51227" name="Text Box 26">
              <a:extLst>
                <a:ext uri="{FF2B5EF4-FFF2-40B4-BE49-F238E27FC236}">
                  <a16:creationId xmlns:a16="http://schemas.microsoft.com/office/drawing/2014/main" id="{0E8C4033-B8F9-4C4C-93CD-35F15B3D6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362"/>
              <a:ext cx="8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I/O bridge</a:t>
              </a:r>
            </a:p>
          </p:txBody>
        </p:sp>
        <p:sp>
          <p:nvSpPr>
            <p:cNvPr id="51228" name="Text Box 27">
              <a:extLst>
                <a:ext uri="{FF2B5EF4-FFF2-40B4-BE49-F238E27FC236}">
                  <a16:creationId xmlns:a16="http://schemas.microsoft.com/office/drawing/2014/main" id="{8A7A1F6D-CF28-8046-B387-3E6741F4A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919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%rax</a:t>
              </a:r>
            </a:p>
          </p:txBody>
        </p:sp>
        <p:sp>
          <p:nvSpPr>
            <p:cNvPr id="51229" name="Text Box 28">
              <a:extLst>
                <a:ext uri="{FF2B5EF4-FFF2-40B4-BE49-F238E27FC236}">
                  <a16:creationId xmlns:a16="http://schemas.microsoft.com/office/drawing/2014/main" id="{92C83F21-7D09-0047-BBC4-3A0411C91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1616"/>
              <a:ext cx="28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Store operation:</a:t>
              </a:r>
              <a:r>
                <a:rPr lang="en-US" altLang="zh-CN" sz="2400">
                  <a:latin typeface="Times" pitchFamily="2" charset="0"/>
                </a:rPr>
                <a:t> </a:t>
              </a:r>
              <a:r>
                <a:rPr lang="en-US" altLang="zh-CN" sz="2400">
                  <a:latin typeface="Courier New" panose="02070309020205020404" pitchFamily="49" charset="0"/>
                </a:rPr>
                <a:t>movq %rax,A</a:t>
              </a:r>
              <a:endParaRPr lang="en-US" altLang="zh-CN" sz="240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Helvetica" pitchFamily="2" charset="0"/>
              </a:endParaRPr>
            </a:p>
          </p:txBody>
        </p:sp>
      </p:grpSp>
      <p:sp>
        <p:nvSpPr>
          <p:cNvPr id="51206" name="Text Box 21">
            <a:extLst>
              <a:ext uri="{FF2B5EF4-FFF2-40B4-BE49-F238E27FC236}">
                <a16:creationId xmlns:a16="http://schemas.microsoft.com/office/drawing/2014/main" id="{C3C24B2B-595A-944F-8304-381CE590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5770563"/>
            <a:ext cx="357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Helvetica" pitchFamily="2" charset="0"/>
              </a:rPr>
              <a:t>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disk">
            <a:extLst>
              <a:ext uri="{FF2B5EF4-FFF2-40B4-BE49-F238E27FC236}">
                <a16:creationId xmlns:a16="http://schemas.microsoft.com/office/drawing/2014/main" id="{A2FEF9AF-1BDC-404F-8673-BE7BFF4A3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11632" b="8240"/>
          <a:stretch>
            <a:fillRect/>
          </a:stretch>
        </p:blipFill>
        <p:spPr bwMode="auto">
          <a:xfrm>
            <a:off x="1379538" y="1600200"/>
            <a:ext cx="64960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>
            <a:extLst>
              <a:ext uri="{FF2B5EF4-FFF2-40B4-BE49-F238E27FC236}">
                <a16:creationId xmlns:a16="http://schemas.microsoft.com/office/drawing/2014/main" id="{A2E01780-8F0F-7940-B92B-011B815C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What’s inside a disk drive?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18B69545-255D-0044-919B-A6CE92459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1600200"/>
            <a:ext cx="9989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Spindle</a:t>
            </a: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DCD732C6-559D-8846-9B51-CFB257A26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2133600"/>
            <a:ext cx="18288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D66D5E1A-EF8E-5E47-AB3C-9B13D598F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1752600"/>
            <a:ext cx="68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Arm</a:t>
            </a:r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1E6FD5DA-CC1F-1045-AC95-952B2B7CB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938" y="3200400"/>
            <a:ext cx="2209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1AC4DDF9-EDAC-1F4C-BF8F-5E33FF60A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2743200"/>
            <a:ext cx="11753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Actuator</a:t>
            </a:r>
          </a:p>
        </p:txBody>
      </p:sp>
      <p:sp>
        <p:nvSpPr>
          <p:cNvPr id="53257" name="Line 9">
            <a:extLst>
              <a:ext uri="{FF2B5EF4-FFF2-40B4-BE49-F238E27FC236}">
                <a16:creationId xmlns:a16="http://schemas.microsoft.com/office/drawing/2014/main" id="{D90D3BE8-AB11-2D42-AF39-50E867BBB0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0138" y="2362200"/>
            <a:ext cx="914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B7FD0CC4-CE36-1745-8C35-FBCAB4628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938" y="1905000"/>
            <a:ext cx="10070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Platters</a:t>
            </a:r>
          </a:p>
        </p:txBody>
      </p:sp>
      <p:sp>
        <p:nvSpPr>
          <p:cNvPr id="53259" name="Line 11">
            <a:extLst>
              <a:ext uri="{FF2B5EF4-FFF2-40B4-BE49-F238E27FC236}">
                <a16:creationId xmlns:a16="http://schemas.microsoft.com/office/drawing/2014/main" id="{850B38DB-77FD-FC47-8AFE-7CCC17D02B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38" y="4740275"/>
            <a:ext cx="228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3260" name="AutoShape 12">
            <a:extLst>
              <a:ext uri="{FF2B5EF4-FFF2-40B4-BE49-F238E27FC236}">
                <a16:creationId xmlns:a16="http://schemas.microsoft.com/office/drawing/2014/main" id="{9B79125F-8053-284B-A9CF-3400547943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89538" y="5105400"/>
            <a:ext cx="1201737" cy="609600"/>
          </a:xfrm>
          <a:prstGeom prst="curvedUpArrow">
            <a:avLst>
              <a:gd name="adj1" fmla="val 57553"/>
              <a:gd name="adj2" fmla="val 98568"/>
              <a:gd name="adj3" fmla="val 33333"/>
            </a:avLst>
          </a:prstGeom>
          <a:solidFill>
            <a:srgbClr val="FF717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53261" name="Text Box 13">
            <a:extLst>
              <a:ext uri="{FF2B5EF4-FFF2-40B4-BE49-F238E27FC236}">
                <a16:creationId xmlns:a16="http://schemas.microsoft.com/office/drawing/2014/main" id="{0C88993B-DEB5-B64C-BAB2-AF90A9A8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4573588"/>
            <a:ext cx="17844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Electronics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(including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processor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and memory!)</a:t>
            </a:r>
          </a:p>
        </p:txBody>
      </p:sp>
      <p:sp>
        <p:nvSpPr>
          <p:cNvPr id="53262" name="Line 14">
            <a:extLst>
              <a:ext uri="{FF2B5EF4-FFF2-40B4-BE49-F238E27FC236}">
                <a16:creationId xmlns:a16="http://schemas.microsoft.com/office/drawing/2014/main" id="{47AD0BB4-E49C-244D-B85F-6B0EB9B87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0338" y="2057400"/>
            <a:ext cx="1219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3263" name="Text Box 15">
            <a:extLst>
              <a:ext uri="{FF2B5EF4-FFF2-40B4-BE49-F238E27FC236}">
                <a16:creationId xmlns:a16="http://schemas.microsoft.com/office/drawing/2014/main" id="{2D20B467-99DD-614D-9251-F7A0E43C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163" y="5349875"/>
            <a:ext cx="12971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SCSI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connector</a:t>
            </a:r>
          </a:p>
        </p:txBody>
      </p:sp>
      <p:sp>
        <p:nvSpPr>
          <p:cNvPr id="53264" name="Text Box 16">
            <a:extLst>
              <a:ext uri="{FF2B5EF4-FFF2-40B4-BE49-F238E27FC236}">
                <a16:creationId xmlns:a16="http://schemas.microsoft.com/office/drawing/2014/main" id="{46876E00-B673-E346-8080-27092E770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423025"/>
            <a:ext cx="405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Image courtesy of Seagate Technology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8FE3768E-60F0-CC41-8227-02B21ABB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6BB33-D615-D54B-AD25-B2ED434485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9580C19-2C22-0A45-AC09-36070D71C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geometry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6780421-0812-F441-8320-A3139C058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343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Disks consist of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platters</a:t>
            </a:r>
            <a:r>
              <a:rPr lang="en-US" altLang="zh-CN" sz="2400">
                <a:ea typeface="宋体" panose="02010600030101010101" pitchFamily="2" charset="-122"/>
              </a:rPr>
              <a:t>, each with two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surfaces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Each surface consists of concentric rings called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tracks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Each track consists of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sectors</a:t>
            </a:r>
            <a:r>
              <a:rPr lang="en-US" altLang="zh-CN" sz="2400">
                <a:ea typeface="宋体" panose="02010600030101010101" pitchFamily="2" charset="-122"/>
              </a:rPr>
              <a:t> separated by gaps.</a:t>
            </a:r>
          </a:p>
        </p:txBody>
      </p:sp>
      <p:grpSp>
        <p:nvGrpSpPr>
          <p:cNvPr id="55301" name="Group 5">
            <a:extLst>
              <a:ext uri="{FF2B5EF4-FFF2-40B4-BE49-F238E27FC236}">
                <a16:creationId xmlns:a16="http://schemas.microsoft.com/office/drawing/2014/main" id="{6CFCE1AA-4989-4E44-B94C-E821FF5FDE07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3276600"/>
            <a:ext cx="6669087" cy="3363913"/>
            <a:chOff x="451" y="1584"/>
            <a:chExt cx="4593" cy="2339"/>
          </a:xfrm>
        </p:grpSpPr>
        <p:sp>
          <p:nvSpPr>
            <p:cNvPr id="55302" name="Oval 6">
              <a:extLst>
                <a:ext uri="{FF2B5EF4-FFF2-40B4-BE49-F238E27FC236}">
                  <a16:creationId xmlns:a16="http://schemas.microsoft.com/office/drawing/2014/main" id="{61B165A2-61FC-CD42-AFD2-B92A22BD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2182"/>
              <a:ext cx="1166" cy="11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03" name="Oval 7">
              <a:extLst>
                <a:ext uri="{FF2B5EF4-FFF2-40B4-BE49-F238E27FC236}">
                  <a16:creationId xmlns:a16="http://schemas.microsoft.com/office/drawing/2014/main" id="{D3C185A2-FF67-014D-BD5B-6ED15B374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584"/>
              <a:ext cx="2388" cy="23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5AB7D4AE-F72C-A041-8BCF-0435FEB0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701"/>
              <a:ext cx="2148" cy="21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53A26AAF-EB06-4C47-9D0A-0508CB9A6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18"/>
              <a:ext cx="1909" cy="18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06F5CA78-968B-354E-AC03-04384C0B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936"/>
              <a:ext cx="1669" cy="16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4728ABCC-EAD5-EE4A-A727-1FACF7602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2053"/>
              <a:ext cx="1430" cy="1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08" name="Oval 12">
              <a:extLst>
                <a:ext uri="{FF2B5EF4-FFF2-40B4-BE49-F238E27FC236}">
                  <a16:creationId xmlns:a16="http://schemas.microsoft.com/office/drawing/2014/main" id="{97814175-E39E-0E48-B1F7-A3257093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2288"/>
              <a:ext cx="950" cy="9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09" name="Oval 13">
              <a:extLst>
                <a:ext uri="{FF2B5EF4-FFF2-40B4-BE49-F238E27FC236}">
                  <a16:creationId xmlns:a16="http://schemas.microsoft.com/office/drawing/2014/main" id="{42BF07EF-5E21-4C45-A0A8-2A7C1C162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2405"/>
              <a:ext cx="711" cy="696"/>
            </a:xfrm>
            <a:prstGeom prst="ellipse">
              <a:avLst/>
            </a:prstGeom>
            <a:solidFill>
              <a:srgbClr val="5BFFD4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spindle</a:t>
              </a:r>
              <a:endParaRPr lang="en-US" altLang="zh-CN" sz="1600">
                <a:latin typeface="Helvetica" pitchFamily="2" charset="0"/>
              </a:endParaRPr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254E778D-5007-234E-B92D-C0E12B4C5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" y="1790"/>
              <a:ext cx="69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surface</a:t>
              </a:r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7EA03523-E3C1-0C47-8637-1E0632A9A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841"/>
              <a:ext cx="624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12" name="Line 16">
              <a:extLst>
                <a:ext uri="{FF2B5EF4-FFF2-40B4-BE49-F238E27FC236}">
                  <a16:creationId xmlns:a16="http://schemas.microsoft.com/office/drawing/2014/main" id="{2118ED55-E343-E740-B1DC-81F574686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1841"/>
              <a:ext cx="424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13" name="Text Box 17">
              <a:extLst>
                <a:ext uri="{FF2B5EF4-FFF2-40B4-BE49-F238E27FC236}">
                  <a16:creationId xmlns:a16="http://schemas.microsoft.com/office/drawing/2014/main" id="{239DA820-5E61-644F-B963-673DCEFB2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" y="1639"/>
              <a:ext cx="5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tracks</a:t>
              </a:r>
            </a:p>
          </p:txBody>
        </p:sp>
        <p:sp>
          <p:nvSpPr>
            <p:cNvPr id="55314" name="Oval 18">
              <a:extLst>
                <a:ext uri="{FF2B5EF4-FFF2-40B4-BE49-F238E27FC236}">
                  <a16:creationId xmlns:a16="http://schemas.microsoft.com/office/drawing/2014/main" id="{CE7530B8-731A-094E-B03A-D2ECCD50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2200"/>
              <a:ext cx="1166" cy="114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15" name="Text Box 19">
              <a:extLst>
                <a:ext uri="{FF2B5EF4-FFF2-40B4-BE49-F238E27FC236}">
                  <a16:creationId xmlns:a16="http://schemas.microsoft.com/office/drawing/2014/main" id="{A73E4476-5AA6-D04F-AF38-B0892BEF3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1934"/>
              <a:ext cx="6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track </a:t>
              </a:r>
              <a:r>
                <a:rPr lang="en-US" altLang="zh-CN" sz="2000" i="1">
                  <a:latin typeface="Helvetica" pitchFamily="2" charset="0"/>
                </a:rPr>
                <a:t>k</a:t>
              </a:r>
            </a:p>
          </p:txBody>
        </p:sp>
        <p:grpSp>
          <p:nvGrpSpPr>
            <p:cNvPr id="55316" name="Group 20">
              <a:extLst>
                <a:ext uri="{FF2B5EF4-FFF2-40B4-BE49-F238E27FC236}">
                  <a16:creationId xmlns:a16="http://schemas.microsoft.com/office/drawing/2014/main" id="{FBA0BCC7-122A-0E4E-82C7-10B37A565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" y="2165"/>
              <a:ext cx="672" cy="624"/>
              <a:chOff x="4320" y="690"/>
              <a:chExt cx="672" cy="624"/>
            </a:xfrm>
          </p:grpSpPr>
          <p:sp>
            <p:nvSpPr>
              <p:cNvPr id="55339" name="Line 21">
                <a:extLst>
                  <a:ext uri="{FF2B5EF4-FFF2-40B4-BE49-F238E27FC236}">
                    <a16:creationId xmlns:a16="http://schemas.microsoft.com/office/drawing/2014/main" id="{151180EF-ED8A-8446-B086-525D5A540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40" name="Line 22">
                <a:extLst>
                  <a:ext uri="{FF2B5EF4-FFF2-40B4-BE49-F238E27FC236}">
                    <a16:creationId xmlns:a16="http://schemas.microsoft.com/office/drawing/2014/main" id="{2DD44E94-6BFD-394A-87E6-83010CFB2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41" name="Line 23">
                <a:extLst>
                  <a:ext uri="{FF2B5EF4-FFF2-40B4-BE49-F238E27FC236}">
                    <a16:creationId xmlns:a16="http://schemas.microsoft.com/office/drawing/2014/main" id="{10F191EB-7314-F748-B6C1-43DA4E521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42" name="Line 24">
                <a:extLst>
                  <a:ext uri="{FF2B5EF4-FFF2-40B4-BE49-F238E27FC236}">
                    <a16:creationId xmlns:a16="http://schemas.microsoft.com/office/drawing/2014/main" id="{5167FF67-8DAC-ED4F-9C50-265FBE351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55317" name="Group 25">
              <a:extLst>
                <a:ext uri="{FF2B5EF4-FFF2-40B4-BE49-F238E27FC236}">
                  <a16:creationId xmlns:a16="http://schemas.microsoft.com/office/drawing/2014/main" id="{AEA2CB43-E1F1-9F43-A662-BF7E6237EF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65" y="2753"/>
              <a:ext cx="672" cy="624"/>
              <a:chOff x="4320" y="690"/>
              <a:chExt cx="672" cy="624"/>
            </a:xfrm>
          </p:grpSpPr>
          <p:sp>
            <p:nvSpPr>
              <p:cNvPr id="55335" name="Line 26">
                <a:extLst>
                  <a:ext uri="{FF2B5EF4-FFF2-40B4-BE49-F238E27FC236}">
                    <a16:creationId xmlns:a16="http://schemas.microsoft.com/office/drawing/2014/main" id="{A2B080FC-DFE3-664E-A9A7-D09699295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36" name="Line 27">
                <a:extLst>
                  <a:ext uri="{FF2B5EF4-FFF2-40B4-BE49-F238E27FC236}">
                    <a16:creationId xmlns:a16="http://schemas.microsoft.com/office/drawing/2014/main" id="{B56D9500-F476-2A47-AD59-4992F4ED8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37" name="Line 28">
                <a:extLst>
                  <a:ext uri="{FF2B5EF4-FFF2-40B4-BE49-F238E27FC236}">
                    <a16:creationId xmlns:a16="http://schemas.microsoft.com/office/drawing/2014/main" id="{1D83C48F-2B3A-1B4D-87B3-6366DA1DB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38" name="Line 29">
                <a:extLst>
                  <a:ext uri="{FF2B5EF4-FFF2-40B4-BE49-F238E27FC236}">
                    <a16:creationId xmlns:a16="http://schemas.microsoft.com/office/drawing/2014/main" id="{B0064DD3-5695-4A42-B1C7-E58DA77C5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55318" name="Group 30">
              <a:extLst>
                <a:ext uri="{FF2B5EF4-FFF2-40B4-BE49-F238E27FC236}">
                  <a16:creationId xmlns:a16="http://schemas.microsoft.com/office/drawing/2014/main" id="{F3E7F967-2945-6D42-BA66-0642E360216D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3493" y="2753"/>
              <a:ext cx="672" cy="624"/>
              <a:chOff x="4320" y="690"/>
              <a:chExt cx="672" cy="624"/>
            </a:xfrm>
          </p:grpSpPr>
          <p:sp>
            <p:nvSpPr>
              <p:cNvPr id="55331" name="Line 31">
                <a:extLst>
                  <a:ext uri="{FF2B5EF4-FFF2-40B4-BE49-F238E27FC236}">
                    <a16:creationId xmlns:a16="http://schemas.microsoft.com/office/drawing/2014/main" id="{8FC3AF04-392E-7344-848D-1D99448F5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32" name="Line 32">
                <a:extLst>
                  <a:ext uri="{FF2B5EF4-FFF2-40B4-BE49-F238E27FC236}">
                    <a16:creationId xmlns:a16="http://schemas.microsoft.com/office/drawing/2014/main" id="{BB3E4D7D-9485-DA49-AE42-07A042CA7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33" name="Line 33">
                <a:extLst>
                  <a:ext uri="{FF2B5EF4-FFF2-40B4-BE49-F238E27FC236}">
                    <a16:creationId xmlns:a16="http://schemas.microsoft.com/office/drawing/2014/main" id="{1623FC01-EF0A-4E42-97CA-212005759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34" name="Line 34">
                <a:extLst>
                  <a:ext uri="{FF2B5EF4-FFF2-40B4-BE49-F238E27FC236}">
                    <a16:creationId xmlns:a16="http://schemas.microsoft.com/office/drawing/2014/main" id="{D58B35DC-20F6-3A47-B17E-7C2833F00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55319" name="Group 35">
              <a:extLst>
                <a:ext uri="{FF2B5EF4-FFF2-40B4-BE49-F238E27FC236}">
                  <a16:creationId xmlns:a16="http://schemas.microsoft.com/office/drawing/2014/main" id="{CA27960B-FEB5-884C-AF51-24A803B7FA9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93" y="2165"/>
              <a:ext cx="672" cy="624"/>
              <a:chOff x="4320" y="690"/>
              <a:chExt cx="672" cy="624"/>
            </a:xfrm>
          </p:grpSpPr>
          <p:sp>
            <p:nvSpPr>
              <p:cNvPr id="55327" name="Line 36">
                <a:extLst>
                  <a:ext uri="{FF2B5EF4-FFF2-40B4-BE49-F238E27FC236}">
                    <a16:creationId xmlns:a16="http://schemas.microsoft.com/office/drawing/2014/main" id="{11395153-6419-5048-BCEA-AFAA27BB2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28" name="Line 37">
                <a:extLst>
                  <a:ext uri="{FF2B5EF4-FFF2-40B4-BE49-F238E27FC236}">
                    <a16:creationId xmlns:a16="http://schemas.microsoft.com/office/drawing/2014/main" id="{1B072898-A240-344D-B20E-95E20C52B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29" name="Line 38">
                <a:extLst>
                  <a:ext uri="{FF2B5EF4-FFF2-40B4-BE49-F238E27FC236}">
                    <a16:creationId xmlns:a16="http://schemas.microsoft.com/office/drawing/2014/main" id="{8CADCA0D-F392-914B-A589-FE6A4F328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330" name="Line 39">
                <a:extLst>
                  <a:ext uri="{FF2B5EF4-FFF2-40B4-BE49-F238E27FC236}">
                    <a16:creationId xmlns:a16="http://schemas.microsoft.com/office/drawing/2014/main" id="{1C090195-92F3-2444-B4B2-E9BF03EA3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55320" name="Text Box 40">
              <a:extLst>
                <a:ext uri="{FF2B5EF4-FFF2-40B4-BE49-F238E27FC236}">
                  <a16:creationId xmlns:a16="http://schemas.microsoft.com/office/drawing/2014/main" id="{94AD6FC9-CF76-9E4C-B214-1198AE115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3615"/>
              <a:ext cx="6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sectors</a:t>
              </a:r>
            </a:p>
          </p:txBody>
        </p:sp>
        <p:sp>
          <p:nvSpPr>
            <p:cNvPr id="55321" name="Line 41">
              <a:extLst>
                <a:ext uri="{FF2B5EF4-FFF2-40B4-BE49-F238E27FC236}">
                  <a16:creationId xmlns:a16="http://schemas.microsoft.com/office/drawing/2014/main" id="{6D95ECDF-4601-1B47-8076-4B4D7A71B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1" y="334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22" name="Line 42">
              <a:extLst>
                <a:ext uri="{FF2B5EF4-FFF2-40B4-BE49-F238E27FC236}">
                  <a16:creationId xmlns:a16="http://schemas.microsoft.com/office/drawing/2014/main" id="{1D110126-E7FE-F443-8E7F-D15B2421F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9" y="334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23" name="AutoShape 43">
              <a:extLst>
                <a:ext uri="{FF2B5EF4-FFF2-40B4-BE49-F238E27FC236}">
                  <a16:creationId xmlns:a16="http://schemas.microsoft.com/office/drawing/2014/main" id="{1401A1A5-1E39-9C49-8851-F8FB4704B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2495"/>
              <a:ext cx="960" cy="553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24" name="Text Box 44">
              <a:extLst>
                <a:ext uri="{FF2B5EF4-FFF2-40B4-BE49-F238E27FC236}">
                  <a16:creationId xmlns:a16="http://schemas.microsoft.com/office/drawing/2014/main" id="{9DBD53D9-785A-C741-BF61-A24A0461C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917"/>
              <a:ext cx="4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gaps</a:t>
              </a:r>
            </a:p>
          </p:txBody>
        </p:sp>
        <p:sp>
          <p:nvSpPr>
            <p:cNvPr id="55325" name="Line 45">
              <a:extLst>
                <a:ext uri="{FF2B5EF4-FFF2-40B4-BE49-F238E27FC236}">
                  <a16:creationId xmlns:a16="http://schemas.microsoft.com/office/drawing/2014/main" id="{FBE7F17F-F7F1-FE48-8014-E500E94A0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1" y="2129"/>
              <a:ext cx="156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5326" name="Line 46">
              <a:extLst>
                <a:ext uri="{FF2B5EF4-FFF2-40B4-BE49-F238E27FC236}">
                  <a16:creationId xmlns:a16="http://schemas.microsoft.com/office/drawing/2014/main" id="{2293DB23-7750-3148-8975-1DED74609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5" y="2159"/>
              <a:ext cx="12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194F15D9-F453-C642-9FD9-119149E9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A49F2E-3EE2-234F-9CB7-F21D902D182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8D711B4-9069-8340-8B8C-96EB146C9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geometry (muliple-platter view)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1C66442-B698-5C45-BF3F-0E7C5C148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Aligned tracks form a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cylinder</a:t>
            </a:r>
            <a:r>
              <a:rPr lang="en-US" altLang="zh-CN" sz="2400" i="1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3ADDFB5A-253B-7042-AADD-2A04E086A4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4445000"/>
            <a:ext cx="73660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48D6AE92-D6D3-1340-AFA1-24854194A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5175250"/>
            <a:ext cx="73660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7351" name="AutoShape 7">
            <a:extLst>
              <a:ext uri="{FF2B5EF4-FFF2-40B4-BE49-F238E27FC236}">
                <a16:creationId xmlns:a16="http://schemas.microsoft.com/office/drawing/2014/main" id="{ACBE7026-DE73-334D-969A-0E72CCDA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5256331"/>
            <a:ext cx="539750" cy="504587"/>
          </a:xfrm>
          <a:prstGeom prst="can">
            <a:avLst>
              <a:gd name="adj" fmla="val 14229"/>
            </a:avLst>
          </a:prstGeom>
          <a:solidFill>
            <a:srgbClr val="5BFFD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52" name="Oval 8">
            <a:extLst>
              <a:ext uri="{FF2B5EF4-FFF2-40B4-BE49-F238E27FC236}">
                <a16:creationId xmlns:a16="http://schemas.microsoft.com/office/drawing/2014/main" id="{1BB46859-2738-274D-8FCF-03263556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862185"/>
            <a:ext cx="259766" cy="5626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8F41804C-39A8-6E4D-A84D-ECAEE034C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3730625"/>
            <a:ext cx="73660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DA50EC5D-D8B8-1946-886C-011B621D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3240088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surface 0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5F990983-B595-FA49-8A90-05425E588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3673475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surface 1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87861C4B-A437-3D4F-A687-7D85655E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3954463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surface 2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FC25A581-718E-484C-AADC-1A647BE8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438785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surface 3</a:t>
            </a:r>
          </a:p>
        </p:txBody>
      </p:sp>
      <p:sp>
        <p:nvSpPr>
          <p:cNvPr id="57358" name="Text Box 14">
            <a:extLst>
              <a:ext uri="{FF2B5EF4-FFF2-40B4-BE49-F238E27FC236}">
                <a16:creationId xmlns:a16="http://schemas.microsoft.com/office/drawing/2014/main" id="{6576588D-65C6-E64D-B0D1-EAF8BD004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4684713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surface 4</a:t>
            </a:r>
          </a:p>
        </p:txBody>
      </p:sp>
      <p:sp>
        <p:nvSpPr>
          <p:cNvPr id="57359" name="Text Box 15">
            <a:extLst>
              <a:ext uri="{FF2B5EF4-FFF2-40B4-BE49-F238E27FC236}">
                <a16:creationId xmlns:a16="http://schemas.microsoft.com/office/drawing/2014/main" id="{0135865A-9454-704F-AE34-E1FC8F814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51181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surface 5</a:t>
            </a:r>
          </a:p>
        </p:txBody>
      </p:sp>
      <p:sp>
        <p:nvSpPr>
          <p:cNvPr id="57360" name="Line 16">
            <a:extLst>
              <a:ext uri="{FF2B5EF4-FFF2-40B4-BE49-F238E27FC236}">
                <a16:creationId xmlns:a16="http://schemas.microsoft.com/office/drawing/2014/main" id="{23418D41-2915-444E-A638-A20F2E5A8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873625"/>
            <a:ext cx="73660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2EA50FAA-5989-5448-8375-70DA58E5D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4885998"/>
            <a:ext cx="259766" cy="5626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62" name="AutoShape 18">
            <a:extLst>
              <a:ext uri="{FF2B5EF4-FFF2-40B4-BE49-F238E27FC236}">
                <a16:creationId xmlns:a16="http://schemas.microsoft.com/office/drawing/2014/main" id="{39451BE9-FC86-6F41-9101-2617B115C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4541956"/>
            <a:ext cx="539750" cy="504587"/>
          </a:xfrm>
          <a:prstGeom prst="can">
            <a:avLst>
              <a:gd name="adj" fmla="val 14229"/>
            </a:avLst>
          </a:prstGeom>
          <a:solidFill>
            <a:srgbClr val="5BFFD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E6660BC6-4549-E347-874F-61EC0CC89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4100185"/>
            <a:ext cx="259766" cy="5626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64" name="Oval 20">
            <a:extLst>
              <a:ext uri="{FF2B5EF4-FFF2-40B4-BE49-F238E27FC236}">
                <a16:creationId xmlns:a16="http://schemas.microsoft.com/office/drawing/2014/main" id="{A38D0D7C-347F-834A-AC03-4CA836BB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4171623"/>
            <a:ext cx="259766" cy="5626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65" name="AutoShape 21">
            <a:extLst>
              <a:ext uri="{FF2B5EF4-FFF2-40B4-BE49-F238E27FC236}">
                <a16:creationId xmlns:a16="http://schemas.microsoft.com/office/drawing/2014/main" id="{4E697C2E-FE9E-684C-8E8E-B113B973E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3827581"/>
            <a:ext cx="539750" cy="504587"/>
          </a:xfrm>
          <a:prstGeom prst="can">
            <a:avLst>
              <a:gd name="adj" fmla="val 14229"/>
            </a:avLst>
          </a:prstGeom>
          <a:solidFill>
            <a:srgbClr val="5BFFD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66" name="Oval 22">
            <a:extLst>
              <a:ext uri="{FF2B5EF4-FFF2-40B4-BE49-F238E27FC236}">
                <a16:creationId xmlns:a16="http://schemas.microsoft.com/office/drawing/2014/main" id="{2BEDB8C5-C507-904A-A0EE-44ABC3763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3417560"/>
            <a:ext cx="259766" cy="5626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B93DCE92-B5DB-3D41-8946-F624724D0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409623"/>
            <a:ext cx="259766" cy="5626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68" name="AutoShape 24">
            <a:extLst>
              <a:ext uri="{FF2B5EF4-FFF2-40B4-BE49-F238E27FC236}">
                <a16:creationId xmlns:a16="http://schemas.microsoft.com/office/drawing/2014/main" id="{D9A73947-8D47-8B45-B165-67833614D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3081456"/>
            <a:ext cx="539750" cy="504587"/>
          </a:xfrm>
          <a:prstGeom prst="can">
            <a:avLst>
              <a:gd name="adj" fmla="val 14229"/>
            </a:avLst>
          </a:prstGeom>
          <a:solidFill>
            <a:srgbClr val="5BFFD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69" name="Line 25">
            <a:extLst>
              <a:ext uri="{FF2B5EF4-FFF2-40B4-BE49-F238E27FC236}">
                <a16:creationId xmlns:a16="http://schemas.microsoft.com/office/drawing/2014/main" id="{62DCC5AC-DB63-2245-BF89-8587946D3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429000"/>
            <a:ext cx="73660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7370" name="Line 26">
            <a:extLst>
              <a:ext uri="{FF2B5EF4-FFF2-40B4-BE49-F238E27FC236}">
                <a16:creationId xmlns:a16="http://schemas.microsoft.com/office/drawing/2014/main" id="{37DBE1D8-5D0A-D443-A9D2-71D044A0A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143375"/>
            <a:ext cx="73660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7371" name="Line 27">
            <a:extLst>
              <a:ext uri="{FF2B5EF4-FFF2-40B4-BE49-F238E27FC236}">
                <a16:creationId xmlns:a16="http://schemas.microsoft.com/office/drawing/2014/main" id="{2605B1FA-D53C-A744-85A1-503B69ECF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3683000"/>
            <a:ext cx="0" cy="14922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7372" name="Line 28">
            <a:extLst>
              <a:ext uri="{FF2B5EF4-FFF2-40B4-BE49-F238E27FC236}">
                <a16:creationId xmlns:a16="http://schemas.microsoft.com/office/drawing/2014/main" id="{780B7000-D169-334B-B2F2-3D9C26303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838" y="3698875"/>
            <a:ext cx="0" cy="14922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7373" name="Text Box 29">
            <a:extLst>
              <a:ext uri="{FF2B5EF4-FFF2-40B4-BE49-F238E27FC236}">
                <a16:creationId xmlns:a16="http://schemas.microsoft.com/office/drawing/2014/main" id="{98758E4F-2AD9-C645-87D8-2F310FDAF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00" y="2451070"/>
            <a:ext cx="1290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cylinder k</a:t>
            </a:r>
          </a:p>
        </p:txBody>
      </p:sp>
      <p:sp>
        <p:nvSpPr>
          <p:cNvPr id="57374" name="Line 30">
            <a:extLst>
              <a:ext uri="{FF2B5EF4-FFF2-40B4-BE49-F238E27FC236}">
                <a16:creationId xmlns:a16="http://schemas.microsoft.com/office/drawing/2014/main" id="{AC2D7F74-7A94-8C41-AC3C-4F32B57814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2936875"/>
            <a:ext cx="250825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7375" name="Text Box 31">
            <a:extLst>
              <a:ext uri="{FF2B5EF4-FFF2-40B4-BE49-F238E27FC236}">
                <a16:creationId xmlns:a16="http://schemas.microsoft.com/office/drawing/2014/main" id="{E5DB705D-B752-FD42-9842-AA155F6D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58483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spindle</a:t>
            </a:r>
          </a:p>
        </p:txBody>
      </p:sp>
      <p:sp>
        <p:nvSpPr>
          <p:cNvPr id="57376" name="Text Box 32">
            <a:extLst>
              <a:ext uri="{FF2B5EF4-FFF2-40B4-BE49-F238E27FC236}">
                <a16:creationId xmlns:a16="http://schemas.microsoft.com/office/drawing/2014/main" id="{A08CD3AE-803E-C642-8437-013C3FD5B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3482975"/>
            <a:ext cx="1179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platter 0</a:t>
            </a:r>
          </a:p>
        </p:txBody>
      </p:sp>
      <p:sp>
        <p:nvSpPr>
          <p:cNvPr id="57377" name="Text Box 33">
            <a:extLst>
              <a:ext uri="{FF2B5EF4-FFF2-40B4-BE49-F238E27FC236}">
                <a16:creationId xmlns:a16="http://schemas.microsoft.com/office/drawing/2014/main" id="{6343BF0D-E872-1C47-90EA-D17A2E6AB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4181475"/>
            <a:ext cx="1179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platter 1</a:t>
            </a:r>
          </a:p>
        </p:txBody>
      </p:sp>
      <p:sp>
        <p:nvSpPr>
          <p:cNvPr id="57378" name="Text Box 34">
            <a:extLst>
              <a:ext uri="{FF2B5EF4-FFF2-40B4-BE49-F238E27FC236}">
                <a16:creationId xmlns:a16="http://schemas.microsoft.com/office/drawing/2014/main" id="{B132A2BF-8B8A-6C4C-920F-DDDCA0D41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4943475"/>
            <a:ext cx="1179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platter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61D5A988-0FB4-7444-8A19-F6D33AA3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52191-EA63-1F4E-B0B7-9C3FCD27CA0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1A82BF8-DAB4-0F45-B24D-AF740B22F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capacity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11CB7B5-CB19-214F-83D5-F0640DEA5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343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Capacity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maximum number of bits that can be stored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Vendors express capacity in units of gigabytes (GB),  where 1 GB = 10^9.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Capacity is determined by these technology factors: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Recording density </a:t>
            </a:r>
            <a:r>
              <a:rPr lang="en-US" altLang="zh-CN" sz="2000">
                <a:ea typeface="宋体" panose="02010600030101010101" pitchFamily="2" charset="-122"/>
              </a:rPr>
              <a:t>(bits/in): number of bits that can be squeezed into a 1 inch segment of a track.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Track density </a:t>
            </a:r>
            <a:r>
              <a:rPr lang="en-US" altLang="zh-CN" sz="2000">
                <a:ea typeface="宋体" panose="02010600030101010101" pitchFamily="2" charset="-122"/>
              </a:rPr>
              <a:t>(tracks/in): number of tracks that can be squeezed into a 1 inch radial segment.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Areal density </a:t>
            </a:r>
            <a:r>
              <a:rPr lang="en-US" altLang="zh-CN" sz="2000">
                <a:ea typeface="宋体" panose="02010600030101010101" pitchFamily="2" charset="-122"/>
              </a:rPr>
              <a:t>(bits/in</a:t>
            </a:r>
            <a:r>
              <a:rPr lang="en-US" altLang="zh-CN" sz="2000" baseline="30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): product of recording and track density.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75D8B38C-A482-4044-BC58-EE74193C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5C5A3-0068-9C41-8034-FADB08E2BC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3137C8D-F8CE-5347-9224-3CA7E486A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capacity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DDE1247-9239-6C4C-A3C7-4AFC3DD9C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Old fashioned disks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Each track has the same number of sectors  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Modern disks partition tracks into disjoint subsets called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recording zones</a:t>
            </a:r>
            <a:r>
              <a:rPr lang="en-US" altLang="zh-CN" sz="2400">
                <a:ea typeface="宋体" panose="02010600030101010101" pitchFamily="2" charset="-122"/>
              </a:rPr>
              <a:t>	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Each track in a zone has the same number of sectors, determined by the circumference of innermost track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Each zone has a different number of sectors/track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6822A6BA-9D95-BC4D-AA82-9A7C26CE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B83EBE-D205-1C42-A42F-EB26A844B8D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432D1DE-544B-5049-9DB6-BDA56CC9B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Random-Access Memory (RAM)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3A1A88D-9982-CD48-A127-0ABC719B6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Key features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RAM is packaged as a chip.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Basic storage unit is a </a:t>
            </a:r>
            <a:r>
              <a:rPr lang="en-US" altLang="zh-CN" i="1">
                <a:ea typeface="宋体" panose="02010600030101010101" pitchFamily="2" charset="-122"/>
              </a:rPr>
              <a:t>cell (</a:t>
            </a:r>
            <a:r>
              <a:rPr lang="en-US" altLang="zh-CN">
                <a:ea typeface="宋体" panose="02010600030101010101" pitchFamily="2" charset="-122"/>
              </a:rPr>
              <a:t>one bit per cell).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Multiple RAM chips form a memory.</a:t>
            </a:r>
          </a:p>
        </p:txBody>
      </p:sp>
      <p:pic>
        <p:nvPicPr>
          <p:cNvPr id="8197" name="图片 1">
            <a:extLst>
              <a:ext uri="{FF2B5EF4-FFF2-40B4-BE49-F238E27FC236}">
                <a16:creationId xmlns:a16="http://schemas.microsoft.com/office/drawing/2014/main" id="{EC3D5BBD-61F5-BF46-8DBB-2A3B28D03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76713"/>
            <a:ext cx="40767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>
            <a:extLst>
              <a:ext uri="{FF2B5EF4-FFF2-40B4-BE49-F238E27FC236}">
                <a16:creationId xmlns:a16="http://schemas.microsoft.com/office/drawing/2014/main" id="{393BBCF8-947A-9B40-890F-6FB382FC2F86}"/>
              </a:ext>
            </a:extLst>
          </p:cNvPr>
          <p:cNvSpPr/>
          <p:nvPr/>
        </p:nvSpPr>
        <p:spPr bwMode="auto">
          <a:xfrm rot="10800000">
            <a:off x="3352800" y="1447800"/>
            <a:ext cx="5257800" cy="2209800"/>
          </a:xfrm>
          <a:prstGeom prst="snip1Rect">
            <a:avLst>
              <a:gd name="adj" fmla="val 40805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3491" name="灯片编号占位符 5">
            <a:extLst>
              <a:ext uri="{FF2B5EF4-FFF2-40B4-BE49-F238E27FC236}">
                <a16:creationId xmlns:a16="http://schemas.microsoft.com/office/drawing/2014/main" id="{E33241B1-A3B5-5143-896B-02320B32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A9DD5F-83AD-3A47-B56E-A4CD2D2EAD6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1E76A4D0-85F0-9C40-8F76-8E07748ED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Computing disk capacity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2993F1F-E6BE-604D-A727-86DE9022D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0" y="1447800"/>
            <a:ext cx="5257800" cy="2209800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Capacity = (# bytes/sector)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   x (avg. # sectors/track)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   x (# tracks/surface)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   x (# surfaces/platter)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   x (# platters/disk)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831BC3-C98D-F642-9B2C-035DD1AB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8305800" cy="335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Example:</a:t>
            </a:r>
          </a:p>
          <a:p>
            <a:pPr lvl="1"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512 bytes/sector</a:t>
            </a:r>
          </a:p>
          <a:p>
            <a:pPr lvl="1"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300 sectors/track (on average)</a:t>
            </a:r>
          </a:p>
          <a:p>
            <a:pPr lvl="1"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20,000 tracks/surface</a:t>
            </a:r>
          </a:p>
          <a:p>
            <a:pPr lvl="1"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2 surfaces/platter</a:t>
            </a:r>
          </a:p>
          <a:p>
            <a:pPr lvl="1"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5 platters/disk</a:t>
            </a:r>
          </a:p>
          <a:p>
            <a:pPr marL="0" indent="0">
              <a:buFontTx/>
              <a:buNone/>
              <a:defRPr/>
            </a:pPr>
            <a:endParaRPr lang="en-US" altLang="zh-CN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Capacity = 512 x 300 x 20000 x 2 x 5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= 30,720,000,000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   = 30.72 GB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7E096538-1963-5540-8CD5-EF5C6F9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8986BC-61DC-C243-A380-C05050F31A1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0807572-95CB-F74F-B74E-1177E5B4D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operation (single-platter view)</a:t>
            </a:r>
          </a:p>
        </p:txBody>
      </p:sp>
      <p:grpSp>
        <p:nvGrpSpPr>
          <p:cNvPr id="65540" name="Group 28">
            <a:extLst>
              <a:ext uri="{FF2B5EF4-FFF2-40B4-BE49-F238E27FC236}">
                <a16:creationId xmlns:a16="http://schemas.microsoft.com/office/drawing/2014/main" id="{FFD69C97-CEF5-9647-8867-1DE47A7692FE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1524000"/>
            <a:ext cx="8180388" cy="4216400"/>
            <a:chOff x="330" y="864"/>
            <a:chExt cx="5153" cy="2656"/>
          </a:xfrm>
        </p:grpSpPr>
        <p:sp>
          <p:nvSpPr>
            <p:cNvPr id="65541" name="Oval 29">
              <a:extLst>
                <a:ext uri="{FF2B5EF4-FFF2-40B4-BE49-F238E27FC236}">
                  <a16:creationId xmlns:a16="http://schemas.microsoft.com/office/drawing/2014/main" id="{1910925C-A0ED-244D-BB7B-A1F5153EF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715"/>
              <a:ext cx="1166" cy="11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42" name="Rectangle 30">
              <a:extLst>
                <a:ext uri="{FF2B5EF4-FFF2-40B4-BE49-F238E27FC236}">
                  <a16:creationId xmlns:a16="http://schemas.microsoft.com/office/drawing/2014/main" id="{C195DE79-9A1A-D545-93C1-717A8C4E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688"/>
              <a:ext cx="185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By moving radially, </a:t>
              </a:r>
              <a:br>
                <a:rPr lang="en-US" altLang="zh-CN" sz="2000">
                  <a:latin typeface="Helvetica" pitchFamily="2" charset="0"/>
                </a:rPr>
              </a:br>
              <a:r>
                <a:rPr lang="en-US" altLang="zh-CN" sz="2000">
                  <a:latin typeface="Helvetica" pitchFamily="2" charset="0"/>
                </a:rPr>
                <a:t>the arm can position the read/write head over any track.</a:t>
              </a:r>
            </a:p>
          </p:txBody>
        </p:sp>
        <p:sp>
          <p:nvSpPr>
            <p:cNvPr id="65543" name="Oval 31">
              <a:extLst>
                <a:ext uri="{FF2B5EF4-FFF2-40B4-BE49-F238E27FC236}">
                  <a16:creationId xmlns:a16="http://schemas.microsoft.com/office/drawing/2014/main" id="{FE2340FE-871F-D347-ACAA-152C9E95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1117"/>
              <a:ext cx="2388" cy="23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44" name="Oval 32">
              <a:extLst>
                <a:ext uri="{FF2B5EF4-FFF2-40B4-BE49-F238E27FC236}">
                  <a16:creationId xmlns:a16="http://schemas.microsoft.com/office/drawing/2014/main" id="{7240875B-05BE-D74F-8674-4D4A08038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1234"/>
              <a:ext cx="2148" cy="21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45" name="Oval 33">
              <a:extLst>
                <a:ext uri="{FF2B5EF4-FFF2-40B4-BE49-F238E27FC236}">
                  <a16:creationId xmlns:a16="http://schemas.microsoft.com/office/drawing/2014/main" id="{271FE61E-B247-1D4E-A350-4D92FE75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351"/>
              <a:ext cx="1909" cy="18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46" name="Oval 34">
              <a:extLst>
                <a:ext uri="{FF2B5EF4-FFF2-40B4-BE49-F238E27FC236}">
                  <a16:creationId xmlns:a16="http://schemas.microsoft.com/office/drawing/2014/main" id="{3F11301F-1F7A-CB46-963C-D03F003B3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469"/>
              <a:ext cx="1669" cy="16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47" name="Oval 35">
              <a:extLst>
                <a:ext uri="{FF2B5EF4-FFF2-40B4-BE49-F238E27FC236}">
                  <a16:creationId xmlns:a16="http://schemas.microsoft.com/office/drawing/2014/main" id="{A92BF371-800A-FA45-A59C-17C25C8B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1586"/>
              <a:ext cx="1430" cy="1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48" name="Oval 36">
              <a:extLst>
                <a:ext uri="{FF2B5EF4-FFF2-40B4-BE49-F238E27FC236}">
                  <a16:creationId xmlns:a16="http://schemas.microsoft.com/office/drawing/2014/main" id="{DAA70F4A-EECF-6943-93F7-E89F3BE5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821"/>
              <a:ext cx="950" cy="9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49" name="Oval 37">
              <a:extLst>
                <a:ext uri="{FF2B5EF4-FFF2-40B4-BE49-F238E27FC236}">
                  <a16:creationId xmlns:a16="http://schemas.microsoft.com/office/drawing/2014/main" id="{D2D26D1F-1B04-DB4D-BF7B-94AF7FDBD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1938"/>
              <a:ext cx="711" cy="696"/>
            </a:xfrm>
            <a:prstGeom prst="ellipse">
              <a:avLst/>
            </a:prstGeom>
            <a:solidFill>
              <a:srgbClr val="5BFFD4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spindle</a:t>
              </a:r>
            </a:p>
          </p:txBody>
        </p:sp>
        <p:sp>
          <p:nvSpPr>
            <p:cNvPr id="65550" name="Arc 38">
              <a:extLst>
                <a:ext uri="{FF2B5EF4-FFF2-40B4-BE49-F238E27FC236}">
                  <a16:creationId xmlns:a16="http://schemas.microsoft.com/office/drawing/2014/main" id="{7ECAC669-9B06-5647-99F6-82EE8E7573D1}"/>
                </a:ext>
              </a:extLst>
            </p:cNvPr>
            <p:cNvSpPr>
              <a:spLocks/>
            </p:cNvSpPr>
            <p:nvPr/>
          </p:nvSpPr>
          <p:spPr bwMode="auto">
            <a:xfrm rot="-1879939">
              <a:off x="1143" y="1332"/>
              <a:ext cx="776" cy="320"/>
            </a:xfrm>
            <a:custGeom>
              <a:avLst/>
              <a:gdLst>
                <a:gd name="T0" fmla="*/ 0 w 19775"/>
                <a:gd name="T1" fmla="*/ 0 h 21600"/>
                <a:gd name="T2" fmla="*/ 0 w 19775"/>
                <a:gd name="T3" fmla="*/ 0 h 21600"/>
                <a:gd name="T4" fmla="*/ 0 w 19775"/>
                <a:gd name="T5" fmla="*/ 0 h 21600"/>
                <a:gd name="T6" fmla="*/ 0 60000 65536"/>
                <a:gd name="T7" fmla="*/ 0 60000 65536"/>
                <a:gd name="T8" fmla="*/ 0 60000 65536"/>
                <a:gd name="T9" fmla="*/ 0 w 19775"/>
                <a:gd name="T10" fmla="*/ 0 h 21600"/>
                <a:gd name="T11" fmla="*/ 19775 w 197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5" h="21600" fill="none" extrusionOk="0">
                  <a:moveTo>
                    <a:pt x="0" y="12910"/>
                  </a:moveTo>
                  <a:cubicBezTo>
                    <a:pt x="3443" y="5073"/>
                    <a:pt x="11190" y="9"/>
                    <a:pt x="19750" y="0"/>
                  </a:cubicBezTo>
                </a:path>
                <a:path w="19775" h="21600" stroke="0" extrusionOk="0">
                  <a:moveTo>
                    <a:pt x="0" y="12910"/>
                  </a:moveTo>
                  <a:cubicBezTo>
                    <a:pt x="3443" y="5073"/>
                    <a:pt x="11190" y="9"/>
                    <a:pt x="19750" y="0"/>
                  </a:cubicBezTo>
                  <a:lnTo>
                    <a:pt x="19775" y="21600"/>
                  </a:lnTo>
                  <a:lnTo>
                    <a:pt x="0" y="1291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51" name="Rectangle 39">
              <a:extLst>
                <a:ext uri="{FF2B5EF4-FFF2-40B4-BE49-F238E27FC236}">
                  <a16:creationId xmlns:a16="http://schemas.microsoft.com/office/drawing/2014/main" id="{FFEC37EB-9706-9D42-B16D-66CAD6880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" y="894"/>
              <a:ext cx="144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The disk surface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spins at </a:t>
              </a:r>
              <a:br>
                <a:rPr lang="en-US" altLang="zh-CN" sz="2000">
                  <a:latin typeface="Helvetica" pitchFamily="2" charset="0"/>
                </a:rPr>
              </a:br>
              <a:r>
                <a:rPr lang="en-US" altLang="zh-CN" sz="2000">
                  <a:latin typeface="Helvetica" pitchFamily="2" charset="0"/>
                </a:rPr>
                <a:t>a fixed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itchFamily="2" charset="0"/>
                </a:rPr>
                <a:t>rotational </a:t>
              </a:r>
              <a:br>
                <a:rPr lang="en-US" altLang="zh-CN" sz="2000">
                  <a:solidFill>
                    <a:srgbClr val="FF0000"/>
                  </a:solidFill>
                  <a:latin typeface="Helvetica" pitchFamily="2" charset="0"/>
                </a:rPr>
              </a:br>
              <a:r>
                <a:rPr lang="en-US" altLang="zh-CN" sz="2000">
                  <a:solidFill>
                    <a:srgbClr val="FF0000"/>
                  </a:solidFill>
                  <a:latin typeface="Helvetica" pitchFamily="2" charset="0"/>
                </a:rPr>
                <a:t>rate</a:t>
              </a:r>
            </a:p>
          </p:txBody>
        </p:sp>
        <p:sp>
          <p:nvSpPr>
            <p:cNvPr id="65552" name="Rectangle 40">
              <a:extLst>
                <a:ext uri="{FF2B5EF4-FFF2-40B4-BE49-F238E27FC236}">
                  <a16:creationId xmlns:a16="http://schemas.microsoft.com/office/drawing/2014/main" id="{C8336126-D66A-6B41-A0AF-16020E65A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864"/>
              <a:ext cx="2015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The read/write </a:t>
              </a:r>
              <a:r>
                <a:rPr lang="en-US" altLang="zh-CN" sz="2000" i="1">
                  <a:solidFill>
                    <a:srgbClr val="FF0000"/>
                  </a:solidFill>
                  <a:latin typeface="Helvetica" pitchFamily="2" charset="0"/>
                </a:rPr>
                <a:t>head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is attached to the end of </a:t>
              </a:r>
              <a:br>
                <a:rPr lang="en-US" altLang="zh-CN" sz="2000">
                  <a:latin typeface="Helvetica" pitchFamily="2" charset="0"/>
                </a:rPr>
              </a:br>
              <a:r>
                <a:rPr lang="en-US" altLang="zh-CN" sz="2000">
                  <a:latin typeface="Helvetica" pitchFamily="2" charset="0"/>
                </a:rPr>
                <a:t>the </a:t>
              </a:r>
              <a:r>
                <a:rPr lang="en-US" altLang="zh-CN" sz="2000" i="1">
                  <a:solidFill>
                    <a:srgbClr val="FF0000"/>
                  </a:solidFill>
                  <a:latin typeface="Helvetica" pitchFamily="2" charset="0"/>
                </a:rPr>
                <a:t>arm</a:t>
              </a:r>
              <a:r>
                <a:rPr lang="en-US" altLang="zh-CN" sz="2000">
                  <a:solidFill>
                    <a:srgbClr val="FF0000"/>
                  </a:solidFill>
                  <a:latin typeface="Helvetica" pitchFamily="2" charset="0"/>
                </a:rPr>
                <a:t> </a:t>
              </a:r>
              <a:r>
                <a:rPr lang="en-US" altLang="zh-CN" sz="2000">
                  <a:latin typeface="Helvetica" pitchFamily="2" charset="0"/>
                </a:rPr>
                <a:t>and flies over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 the disk surface on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 thin cushion of air.</a:t>
              </a:r>
            </a:p>
          </p:txBody>
        </p:sp>
        <p:sp>
          <p:nvSpPr>
            <p:cNvPr id="65553" name="Arc 41">
              <a:extLst>
                <a:ext uri="{FF2B5EF4-FFF2-40B4-BE49-F238E27FC236}">
                  <a16:creationId xmlns:a16="http://schemas.microsoft.com/office/drawing/2014/main" id="{54A8EE29-7FF1-324B-8EEA-39539EDC3B30}"/>
                </a:ext>
              </a:extLst>
            </p:cNvPr>
            <p:cNvSpPr>
              <a:spLocks noChangeAspect="1"/>
            </p:cNvSpPr>
            <p:nvPr/>
          </p:nvSpPr>
          <p:spPr bwMode="auto">
            <a:xfrm rot="2822162" flipV="1">
              <a:off x="2493" y="2837"/>
              <a:ext cx="713" cy="252"/>
            </a:xfrm>
            <a:custGeom>
              <a:avLst/>
              <a:gdLst>
                <a:gd name="T0" fmla="*/ 0 w 37393"/>
                <a:gd name="T1" fmla="*/ 0 h 21600"/>
                <a:gd name="T2" fmla="*/ 0 w 37393"/>
                <a:gd name="T3" fmla="*/ 0 h 21600"/>
                <a:gd name="T4" fmla="*/ 0 w 37393"/>
                <a:gd name="T5" fmla="*/ 0 h 21600"/>
                <a:gd name="T6" fmla="*/ 0 60000 65536"/>
                <a:gd name="T7" fmla="*/ 0 60000 65536"/>
                <a:gd name="T8" fmla="*/ 0 60000 65536"/>
                <a:gd name="T9" fmla="*/ 0 w 37393"/>
                <a:gd name="T10" fmla="*/ 0 h 21600"/>
                <a:gd name="T11" fmla="*/ 37393 w 373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93" h="21600" fill="none" extrusionOk="0">
                  <a:moveTo>
                    <a:pt x="-1" y="10886"/>
                  </a:moveTo>
                  <a:cubicBezTo>
                    <a:pt x="3845" y="4154"/>
                    <a:pt x="11003" y="-1"/>
                    <a:pt x="18756" y="0"/>
                  </a:cubicBezTo>
                  <a:cubicBezTo>
                    <a:pt x="26423" y="0"/>
                    <a:pt x="33516" y="4065"/>
                    <a:pt x="37392" y="10681"/>
                  </a:cubicBezTo>
                </a:path>
                <a:path w="37393" h="21600" stroke="0" extrusionOk="0">
                  <a:moveTo>
                    <a:pt x="-1" y="10886"/>
                  </a:moveTo>
                  <a:cubicBezTo>
                    <a:pt x="3845" y="4154"/>
                    <a:pt x="11003" y="-1"/>
                    <a:pt x="18756" y="0"/>
                  </a:cubicBezTo>
                  <a:cubicBezTo>
                    <a:pt x="26423" y="0"/>
                    <a:pt x="33516" y="4065"/>
                    <a:pt x="37392" y="10681"/>
                  </a:cubicBezTo>
                  <a:lnTo>
                    <a:pt x="18756" y="21600"/>
                  </a:lnTo>
                  <a:lnTo>
                    <a:pt x="-1" y="1088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54" name="Oval 42">
              <a:extLst>
                <a:ext uri="{FF2B5EF4-FFF2-40B4-BE49-F238E27FC236}">
                  <a16:creationId xmlns:a16="http://schemas.microsoft.com/office/drawing/2014/main" id="{6C5A72CC-5E43-664C-ABAB-C9ACBE9EC0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97464">
              <a:off x="2674" y="2472"/>
              <a:ext cx="128" cy="35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55" name="Rectangle 43">
              <a:extLst>
                <a:ext uri="{FF2B5EF4-FFF2-40B4-BE49-F238E27FC236}">
                  <a16:creationId xmlns:a16="http://schemas.microsoft.com/office/drawing/2014/main" id="{75022408-0806-E041-9E05-725D5DD81C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02536">
              <a:off x="2698" y="2291"/>
              <a:ext cx="1282" cy="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56" name="Oval 44">
              <a:extLst>
                <a:ext uri="{FF2B5EF4-FFF2-40B4-BE49-F238E27FC236}">
                  <a16:creationId xmlns:a16="http://schemas.microsoft.com/office/drawing/2014/main" id="{60A8888D-2A6B-4D4F-AFA0-9FEE280DCD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88288">
              <a:off x="3079" y="2919"/>
              <a:ext cx="128" cy="3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5557" name="Rectangle 45">
              <a:extLst>
                <a:ext uri="{FF2B5EF4-FFF2-40B4-BE49-F238E27FC236}">
                  <a16:creationId xmlns:a16="http://schemas.microsoft.com/office/drawing/2014/main" id="{C4490FCD-7300-2D41-8712-9CCF2D83AA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311712">
              <a:off x="2891" y="2501"/>
              <a:ext cx="1282" cy="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65558" name="Group 46">
              <a:extLst>
                <a:ext uri="{FF2B5EF4-FFF2-40B4-BE49-F238E27FC236}">
                  <a16:creationId xmlns:a16="http://schemas.microsoft.com/office/drawing/2014/main" id="{752679C4-5209-7F4C-A2AB-877B0C62B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1" y="2423"/>
              <a:ext cx="1282" cy="688"/>
              <a:chOff x="2791" y="2423"/>
              <a:chExt cx="1282" cy="688"/>
            </a:xfrm>
          </p:grpSpPr>
          <p:sp>
            <p:nvSpPr>
              <p:cNvPr id="65560" name="Oval 47">
                <a:extLst>
                  <a:ext uri="{FF2B5EF4-FFF2-40B4-BE49-F238E27FC236}">
                    <a16:creationId xmlns:a16="http://schemas.microsoft.com/office/drawing/2014/main" id="{CFCA9263-BE4A-C842-8A23-CDBA956D8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940149">
                <a:off x="2880" y="2757"/>
                <a:ext cx="128" cy="354"/>
              </a:xfrm>
              <a:prstGeom prst="ellipse">
                <a:avLst/>
              </a:prstGeom>
              <a:solidFill>
                <a:srgbClr val="5BFFD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5561" name="Rectangle 48">
                <a:extLst>
                  <a:ext uri="{FF2B5EF4-FFF2-40B4-BE49-F238E27FC236}">
                    <a16:creationId xmlns:a16="http://schemas.microsoft.com/office/drawing/2014/main" id="{8C67E3CA-7A09-ED44-A1BA-104BEC76C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659851">
                <a:off x="2791" y="2423"/>
                <a:ext cx="1282" cy="63"/>
              </a:xfrm>
              <a:prstGeom prst="rect">
                <a:avLst/>
              </a:prstGeom>
              <a:solidFill>
                <a:srgbClr val="5BFFD4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5559" name="Oval 49">
              <a:extLst>
                <a:ext uri="{FF2B5EF4-FFF2-40B4-BE49-F238E27FC236}">
                  <a16:creationId xmlns:a16="http://schemas.microsoft.com/office/drawing/2014/main" id="{260DAB52-4732-9544-895D-1155F8B71D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9" y="1856"/>
              <a:ext cx="164" cy="35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CD1AD9E8-5E38-844B-8B72-FD80B501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C64D1-EB24-014C-B429-3C572611BAB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AB01A75-6EF8-3E41-943D-77B5971F4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operation (multi-platter view)</a:t>
            </a:r>
          </a:p>
        </p:txBody>
      </p:sp>
      <p:grpSp>
        <p:nvGrpSpPr>
          <p:cNvPr id="67588" name="Group 25">
            <a:extLst>
              <a:ext uri="{FF2B5EF4-FFF2-40B4-BE49-F238E27FC236}">
                <a16:creationId xmlns:a16="http://schemas.microsoft.com/office/drawing/2014/main" id="{44FE9D40-2905-F44A-A93B-F1FECF30F6C3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727200"/>
            <a:ext cx="4800600" cy="3606800"/>
            <a:chOff x="1929" y="722"/>
            <a:chExt cx="3024" cy="2272"/>
          </a:xfrm>
        </p:grpSpPr>
        <p:sp>
          <p:nvSpPr>
            <p:cNvPr id="67589" name="Line 26">
              <a:extLst>
                <a:ext uri="{FF2B5EF4-FFF2-40B4-BE49-F238E27FC236}">
                  <a16:creationId xmlns:a16="http://schemas.microsoft.com/office/drawing/2014/main" id="{C4B5B1CF-2460-AD4A-8822-35E59F85D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7" y="171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590" name="Oval 27">
              <a:extLst>
                <a:ext uri="{FF2B5EF4-FFF2-40B4-BE49-F238E27FC236}">
                  <a16:creationId xmlns:a16="http://schemas.microsoft.com/office/drawing/2014/main" id="{EFA4DD44-F7B9-4847-89BC-5812355BD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" y="1537"/>
              <a:ext cx="164" cy="354"/>
            </a:xfrm>
            <a:prstGeom prst="ellipse">
              <a:avLst/>
            </a:prstGeom>
            <a:solidFill>
              <a:srgbClr val="5BFFD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591" name="Line 28">
              <a:extLst>
                <a:ext uri="{FF2B5EF4-FFF2-40B4-BE49-F238E27FC236}">
                  <a16:creationId xmlns:a16="http://schemas.microsoft.com/office/drawing/2014/main" id="{8ACA645D-36C8-BF4D-B5C3-CBA6BB2B4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9" y="20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592" name="Oval 29">
              <a:extLst>
                <a:ext uri="{FF2B5EF4-FFF2-40B4-BE49-F238E27FC236}">
                  <a16:creationId xmlns:a16="http://schemas.microsoft.com/office/drawing/2014/main" id="{B6B97FAE-3874-F645-B42D-720D4C51C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889"/>
              <a:ext cx="164" cy="354"/>
            </a:xfrm>
            <a:prstGeom prst="ellipse">
              <a:avLst/>
            </a:prstGeom>
            <a:solidFill>
              <a:srgbClr val="5BFFD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593" name="Line 30">
              <a:extLst>
                <a:ext uri="{FF2B5EF4-FFF2-40B4-BE49-F238E27FC236}">
                  <a16:creationId xmlns:a16="http://schemas.microsoft.com/office/drawing/2014/main" id="{B8AA7A94-4865-EF4A-B19C-3716535D8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7" y="245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594" name="Oval 31">
              <a:extLst>
                <a:ext uri="{FF2B5EF4-FFF2-40B4-BE49-F238E27FC236}">
                  <a16:creationId xmlns:a16="http://schemas.microsoft.com/office/drawing/2014/main" id="{DC70DCC6-3BCF-5A4F-BCC6-5572B78DB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" y="2273"/>
              <a:ext cx="164" cy="354"/>
            </a:xfrm>
            <a:prstGeom prst="ellipse">
              <a:avLst/>
            </a:prstGeom>
            <a:solidFill>
              <a:srgbClr val="5BFFD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595" name="AutoShape 32">
              <a:extLst>
                <a:ext uri="{FF2B5EF4-FFF2-40B4-BE49-F238E27FC236}">
                  <a16:creationId xmlns:a16="http://schemas.microsoft.com/office/drawing/2014/main" id="{3CA86A94-0714-D148-A1D3-B71D160F9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402"/>
              <a:ext cx="240" cy="303"/>
            </a:xfrm>
            <a:prstGeom prst="can">
              <a:avLst>
                <a:gd name="adj" fmla="val 14244"/>
              </a:avLst>
            </a:prstGeom>
            <a:solidFill>
              <a:srgbClr val="5BFFD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596" name="Oval 33">
              <a:extLst>
                <a:ext uri="{FF2B5EF4-FFF2-40B4-BE49-F238E27FC236}">
                  <a16:creationId xmlns:a16="http://schemas.microsoft.com/office/drawing/2014/main" id="{CA474C03-EAE4-DA4D-9C02-2BD528DC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2193"/>
              <a:ext cx="164" cy="3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597" name="Line 34">
              <a:extLst>
                <a:ext uri="{FF2B5EF4-FFF2-40B4-BE49-F238E27FC236}">
                  <a16:creationId xmlns:a16="http://schemas.microsoft.com/office/drawing/2014/main" id="{66B7A157-3CF8-DF44-9AF1-80B652B05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5" y="1562"/>
              <a:ext cx="2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598" name="Line 35">
              <a:extLst>
                <a:ext uri="{FF2B5EF4-FFF2-40B4-BE49-F238E27FC236}">
                  <a16:creationId xmlns:a16="http://schemas.microsoft.com/office/drawing/2014/main" id="{C94F9100-7F63-6B45-A6A5-875ABE47C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7" y="230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599" name="Oval 36">
              <a:extLst>
                <a:ext uri="{FF2B5EF4-FFF2-40B4-BE49-F238E27FC236}">
                  <a16:creationId xmlns:a16="http://schemas.microsoft.com/office/drawing/2014/main" id="{1F1D7143-8841-9F46-AA0D-33B7E1C66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" y="2129"/>
              <a:ext cx="164" cy="354"/>
            </a:xfrm>
            <a:prstGeom prst="ellipse">
              <a:avLst/>
            </a:prstGeom>
            <a:solidFill>
              <a:srgbClr val="5BFFD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00" name="Line 37">
              <a:extLst>
                <a:ext uri="{FF2B5EF4-FFF2-40B4-BE49-F238E27FC236}">
                  <a16:creationId xmlns:a16="http://schemas.microsoft.com/office/drawing/2014/main" id="{4CB14459-D6AD-604D-ACD0-7EE5D19BC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7" y="1994"/>
              <a:ext cx="4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01" name="AutoShape 38">
              <a:extLst>
                <a:ext uri="{FF2B5EF4-FFF2-40B4-BE49-F238E27FC236}">
                  <a16:creationId xmlns:a16="http://schemas.microsoft.com/office/drawing/2014/main" id="{376C3C21-4570-2148-B8FA-7E01D70B3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042"/>
              <a:ext cx="240" cy="303"/>
            </a:xfrm>
            <a:prstGeom prst="can">
              <a:avLst>
                <a:gd name="adj" fmla="val 14244"/>
              </a:avLst>
            </a:prstGeom>
            <a:solidFill>
              <a:srgbClr val="5BFFD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02" name="Oval 39">
              <a:extLst>
                <a:ext uri="{FF2B5EF4-FFF2-40B4-BE49-F238E27FC236}">
                  <a16:creationId xmlns:a16="http://schemas.microsoft.com/office/drawing/2014/main" id="{78245245-1305-3C49-9EFF-ACFB3FC8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1809"/>
              <a:ext cx="164" cy="3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03" name="AutoShape 40">
              <a:extLst>
                <a:ext uri="{FF2B5EF4-FFF2-40B4-BE49-F238E27FC236}">
                  <a16:creationId xmlns:a16="http://schemas.microsoft.com/office/drawing/2014/main" id="{B6D0E5D7-9168-4343-94A8-42D1B25C0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1682"/>
              <a:ext cx="240" cy="303"/>
            </a:xfrm>
            <a:prstGeom prst="can">
              <a:avLst>
                <a:gd name="adj" fmla="val 14244"/>
              </a:avLst>
            </a:prstGeom>
            <a:solidFill>
              <a:srgbClr val="5BFFD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04" name="Oval 41">
              <a:extLst>
                <a:ext uri="{FF2B5EF4-FFF2-40B4-BE49-F238E27FC236}">
                  <a16:creationId xmlns:a16="http://schemas.microsoft.com/office/drawing/2014/main" id="{04DE6A68-98E9-5544-AC4E-988BE08D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1465"/>
              <a:ext cx="164" cy="3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05" name="AutoShape 42">
              <a:extLst>
                <a:ext uri="{FF2B5EF4-FFF2-40B4-BE49-F238E27FC236}">
                  <a16:creationId xmlns:a16="http://schemas.microsoft.com/office/drawing/2014/main" id="{35AD5DE0-D01D-FB42-8DBD-BF052802D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1306"/>
              <a:ext cx="240" cy="303"/>
            </a:xfrm>
            <a:prstGeom prst="can">
              <a:avLst>
                <a:gd name="adj" fmla="val 14244"/>
              </a:avLst>
            </a:prstGeom>
            <a:solidFill>
              <a:srgbClr val="5BFFD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06" name="Line 43">
              <a:extLst>
                <a:ext uri="{FF2B5EF4-FFF2-40B4-BE49-F238E27FC236}">
                  <a16:creationId xmlns:a16="http://schemas.microsoft.com/office/drawing/2014/main" id="{7EDA4880-BFCA-534D-BC29-4B7227B53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7" y="156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07" name="Oval 44">
              <a:extLst>
                <a:ext uri="{FF2B5EF4-FFF2-40B4-BE49-F238E27FC236}">
                  <a16:creationId xmlns:a16="http://schemas.microsoft.com/office/drawing/2014/main" id="{C58C3877-6F37-7C47-AB34-83C191E4F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1385"/>
              <a:ext cx="164" cy="354"/>
            </a:xfrm>
            <a:prstGeom prst="ellipse">
              <a:avLst/>
            </a:prstGeom>
            <a:solidFill>
              <a:srgbClr val="5BFFD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08" name="Line 45">
              <a:extLst>
                <a:ext uri="{FF2B5EF4-FFF2-40B4-BE49-F238E27FC236}">
                  <a16:creationId xmlns:a16="http://schemas.microsoft.com/office/drawing/2014/main" id="{985D99F5-6809-594A-B794-469A8577C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7" y="191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09" name="Oval 46">
              <a:extLst>
                <a:ext uri="{FF2B5EF4-FFF2-40B4-BE49-F238E27FC236}">
                  <a16:creationId xmlns:a16="http://schemas.microsoft.com/office/drawing/2014/main" id="{3E5724D4-BFC1-A949-A2D8-84FE6BA9C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" y="1737"/>
              <a:ext cx="164" cy="354"/>
            </a:xfrm>
            <a:prstGeom prst="ellipse">
              <a:avLst/>
            </a:prstGeom>
            <a:solidFill>
              <a:srgbClr val="5BFFD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10" name="Text Box 47">
              <a:extLst>
                <a:ext uri="{FF2B5EF4-FFF2-40B4-BE49-F238E27FC236}">
                  <a16:creationId xmlns:a16="http://schemas.microsoft.com/office/drawing/2014/main" id="{5E8CA0F2-F449-4B40-9603-9123677B7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1762"/>
              <a:ext cx="4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arm</a:t>
              </a:r>
            </a:p>
          </p:txBody>
        </p:sp>
        <p:sp>
          <p:nvSpPr>
            <p:cNvPr id="67611" name="Text Box 48">
              <a:extLst>
                <a:ext uri="{FF2B5EF4-FFF2-40B4-BE49-F238E27FC236}">
                  <a16:creationId xmlns:a16="http://schemas.microsoft.com/office/drawing/2014/main" id="{394CD489-B1B9-FC4D-AC20-52F625586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722"/>
              <a:ext cx="1999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read/write heads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move in unison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from cylinder to cylinder</a:t>
              </a:r>
            </a:p>
          </p:txBody>
        </p:sp>
        <p:sp>
          <p:nvSpPr>
            <p:cNvPr id="67612" name="Line 49">
              <a:extLst>
                <a:ext uri="{FF2B5EF4-FFF2-40B4-BE49-F238E27FC236}">
                  <a16:creationId xmlns:a16="http://schemas.microsoft.com/office/drawing/2014/main" id="{86DD0134-914E-9B49-8CC8-CFF67C8C1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7" y="1364"/>
              <a:ext cx="20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7613" name="Text Box 50">
              <a:extLst>
                <a:ext uri="{FF2B5EF4-FFF2-40B4-BE49-F238E27FC236}">
                  <a16:creationId xmlns:a16="http://schemas.microsoft.com/office/drawing/2014/main" id="{C29DD336-2EEB-9C41-A667-4207F8AF4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" y="2742"/>
              <a:ext cx="6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spindle</a:t>
              </a:r>
            </a:p>
          </p:txBody>
        </p:sp>
        <p:sp>
          <p:nvSpPr>
            <p:cNvPr id="67614" name="Line 51">
              <a:extLst>
                <a:ext uri="{FF2B5EF4-FFF2-40B4-BE49-F238E27FC236}">
                  <a16:creationId xmlns:a16="http://schemas.microsoft.com/office/drawing/2014/main" id="{61AC42CA-85FE-2345-B706-8FAE83633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9" y="1364"/>
              <a:ext cx="246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>
            <a:extLst>
              <a:ext uri="{FF2B5EF4-FFF2-40B4-BE49-F238E27FC236}">
                <a16:creationId xmlns:a16="http://schemas.microsoft.com/office/drawing/2014/main" id="{CFB4DB14-C478-2042-B3F8-9CEEF2A348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188" y="2090738"/>
            <a:ext cx="1716087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7786E7C-87E4-D349-AD47-A1525775A0B6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2090738"/>
            <a:ext cx="7799387" cy="1722437"/>
            <a:chOff x="463" y="1317"/>
            <a:chExt cx="4913" cy="1085"/>
          </a:xfrm>
        </p:grpSpPr>
        <p:grpSp>
          <p:nvGrpSpPr>
            <p:cNvPr id="69644" name="Group 4">
              <a:extLst>
                <a:ext uri="{FF2B5EF4-FFF2-40B4-BE49-F238E27FC236}">
                  <a16:creationId xmlns:a16="http://schemas.microsoft.com/office/drawing/2014/main" id="{40A3434B-1CD4-794C-AF94-19C2A3A12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69646" name="Line 5">
                <a:extLst>
                  <a:ext uri="{FF2B5EF4-FFF2-40B4-BE49-F238E27FC236}">
                    <a16:creationId xmlns:a16="http://schemas.microsoft.com/office/drawing/2014/main" id="{527935FD-CF95-904B-94E3-FC181C32A06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06" y="1317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9647" name="Line 6">
                <a:extLst>
                  <a:ext uri="{FF2B5EF4-FFF2-40B4-BE49-F238E27FC236}">
                    <a16:creationId xmlns:a16="http://schemas.microsoft.com/office/drawing/2014/main" id="{7B7A3650-8A5F-5149-AB58-829BEC717A7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">
                <a:off x="1008" y="1319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9648" name="Line 7">
                <a:extLst>
                  <a:ext uri="{FF2B5EF4-FFF2-40B4-BE49-F238E27FC236}">
                    <a16:creationId xmlns:a16="http://schemas.microsoft.com/office/drawing/2014/main" id="{DDB74909-6DF6-E744-9A6B-3BE4DF444F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600000">
                <a:off x="1004" y="1321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9649" name="Line 8">
                <a:extLst>
                  <a:ext uri="{FF2B5EF4-FFF2-40B4-BE49-F238E27FC236}">
                    <a16:creationId xmlns:a16="http://schemas.microsoft.com/office/drawing/2014/main" id="{FBE48A80-0BEA-A648-834F-AB0E58D6C7E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1004" y="1307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9650" name="Line 9">
                <a:extLst>
                  <a:ext uri="{FF2B5EF4-FFF2-40B4-BE49-F238E27FC236}">
                    <a16:creationId xmlns:a16="http://schemas.microsoft.com/office/drawing/2014/main" id="{B13F7B18-DCBD-D048-A3D8-0C693FEBEB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7200000">
                <a:off x="1011" y="1300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9651" name="Line 10">
                <a:extLst>
                  <a:ext uri="{FF2B5EF4-FFF2-40B4-BE49-F238E27FC236}">
                    <a16:creationId xmlns:a16="http://schemas.microsoft.com/office/drawing/2014/main" id="{50BF3AA5-A2D1-314B-BE74-940696CA6D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9000000">
                <a:off x="1017" y="1322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9645" name="Rectangle 11">
              <a:extLst>
                <a:ext uri="{FF2B5EF4-FFF2-40B4-BE49-F238E27FC236}">
                  <a16:creationId xmlns:a16="http://schemas.microsoft.com/office/drawing/2014/main" id="{9524BA0C-3A48-AA43-9E47-1AAED771B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36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b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solidFill>
                    <a:schemeClr val="tx2"/>
                  </a:solidFill>
                  <a:latin typeface="Nanum Myeongjo" panose="02020603020101020101" pitchFamily="18" charset="-127"/>
                </a:rPr>
                <a:t>Tracks divided into sectors</a:t>
              </a:r>
            </a:p>
          </p:txBody>
        </p:sp>
      </p:grpSp>
      <p:sp>
        <p:nvSpPr>
          <p:cNvPr id="69636" name="Rectangle 12">
            <a:extLst>
              <a:ext uri="{FF2B5EF4-FFF2-40B4-BE49-F238E27FC236}">
                <a16:creationId xmlns:a16="http://schemas.microsoft.com/office/drawing/2014/main" id="{83D546B2-489D-9A47-9469-B630DB47F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381000"/>
            <a:ext cx="8482012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Structure - top view of single platter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E008E208-CA4C-B246-9F32-48C581F43E4B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524000"/>
            <a:ext cx="7300912" cy="2117725"/>
            <a:chOff x="585" y="960"/>
            <a:chExt cx="4599" cy="1334"/>
          </a:xfrm>
        </p:grpSpPr>
        <p:grpSp>
          <p:nvGrpSpPr>
            <p:cNvPr id="69638" name="Group 14">
              <a:extLst>
                <a:ext uri="{FF2B5EF4-FFF2-40B4-BE49-F238E27FC236}">
                  <a16:creationId xmlns:a16="http://schemas.microsoft.com/office/drawing/2014/main" id="{B8D6A6C2-38C3-0F4A-836E-B65204FD6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69640" name="Oval 15">
                <a:extLst>
                  <a:ext uri="{FF2B5EF4-FFF2-40B4-BE49-F238E27FC236}">
                    <a16:creationId xmlns:a16="http://schemas.microsoft.com/office/drawing/2014/main" id="{16B216D2-B619-4848-8490-755B40A872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9641" name="Oval 16">
                <a:extLst>
                  <a:ext uri="{FF2B5EF4-FFF2-40B4-BE49-F238E27FC236}">
                    <a16:creationId xmlns:a16="http://schemas.microsoft.com/office/drawing/2014/main" id="{58CE5FB8-7465-D542-AE50-33BDC9C42D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9642" name="Oval 17">
                <a:extLst>
                  <a:ext uri="{FF2B5EF4-FFF2-40B4-BE49-F238E27FC236}">
                    <a16:creationId xmlns:a16="http://schemas.microsoft.com/office/drawing/2014/main" id="{E904018F-0571-F946-8EC4-5A91B3F71A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9643" name="Oval 18">
                <a:extLst>
                  <a:ext uri="{FF2B5EF4-FFF2-40B4-BE49-F238E27FC236}">
                    <a16:creationId xmlns:a16="http://schemas.microsoft.com/office/drawing/2014/main" id="{4D8F559C-C01D-CA43-A651-1DC4452F7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9639" name="Rectangle 19">
              <a:extLst>
                <a:ext uri="{FF2B5EF4-FFF2-40B4-BE49-F238E27FC236}">
                  <a16:creationId xmlns:a16="http://schemas.microsoft.com/office/drawing/2014/main" id="{E42961DB-0E07-ED46-B641-9FC634444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60"/>
              <a:ext cx="340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b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solidFill>
                    <a:schemeClr val="tx2"/>
                  </a:solidFill>
                  <a:latin typeface="Nanum Myeongjo" panose="02020603020101020101" pitchFamily="18" charset="-127"/>
                </a:rPr>
                <a:t>Surface organized into tracks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5AF9E74-109D-574F-A64C-68C125AAC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</a:t>
            </a:r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8012D243-0392-034F-AD9D-D57E161D97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0393A4E0-0A75-8242-805A-1ED3F37A8F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1687" name="Oval 5">
              <a:extLst>
                <a:ext uri="{FF2B5EF4-FFF2-40B4-BE49-F238E27FC236}">
                  <a16:creationId xmlns:a16="http://schemas.microsoft.com/office/drawing/2014/main" id="{740F9706-D276-504F-A288-A3D83D85E7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1688" name="Oval 6">
              <a:extLst>
                <a:ext uri="{FF2B5EF4-FFF2-40B4-BE49-F238E27FC236}">
                  <a16:creationId xmlns:a16="http://schemas.microsoft.com/office/drawing/2014/main" id="{3838881F-3DA6-BB4C-BA3C-861FB22164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1689" name="Oval 7">
              <a:extLst>
                <a:ext uri="{FF2B5EF4-FFF2-40B4-BE49-F238E27FC236}">
                  <a16:creationId xmlns:a16="http://schemas.microsoft.com/office/drawing/2014/main" id="{CF89097C-30CC-8A4F-9F6A-2E07EEA80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1690" name="Line 8">
              <a:extLst>
                <a:ext uri="{FF2B5EF4-FFF2-40B4-BE49-F238E27FC236}">
                  <a16:creationId xmlns:a16="http://schemas.microsoft.com/office/drawing/2014/main" id="{69B30336-7413-9E40-9330-BC1AF45DA2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1691" name="Line 9">
              <a:extLst>
                <a:ext uri="{FF2B5EF4-FFF2-40B4-BE49-F238E27FC236}">
                  <a16:creationId xmlns:a16="http://schemas.microsoft.com/office/drawing/2014/main" id="{4C8CB86C-AEC3-924F-BAA7-7537DE4137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1692" name="Line 10">
              <a:extLst>
                <a:ext uri="{FF2B5EF4-FFF2-40B4-BE49-F238E27FC236}">
                  <a16:creationId xmlns:a16="http://schemas.microsoft.com/office/drawing/2014/main" id="{B8562E0E-8314-D841-82C6-C1B74F7DB6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1693" name="Line 11">
              <a:extLst>
                <a:ext uri="{FF2B5EF4-FFF2-40B4-BE49-F238E27FC236}">
                  <a16:creationId xmlns:a16="http://schemas.microsoft.com/office/drawing/2014/main" id="{BABC94CA-1211-9043-86AC-3A1F11BAD1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1694" name="Line 12">
              <a:extLst>
                <a:ext uri="{FF2B5EF4-FFF2-40B4-BE49-F238E27FC236}">
                  <a16:creationId xmlns:a16="http://schemas.microsoft.com/office/drawing/2014/main" id="{E0F91F80-6D08-DE4A-A38D-67143E7E06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1695" name="Line 13">
              <a:extLst>
                <a:ext uri="{FF2B5EF4-FFF2-40B4-BE49-F238E27FC236}">
                  <a16:creationId xmlns:a16="http://schemas.microsoft.com/office/drawing/2014/main" id="{1B93AF31-5461-854F-98F8-9A53B03D6A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1696" name="Oval 14">
              <a:extLst>
                <a:ext uri="{FF2B5EF4-FFF2-40B4-BE49-F238E27FC236}">
                  <a16:creationId xmlns:a16="http://schemas.microsoft.com/office/drawing/2014/main" id="{D9E18EF4-902A-A345-AF65-9DD8FD5E8A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71684" name="AutoShape 15">
            <a:extLst>
              <a:ext uri="{FF2B5EF4-FFF2-40B4-BE49-F238E27FC236}">
                <a16:creationId xmlns:a16="http://schemas.microsoft.com/office/drawing/2014/main" id="{0FAAD3D7-F87F-B245-9051-13BDB90E0F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71685" name="Rectangle 16">
            <a:extLst>
              <a:ext uri="{FF2B5EF4-FFF2-40B4-BE49-F238E27FC236}">
                <a16:creationId xmlns:a16="http://schemas.microsoft.com/office/drawing/2014/main" id="{87FF0890-1422-0A43-9AE7-830B28D3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Head in position above a track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DCE8142-869F-624D-A6C3-5C2579E18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D3E8D945-A4BC-BF43-93A3-A271714297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D2845BDD-3AF3-CF46-B7DE-4E9CFF168B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36" name="Oval 5">
              <a:extLst>
                <a:ext uri="{FF2B5EF4-FFF2-40B4-BE49-F238E27FC236}">
                  <a16:creationId xmlns:a16="http://schemas.microsoft.com/office/drawing/2014/main" id="{81C45A4E-08D9-C34D-8B51-CAD7FDDC38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37" name="Oval 6">
              <a:extLst>
                <a:ext uri="{FF2B5EF4-FFF2-40B4-BE49-F238E27FC236}">
                  <a16:creationId xmlns:a16="http://schemas.microsoft.com/office/drawing/2014/main" id="{E559F783-4A2B-AC4F-B882-24CD0EADF5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38" name="Oval 7">
              <a:extLst>
                <a:ext uri="{FF2B5EF4-FFF2-40B4-BE49-F238E27FC236}">
                  <a16:creationId xmlns:a16="http://schemas.microsoft.com/office/drawing/2014/main" id="{D570CD61-5DC7-6143-A74C-6FAA6AD1AA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39" name="Line 8">
              <a:extLst>
                <a:ext uri="{FF2B5EF4-FFF2-40B4-BE49-F238E27FC236}">
                  <a16:creationId xmlns:a16="http://schemas.microsoft.com/office/drawing/2014/main" id="{027120B5-8179-364A-AC4E-E95A4BEEAB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40" name="Line 9">
              <a:extLst>
                <a:ext uri="{FF2B5EF4-FFF2-40B4-BE49-F238E27FC236}">
                  <a16:creationId xmlns:a16="http://schemas.microsoft.com/office/drawing/2014/main" id="{C0819919-BEE6-F641-8B09-A39CE1B4B0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41" name="Line 10">
              <a:extLst>
                <a:ext uri="{FF2B5EF4-FFF2-40B4-BE49-F238E27FC236}">
                  <a16:creationId xmlns:a16="http://schemas.microsoft.com/office/drawing/2014/main" id="{0E54374D-45C8-FC4D-BC0C-3582F8F9B6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42" name="Line 11">
              <a:extLst>
                <a:ext uri="{FF2B5EF4-FFF2-40B4-BE49-F238E27FC236}">
                  <a16:creationId xmlns:a16="http://schemas.microsoft.com/office/drawing/2014/main" id="{B627EBED-DF0A-A344-AE0B-325EF03A2E5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43" name="Line 12">
              <a:extLst>
                <a:ext uri="{FF2B5EF4-FFF2-40B4-BE49-F238E27FC236}">
                  <a16:creationId xmlns:a16="http://schemas.microsoft.com/office/drawing/2014/main" id="{FDD622FA-E688-8E44-8B5E-072B82BE0F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44" name="Line 13">
              <a:extLst>
                <a:ext uri="{FF2B5EF4-FFF2-40B4-BE49-F238E27FC236}">
                  <a16:creationId xmlns:a16="http://schemas.microsoft.com/office/drawing/2014/main" id="{17634D61-79F4-AE48-840B-EDE42BFB04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45" name="Oval 14">
              <a:extLst>
                <a:ext uri="{FF2B5EF4-FFF2-40B4-BE49-F238E27FC236}">
                  <a16:creationId xmlns:a16="http://schemas.microsoft.com/office/drawing/2014/main" id="{6EF6E2F6-D575-2246-9F6A-FCF2A57FC5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73732" name="AutoShape 15">
            <a:extLst>
              <a:ext uri="{FF2B5EF4-FFF2-40B4-BE49-F238E27FC236}">
                <a16:creationId xmlns:a16="http://schemas.microsoft.com/office/drawing/2014/main" id="{FFA9CA36-3F25-344E-B0A6-6CF055E555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73733" name="AutoShape 16">
            <a:extLst>
              <a:ext uri="{FF2B5EF4-FFF2-40B4-BE49-F238E27FC236}">
                <a16:creationId xmlns:a16="http://schemas.microsoft.com/office/drawing/2014/main" id="{9BE7BAE5-04D3-BA49-8995-1B9BADB99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73734" name="Rectangle 17">
            <a:extLst>
              <a:ext uri="{FF2B5EF4-FFF2-40B4-BE49-F238E27FC236}">
                <a16:creationId xmlns:a16="http://schemas.microsoft.com/office/drawing/2014/main" id="{96041D86-6A90-5341-8EF1-7B0680AC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Rotation is counter-clockwise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B5C532D-AF59-DD43-BF7B-6D8BF4ADE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– Read</a:t>
            </a:r>
          </a:p>
        </p:txBody>
      </p:sp>
      <p:grpSp>
        <p:nvGrpSpPr>
          <p:cNvPr id="75779" name="Group 3">
            <a:extLst>
              <a:ext uri="{FF2B5EF4-FFF2-40B4-BE49-F238E27FC236}">
                <a16:creationId xmlns:a16="http://schemas.microsoft.com/office/drawing/2014/main" id="{B115ACC4-1E3D-DB40-B6FC-C718B01AFB82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1962150"/>
            <a:ext cx="1727200" cy="1851025"/>
            <a:chOff x="463" y="1236"/>
            <a:chExt cx="1088" cy="1166"/>
          </a:xfrm>
        </p:grpSpPr>
        <p:grpSp>
          <p:nvGrpSpPr>
            <p:cNvPr id="75782" name="Group 4">
              <a:extLst>
                <a:ext uri="{FF2B5EF4-FFF2-40B4-BE49-F238E27FC236}">
                  <a16:creationId xmlns:a16="http://schemas.microsoft.com/office/drawing/2014/main" id="{9110A5F8-DA98-ED43-A563-D7FE12D05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75784" name="Group 5">
                <a:extLst>
                  <a:ext uri="{FF2B5EF4-FFF2-40B4-BE49-F238E27FC236}">
                    <a16:creationId xmlns:a16="http://schemas.microsoft.com/office/drawing/2014/main" id="{BD7CD946-0846-3E47-AAD8-CFFE9541E4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>
                  <a:extLst>
                    <a:ext uri="{FF2B5EF4-FFF2-40B4-BE49-F238E27FC236}">
                      <a16:creationId xmlns:a16="http://schemas.microsoft.com/office/drawing/2014/main" id="{FA9DEAE5-66FA-BA4E-A076-F440F5769E9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5787" name="Oval 7">
                  <a:extLst>
                    <a:ext uri="{FF2B5EF4-FFF2-40B4-BE49-F238E27FC236}">
                      <a16:creationId xmlns:a16="http://schemas.microsoft.com/office/drawing/2014/main" id="{25DC30C3-15EA-1941-8EA8-2503499B586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5788" name="Oval 8">
                  <a:extLst>
                    <a:ext uri="{FF2B5EF4-FFF2-40B4-BE49-F238E27FC236}">
                      <a16:creationId xmlns:a16="http://schemas.microsoft.com/office/drawing/2014/main" id="{363704E5-657C-794B-884D-F18EE0198F2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5789" name="Oval 9">
                  <a:extLst>
                    <a:ext uri="{FF2B5EF4-FFF2-40B4-BE49-F238E27FC236}">
                      <a16:creationId xmlns:a16="http://schemas.microsoft.com/office/drawing/2014/main" id="{3C7C8D67-226A-C842-80CE-2C4B8467E4B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5790" name="Line 10">
                  <a:extLst>
                    <a:ext uri="{FF2B5EF4-FFF2-40B4-BE49-F238E27FC236}">
                      <a16:creationId xmlns:a16="http://schemas.microsoft.com/office/drawing/2014/main" id="{D9C40DB7-CEBB-9C44-A31A-B2B7DF1AD79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5791" name="Line 11">
                  <a:extLst>
                    <a:ext uri="{FF2B5EF4-FFF2-40B4-BE49-F238E27FC236}">
                      <a16:creationId xmlns:a16="http://schemas.microsoft.com/office/drawing/2014/main" id="{BC099E10-BBED-DA45-929B-A9BD9D58F99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5792" name="Line 12">
                  <a:extLst>
                    <a:ext uri="{FF2B5EF4-FFF2-40B4-BE49-F238E27FC236}">
                      <a16:creationId xmlns:a16="http://schemas.microsoft.com/office/drawing/2014/main" id="{9E2D2BC4-E3BF-8044-B6A8-184C4C5D1E2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5793" name="Line 13">
                  <a:extLst>
                    <a:ext uri="{FF2B5EF4-FFF2-40B4-BE49-F238E27FC236}">
                      <a16:creationId xmlns:a16="http://schemas.microsoft.com/office/drawing/2014/main" id="{5B543DCE-28F3-ED43-9C47-B75EAE938CF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5794" name="Line 14">
                  <a:extLst>
                    <a:ext uri="{FF2B5EF4-FFF2-40B4-BE49-F238E27FC236}">
                      <a16:creationId xmlns:a16="http://schemas.microsoft.com/office/drawing/2014/main" id="{6F570594-0225-4B4B-AFB5-6D5D18C0AD5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5795" name="Line 15">
                  <a:extLst>
                    <a:ext uri="{FF2B5EF4-FFF2-40B4-BE49-F238E27FC236}">
                      <a16:creationId xmlns:a16="http://schemas.microsoft.com/office/drawing/2014/main" id="{50A163BF-C44F-AF46-A9C6-7A2A7844C54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5796" name="Oval 16">
                  <a:extLst>
                    <a:ext uri="{FF2B5EF4-FFF2-40B4-BE49-F238E27FC236}">
                      <a16:creationId xmlns:a16="http://schemas.microsoft.com/office/drawing/2014/main" id="{FA36EB9C-F6BE-1C43-B9A5-91B2AED20FE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75785" name="Freeform 17">
                <a:extLst>
                  <a:ext uri="{FF2B5EF4-FFF2-40B4-BE49-F238E27FC236}">
                    <a16:creationId xmlns:a16="http://schemas.microsoft.com/office/drawing/2014/main" id="{50FD6C26-5E51-DC4E-939A-3029B541A1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66421">
                <a:off x="982" y="1526"/>
                <a:ext cx="161" cy="153"/>
              </a:xfrm>
              <a:custGeom>
                <a:avLst/>
                <a:gdLst>
                  <a:gd name="T0" fmla="*/ 49 w 164"/>
                  <a:gd name="T1" fmla="*/ 129 h 155"/>
                  <a:gd name="T2" fmla="*/ 0 w 164"/>
                  <a:gd name="T3" fmla="*/ 38 h 155"/>
                  <a:gd name="T4" fmla="*/ 21 w 164"/>
                  <a:gd name="T5" fmla="*/ 38 h 155"/>
                  <a:gd name="T6" fmla="*/ 32 w 164"/>
                  <a:gd name="T7" fmla="*/ 26 h 155"/>
                  <a:gd name="T8" fmla="*/ 49 w 164"/>
                  <a:gd name="T9" fmla="*/ 21 h 155"/>
                  <a:gd name="T10" fmla="*/ 67 w 164"/>
                  <a:gd name="T11" fmla="*/ 14 h 155"/>
                  <a:gd name="T12" fmla="*/ 79 w 164"/>
                  <a:gd name="T13" fmla="*/ 9 h 155"/>
                  <a:gd name="T14" fmla="*/ 96 w 164"/>
                  <a:gd name="T15" fmla="*/ 5 h 155"/>
                  <a:gd name="T16" fmla="*/ 120 w 164"/>
                  <a:gd name="T17" fmla="*/ 2 h 155"/>
                  <a:gd name="T18" fmla="*/ 128 w 164"/>
                  <a:gd name="T19" fmla="*/ 0 h 155"/>
                  <a:gd name="T20" fmla="*/ 128 w 164"/>
                  <a:gd name="T21" fmla="*/ 109 h 155"/>
                  <a:gd name="T22" fmla="*/ 118 w 164"/>
                  <a:gd name="T23" fmla="*/ 110 h 155"/>
                  <a:gd name="T24" fmla="*/ 110 w 164"/>
                  <a:gd name="T25" fmla="*/ 110 h 155"/>
                  <a:gd name="T26" fmla="*/ 100 w 164"/>
                  <a:gd name="T27" fmla="*/ 111 h 155"/>
                  <a:gd name="T28" fmla="*/ 81 w 164"/>
                  <a:gd name="T29" fmla="*/ 114 h 155"/>
                  <a:gd name="T30" fmla="*/ 72 w 164"/>
                  <a:gd name="T31" fmla="*/ 117 h 155"/>
                  <a:gd name="T32" fmla="*/ 58 w 164"/>
                  <a:gd name="T33" fmla="*/ 124 h 155"/>
                  <a:gd name="T34" fmla="*/ 49 w 164"/>
                  <a:gd name="T35" fmla="*/ 129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75783" name="AutoShape 18">
              <a:extLst>
                <a:ext uri="{FF2B5EF4-FFF2-40B4-BE49-F238E27FC236}">
                  <a16:creationId xmlns:a16="http://schemas.microsoft.com/office/drawing/2014/main" id="{7D5B562C-C912-C646-AE0F-62FC2FF90E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75780" name="AutoShape 19">
            <a:extLst>
              <a:ext uri="{FF2B5EF4-FFF2-40B4-BE49-F238E27FC236}">
                <a16:creationId xmlns:a16="http://schemas.microsoft.com/office/drawing/2014/main" id="{A6387478-F349-B64A-B7AC-EAF98B34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75781" name="Rectangle 20">
            <a:extLst>
              <a:ext uri="{FF2B5EF4-FFF2-40B4-BE49-F238E27FC236}">
                <a16:creationId xmlns:a16="http://schemas.microsoft.com/office/drawing/2014/main" id="{0FD98954-CB4E-8E45-B29E-E294F985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About to read blue sector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EC0CCE8-83F3-6349-900A-3311EAD9A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– Read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E4918CE3-A8EB-D143-8A37-A7A96E7C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After </a:t>
            </a:r>
            <a:r>
              <a:rPr lang="en-US" altLang="zh-CN" sz="20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BLUE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</a:rPr>
              <a:t>read</a:t>
            </a: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E014D66C-DDE3-A24A-ABF9-E90953E4C8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22885" name="Oval 5">
              <a:extLst>
                <a:ext uri="{FF2B5EF4-FFF2-40B4-BE49-F238E27FC236}">
                  <a16:creationId xmlns:a16="http://schemas.microsoft.com/office/drawing/2014/main" id="{626E8D23-15C3-E44F-AEC8-881EDD29E1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7835" name="Oval 6">
              <a:extLst>
                <a:ext uri="{FF2B5EF4-FFF2-40B4-BE49-F238E27FC236}">
                  <a16:creationId xmlns:a16="http://schemas.microsoft.com/office/drawing/2014/main" id="{7E8C05F0-589B-AD42-8125-55DDCB55C3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7836" name="Oval 7">
              <a:extLst>
                <a:ext uri="{FF2B5EF4-FFF2-40B4-BE49-F238E27FC236}">
                  <a16:creationId xmlns:a16="http://schemas.microsoft.com/office/drawing/2014/main" id="{D4011081-0F56-2D47-8BCB-8B28829FBD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7837" name="Oval 8">
              <a:extLst>
                <a:ext uri="{FF2B5EF4-FFF2-40B4-BE49-F238E27FC236}">
                  <a16:creationId xmlns:a16="http://schemas.microsoft.com/office/drawing/2014/main" id="{42C756B0-4E99-AA46-8F1C-E5E61876B6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7838" name="Line 9">
              <a:extLst>
                <a:ext uri="{FF2B5EF4-FFF2-40B4-BE49-F238E27FC236}">
                  <a16:creationId xmlns:a16="http://schemas.microsoft.com/office/drawing/2014/main" id="{C4810C09-6322-5E4A-ACD4-9E94596E48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7839" name="Line 10">
              <a:extLst>
                <a:ext uri="{FF2B5EF4-FFF2-40B4-BE49-F238E27FC236}">
                  <a16:creationId xmlns:a16="http://schemas.microsoft.com/office/drawing/2014/main" id="{AADACD33-6A4D-5C4B-9835-DF3A5ABC8A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7840" name="Line 11">
              <a:extLst>
                <a:ext uri="{FF2B5EF4-FFF2-40B4-BE49-F238E27FC236}">
                  <a16:creationId xmlns:a16="http://schemas.microsoft.com/office/drawing/2014/main" id="{65E770DD-5938-B949-B095-D1A18DE067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7841" name="Line 12">
              <a:extLst>
                <a:ext uri="{FF2B5EF4-FFF2-40B4-BE49-F238E27FC236}">
                  <a16:creationId xmlns:a16="http://schemas.microsoft.com/office/drawing/2014/main" id="{0733312F-F0BC-A14A-A720-3DD78E7A8C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7842" name="Line 13">
              <a:extLst>
                <a:ext uri="{FF2B5EF4-FFF2-40B4-BE49-F238E27FC236}">
                  <a16:creationId xmlns:a16="http://schemas.microsoft.com/office/drawing/2014/main" id="{26499388-CCEB-2144-BEB5-D3D47B84E0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7843" name="Line 14">
              <a:extLst>
                <a:ext uri="{FF2B5EF4-FFF2-40B4-BE49-F238E27FC236}">
                  <a16:creationId xmlns:a16="http://schemas.microsoft.com/office/drawing/2014/main" id="{D10CFEC8-F86A-AA40-9430-F4A9DE2A0E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7844" name="Oval 15">
              <a:extLst>
                <a:ext uri="{FF2B5EF4-FFF2-40B4-BE49-F238E27FC236}">
                  <a16:creationId xmlns:a16="http://schemas.microsoft.com/office/drawing/2014/main" id="{7D5DB889-1A0F-284A-A926-45F089835B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77829" name="Freeform 16">
            <a:extLst>
              <a:ext uri="{FF2B5EF4-FFF2-40B4-BE49-F238E27FC236}">
                <a16:creationId xmlns:a16="http://schemas.microsoft.com/office/drawing/2014/main" id="{D7B6D6E7-F092-0042-A9AE-F2200945B1CA}"/>
              </a:ext>
            </a:extLst>
          </p:cNvPr>
          <p:cNvSpPr>
            <a:spLocks noChangeAspect="1"/>
          </p:cNvSpPr>
          <p:nvPr/>
        </p:nvSpPr>
        <p:spPr bwMode="auto">
          <a:xfrm>
            <a:off x="1358900" y="2438400"/>
            <a:ext cx="242888" cy="230188"/>
          </a:xfrm>
          <a:custGeom>
            <a:avLst/>
            <a:gdLst>
              <a:gd name="T0" fmla="*/ 2147483646 w 164"/>
              <a:gd name="T1" fmla="*/ 2147483646 h 155"/>
              <a:gd name="T2" fmla="*/ 0 w 164"/>
              <a:gd name="T3" fmla="*/ 2147483646 h 155"/>
              <a:gd name="T4" fmla="*/ 2147483646 w 164"/>
              <a:gd name="T5" fmla="*/ 2147483646 h 155"/>
              <a:gd name="T6" fmla="*/ 2147483646 w 164"/>
              <a:gd name="T7" fmla="*/ 2147483646 h 155"/>
              <a:gd name="T8" fmla="*/ 2147483646 w 164"/>
              <a:gd name="T9" fmla="*/ 2147483646 h 155"/>
              <a:gd name="T10" fmla="*/ 2147483646 w 164"/>
              <a:gd name="T11" fmla="*/ 2147483646 h 155"/>
              <a:gd name="T12" fmla="*/ 2147483646 w 164"/>
              <a:gd name="T13" fmla="*/ 2147483646 h 155"/>
              <a:gd name="T14" fmla="*/ 2147483646 w 164"/>
              <a:gd name="T15" fmla="*/ 2147483646 h 155"/>
              <a:gd name="T16" fmla="*/ 2147483646 w 164"/>
              <a:gd name="T17" fmla="*/ 2147483646 h 155"/>
              <a:gd name="T18" fmla="*/ 2147483646 w 164"/>
              <a:gd name="T19" fmla="*/ 0 h 155"/>
              <a:gd name="T20" fmla="*/ 2147483646 w 164"/>
              <a:gd name="T21" fmla="*/ 2147483646 h 155"/>
              <a:gd name="T22" fmla="*/ 2147483646 w 164"/>
              <a:gd name="T23" fmla="*/ 2147483646 h 155"/>
              <a:gd name="T24" fmla="*/ 2147483646 w 164"/>
              <a:gd name="T25" fmla="*/ 2147483646 h 155"/>
              <a:gd name="T26" fmla="*/ 2147483646 w 164"/>
              <a:gd name="T27" fmla="*/ 2147483646 h 155"/>
              <a:gd name="T28" fmla="*/ 2147483646 w 164"/>
              <a:gd name="T29" fmla="*/ 2147483646 h 155"/>
              <a:gd name="T30" fmla="*/ 2147483646 w 164"/>
              <a:gd name="T31" fmla="*/ 2147483646 h 155"/>
              <a:gd name="T32" fmla="*/ 2147483646 w 164"/>
              <a:gd name="T33" fmla="*/ 2147483646 h 155"/>
              <a:gd name="T34" fmla="*/ 2147483646 w 164"/>
              <a:gd name="T35" fmla="*/ 2147483646 h 1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4"/>
              <a:gd name="T55" fmla="*/ 0 h 155"/>
              <a:gd name="T56" fmla="*/ 164 w 164"/>
              <a:gd name="T57" fmla="*/ 155 h 1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7830" name="AutoShape 17">
            <a:extLst>
              <a:ext uri="{FF2B5EF4-FFF2-40B4-BE49-F238E27FC236}">
                <a16:creationId xmlns:a16="http://schemas.microsoft.com/office/drawing/2014/main" id="{B6F14DA8-4A69-8E46-9A85-4F55F02503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77831" name="AutoShape 18">
            <a:extLst>
              <a:ext uri="{FF2B5EF4-FFF2-40B4-BE49-F238E27FC236}">
                <a16:creationId xmlns:a16="http://schemas.microsoft.com/office/drawing/2014/main" id="{9CC6CADA-CB12-F646-ADB5-A59FBCBDE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77832" name="Rectangle 19">
            <a:extLst>
              <a:ext uri="{FF2B5EF4-FFF2-40B4-BE49-F238E27FC236}">
                <a16:creationId xmlns:a16="http://schemas.microsoft.com/office/drawing/2014/main" id="{652B7F37-10C3-0C41-9902-48D3A0ED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After reading blue sector</a:t>
            </a:r>
          </a:p>
        </p:txBody>
      </p:sp>
      <p:sp>
        <p:nvSpPr>
          <p:cNvPr id="77833" name="Rectangle 19">
            <a:extLst>
              <a:ext uri="{FF2B5EF4-FFF2-40B4-BE49-F238E27FC236}">
                <a16:creationId xmlns:a16="http://schemas.microsoft.com/office/drawing/2014/main" id="{4ACD304F-3E4C-5646-884C-562627405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92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Read one sector each time!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903A11B-06DF-FE41-890E-1119188B6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– Read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9814527D-BC92-6A45-A3E5-1F079B5D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After </a:t>
            </a:r>
            <a:r>
              <a:rPr lang="en-US" altLang="zh-CN" sz="20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BLUE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</a:rPr>
              <a:t>read</a:t>
            </a:r>
          </a:p>
        </p:txBody>
      </p:sp>
      <p:grpSp>
        <p:nvGrpSpPr>
          <p:cNvPr id="79876" name="Group 4">
            <a:extLst>
              <a:ext uri="{FF2B5EF4-FFF2-40B4-BE49-F238E27FC236}">
                <a16:creationId xmlns:a16="http://schemas.microsoft.com/office/drawing/2014/main" id="{ACBA21CC-AC3B-B046-B5E5-270CE31582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79879" name="Group 5">
              <a:extLst>
                <a:ext uri="{FF2B5EF4-FFF2-40B4-BE49-F238E27FC236}">
                  <a16:creationId xmlns:a16="http://schemas.microsoft.com/office/drawing/2014/main" id="{8DF8F09F-E8CD-D247-8BC8-D1C5843D4BB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79881" name="Group 6">
                <a:extLst>
                  <a:ext uri="{FF2B5EF4-FFF2-40B4-BE49-F238E27FC236}">
                    <a16:creationId xmlns:a16="http://schemas.microsoft.com/office/drawing/2014/main" id="{7FB77144-22BD-2C4E-A470-C39CD3BACA9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>
                  <a:extLst>
                    <a:ext uri="{FF2B5EF4-FFF2-40B4-BE49-F238E27FC236}">
                      <a16:creationId xmlns:a16="http://schemas.microsoft.com/office/drawing/2014/main" id="{8E286EAC-311F-1D46-B839-6D2C4ED91B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9885" name="Oval 8">
                  <a:extLst>
                    <a:ext uri="{FF2B5EF4-FFF2-40B4-BE49-F238E27FC236}">
                      <a16:creationId xmlns:a16="http://schemas.microsoft.com/office/drawing/2014/main" id="{09213B17-BA69-6846-961E-A22B4E331E4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9886" name="Oval 9">
                  <a:extLst>
                    <a:ext uri="{FF2B5EF4-FFF2-40B4-BE49-F238E27FC236}">
                      <a16:creationId xmlns:a16="http://schemas.microsoft.com/office/drawing/2014/main" id="{E5C93F34-02DC-7841-A2AF-35119E7AF38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9887" name="Oval 10">
                  <a:extLst>
                    <a:ext uri="{FF2B5EF4-FFF2-40B4-BE49-F238E27FC236}">
                      <a16:creationId xmlns:a16="http://schemas.microsoft.com/office/drawing/2014/main" id="{6C3F485B-64C2-5B46-B546-65149DA877E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9888" name="Line 11">
                  <a:extLst>
                    <a:ext uri="{FF2B5EF4-FFF2-40B4-BE49-F238E27FC236}">
                      <a16:creationId xmlns:a16="http://schemas.microsoft.com/office/drawing/2014/main" id="{C1C40BA9-0EB8-8A44-9A20-11A5EC4AFC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9889" name="Line 12">
                  <a:extLst>
                    <a:ext uri="{FF2B5EF4-FFF2-40B4-BE49-F238E27FC236}">
                      <a16:creationId xmlns:a16="http://schemas.microsoft.com/office/drawing/2014/main" id="{C1E4FC61-1755-774E-82BA-44E372B51F4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9890" name="Line 13">
                  <a:extLst>
                    <a:ext uri="{FF2B5EF4-FFF2-40B4-BE49-F238E27FC236}">
                      <a16:creationId xmlns:a16="http://schemas.microsoft.com/office/drawing/2014/main" id="{511CE384-F68F-CB44-9673-1AD134F774C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9891" name="Line 14">
                  <a:extLst>
                    <a:ext uri="{FF2B5EF4-FFF2-40B4-BE49-F238E27FC236}">
                      <a16:creationId xmlns:a16="http://schemas.microsoft.com/office/drawing/2014/main" id="{78854503-19F8-194C-BF6E-BE0FBD92D83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9892" name="Line 15">
                  <a:extLst>
                    <a:ext uri="{FF2B5EF4-FFF2-40B4-BE49-F238E27FC236}">
                      <a16:creationId xmlns:a16="http://schemas.microsoft.com/office/drawing/2014/main" id="{59EA4B8D-893B-F34A-9D36-F18894E7B9D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9893" name="Line 16">
                  <a:extLst>
                    <a:ext uri="{FF2B5EF4-FFF2-40B4-BE49-F238E27FC236}">
                      <a16:creationId xmlns:a16="http://schemas.microsoft.com/office/drawing/2014/main" id="{914CC657-0F5B-C14A-AC3A-F4F43E63EC5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9894" name="Oval 17">
                  <a:extLst>
                    <a:ext uri="{FF2B5EF4-FFF2-40B4-BE49-F238E27FC236}">
                      <a16:creationId xmlns:a16="http://schemas.microsoft.com/office/drawing/2014/main" id="{E21B13EF-54AD-7741-A213-5D1D6BFFF78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79882" name="Freeform 18">
                <a:extLst>
                  <a:ext uri="{FF2B5EF4-FFF2-40B4-BE49-F238E27FC236}">
                    <a16:creationId xmlns:a16="http://schemas.microsoft.com/office/drawing/2014/main" id="{B7AC4FD5-D4FC-EC4E-BC89-3619A1E562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9883" name="Freeform 19">
                <a:extLst>
                  <a:ext uri="{FF2B5EF4-FFF2-40B4-BE49-F238E27FC236}">
                    <a16:creationId xmlns:a16="http://schemas.microsoft.com/office/drawing/2014/main" id="{B6242268-0D26-2A49-B4B0-835B4921E6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79880" name="AutoShape 20">
              <a:extLst>
                <a:ext uri="{FF2B5EF4-FFF2-40B4-BE49-F238E27FC236}">
                  <a16:creationId xmlns:a16="http://schemas.microsoft.com/office/drawing/2014/main" id="{09163D8E-DF58-0549-BA24-79C1B1B64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79877" name="AutoShape 21">
            <a:extLst>
              <a:ext uri="{FF2B5EF4-FFF2-40B4-BE49-F238E27FC236}">
                <a16:creationId xmlns:a16="http://schemas.microsoft.com/office/drawing/2014/main" id="{ABF76D1B-0411-E143-A084-932768039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79878" name="Rectangle 22">
            <a:extLst>
              <a:ext uri="{FF2B5EF4-FFF2-40B4-BE49-F238E27FC236}">
                <a16:creationId xmlns:a16="http://schemas.microsoft.com/office/drawing/2014/main" id="{497B040E-3FA5-1A4B-8A8A-E2C61F70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Red request scheduled next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6BED975-14F4-6243-8559-8EF9D2E14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– Seek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FF36485E-DFB4-1246-B1C9-0D042D17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After </a:t>
            </a:r>
            <a:r>
              <a:rPr lang="en-US" altLang="zh-CN" sz="20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BLUE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</a:rPr>
              <a:t>read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CAB14D68-CD97-2F49-82F1-7274EED73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Seek for 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RED</a:t>
            </a: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81925" name="Group 5">
            <a:extLst>
              <a:ext uri="{FF2B5EF4-FFF2-40B4-BE49-F238E27FC236}">
                <a16:creationId xmlns:a16="http://schemas.microsoft.com/office/drawing/2014/main" id="{26408176-C54A-D840-90A1-A060A1D068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81945" name="Group 6">
              <a:extLst>
                <a:ext uri="{FF2B5EF4-FFF2-40B4-BE49-F238E27FC236}">
                  <a16:creationId xmlns:a16="http://schemas.microsoft.com/office/drawing/2014/main" id="{879205EA-E467-3B49-8570-CCB3EE48F5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81947" name="Group 7">
                <a:extLst>
                  <a:ext uri="{FF2B5EF4-FFF2-40B4-BE49-F238E27FC236}">
                    <a16:creationId xmlns:a16="http://schemas.microsoft.com/office/drawing/2014/main" id="{D1A4395D-311D-BB43-B8FB-D69879F35C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>
                  <a:extLst>
                    <a:ext uri="{FF2B5EF4-FFF2-40B4-BE49-F238E27FC236}">
                      <a16:creationId xmlns:a16="http://schemas.microsoft.com/office/drawing/2014/main" id="{6BC91F07-529D-464A-AAFD-76D6C6F1EDC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51" name="Oval 9">
                  <a:extLst>
                    <a:ext uri="{FF2B5EF4-FFF2-40B4-BE49-F238E27FC236}">
                      <a16:creationId xmlns:a16="http://schemas.microsoft.com/office/drawing/2014/main" id="{905F72A7-F8DE-8047-8FB3-A660444C98C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52" name="Oval 10">
                  <a:extLst>
                    <a:ext uri="{FF2B5EF4-FFF2-40B4-BE49-F238E27FC236}">
                      <a16:creationId xmlns:a16="http://schemas.microsoft.com/office/drawing/2014/main" id="{5D18C94D-C28C-2A46-BD63-B2A0B4A6A31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53" name="Oval 11">
                  <a:extLst>
                    <a:ext uri="{FF2B5EF4-FFF2-40B4-BE49-F238E27FC236}">
                      <a16:creationId xmlns:a16="http://schemas.microsoft.com/office/drawing/2014/main" id="{8FEFB8D9-1503-7E45-ADA9-D0AE96A216D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54" name="Line 12">
                  <a:extLst>
                    <a:ext uri="{FF2B5EF4-FFF2-40B4-BE49-F238E27FC236}">
                      <a16:creationId xmlns:a16="http://schemas.microsoft.com/office/drawing/2014/main" id="{A7108626-3844-A34A-A641-21A0F47A624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55" name="Line 13">
                  <a:extLst>
                    <a:ext uri="{FF2B5EF4-FFF2-40B4-BE49-F238E27FC236}">
                      <a16:creationId xmlns:a16="http://schemas.microsoft.com/office/drawing/2014/main" id="{244CEAD1-70DA-7A4F-B339-7FB8EF6AFF1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56" name="Line 14">
                  <a:extLst>
                    <a:ext uri="{FF2B5EF4-FFF2-40B4-BE49-F238E27FC236}">
                      <a16:creationId xmlns:a16="http://schemas.microsoft.com/office/drawing/2014/main" id="{637329AE-BBFF-E84A-9D9A-2D6B0339A5F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57" name="Line 15">
                  <a:extLst>
                    <a:ext uri="{FF2B5EF4-FFF2-40B4-BE49-F238E27FC236}">
                      <a16:creationId xmlns:a16="http://schemas.microsoft.com/office/drawing/2014/main" id="{9C297183-4AF8-AE4E-BFDB-B8D77F9042C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58" name="Line 16">
                  <a:extLst>
                    <a:ext uri="{FF2B5EF4-FFF2-40B4-BE49-F238E27FC236}">
                      <a16:creationId xmlns:a16="http://schemas.microsoft.com/office/drawing/2014/main" id="{172E22AD-D9AA-FA43-9D8B-433D5947185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59" name="Line 17">
                  <a:extLst>
                    <a:ext uri="{FF2B5EF4-FFF2-40B4-BE49-F238E27FC236}">
                      <a16:creationId xmlns:a16="http://schemas.microsoft.com/office/drawing/2014/main" id="{BB350BF0-6858-7348-9901-BF40404FE41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60" name="Oval 18">
                  <a:extLst>
                    <a:ext uri="{FF2B5EF4-FFF2-40B4-BE49-F238E27FC236}">
                      <a16:creationId xmlns:a16="http://schemas.microsoft.com/office/drawing/2014/main" id="{2919492F-96E9-144A-B0F2-D2E283948FA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1948" name="Freeform 19">
                <a:extLst>
                  <a:ext uri="{FF2B5EF4-FFF2-40B4-BE49-F238E27FC236}">
                    <a16:creationId xmlns:a16="http://schemas.microsoft.com/office/drawing/2014/main" id="{B0EE4023-7743-2A43-8144-D5848E290B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1949" name="Freeform 20">
                <a:extLst>
                  <a:ext uri="{FF2B5EF4-FFF2-40B4-BE49-F238E27FC236}">
                    <a16:creationId xmlns:a16="http://schemas.microsoft.com/office/drawing/2014/main" id="{61243A83-443F-344A-9073-4BEE572C56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1946" name="AutoShape 21">
              <a:extLst>
                <a:ext uri="{FF2B5EF4-FFF2-40B4-BE49-F238E27FC236}">
                  <a16:creationId xmlns:a16="http://schemas.microsoft.com/office/drawing/2014/main" id="{807BAD31-E5B1-0549-8F2F-2CAD88DCA5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1926" name="Group 22">
            <a:extLst>
              <a:ext uri="{FF2B5EF4-FFF2-40B4-BE49-F238E27FC236}">
                <a16:creationId xmlns:a16="http://schemas.microsoft.com/office/drawing/2014/main" id="{2C2A2747-4DC3-1141-B112-2790D614E9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81929" name="Group 23">
              <a:extLst>
                <a:ext uri="{FF2B5EF4-FFF2-40B4-BE49-F238E27FC236}">
                  <a16:creationId xmlns:a16="http://schemas.microsoft.com/office/drawing/2014/main" id="{B57E5E77-B142-A743-8E40-55D41017D71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81931" name="Group 24">
                <a:extLst>
                  <a:ext uri="{FF2B5EF4-FFF2-40B4-BE49-F238E27FC236}">
                    <a16:creationId xmlns:a16="http://schemas.microsoft.com/office/drawing/2014/main" id="{DCCE3035-64A7-A34E-B54B-5F16834A6C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>
                  <a:extLst>
                    <a:ext uri="{FF2B5EF4-FFF2-40B4-BE49-F238E27FC236}">
                      <a16:creationId xmlns:a16="http://schemas.microsoft.com/office/drawing/2014/main" id="{D4E55024-97E3-5748-8F9B-95D951B02E0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35" name="Oval 26">
                  <a:extLst>
                    <a:ext uri="{FF2B5EF4-FFF2-40B4-BE49-F238E27FC236}">
                      <a16:creationId xmlns:a16="http://schemas.microsoft.com/office/drawing/2014/main" id="{ED1FDEB4-8519-4A4B-9AF8-F71D36E693C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36" name="Oval 27">
                  <a:extLst>
                    <a:ext uri="{FF2B5EF4-FFF2-40B4-BE49-F238E27FC236}">
                      <a16:creationId xmlns:a16="http://schemas.microsoft.com/office/drawing/2014/main" id="{3F50B0FF-D246-7D43-A91A-C546E3CA5EF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37" name="Oval 28">
                  <a:extLst>
                    <a:ext uri="{FF2B5EF4-FFF2-40B4-BE49-F238E27FC236}">
                      <a16:creationId xmlns:a16="http://schemas.microsoft.com/office/drawing/2014/main" id="{05FB4A57-51F3-CF4F-BD99-F6C482EDBCE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38" name="Line 29">
                  <a:extLst>
                    <a:ext uri="{FF2B5EF4-FFF2-40B4-BE49-F238E27FC236}">
                      <a16:creationId xmlns:a16="http://schemas.microsoft.com/office/drawing/2014/main" id="{53EE478B-7F2A-F143-AB1B-F1061101F96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39" name="Line 30">
                  <a:extLst>
                    <a:ext uri="{FF2B5EF4-FFF2-40B4-BE49-F238E27FC236}">
                      <a16:creationId xmlns:a16="http://schemas.microsoft.com/office/drawing/2014/main" id="{5FDC6EDA-8283-5241-A8F1-E9C14FF054A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40" name="Line 31">
                  <a:extLst>
                    <a:ext uri="{FF2B5EF4-FFF2-40B4-BE49-F238E27FC236}">
                      <a16:creationId xmlns:a16="http://schemas.microsoft.com/office/drawing/2014/main" id="{6A96038A-80D6-844F-B204-200FE51382D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41" name="Line 32">
                  <a:extLst>
                    <a:ext uri="{FF2B5EF4-FFF2-40B4-BE49-F238E27FC236}">
                      <a16:creationId xmlns:a16="http://schemas.microsoft.com/office/drawing/2014/main" id="{9B9FB910-427D-1A4F-8D7E-7074A351F03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42" name="Line 33">
                  <a:extLst>
                    <a:ext uri="{FF2B5EF4-FFF2-40B4-BE49-F238E27FC236}">
                      <a16:creationId xmlns:a16="http://schemas.microsoft.com/office/drawing/2014/main" id="{1122E227-51CD-FB41-A049-55F73CDAF13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43" name="Line 34">
                  <a:extLst>
                    <a:ext uri="{FF2B5EF4-FFF2-40B4-BE49-F238E27FC236}">
                      <a16:creationId xmlns:a16="http://schemas.microsoft.com/office/drawing/2014/main" id="{CD0F056F-17E5-F942-B3EC-49E6BE6FAF8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1944" name="Oval 35">
                  <a:extLst>
                    <a:ext uri="{FF2B5EF4-FFF2-40B4-BE49-F238E27FC236}">
                      <a16:creationId xmlns:a16="http://schemas.microsoft.com/office/drawing/2014/main" id="{A2C70CE6-06B6-4E43-8571-5535B7BD34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1932" name="Freeform 36">
                <a:extLst>
                  <a:ext uri="{FF2B5EF4-FFF2-40B4-BE49-F238E27FC236}">
                    <a16:creationId xmlns:a16="http://schemas.microsoft.com/office/drawing/2014/main" id="{BB3E52B8-CA96-474A-8D27-0BA7723D1F8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7 w 287"/>
                  <a:gd name="T3" fmla="*/ 0 h 177"/>
                  <a:gd name="T4" fmla="*/ 133 w 287"/>
                  <a:gd name="T5" fmla="*/ 17 h 177"/>
                  <a:gd name="T6" fmla="*/ 175 w 287"/>
                  <a:gd name="T7" fmla="*/ 30 h 177"/>
                  <a:gd name="T8" fmla="*/ 220 w 287"/>
                  <a:gd name="T9" fmla="*/ 42 h 177"/>
                  <a:gd name="T10" fmla="*/ 251 w 287"/>
                  <a:gd name="T11" fmla="*/ 48 h 177"/>
                  <a:gd name="T12" fmla="*/ 291 w 287"/>
                  <a:gd name="T13" fmla="*/ 56 h 177"/>
                  <a:gd name="T14" fmla="*/ 331 w 287"/>
                  <a:gd name="T15" fmla="*/ 60 h 177"/>
                  <a:gd name="T16" fmla="*/ 368 w 287"/>
                  <a:gd name="T17" fmla="*/ 65 h 177"/>
                  <a:gd name="T18" fmla="*/ 395 w 287"/>
                  <a:gd name="T19" fmla="*/ 66 h 177"/>
                  <a:gd name="T20" fmla="*/ 430 w 287"/>
                  <a:gd name="T21" fmla="*/ 66 h 177"/>
                  <a:gd name="T22" fmla="*/ 430 w 287"/>
                  <a:gd name="T23" fmla="*/ 177 h 177"/>
                  <a:gd name="T24" fmla="*/ 376 w 287"/>
                  <a:gd name="T25" fmla="*/ 177 h 177"/>
                  <a:gd name="T26" fmla="*/ 340 w 287"/>
                  <a:gd name="T27" fmla="*/ 176 h 177"/>
                  <a:gd name="T28" fmla="*/ 299 w 287"/>
                  <a:gd name="T29" fmla="*/ 173 h 177"/>
                  <a:gd name="T30" fmla="*/ 253 w 287"/>
                  <a:gd name="T31" fmla="*/ 167 h 177"/>
                  <a:gd name="T32" fmla="*/ 216 w 287"/>
                  <a:gd name="T33" fmla="*/ 161 h 177"/>
                  <a:gd name="T34" fmla="*/ 165 w 287"/>
                  <a:gd name="T35" fmla="*/ 152 h 177"/>
                  <a:gd name="T36" fmla="*/ 102 w 287"/>
                  <a:gd name="T37" fmla="*/ 138 h 177"/>
                  <a:gd name="T38" fmla="*/ 62 w 287"/>
                  <a:gd name="T39" fmla="*/ 126 h 177"/>
                  <a:gd name="T40" fmla="*/ 36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1933" name="Freeform 37">
                <a:extLst>
                  <a:ext uri="{FF2B5EF4-FFF2-40B4-BE49-F238E27FC236}">
                    <a16:creationId xmlns:a16="http://schemas.microsoft.com/office/drawing/2014/main" id="{07DC0911-4C28-7A48-B50D-F7EFC23BCC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1930" name="AutoShape 38">
              <a:extLst>
                <a:ext uri="{FF2B5EF4-FFF2-40B4-BE49-F238E27FC236}">
                  <a16:creationId xmlns:a16="http://schemas.microsoft.com/office/drawing/2014/main" id="{FA169135-2C20-2349-8704-6F72D2B321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81927" name="AutoShape 39">
            <a:extLst>
              <a:ext uri="{FF2B5EF4-FFF2-40B4-BE49-F238E27FC236}">
                <a16:creationId xmlns:a16="http://schemas.microsoft.com/office/drawing/2014/main" id="{225A490C-37F7-E745-B94C-3F5BA2DE9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81928" name="Rectangle 40">
            <a:extLst>
              <a:ext uri="{FF2B5EF4-FFF2-40B4-BE49-F238E27FC236}">
                <a16:creationId xmlns:a16="http://schemas.microsoft.com/office/drawing/2014/main" id="{0DCF88E6-9B91-874B-8BCB-256F24B4E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Seek to red’s track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6">
            <a:extLst>
              <a:ext uri="{FF2B5EF4-FFF2-40B4-BE49-F238E27FC236}">
                <a16:creationId xmlns:a16="http://schemas.microsoft.com/office/drawing/2014/main" id="{0567E032-20B8-514A-A7C9-2593F874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72912D-CA25-2F41-9E1D-CBBE37FEC8C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E81DCB5-9632-F04A-B4A4-75F816F3A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Random-Access Memory (RAM)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E3A891A-BB0A-C949-AA8B-22F76521FA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7630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Static RAM (SRAM)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cell stores bit with a six-transistor circuit.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Retains value indefinitely, if it is kept powered.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zh-CN" dirty="0">
                <a:ea typeface="宋体" panose="02010600030101010101" pitchFamily="2" charset="-122"/>
              </a:rPr>
              <a:t>Relatively insensitive to disturbances such as electrical noise.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Dynamic RAM (DRAM)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cell stores bit with a capacitor and transistor.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Value must be refreshed every 10-100 </a:t>
            </a:r>
            <a:r>
              <a:rPr lang="en-US" altLang="zh-CN" dirty="0" err="1">
                <a:ea typeface="宋体" panose="02010600030101010101" pitchFamily="2" charset="-122"/>
              </a:rPr>
              <a:t>ms.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Sensitive to disturbances.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B9D6936-E745-D647-BD24-C35CFA96B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– Rotational Latency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20F0F494-2309-AB4C-AE5E-8B0493141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After </a:t>
            </a:r>
            <a:r>
              <a:rPr lang="en-US" altLang="zh-CN" sz="20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BLUE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</a:rPr>
              <a:t>read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BD43E103-01C9-864C-AE65-DEC0C824E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Seek for 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RED</a:t>
            </a: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317D982C-A12E-F647-91F3-5CB7196F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Rotational latency</a:t>
            </a:r>
          </a:p>
        </p:txBody>
      </p:sp>
      <p:grpSp>
        <p:nvGrpSpPr>
          <p:cNvPr id="83974" name="Group 6">
            <a:extLst>
              <a:ext uri="{FF2B5EF4-FFF2-40B4-BE49-F238E27FC236}">
                <a16:creationId xmlns:a16="http://schemas.microsoft.com/office/drawing/2014/main" id="{2D3AF0F5-7FD2-744C-AC17-8F77CF876C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84012" name="Group 7">
              <a:extLst>
                <a:ext uri="{FF2B5EF4-FFF2-40B4-BE49-F238E27FC236}">
                  <a16:creationId xmlns:a16="http://schemas.microsoft.com/office/drawing/2014/main" id="{A3F66195-9222-C14B-80A6-D215C4CE43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84014" name="Group 8">
                <a:extLst>
                  <a:ext uri="{FF2B5EF4-FFF2-40B4-BE49-F238E27FC236}">
                    <a16:creationId xmlns:a16="http://schemas.microsoft.com/office/drawing/2014/main" id="{4AA45E5A-CF1E-AE40-97BB-6EE8EA4DE49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>
                  <a:extLst>
                    <a:ext uri="{FF2B5EF4-FFF2-40B4-BE49-F238E27FC236}">
                      <a16:creationId xmlns:a16="http://schemas.microsoft.com/office/drawing/2014/main" id="{D0C6D5B7-0020-EC49-B611-9A1757B6C05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18" name="Oval 10">
                  <a:extLst>
                    <a:ext uri="{FF2B5EF4-FFF2-40B4-BE49-F238E27FC236}">
                      <a16:creationId xmlns:a16="http://schemas.microsoft.com/office/drawing/2014/main" id="{997702DA-E2CF-3747-9DF3-F355528AE5F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19" name="Oval 11">
                  <a:extLst>
                    <a:ext uri="{FF2B5EF4-FFF2-40B4-BE49-F238E27FC236}">
                      <a16:creationId xmlns:a16="http://schemas.microsoft.com/office/drawing/2014/main" id="{A884A1B1-BDB9-4248-913F-38DC43C12C2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20" name="Oval 12">
                  <a:extLst>
                    <a:ext uri="{FF2B5EF4-FFF2-40B4-BE49-F238E27FC236}">
                      <a16:creationId xmlns:a16="http://schemas.microsoft.com/office/drawing/2014/main" id="{D002AEDE-23FE-CC4B-B3AD-7ABC9D1C92A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21" name="Line 13">
                  <a:extLst>
                    <a:ext uri="{FF2B5EF4-FFF2-40B4-BE49-F238E27FC236}">
                      <a16:creationId xmlns:a16="http://schemas.microsoft.com/office/drawing/2014/main" id="{A01D48AD-2850-9947-8585-E87BA3DCC21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22" name="Line 14">
                  <a:extLst>
                    <a:ext uri="{FF2B5EF4-FFF2-40B4-BE49-F238E27FC236}">
                      <a16:creationId xmlns:a16="http://schemas.microsoft.com/office/drawing/2014/main" id="{27196DB6-5D90-484F-8B2A-9491E85DA68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23" name="Line 15">
                  <a:extLst>
                    <a:ext uri="{FF2B5EF4-FFF2-40B4-BE49-F238E27FC236}">
                      <a16:creationId xmlns:a16="http://schemas.microsoft.com/office/drawing/2014/main" id="{86001173-835A-994A-B9A0-63515D36F9B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24" name="Line 16">
                  <a:extLst>
                    <a:ext uri="{FF2B5EF4-FFF2-40B4-BE49-F238E27FC236}">
                      <a16:creationId xmlns:a16="http://schemas.microsoft.com/office/drawing/2014/main" id="{07146292-092C-F142-A0A8-A1C8A76F10E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25" name="Line 17">
                  <a:extLst>
                    <a:ext uri="{FF2B5EF4-FFF2-40B4-BE49-F238E27FC236}">
                      <a16:creationId xmlns:a16="http://schemas.microsoft.com/office/drawing/2014/main" id="{7FE7E9CB-CF8E-E145-B5DE-131CA2A7DBA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26" name="Line 18">
                  <a:extLst>
                    <a:ext uri="{FF2B5EF4-FFF2-40B4-BE49-F238E27FC236}">
                      <a16:creationId xmlns:a16="http://schemas.microsoft.com/office/drawing/2014/main" id="{11F21238-1C05-DB42-A04F-53D35DF3DA1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27" name="Oval 19">
                  <a:extLst>
                    <a:ext uri="{FF2B5EF4-FFF2-40B4-BE49-F238E27FC236}">
                      <a16:creationId xmlns:a16="http://schemas.microsoft.com/office/drawing/2014/main" id="{E50997C7-C00F-334C-A1F5-A6C45A0C740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4015" name="Freeform 20">
                <a:extLst>
                  <a:ext uri="{FF2B5EF4-FFF2-40B4-BE49-F238E27FC236}">
                    <a16:creationId xmlns:a16="http://schemas.microsoft.com/office/drawing/2014/main" id="{C1619FB4-3496-7B41-A9AD-E3BDF5B0CD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4016" name="Freeform 21">
                <a:extLst>
                  <a:ext uri="{FF2B5EF4-FFF2-40B4-BE49-F238E27FC236}">
                    <a16:creationId xmlns:a16="http://schemas.microsoft.com/office/drawing/2014/main" id="{27EEC709-ABC3-8A4B-BE3E-5149E86631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4013" name="AutoShape 22">
              <a:extLst>
                <a:ext uri="{FF2B5EF4-FFF2-40B4-BE49-F238E27FC236}">
                  <a16:creationId xmlns:a16="http://schemas.microsoft.com/office/drawing/2014/main" id="{7F5E40BF-03A2-2442-86D3-0E0222E4D3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3975" name="Group 23">
            <a:extLst>
              <a:ext uri="{FF2B5EF4-FFF2-40B4-BE49-F238E27FC236}">
                <a16:creationId xmlns:a16="http://schemas.microsoft.com/office/drawing/2014/main" id="{2D50EDF4-1984-6145-9217-38266B3B0D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83996" name="Group 24">
              <a:extLst>
                <a:ext uri="{FF2B5EF4-FFF2-40B4-BE49-F238E27FC236}">
                  <a16:creationId xmlns:a16="http://schemas.microsoft.com/office/drawing/2014/main" id="{A3D98070-36E5-8E44-B868-FF5B141FAD4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83998" name="Group 25">
                <a:extLst>
                  <a:ext uri="{FF2B5EF4-FFF2-40B4-BE49-F238E27FC236}">
                    <a16:creationId xmlns:a16="http://schemas.microsoft.com/office/drawing/2014/main" id="{6BCDF361-5947-9941-96B5-D505CF0D034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>
                  <a:extLst>
                    <a:ext uri="{FF2B5EF4-FFF2-40B4-BE49-F238E27FC236}">
                      <a16:creationId xmlns:a16="http://schemas.microsoft.com/office/drawing/2014/main" id="{AF49E421-F348-FB4B-AC70-173A140471A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02" name="Oval 27">
                  <a:extLst>
                    <a:ext uri="{FF2B5EF4-FFF2-40B4-BE49-F238E27FC236}">
                      <a16:creationId xmlns:a16="http://schemas.microsoft.com/office/drawing/2014/main" id="{7484237E-0C6D-5944-B0C4-F7386ECF1B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03" name="Oval 28">
                  <a:extLst>
                    <a:ext uri="{FF2B5EF4-FFF2-40B4-BE49-F238E27FC236}">
                      <a16:creationId xmlns:a16="http://schemas.microsoft.com/office/drawing/2014/main" id="{8BED3CC1-0298-4D41-B95A-FD97B7EADAA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04" name="Oval 29">
                  <a:extLst>
                    <a:ext uri="{FF2B5EF4-FFF2-40B4-BE49-F238E27FC236}">
                      <a16:creationId xmlns:a16="http://schemas.microsoft.com/office/drawing/2014/main" id="{7E29AB76-2CFC-F242-A03B-23F187FBF8E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05" name="Line 30">
                  <a:extLst>
                    <a:ext uri="{FF2B5EF4-FFF2-40B4-BE49-F238E27FC236}">
                      <a16:creationId xmlns:a16="http://schemas.microsoft.com/office/drawing/2014/main" id="{2E5469AC-8CA4-4A4B-BE1B-5DEF975417D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06" name="Line 31">
                  <a:extLst>
                    <a:ext uri="{FF2B5EF4-FFF2-40B4-BE49-F238E27FC236}">
                      <a16:creationId xmlns:a16="http://schemas.microsoft.com/office/drawing/2014/main" id="{E5970642-E845-5E46-B024-7909701FFC1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07" name="Line 32">
                  <a:extLst>
                    <a:ext uri="{FF2B5EF4-FFF2-40B4-BE49-F238E27FC236}">
                      <a16:creationId xmlns:a16="http://schemas.microsoft.com/office/drawing/2014/main" id="{E0507F4E-0A92-B943-8133-CFC2FBF0AFC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08" name="Line 33">
                  <a:extLst>
                    <a:ext uri="{FF2B5EF4-FFF2-40B4-BE49-F238E27FC236}">
                      <a16:creationId xmlns:a16="http://schemas.microsoft.com/office/drawing/2014/main" id="{D7C914EF-E6F3-D444-A176-7D209269161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09" name="Line 34">
                  <a:extLst>
                    <a:ext uri="{FF2B5EF4-FFF2-40B4-BE49-F238E27FC236}">
                      <a16:creationId xmlns:a16="http://schemas.microsoft.com/office/drawing/2014/main" id="{553C9CB5-AF9E-5842-A2B0-83CE43D3551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10" name="Line 35">
                  <a:extLst>
                    <a:ext uri="{FF2B5EF4-FFF2-40B4-BE49-F238E27FC236}">
                      <a16:creationId xmlns:a16="http://schemas.microsoft.com/office/drawing/2014/main" id="{F59535C6-B3B0-1743-8951-51CF33337C4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4011" name="Oval 36">
                  <a:extLst>
                    <a:ext uri="{FF2B5EF4-FFF2-40B4-BE49-F238E27FC236}">
                      <a16:creationId xmlns:a16="http://schemas.microsoft.com/office/drawing/2014/main" id="{507B1457-FA2D-6B41-893E-87EF23B3AFA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3999" name="Freeform 37">
                <a:extLst>
                  <a:ext uri="{FF2B5EF4-FFF2-40B4-BE49-F238E27FC236}">
                    <a16:creationId xmlns:a16="http://schemas.microsoft.com/office/drawing/2014/main" id="{C29D60BD-970D-AB43-AF2D-A8D9F415F7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7 w 287"/>
                  <a:gd name="T3" fmla="*/ 0 h 177"/>
                  <a:gd name="T4" fmla="*/ 133 w 287"/>
                  <a:gd name="T5" fmla="*/ 17 h 177"/>
                  <a:gd name="T6" fmla="*/ 175 w 287"/>
                  <a:gd name="T7" fmla="*/ 30 h 177"/>
                  <a:gd name="T8" fmla="*/ 220 w 287"/>
                  <a:gd name="T9" fmla="*/ 42 h 177"/>
                  <a:gd name="T10" fmla="*/ 251 w 287"/>
                  <a:gd name="T11" fmla="*/ 48 h 177"/>
                  <a:gd name="T12" fmla="*/ 291 w 287"/>
                  <a:gd name="T13" fmla="*/ 56 h 177"/>
                  <a:gd name="T14" fmla="*/ 331 w 287"/>
                  <a:gd name="T15" fmla="*/ 60 h 177"/>
                  <a:gd name="T16" fmla="*/ 368 w 287"/>
                  <a:gd name="T17" fmla="*/ 65 h 177"/>
                  <a:gd name="T18" fmla="*/ 395 w 287"/>
                  <a:gd name="T19" fmla="*/ 66 h 177"/>
                  <a:gd name="T20" fmla="*/ 430 w 287"/>
                  <a:gd name="T21" fmla="*/ 66 h 177"/>
                  <a:gd name="T22" fmla="*/ 430 w 287"/>
                  <a:gd name="T23" fmla="*/ 177 h 177"/>
                  <a:gd name="T24" fmla="*/ 376 w 287"/>
                  <a:gd name="T25" fmla="*/ 177 h 177"/>
                  <a:gd name="T26" fmla="*/ 340 w 287"/>
                  <a:gd name="T27" fmla="*/ 176 h 177"/>
                  <a:gd name="T28" fmla="*/ 299 w 287"/>
                  <a:gd name="T29" fmla="*/ 173 h 177"/>
                  <a:gd name="T30" fmla="*/ 253 w 287"/>
                  <a:gd name="T31" fmla="*/ 167 h 177"/>
                  <a:gd name="T32" fmla="*/ 216 w 287"/>
                  <a:gd name="T33" fmla="*/ 161 h 177"/>
                  <a:gd name="T34" fmla="*/ 165 w 287"/>
                  <a:gd name="T35" fmla="*/ 152 h 177"/>
                  <a:gd name="T36" fmla="*/ 102 w 287"/>
                  <a:gd name="T37" fmla="*/ 138 h 177"/>
                  <a:gd name="T38" fmla="*/ 62 w 287"/>
                  <a:gd name="T39" fmla="*/ 126 h 177"/>
                  <a:gd name="T40" fmla="*/ 36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4000" name="Freeform 38">
                <a:extLst>
                  <a:ext uri="{FF2B5EF4-FFF2-40B4-BE49-F238E27FC236}">
                    <a16:creationId xmlns:a16="http://schemas.microsoft.com/office/drawing/2014/main" id="{0B023669-D7D2-6F45-B60A-082261E757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3997" name="AutoShape 39">
              <a:extLst>
                <a:ext uri="{FF2B5EF4-FFF2-40B4-BE49-F238E27FC236}">
                  <a16:creationId xmlns:a16="http://schemas.microsoft.com/office/drawing/2014/main" id="{CF1A9466-A25B-8348-8426-0552B3D07E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3976" name="Group 40">
            <a:extLst>
              <a:ext uri="{FF2B5EF4-FFF2-40B4-BE49-F238E27FC236}">
                <a16:creationId xmlns:a16="http://schemas.microsoft.com/office/drawing/2014/main" id="{836E48FC-3252-8141-9426-73B7460C3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83979" name="Group 41">
              <a:extLst>
                <a:ext uri="{FF2B5EF4-FFF2-40B4-BE49-F238E27FC236}">
                  <a16:creationId xmlns:a16="http://schemas.microsoft.com/office/drawing/2014/main" id="{0F2755B5-B597-EF43-850D-4A9F960511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83981" name="Group 42">
                <a:extLst>
                  <a:ext uri="{FF2B5EF4-FFF2-40B4-BE49-F238E27FC236}">
                    <a16:creationId xmlns:a16="http://schemas.microsoft.com/office/drawing/2014/main" id="{0EC63D08-6B44-3641-B63C-72BAC098A47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>
                  <a:extLst>
                    <a:ext uri="{FF2B5EF4-FFF2-40B4-BE49-F238E27FC236}">
                      <a16:creationId xmlns:a16="http://schemas.microsoft.com/office/drawing/2014/main" id="{CD772C66-1399-BB43-959D-66F48775550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3986" name="Oval 44">
                  <a:extLst>
                    <a:ext uri="{FF2B5EF4-FFF2-40B4-BE49-F238E27FC236}">
                      <a16:creationId xmlns:a16="http://schemas.microsoft.com/office/drawing/2014/main" id="{FB740F67-C7ED-D54A-BC8C-E2C788DD33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3987" name="Oval 45">
                  <a:extLst>
                    <a:ext uri="{FF2B5EF4-FFF2-40B4-BE49-F238E27FC236}">
                      <a16:creationId xmlns:a16="http://schemas.microsoft.com/office/drawing/2014/main" id="{842A6DFC-B05B-AE47-BA15-4F114B9F411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3988" name="Oval 46">
                  <a:extLst>
                    <a:ext uri="{FF2B5EF4-FFF2-40B4-BE49-F238E27FC236}">
                      <a16:creationId xmlns:a16="http://schemas.microsoft.com/office/drawing/2014/main" id="{EB537D68-B5D5-BA4C-A30B-44B74BA328D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3989" name="Line 47">
                  <a:extLst>
                    <a:ext uri="{FF2B5EF4-FFF2-40B4-BE49-F238E27FC236}">
                      <a16:creationId xmlns:a16="http://schemas.microsoft.com/office/drawing/2014/main" id="{C38B95C6-A7D6-9C47-8786-BAEC5537779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3990" name="Line 48">
                  <a:extLst>
                    <a:ext uri="{FF2B5EF4-FFF2-40B4-BE49-F238E27FC236}">
                      <a16:creationId xmlns:a16="http://schemas.microsoft.com/office/drawing/2014/main" id="{74D3E3AC-2591-E949-A918-6A22630292D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3991" name="Line 49">
                  <a:extLst>
                    <a:ext uri="{FF2B5EF4-FFF2-40B4-BE49-F238E27FC236}">
                      <a16:creationId xmlns:a16="http://schemas.microsoft.com/office/drawing/2014/main" id="{D2ECF8B0-9E82-E146-B640-674EC5BFFFF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3992" name="Line 50">
                  <a:extLst>
                    <a:ext uri="{FF2B5EF4-FFF2-40B4-BE49-F238E27FC236}">
                      <a16:creationId xmlns:a16="http://schemas.microsoft.com/office/drawing/2014/main" id="{EEAAFCFF-D397-AF47-94BC-4013DFF5CEB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3993" name="Line 51">
                  <a:extLst>
                    <a:ext uri="{FF2B5EF4-FFF2-40B4-BE49-F238E27FC236}">
                      <a16:creationId xmlns:a16="http://schemas.microsoft.com/office/drawing/2014/main" id="{AB3804C0-9BF0-1B45-835F-E7F587CF5E5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3994" name="Line 52">
                  <a:extLst>
                    <a:ext uri="{FF2B5EF4-FFF2-40B4-BE49-F238E27FC236}">
                      <a16:creationId xmlns:a16="http://schemas.microsoft.com/office/drawing/2014/main" id="{582A3205-DCA3-FD47-919C-D46A1A99646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3995" name="Oval 53">
                  <a:extLst>
                    <a:ext uri="{FF2B5EF4-FFF2-40B4-BE49-F238E27FC236}">
                      <a16:creationId xmlns:a16="http://schemas.microsoft.com/office/drawing/2014/main" id="{4F2CA4C6-8B38-3247-A31B-6E38853F0D4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3982" name="Freeform 54">
                <a:extLst>
                  <a:ext uri="{FF2B5EF4-FFF2-40B4-BE49-F238E27FC236}">
                    <a16:creationId xmlns:a16="http://schemas.microsoft.com/office/drawing/2014/main" id="{ED68D490-D85F-C345-8EDF-2EEE866736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238 h 177"/>
                  <a:gd name="T2" fmla="*/ 72 w 287"/>
                  <a:gd name="T3" fmla="*/ 0 h 177"/>
                  <a:gd name="T4" fmla="*/ 115 w 287"/>
                  <a:gd name="T5" fmla="*/ 37 h 177"/>
                  <a:gd name="T6" fmla="*/ 154 w 287"/>
                  <a:gd name="T7" fmla="*/ 69 h 177"/>
                  <a:gd name="T8" fmla="*/ 192 w 287"/>
                  <a:gd name="T9" fmla="*/ 97 h 177"/>
                  <a:gd name="T10" fmla="*/ 221 w 287"/>
                  <a:gd name="T11" fmla="*/ 111 h 177"/>
                  <a:gd name="T12" fmla="*/ 254 w 287"/>
                  <a:gd name="T13" fmla="*/ 131 h 177"/>
                  <a:gd name="T14" fmla="*/ 291 w 287"/>
                  <a:gd name="T15" fmla="*/ 140 h 177"/>
                  <a:gd name="T16" fmla="*/ 321 w 287"/>
                  <a:gd name="T17" fmla="*/ 152 h 177"/>
                  <a:gd name="T18" fmla="*/ 347 w 287"/>
                  <a:gd name="T19" fmla="*/ 155 h 177"/>
                  <a:gd name="T20" fmla="*/ 376 w 287"/>
                  <a:gd name="T21" fmla="*/ 155 h 177"/>
                  <a:gd name="T22" fmla="*/ 376 w 287"/>
                  <a:gd name="T23" fmla="*/ 418 h 177"/>
                  <a:gd name="T24" fmla="*/ 329 w 287"/>
                  <a:gd name="T25" fmla="*/ 418 h 177"/>
                  <a:gd name="T26" fmla="*/ 298 w 287"/>
                  <a:gd name="T27" fmla="*/ 416 h 177"/>
                  <a:gd name="T28" fmla="*/ 261 w 287"/>
                  <a:gd name="T29" fmla="*/ 406 h 177"/>
                  <a:gd name="T30" fmla="*/ 223 w 287"/>
                  <a:gd name="T31" fmla="*/ 392 h 177"/>
                  <a:gd name="T32" fmla="*/ 188 w 287"/>
                  <a:gd name="T33" fmla="*/ 376 h 177"/>
                  <a:gd name="T34" fmla="*/ 144 w 287"/>
                  <a:gd name="T35" fmla="*/ 356 h 177"/>
                  <a:gd name="T36" fmla="*/ 92 w 287"/>
                  <a:gd name="T37" fmla="*/ 324 h 177"/>
                  <a:gd name="T38" fmla="*/ 55 w 287"/>
                  <a:gd name="T39" fmla="*/ 299 h 177"/>
                  <a:gd name="T40" fmla="*/ 23 w 287"/>
                  <a:gd name="T41" fmla="*/ 271 h 177"/>
                  <a:gd name="T42" fmla="*/ 0 w 287"/>
                  <a:gd name="T43" fmla="*/ 238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3983" name="Freeform 55">
                <a:extLst>
                  <a:ext uri="{FF2B5EF4-FFF2-40B4-BE49-F238E27FC236}">
                    <a16:creationId xmlns:a16="http://schemas.microsoft.com/office/drawing/2014/main" id="{D97648D9-87E4-964F-8F7A-58DBD93CC7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3984" name="Freeform 56">
                <a:extLst>
                  <a:ext uri="{FF2B5EF4-FFF2-40B4-BE49-F238E27FC236}">
                    <a16:creationId xmlns:a16="http://schemas.microsoft.com/office/drawing/2014/main" id="{94544A30-3B9D-CD44-97EB-C49DF786A6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3980" name="AutoShape 57">
              <a:extLst>
                <a:ext uri="{FF2B5EF4-FFF2-40B4-BE49-F238E27FC236}">
                  <a16:creationId xmlns:a16="http://schemas.microsoft.com/office/drawing/2014/main" id="{10F158A7-340D-BC41-8789-EEB03C5507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83977" name="AutoShape 58">
            <a:extLst>
              <a:ext uri="{FF2B5EF4-FFF2-40B4-BE49-F238E27FC236}">
                <a16:creationId xmlns:a16="http://schemas.microsoft.com/office/drawing/2014/main" id="{C1E354E6-4280-404D-98C0-DBB175B50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83978" name="Rectangle 59">
            <a:extLst>
              <a:ext uri="{FF2B5EF4-FFF2-40B4-BE49-F238E27FC236}">
                <a16:creationId xmlns:a16="http://schemas.microsoft.com/office/drawing/2014/main" id="{9975C421-C479-DE4C-8950-C63B9BB36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Wait for red sector to rotate around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411F5D6-6623-1A42-8287-A62321AB7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– Read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577635AC-35C2-BE4E-9B61-623EBC512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After </a:t>
            </a:r>
            <a:r>
              <a:rPr lang="en-US" altLang="zh-CN" sz="20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BLUE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</a:rPr>
              <a:t>read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B97B0806-BFB0-904F-96BD-CDCE1FAA3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Seek for 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RED</a:t>
            </a: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8894660C-85C4-F84E-9110-0E444E554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Rotational latency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D03E9022-CB7A-9949-8A22-7AB47FA82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After 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RED</a:t>
            </a:r>
            <a:r>
              <a:rPr lang="en-US" altLang="zh-CN" sz="2000" b="0" dirty="0">
                <a:latin typeface="Nanum Myeongjo" panose="02020603020101020101" pitchFamily="18" charset="-127"/>
              </a:rPr>
              <a:t> read</a:t>
            </a:r>
          </a:p>
        </p:txBody>
      </p:sp>
      <p:grpSp>
        <p:nvGrpSpPr>
          <p:cNvPr id="86023" name="Group 7">
            <a:extLst>
              <a:ext uri="{FF2B5EF4-FFF2-40B4-BE49-F238E27FC236}">
                <a16:creationId xmlns:a16="http://schemas.microsoft.com/office/drawing/2014/main" id="{AF5EBBF8-9BC8-C448-A80E-FDFB8C8EC2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86078" name="Group 8">
              <a:extLst>
                <a:ext uri="{FF2B5EF4-FFF2-40B4-BE49-F238E27FC236}">
                  <a16:creationId xmlns:a16="http://schemas.microsoft.com/office/drawing/2014/main" id="{B8947A01-8127-144A-9777-D287B300DD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86080" name="Group 9">
                <a:extLst>
                  <a:ext uri="{FF2B5EF4-FFF2-40B4-BE49-F238E27FC236}">
                    <a16:creationId xmlns:a16="http://schemas.microsoft.com/office/drawing/2014/main" id="{48017FA0-109D-1249-B529-810219150E4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>
                  <a:extLst>
                    <a:ext uri="{FF2B5EF4-FFF2-40B4-BE49-F238E27FC236}">
                      <a16:creationId xmlns:a16="http://schemas.microsoft.com/office/drawing/2014/main" id="{14BBB0A3-3574-D54C-92DC-DC7D623CAA0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84" name="Oval 11">
                  <a:extLst>
                    <a:ext uri="{FF2B5EF4-FFF2-40B4-BE49-F238E27FC236}">
                      <a16:creationId xmlns:a16="http://schemas.microsoft.com/office/drawing/2014/main" id="{E4FB9AE0-9682-334B-A134-4A728089873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85" name="Oval 12">
                  <a:extLst>
                    <a:ext uri="{FF2B5EF4-FFF2-40B4-BE49-F238E27FC236}">
                      <a16:creationId xmlns:a16="http://schemas.microsoft.com/office/drawing/2014/main" id="{A73B806C-A89C-8E4B-8C70-A11960F865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86" name="Oval 13">
                  <a:extLst>
                    <a:ext uri="{FF2B5EF4-FFF2-40B4-BE49-F238E27FC236}">
                      <a16:creationId xmlns:a16="http://schemas.microsoft.com/office/drawing/2014/main" id="{69909691-BFF4-CD4E-AB4C-3118A336E35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87" name="Line 14">
                  <a:extLst>
                    <a:ext uri="{FF2B5EF4-FFF2-40B4-BE49-F238E27FC236}">
                      <a16:creationId xmlns:a16="http://schemas.microsoft.com/office/drawing/2014/main" id="{B65D11D5-A9D0-AC44-9D2B-68E6725DDFA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88" name="Line 15">
                  <a:extLst>
                    <a:ext uri="{FF2B5EF4-FFF2-40B4-BE49-F238E27FC236}">
                      <a16:creationId xmlns:a16="http://schemas.microsoft.com/office/drawing/2014/main" id="{8A67A883-139C-F34D-803C-1221363810C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89" name="Line 16">
                  <a:extLst>
                    <a:ext uri="{FF2B5EF4-FFF2-40B4-BE49-F238E27FC236}">
                      <a16:creationId xmlns:a16="http://schemas.microsoft.com/office/drawing/2014/main" id="{BDF03A0F-6AC7-9948-BC0B-95E97FBD2F2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90" name="Line 17">
                  <a:extLst>
                    <a:ext uri="{FF2B5EF4-FFF2-40B4-BE49-F238E27FC236}">
                      <a16:creationId xmlns:a16="http://schemas.microsoft.com/office/drawing/2014/main" id="{30B87FF7-582D-7D45-B74D-D6676992F26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91" name="Line 18">
                  <a:extLst>
                    <a:ext uri="{FF2B5EF4-FFF2-40B4-BE49-F238E27FC236}">
                      <a16:creationId xmlns:a16="http://schemas.microsoft.com/office/drawing/2014/main" id="{EA7C3305-1662-8345-8AAC-D1E60037E45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92" name="Line 19">
                  <a:extLst>
                    <a:ext uri="{FF2B5EF4-FFF2-40B4-BE49-F238E27FC236}">
                      <a16:creationId xmlns:a16="http://schemas.microsoft.com/office/drawing/2014/main" id="{D355443A-E7D4-6C44-983C-5544BC4DA06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93" name="Oval 20">
                  <a:extLst>
                    <a:ext uri="{FF2B5EF4-FFF2-40B4-BE49-F238E27FC236}">
                      <a16:creationId xmlns:a16="http://schemas.microsoft.com/office/drawing/2014/main" id="{94AA31AE-2946-0A42-9695-AE983901F87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6081" name="Freeform 21">
                <a:extLst>
                  <a:ext uri="{FF2B5EF4-FFF2-40B4-BE49-F238E27FC236}">
                    <a16:creationId xmlns:a16="http://schemas.microsoft.com/office/drawing/2014/main" id="{C8312891-4F7E-4041-82EC-AEC4F1EB06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6082" name="Freeform 22">
                <a:extLst>
                  <a:ext uri="{FF2B5EF4-FFF2-40B4-BE49-F238E27FC236}">
                    <a16:creationId xmlns:a16="http://schemas.microsoft.com/office/drawing/2014/main" id="{DDAE10AB-3C70-1F4F-82DB-30F97EDD40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6079" name="AutoShape 23">
              <a:extLst>
                <a:ext uri="{FF2B5EF4-FFF2-40B4-BE49-F238E27FC236}">
                  <a16:creationId xmlns:a16="http://schemas.microsoft.com/office/drawing/2014/main" id="{D1B43F03-DC58-A849-8886-76CBA41CDA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6024" name="Group 24">
            <a:extLst>
              <a:ext uri="{FF2B5EF4-FFF2-40B4-BE49-F238E27FC236}">
                <a16:creationId xmlns:a16="http://schemas.microsoft.com/office/drawing/2014/main" id="{3D76FCC0-4E19-6B43-A708-6B06148CDB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86062" name="Group 25">
              <a:extLst>
                <a:ext uri="{FF2B5EF4-FFF2-40B4-BE49-F238E27FC236}">
                  <a16:creationId xmlns:a16="http://schemas.microsoft.com/office/drawing/2014/main" id="{88620754-55A6-E740-8667-977B863F0A0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86064" name="Group 26">
                <a:extLst>
                  <a:ext uri="{FF2B5EF4-FFF2-40B4-BE49-F238E27FC236}">
                    <a16:creationId xmlns:a16="http://schemas.microsoft.com/office/drawing/2014/main" id="{61ABF6B6-35B1-C94C-8623-CB32C65F11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>
                  <a:extLst>
                    <a:ext uri="{FF2B5EF4-FFF2-40B4-BE49-F238E27FC236}">
                      <a16:creationId xmlns:a16="http://schemas.microsoft.com/office/drawing/2014/main" id="{78634C17-40E5-EF4D-AC20-F0CA0316459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68" name="Oval 28">
                  <a:extLst>
                    <a:ext uri="{FF2B5EF4-FFF2-40B4-BE49-F238E27FC236}">
                      <a16:creationId xmlns:a16="http://schemas.microsoft.com/office/drawing/2014/main" id="{856B2FBA-5AE6-5F43-AC1E-14EFAE79B95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69" name="Oval 29">
                  <a:extLst>
                    <a:ext uri="{FF2B5EF4-FFF2-40B4-BE49-F238E27FC236}">
                      <a16:creationId xmlns:a16="http://schemas.microsoft.com/office/drawing/2014/main" id="{FD990ED5-0BFB-744D-8FAA-0808CECE122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70" name="Oval 30">
                  <a:extLst>
                    <a:ext uri="{FF2B5EF4-FFF2-40B4-BE49-F238E27FC236}">
                      <a16:creationId xmlns:a16="http://schemas.microsoft.com/office/drawing/2014/main" id="{651297E1-EFA1-3845-9925-74D8BCC90EA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71" name="Line 31">
                  <a:extLst>
                    <a:ext uri="{FF2B5EF4-FFF2-40B4-BE49-F238E27FC236}">
                      <a16:creationId xmlns:a16="http://schemas.microsoft.com/office/drawing/2014/main" id="{F6AEC85A-CDFB-CE43-B2CB-541036FC4E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72" name="Line 32">
                  <a:extLst>
                    <a:ext uri="{FF2B5EF4-FFF2-40B4-BE49-F238E27FC236}">
                      <a16:creationId xmlns:a16="http://schemas.microsoft.com/office/drawing/2014/main" id="{D1E513CA-649D-5643-87F8-526811681E0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73" name="Line 33">
                  <a:extLst>
                    <a:ext uri="{FF2B5EF4-FFF2-40B4-BE49-F238E27FC236}">
                      <a16:creationId xmlns:a16="http://schemas.microsoft.com/office/drawing/2014/main" id="{1BF199F4-F4CC-4C40-95D4-B87062BA2D1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74" name="Line 34">
                  <a:extLst>
                    <a:ext uri="{FF2B5EF4-FFF2-40B4-BE49-F238E27FC236}">
                      <a16:creationId xmlns:a16="http://schemas.microsoft.com/office/drawing/2014/main" id="{2E856895-6234-4142-90C9-91C5C850CC8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75" name="Line 35">
                  <a:extLst>
                    <a:ext uri="{FF2B5EF4-FFF2-40B4-BE49-F238E27FC236}">
                      <a16:creationId xmlns:a16="http://schemas.microsoft.com/office/drawing/2014/main" id="{5C8DFF7F-EFFB-134A-AFFB-76D62AB0E90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76" name="Line 36">
                  <a:extLst>
                    <a:ext uri="{FF2B5EF4-FFF2-40B4-BE49-F238E27FC236}">
                      <a16:creationId xmlns:a16="http://schemas.microsoft.com/office/drawing/2014/main" id="{28B54BD4-6344-8943-B304-9C9C4DACB75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77" name="Oval 37">
                  <a:extLst>
                    <a:ext uri="{FF2B5EF4-FFF2-40B4-BE49-F238E27FC236}">
                      <a16:creationId xmlns:a16="http://schemas.microsoft.com/office/drawing/2014/main" id="{9483D6E6-81A1-8640-92EE-C89701AE0DC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6065" name="Freeform 38">
                <a:extLst>
                  <a:ext uri="{FF2B5EF4-FFF2-40B4-BE49-F238E27FC236}">
                    <a16:creationId xmlns:a16="http://schemas.microsoft.com/office/drawing/2014/main" id="{FDB8094A-2370-DF4B-A3DC-F23A3B3E66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7 w 287"/>
                  <a:gd name="T3" fmla="*/ 0 h 177"/>
                  <a:gd name="T4" fmla="*/ 133 w 287"/>
                  <a:gd name="T5" fmla="*/ 17 h 177"/>
                  <a:gd name="T6" fmla="*/ 175 w 287"/>
                  <a:gd name="T7" fmla="*/ 30 h 177"/>
                  <a:gd name="T8" fmla="*/ 220 w 287"/>
                  <a:gd name="T9" fmla="*/ 42 h 177"/>
                  <a:gd name="T10" fmla="*/ 251 w 287"/>
                  <a:gd name="T11" fmla="*/ 48 h 177"/>
                  <a:gd name="T12" fmla="*/ 291 w 287"/>
                  <a:gd name="T13" fmla="*/ 56 h 177"/>
                  <a:gd name="T14" fmla="*/ 331 w 287"/>
                  <a:gd name="T15" fmla="*/ 60 h 177"/>
                  <a:gd name="T16" fmla="*/ 368 w 287"/>
                  <a:gd name="T17" fmla="*/ 65 h 177"/>
                  <a:gd name="T18" fmla="*/ 395 w 287"/>
                  <a:gd name="T19" fmla="*/ 66 h 177"/>
                  <a:gd name="T20" fmla="*/ 430 w 287"/>
                  <a:gd name="T21" fmla="*/ 66 h 177"/>
                  <a:gd name="T22" fmla="*/ 430 w 287"/>
                  <a:gd name="T23" fmla="*/ 177 h 177"/>
                  <a:gd name="T24" fmla="*/ 376 w 287"/>
                  <a:gd name="T25" fmla="*/ 177 h 177"/>
                  <a:gd name="T26" fmla="*/ 340 w 287"/>
                  <a:gd name="T27" fmla="*/ 176 h 177"/>
                  <a:gd name="T28" fmla="*/ 299 w 287"/>
                  <a:gd name="T29" fmla="*/ 173 h 177"/>
                  <a:gd name="T30" fmla="*/ 253 w 287"/>
                  <a:gd name="T31" fmla="*/ 167 h 177"/>
                  <a:gd name="T32" fmla="*/ 216 w 287"/>
                  <a:gd name="T33" fmla="*/ 161 h 177"/>
                  <a:gd name="T34" fmla="*/ 165 w 287"/>
                  <a:gd name="T35" fmla="*/ 152 h 177"/>
                  <a:gd name="T36" fmla="*/ 102 w 287"/>
                  <a:gd name="T37" fmla="*/ 138 h 177"/>
                  <a:gd name="T38" fmla="*/ 62 w 287"/>
                  <a:gd name="T39" fmla="*/ 126 h 177"/>
                  <a:gd name="T40" fmla="*/ 36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6066" name="Freeform 39">
                <a:extLst>
                  <a:ext uri="{FF2B5EF4-FFF2-40B4-BE49-F238E27FC236}">
                    <a16:creationId xmlns:a16="http://schemas.microsoft.com/office/drawing/2014/main" id="{051D623E-59BB-014A-8EF0-1441300849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6063" name="AutoShape 40">
              <a:extLst>
                <a:ext uri="{FF2B5EF4-FFF2-40B4-BE49-F238E27FC236}">
                  <a16:creationId xmlns:a16="http://schemas.microsoft.com/office/drawing/2014/main" id="{AF29F3C4-D253-6449-BE2E-5DE20937DF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6025" name="Group 41">
            <a:extLst>
              <a:ext uri="{FF2B5EF4-FFF2-40B4-BE49-F238E27FC236}">
                <a16:creationId xmlns:a16="http://schemas.microsoft.com/office/drawing/2014/main" id="{9C466595-0493-1D42-B31C-7E2766DDA1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86045" name="Group 42">
              <a:extLst>
                <a:ext uri="{FF2B5EF4-FFF2-40B4-BE49-F238E27FC236}">
                  <a16:creationId xmlns:a16="http://schemas.microsoft.com/office/drawing/2014/main" id="{B5A5DFCE-6CBA-454D-8658-767AE675D0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86047" name="Group 43">
                <a:extLst>
                  <a:ext uri="{FF2B5EF4-FFF2-40B4-BE49-F238E27FC236}">
                    <a16:creationId xmlns:a16="http://schemas.microsoft.com/office/drawing/2014/main" id="{CDEEBC88-6199-A64C-8678-A969D8D508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>
                  <a:extLst>
                    <a:ext uri="{FF2B5EF4-FFF2-40B4-BE49-F238E27FC236}">
                      <a16:creationId xmlns:a16="http://schemas.microsoft.com/office/drawing/2014/main" id="{551D896E-0B8B-AE4C-8D8A-92300DD24F2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52" name="Oval 45">
                  <a:extLst>
                    <a:ext uri="{FF2B5EF4-FFF2-40B4-BE49-F238E27FC236}">
                      <a16:creationId xmlns:a16="http://schemas.microsoft.com/office/drawing/2014/main" id="{7C71B28D-2571-F647-8167-7DF0F712B6A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53" name="Oval 46">
                  <a:extLst>
                    <a:ext uri="{FF2B5EF4-FFF2-40B4-BE49-F238E27FC236}">
                      <a16:creationId xmlns:a16="http://schemas.microsoft.com/office/drawing/2014/main" id="{A05B329E-1E69-494D-94EF-70501DD4DAF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54" name="Oval 47">
                  <a:extLst>
                    <a:ext uri="{FF2B5EF4-FFF2-40B4-BE49-F238E27FC236}">
                      <a16:creationId xmlns:a16="http://schemas.microsoft.com/office/drawing/2014/main" id="{741797BC-7F88-AE42-9050-EC8BA3447C7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55" name="Line 48">
                  <a:extLst>
                    <a:ext uri="{FF2B5EF4-FFF2-40B4-BE49-F238E27FC236}">
                      <a16:creationId xmlns:a16="http://schemas.microsoft.com/office/drawing/2014/main" id="{AB89C3AD-ACC5-E548-A350-E69515C1139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56" name="Line 49">
                  <a:extLst>
                    <a:ext uri="{FF2B5EF4-FFF2-40B4-BE49-F238E27FC236}">
                      <a16:creationId xmlns:a16="http://schemas.microsoft.com/office/drawing/2014/main" id="{276F6017-629A-CA45-8D7F-50C0F7EBBF3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57" name="Line 50">
                  <a:extLst>
                    <a:ext uri="{FF2B5EF4-FFF2-40B4-BE49-F238E27FC236}">
                      <a16:creationId xmlns:a16="http://schemas.microsoft.com/office/drawing/2014/main" id="{7AC02DFF-E94E-7148-822E-2976D160DBB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58" name="Line 51">
                  <a:extLst>
                    <a:ext uri="{FF2B5EF4-FFF2-40B4-BE49-F238E27FC236}">
                      <a16:creationId xmlns:a16="http://schemas.microsoft.com/office/drawing/2014/main" id="{E43B2C31-A70F-284E-8E60-F7B96EF0DDA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59" name="Line 52">
                  <a:extLst>
                    <a:ext uri="{FF2B5EF4-FFF2-40B4-BE49-F238E27FC236}">
                      <a16:creationId xmlns:a16="http://schemas.microsoft.com/office/drawing/2014/main" id="{82473940-1FA6-6744-974C-5F9B262480B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60" name="Line 53">
                  <a:extLst>
                    <a:ext uri="{FF2B5EF4-FFF2-40B4-BE49-F238E27FC236}">
                      <a16:creationId xmlns:a16="http://schemas.microsoft.com/office/drawing/2014/main" id="{B1984278-8DA5-C848-8648-6825C78A007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61" name="Oval 54">
                  <a:extLst>
                    <a:ext uri="{FF2B5EF4-FFF2-40B4-BE49-F238E27FC236}">
                      <a16:creationId xmlns:a16="http://schemas.microsoft.com/office/drawing/2014/main" id="{8E124FB1-8A72-1746-B6DB-F44438DD8F0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6048" name="Freeform 55">
                <a:extLst>
                  <a:ext uri="{FF2B5EF4-FFF2-40B4-BE49-F238E27FC236}">
                    <a16:creationId xmlns:a16="http://schemas.microsoft.com/office/drawing/2014/main" id="{BEC6E484-A296-6D43-875C-A5D2B372CB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238 h 177"/>
                  <a:gd name="T2" fmla="*/ 72 w 287"/>
                  <a:gd name="T3" fmla="*/ 0 h 177"/>
                  <a:gd name="T4" fmla="*/ 115 w 287"/>
                  <a:gd name="T5" fmla="*/ 37 h 177"/>
                  <a:gd name="T6" fmla="*/ 154 w 287"/>
                  <a:gd name="T7" fmla="*/ 69 h 177"/>
                  <a:gd name="T8" fmla="*/ 192 w 287"/>
                  <a:gd name="T9" fmla="*/ 97 h 177"/>
                  <a:gd name="T10" fmla="*/ 221 w 287"/>
                  <a:gd name="T11" fmla="*/ 111 h 177"/>
                  <a:gd name="T12" fmla="*/ 254 w 287"/>
                  <a:gd name="T13" fmla="*/ 131 h 177"/>
                  <a:gd name="T14" fmla="*/ 291 w 287"/>
                  <a:gd name="T15" fmla="*/ 140 h 177"/>
                  <a:gd name="T16" fmla="*/ 321 w 287"/>
                  <a:gd name="T17" fmla="*/ 152 h 177"/>
                  <a:gd name="T18" fmla="*/ 347 w 287"/>
                  <a:gd name="T19" fmla="*/ 155 h 177"/>
                  <a:gd name="T20" fmla="*/ 376 w 287"/>
                  <a:gd name="T21" fmla="*/ 155 h 177"/>
                  <a:gd name="T22" fmla="*/ 376 w 287"/>
                  <a:gd name="T23" fmla="*/ 418 h 177"/>
                  <a:gd name="T24" fmla="*/ 329 w 287"/>
                  <a:gd name="T25" fmla="*/ 418 h 177"/>
                  <a:gd name="T26" fmla="*/ 298 w 287"/>
                  <a:gd name="T27" fmla="*/ 416 h 177"/>
                  <a:gd name="T28" fmla="*/ 261 w 287"/>
                  <a:gd name="T29" fmla="*/ 406 h 177"/>
                  <a:gd name="T30" fmla="*/ 223 w 287"/>
                  <a:gd name="T31" fmla="*/ 392 h 177"/>
                  <a:gd name="T32" fmla="*/ 188 w 287"/>
                  <a:gd name="T33" fmla="*/ 376 h 177"/>
                  <a:gd name="T34" fmla="*/ 144 w 287"/>
                  <a:gd name="T35" fmla="*/ 356 h 177"/>
                  <a:gd name="T36" fmla="*/ 92 w 287"/>
                  <a:gd name="T37" fmla="*/ 324 h 177"/>
                  <a:gd name="T38" fmla="*/ 55 w 287"/>
                  <a:gd name="T39" fmla="*/ 299 h 177"/>
                  <a:gd name="T40" fmla="*/ 23 w 287"/>
                  <a:gd name="T41" fmla="*/ 271 h 177"/>
                  <a:gd name="T42" fmla="*/ 0 w 287"/>
                  <a:gd name="T43" fmla="*/ 238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6049" name="Freeform 56">
                <a:extLst>
                  <a:ext uri="{FF2B5EF4-FFF2-40B4-BE49-F238E27FC236}">
                    <a16:creationId xmlns:a16="http://schemas.microsoft.com/office/drawing/2014/main" id="{1C37DFDF-6762-8E4A-A165-DE09A87EA5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6050" name="Freeform 57">
                <a:extLst>
                  <a:ext uri="{FF2B5EF4-FFF2-40B4-BE49-F238E27FC236}">
                    <a16:creationId xmlns:a16="http://schemas.microsoft.com/office/drawing/2014/main" id="{5B89DDE7-931F-3840-A23E-C9B756A1A7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6046" name="AutoShape 58">
              <a:extLst>
                <a:ext uri="{FF2B5EF4-FFF2-40B4-BE49-F238E27FC236}">
                  <a16:creationId xmlns:a16="http://schemas.microsoft.com/office/drawing/2014/main" id="{A8D0EE63-F4EA-1844-842A-ECF87D4629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6026" name="Group 59">
            <a:extLst>
              <a:ext uri="{FF2B5EF4-FFF2-40B4-BE49-F238E27FC236}">
                <a16:creationId xmlns:a16="http://schemas.microsoft.com/office/drawing/2014/main" id="{16C98998-0E26-604A-8CAD-88CCB39F2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86029" name="Group 60">
              <a:extLst>
                <a:ext uri="{FF2B5EF4-FFF2-40B4-BE49-F238E27FC236}">
                  <a16:creationId xmlns:a16="http://schemas.microsoft.com/office/drawing/2014/main" id="{3F8A91AE-47E1-A54F-9281-744C6446D6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86031" name="Group 61">
                <a:extLst>
                  <a:ext uri="{FF2B5EF4-FFF2-40B4-BE49-F238E27FC236}">
                    <a16:creationId xmlns:a16="http://schemas.microsoft.com/office/drawing/2014/main" id="{080139BE-71FD-BB4C-A922-90124506DBF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>
                  <a:extLst>
                    <a:ext uri="{FF2B5EF4-FFF2-40B4-BE49-F238E27FC236}">
                      <a16:creationId xmlns:a16="http://schemas.microsoft.com/office/drawing/2014/main" id="{2501101A-8E47-C34E-97C2-71941C12224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35" name="Oval 63">
                  <a:extLst>
                    <a:ext uri="{FF2B5EF4-FFF2-40B4-BE49-F238E27FC236}">
                      <a16:creationId xmlns:a16="http://schemas.microsoft.com/office/drawing/2014/main" id="{A8595107-9CBD-9C4F-9062-2B320CEB5B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36" name="Oval 64">
                  <a:extLst>
                    <a:ext uri="{FF2B5EF4-FFF2-40B4-BE49-F238E27FC236}">
                      <a16:creationId xmlns:a16="http://schemas.microsoft.com/office/drawing/2014/main" id="{DD38B516-9A66-A543-B10D-B208A4B6A4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37" name="Oval 65">
                  <a:extLst>
                    <a:ext uri="{FF2B5EF4-FFF2-40B4-BE49-F238E27FC236}">
                      <a16:creationId xmlns:a16="http://schemas.microsoft.com/office/drawing/2014/main" id="{2918B8F3-A8E5-C64A-B9E9-59819837F4B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38" name="Line 66">
                  <a:extLst>
                    <a:ext uri="{FF2B5EF4-FFF2-40B4-BE49-F238E27FC236}">
                      <a16:creationId xmlns:a16="http://schemas.microsoft.com/office/drawing/2014/main" id="{37D67498-06E2-394A-AB9C-8370A51E265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39" name="Line 67">
                  <a:extLst>
                    <a:ext uri="{FF2B5EF4-FFF2-40B4-BE49-F238E27FC236}">
                      <a16:creationId xmlns:a16="http://schemas.microsoft.com/office/drawing/2014/main" id="{9BFC29BB-829C-F84E-AD91-99DD29536D9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40" name="Line 68">
                  <a:extLst>
                    <a:ext uri="{FF2B5EF4-FFF2-40B4-BE49-F238E27FC236}">
                      <a16:creationId xmlns:a16="http://schemas.microsoft.com/office/drawing/2014/main" id="{E089ACDD-2161-484A-AD54-02A8F4B8C02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41" name="Line 69">
                  <a:extLst>
                    <a:ext uri="{FF2B5EF4-FFF2-40B4-BE49-F238E27FC236}">
                      <a16:creationId xmlns:a16="http://schemas.microsoft.com/office/drawing/2014/main" id="{B12CF943-C498-3A4A-8499-6D868D4A19A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42" name="Line 70">
                  <a:extLst>
                    <a:ext uri="{FF2B5EF4-FFF2-40B4-BE49-F238E27FC236}">
                      <a16:creationId xmlns:a16="http://schemas.microsoft.com/office/drawing/2014/main" id="{16A4DFF9-07C6-A844-997E-1AEDD4338DD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43" name="Line 71">
                  <a:extLst>
                    <a:ext uri="{FF2B5EF4-FFF2-40B4-BE49-F238E27FC236}">
                      <a16:creationId xmlns:a16="http://schemas.microsoft.com/office/drawing/2014/main" id="{D6E00398-FDF6-F04D-BC22-874D9718657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6044" name="Oval 72">
                  <a:extLst>
                    <a:ext uri="{FF2B5EF4-FFF2-40B4-BE49-F238E27FC236}">
                      <a16:creationId xmlns:a16="http://schemas.microsoft.com/office/drawing/2014/main" id="{3B89C6D5-9519-8A44-8AF4-594E4DC1B36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6032" name="Freeform 73">
                <a:extLst>
                  <a:ext uri="{FF2B5EF4-FFF2-40B4-BE49-F238E27FC236}">
                    <a16:creationId xmlns:a16="http://schemas.microsoft.com/office/drawing/2014/main" id="{4044F908-78BC-9E4F-8923-D89BCDC52D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6033" name="Freeform 74">
                <a:extLst>
                  <a:ext uri="{FF2B5EF4-FFF2-40B4-BE49-F238E27FC236}">
                    <a16:creationId xmlns:a16="http://schemas.microsoft.com/office/drawing/2014/main" id="{228CDE2A-55F5-BF44-BAAA-F8BA2393A5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6030" name="AutoShape 75">
              <a:extLst>
                <a:ext uri="{FF2B5EF4-FFF2-40B4-BE49-F238E27FC236}">
                  <a16:creationId xmlns:a16="http://schemas.microsoft.com/office/drawing/2014/main" id="{C12F838D-350C-B749-B92F-86186FA21A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86027" name="AutoShape 76">
            <a:extLst>
              <a:ext uri="{FF2B5EF4-FFF2-40B4-BE49-F238E27FC236}">
                <a16:creationId xmlns:a16="http://schemas.microsoft.com/office/drawing/2014/main" id="{E13E9141-A812-8B47-AA94-1B2A2F993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86028" name="Rectangle 77">
            <a:extLst>
              <a:ext uri="{FF2B5EF4-FFF2-40B4-BE49-F238E27FC236}">
                <a16:creationId xmlns:a16="http://schemas.microsoft.com/office/drawing/2014/main" id="{7A1E4630-ECD6-4645-AC02-640CFB26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Complete read of red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90B2714-6F92-BA4C-B055-F273B85CE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09307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– Service Time Components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E3032D20-AF74-B54C-B764-80E51E427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46525"/>
            <a:ext cx="213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Try to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</a:rPr>
              <a:t>read 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RED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A6775802-CA1D-744D-BDF5-168CD7DC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Seek for 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RED</a:t>
            </a: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8C9390E9-4811-8C4D-BBA2-1A73CD703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Rotational latency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B7A70C7F-CDA1-1542-B7A5-6CB0C8B0B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After 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RED</a:t>
            </a:r>
            <a:r>
              <a:rPr lang="en-US" altLang="zh-CN" sz="2000" b="0" dirty="0">
                <a:latin typeface="Nanum Myeongjo" panose="02020603020101020101" pitchFamily="18" charset="-127"/>
              </a:rPr>
              <a:t> read</a:t>
            </a:r>
          </a:p>
        </p:txBody>
      </p:sp>
      <p:grpSp>
        <p:nvGrpSpPr>
          <p:cNvPr id="88071" name="Group 7">
            <a:extLst>
              <a:ext uri="{FF2B5EF4-FFF2-40B4-BE49-F238E27FC236}">
                <a16:creationId xmlns:a16="http://schemas.microsoft.com/office/drawing/2014/main" id="{C04C2FF2-EECE-624C-949F-A595294C0CA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88131" name="Group 8">
              <a:extLst>
                <a:ext uri="{FF2B5EF4-FFF2-40B4-BE49-F238E27FC236}">
                  <a16:creationId xmlns:a16="http://schemas.microsoft.com/office/drawing/2014/main" id="{AD8BF7DC-E545-474E-899F-036A113718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88133" name="Group 9">
                <a:extLst>
                  <a:ext uri="{FF2B5EF4-FFF2-40B4-BE49-F238E27FC236}">
                    <a16:creationId xmlns:a16="http://schemas.microsoft.com/office/drawing/2014/main" id="{CE3F001F-5E70-8D4A-8405-7B7D19A682A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>
                  <a:extLst>
                    <a:ext uri="{FF2B5EF4-FFF2-40B4-BE49-F238E27FC236}">
                      <a16:creationId xmlns:a16="http://schemas.microsoft.com/office/drawing/2014/main" id="{280921C2-BBF9-4D41-A065-4702E4BAC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37" name="Oval 11">
                  <a:extLst>
                    <a:ext uri="{FF2B5EF4-FFF2-40B4-BE49-F238E27FC236}">
                      <a16:creationId xmlns:a16="http://schemas.microsoft.com/office/drawing/2014/main" id="{48CCB507-DFA4-0341-925F-829265C08BE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38" name="Oval 12">
                  <a:extLst>
                    <a:ext uri="{FF2B5EF4-FFF2-40B4-BE49-F238E27FC236}">
                      <a16:creationId xmlns:a16="http://schemas.microsoft.com/office/drawing/2014/main" id="{3684684E-C557-0444-BA5D-2BCFB27E271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39" name="Oval 13">
                  <a:extLst>
                    <a:ext uri="{FF2B5EF4-FFF2-40B4-BE49-F238E27FC236}">
                      <a16:creationId xmlns:a16="http://schemas.microsoft.com/office/drawing/2014/main" id="{81707587-91FA-874D-A000-353851BF9AD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40" name="Line 14">
                  <a:extLst>
                    <a:ext uri="{FF2B5EF4-FFF2-40B4-BE49-F238E27FC236}">
                      <a16:creationId xmlns:a16="http://schemas.microsoft.com/office/drawing/2014/main" id="{54661F6C-3498-274F-ACD5-CDFD60E03C9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41" name="Line 15">
                  <a:extLst>
                    <a:ext uri="{FF2B5EF4-FFF2-40B4-BE49-F238E27FC236}">
                      <a16:creationId xmlns:a16="http://schemas.microsoft.com/office/drawing/2014/main" id="{595899B4-C501-E641-BD78-9E51A9406A7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42" name="Line 16">
                  <a:extLst>
                    <a:ext uri="{FF2B5EF4-FFF2-40B4-BE49-F238E27FC236}">
                      <a16:creationId xmlns:a16="http://schemas.microsoft.com/office/drawing/2014/main" id="{3596D820-A656-0042-BC19-3EDB4CD9A23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43" name="Line 17">
                  <a:extLst>
                    <a:ext uri="{FF2B5EF4-FFF2-40B4-BE49-F238E27FC236}">
                      <a16:creationId xmlns:a16="http://schemas.microsoft.com/office/drawing/2014/main" id="{E463FA47-59A6-A243-A8F1-98EB1BB73D8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44" name="Line 18">
                  <a:extLst>
                    <a:ext uri="{FF2B5EF4-FFF2-40B4-BE49-F238E27FC236}">
                      <a16:creationId xmlns:a16="http://schemas.microsoft.com/office/drawing/2014/main" id="{732DAEF8-7D0F-D742-B09D-AE1FE918E69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45" name="Line 19">
                  <a:extLst>
                    <a:ext uri="{FF2B5EF4-FFF2-40B4-BE49-F238E27FC236}">
                      <a16:creationId xmlns:a16="http://schemas.microsoft.com/office/drawing/2014/main" id="{B190A367-F38A-514A-BBFC-F264F530E89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46" name="Oval 20">
                  <a:extLst>
                    <a:ext uri="{FF2B5EF4-FFF2-40B4-BE49-F238E27FC236}">
                      <a16:creationId xmlns:a16="http://schemas.microsoft.com/office/drawing/2014/main" id="{E4F6A589-D110-2A4C-A132-4DACC53561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8134" name="Freeform 21">
                <a:extLst>
                  <a:ext uri="{FF2B5EF4-FFF2-40B4-BE49-F238E27FC236}">
                    <a16:creationId xmlns:a16="http://schemas.microsoft.com/office/drawing/2014/main" id="{B87F932C-E29D-9A4B-8C71-D93771FFD8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8135" name="Freeform 22">
                <a:extLst>
                  <a:ext uri="{FF2B5EF4-FFF2-40B4-BE49-F238E27FC236}">
                    <a16:creationId xmlns:a16="http://schemas.microsoft.com/office/drawing/2014/main" id="{48C00C4A-7EAE-C949-A64B-B20127971D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8132" name="AutoShape 23">
              <a:extLst>
                <a:ext uri="{FF2B5EF4-FFF2-40B4-BE49-F238E27FC236}">
                  <a16:creationId xmlns:a16="http://schemas.microsoft.com/office/drawing/2014/main" id="{D3738D66-D41A-A043-87FF-B4B9156B75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8072" name="Group 24">
            <a:extLst>
              <a:ext uri="{FF2B5EF4-FFF2-40B4-BE49-F238E27FC236}">
                <a16:creationId xmlns:a16="http://schemas.microsoft.com/office/drawing/2014/main" id="{3CB3A878-B39D-8F4F-A2BA-4B48E920B1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88115" name="Group 25">
              <a:extLst>
                <a:ext uri="{FF2B5EF4-FFF2-40B4-BE49-F238E27FC236}">
                  <a16:creationId xmlns:a16="http://schemas.microsoft.com/office/drawing/2014/main" id="{44B3C819-53BE-4743-AB9A-300FB8AE45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88117" name="Group 26">
                <a:extLst>
                  <a:ext uri="{FF2B5EF4-FFF2-40B4-BE49-F238E27FC236}">
                    <a16:creationId xmlns:a16="http://schemas.microsoft.com/office/drawing/2014/main" id="{0F92E4D4-D211-F546-B87C-7A75D7C47E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>
                  <a:extLst>
                    <a:ext uri="{FF2B5EF4-FFF2-40B4-BE49-F238E27FC236}">
                      <a16:creationId xmlns:a16="http://schemas.microsoft.com/office/drawing/2014/main" id="{E8E2323F-5427-E544-B4EF-0EB6E33D8E0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21" name="Oval 28">
                  <a:extLst>
                    <a:ext uri="{FF2B5EF4-FFF2-40B4-BE49-F238E27FC236}">
                      <a16:creationId xmlns:a16="http://schemas.microsoft.com/office/drawing/2014/main" id="{2EE500F9-7E9C-CC4C-B71E-DA1A15C2F89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22" name="Oval 29">
                  <a:extLst>
                    <a:ext uri="{FF2B5EF4-FFF2-40B4-BE49-F238E27FC236}">
                      <a16:creationId xmlns:a16="http://schemas.microsoft.com/office/drawing/2014/main" id="{45E21F4F-5554-B04C-919E-5DDE63759C4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23" name="Oval 30">
                  <a:extLst>
                    <a:ext uri="{FF2B5EF4-FFF2-40B4-BE49-F238E27FC236}">
                      <a16:creationId xmlns:a16="http://schemas.microsoft.com/office/drawing/2014/main" id="{B24744C0-6AF5-BC4A-90ED-22F547E4F8A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24" name="Line 31">
                  <a:extLst>
                    <a:ext uri="{FF2B5EF4-FFF2-40B4-BE49-F238E27FC236}">
                      <a16:creationId xmlns:a16="http://schemas.microsoft.com/office/drawing/2014/main" id="{6F7F3F0D-02F1-DA42-BB83-D4FE0606239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25" name="Line 32">
                  <a:extLst>
                    <a:ext uri="{FF2B5EF4-FFF2-40B4-BE49-F238E27FC236}">
                      <a16:creationId xmlns:a16="http://schemas.microsoft.com/office/drawing/2014/main" id="{713D4988-3563-A548-8088-27CA145AF03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26" name="Line 33">
                  <a:extLst>
                    <a:ext uri="{FF2B5EF4-FFF2-40B4-BE49-F238E27FC236}">
                      <a16:creationId xmlns:a16="http://schemas.microsoft.com/office/drawing/2014/main" id="{C0726B93-7805-5144-A620-BF9EEF732EA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27" name="Line 34">
                  <a:extLst>
                    <a:ext uri="{FF2B5EF4-FFF2-40B4-BE49-F238E27FC236}">
                      <a16:creationId xmlns:a16="http://schemas.microsoft.com/office/drawing/2014/main" id="{BA6A9F43-9BD9-B34E-8742-83E0431D4F6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28" name="Line 35">
                  <a:extLst>
                    <a:ext uri="{FF2B5EF4-FFF2-40B4-BE49-F238E27FC236}">
                      <a16:creationId xmlns:a16="http://schemas.microsoft.com/office/drawing/2014/main" id="{20EC5C95-5072-8F42-A807-A86471536C0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29" name="Line 36">
                  <a:extLst>
                    <a:ext uri="{FF2B5EF4-FFF2-40B4-BE49-F238E27FC236}">
                      <a16:creationId xmlns:a16="http://schemas.microsoft.com/office/drawing/2014/main" id="{D1254F25-A51F-2547-8050-2DF8CB924F2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30" name="Oval 37">
                  <a:extLst>
                    <a:ext uri="{FF2B5EF4-FFF2-40B4-BE49-F238E27FC236}">
                      <a16:creationId xmlns:a16="http://schemas.microsoft.com/office/drawing/2014/main" id="{0F29B283-6310-9946-BE76-B0E6A17F4E6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8118" name="Freeform 38">
                <a:extLst>
                  <a:ext uri="{FF2B5EF4-FFF2-40B4-BE49-F238E27FC236}">
                    <a16:creationId xmlns:a16="http://schemas.microsoft.com/office/drawing/2014/main" id="{349520EE-4D5C-1448-ABCA-7A0459F174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7 w 287"/>
                  <a:gd name="T3" fmla="*/ 0 h 177"/>
                  <a:gd name="T4" fmla="*/ 133 w 287"/>
                  <a:gd name="T5" fmla="*/ 17 h 177"/>
                  <a:gd name="T6" fmla="*/ 175 w 287"/>
                  <a:gd name="T7" fmla="*/ 30 h 177"/>
                  <a:gd name="T8" fmla="*/ 220 w 287"/>
                  <a:gd name="T9" fmla="*/ 42 h 177"/>
                  <a:gd name="T10" fmla="*/ 251 w 287"/>
                  <a:gd name="T11" fmla="*/ 48 h 177"/>
                  <a:gd name="T12" fmla="*/ 291 w 287"/>
                  <a:gd name="T13" fmla="*/ 56 h 177"/>
                  <a:gd name="T14" fmla="*/ 331 w 287"/>
                  <a:gd name="T15" fmla="*/ 60 h 177"/>
                  <a:gd name="T16" fmla="*/ 368 w 287"/>
                  <a:gd name="T17" fmla="*/ 65 h 177"/>
                  <a:gd name="T18" fmla="*/ 395 w 287"/>
                  <a:gd name="T19" fmla="*/ 66 h 177"/>
                  <a:gd name="T20" fmla="*/ 430 w 287"/>
                  <a:gd name="T21" fmla="*/ 66 h 177"/>
                  <a:gd name="T22" fmla="*/ 430 w 287"/>
                  <a:gd name="T23" fmla="*/ 177 h 177"/>
                  <a:gd name="T24" fmla="*/ 376 w 287"/>
                  <a:gd name="T25" fmla="*/ 177 h 177"/>
                  <a:gd name="T26" fmla="*/ 340 w 287"/>
                  <a:gd name="T27" fmla="*/ 176 h 177"/>
                  <a:gd name="T28" fmla="*/ 299 w 287"/>
                  <a:gd name="T29" fmla="*/ 173 h 177"/>
                  <a:gd name="T30" fmla="*/ 253 w 287"/>
                  <a:gd name="T31" fmla="*/ 167 h 177"/>
                  <a:gd name="T32" fmla="*/ 216 w 287"/>
                  <a:gd name="T33" fmla="*/ 161 h 177"/>
                  <a:gd name="T34" fmla="*/ 165 w 287"/>
                  <a:gd name="T35" fmla="*/ 152 h 177"/>
                  <a:gd name="T36" fmla="*/ 102 w 287"/>
                  <a:gd name="T37" fmla="*/ 138 h 177"/>
                  <a:gd name="T38" fmla="*/ 62 w 287"/>
                  <a:gd name="T39" fmla="*/ 126 h 177"/>
                  <a:gd name="T40" fmla="*/ 36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8119" name="Freeform 39">
                <a:extLst>
                  <a:ext uri="{FF2B5EF4-FFF2-40B4-BE49-F238E27FC236}">
                    <a16:creationId xmlns:a16="http://schemas.microsoft.com/office/drawing/2014/main" id="{A930D3A4-9A08-DC4E-BE75-95B7CDAB29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8116" name="AutoShape 40">
              <a:extLst>
                <a:ext uri="{FF2B5EF4-FFF2-40B4-BE49-F238E27FC236}">
                  <a16:creationId xmlns:a16="http://schemas.microsoft.com/office/drawing/2014/main" id="{147CDB8A-B1C7-454E-8D6C-6597864727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8073" name="Group 41">
            <a:extLst>
              <a:ext uri="{FF2B5EF4-FFF2-40B4-BE49-F238E27FC236}">
                <a16:creationId xmlns:a16="http://schemas.microsoft.com/office/drawing/2014/main" id="{04791C7F-97E9-2C48-8519-5D1C0A8EC1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88098" name="Group 42">
              <a:extLst>
                <a:ext uri="{FF2B5EF4-FFF2-40B4-BE49-F238E27FC236}">
                  <a16:creationId xmlns:a16="http://schemas.microsoft.com/office/drawing/2014/main" id="{5B50E27D-B955-AC41-A4CC-02968ADD1A9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88100" name="Group 43">
                <a:extLst>
                  <a:ext uri="{FF2B5EF4-FFF2-40B4-BE49-F238E27FC236}">
                    <a16:creationId xmlns:a16="http://schemas.microsoft.com/office/drawing/2014/main" id="{7FD75F82-FFF2-FB49-BE71-F9C848DDE2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>
                  <a:extLst>
                    <a:ext uri="{FF2B5EF4-FFF2-40B4-BE49-F238E27FC236}">
                      <a16:creationId xmlns:a16="http://schemas.microsoft.com/office/drawing/2014/main" id="{FBCF8038-EEA8-3D40-94BC-F3C37506E6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05" name="Oval 45">
                  <a:extLst>
                    <a:ext uri="{FF2B5EF4-FFF2-40B4-BE49-F238E27FC236}">
                      <a16:creationId xmlns:a16="http://schemas.microsoft.com/office/drawing/2014/main" id="{C21FB03A-8E3B-6B41-BDD8-61FB27AC461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06" name="Oval 46">
                  <a:extLst>
                    <a:ext uri="{FF2B5EF4-FFF2-40B4-BE49-F238E27FC236}">
                      <a16:creationId xmlns:a16="http://schemas.microsoft.com/office/drawing/2014/main" id="{28C616F8-1A8B-C946-93D4-1D087F94C67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07" name="Oval 47">
                  <a:extLst>
                    <a:ext uri="{FF2B5EF4-FFF2-40B4-BE49-F238E27FC236}">
                      <a16:creationId xmlns:a16="http://schemas.microsoft.com/office/drawing/2014/main" id="{E79390F4-2B49-2842-9555-3C8E38ABA98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08" name="Line 48">
                  <a:extLst>
                    <a:ext uri="{FF2B5EF4-FFF2-40B4-BE49-F238E27FC236}">
                      <a16:creationId xmlns:a16="http://schemas.microsoft.com/office/drawing/2014/main" id="{5CDE78A3-2819-4E49-BE5C-3647F7F9025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09" name="Line 49">
                  <a:extLst>
                    <a:ext uri="{FF2B5EF4-FFF2-40B4-BE49-F238E27FC236}">
                      <a16:creationId xmlns:a16="http://schemas.microsoft.com/office/drawing/2014/main" id="{7B5C51AA-73FD-9144-BF52-0DB74A957AE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10" name="Line 50">
                  <a:extLst>
                    <a:ext uri="{FF2B5EF4-FFF2-40B4-BE49-F238E27FC236}">
                      <a16:creationId xmlns:a16="http://schemas.microsoft.com/office/drawing/2014/main" id="{49246D84-960B-0648-8204-5310CBDC0D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11" name="Line 51">
                  <a:extLst>
                    <a:ext uri="{FF2B5EF4-FFF2-40B4-BE49-F238E27FC236}">
                      <a16:creationId xmlns:a16="http://schemas.microsoft.com/office/drawing/2014/main" id="{DD018EF2-C60C-BF4F-99D7-8D8831B7DAB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12" name="Line 52">
                  <a:extLst>
                    <a:ext uri="{FF2B5EF4-FFF2-40B4-BE49-F238E27FC236}">
                      <a16:creationId xmlns:a16="http://schemas.microsoft.com/office/drawing/2014/main" id="{F816EA26-1F7E-D04F-93C6-EEF9D87C20D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13" name="Line 53">
                  <a:extLst>
                    <a:ext uri="{FF2B5EF4-FFF2-40B4-BE49-F238E27FC236}">
                      <a16:creationId xmlns:a16="http://schemas.microsoft.com/office/drawing/2014/main" id="{C9969245-FDD7-1840-92FE-2210D32C86F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114" name="Oval 54">
                  <a:extLst>
                    <a:ext uri="{FF2B5EF4-FFF2-40B4-BE49-F238E27FC236}">
                      <a16:creationId xmlns:a16="http://schemas.microsoft.com/office/drawing/2014/main" id="{33FD2FCF-1444-9542-A05C-7F39FCDEBD0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8101" name="Freeform 55">
                <a:extLst>
                  <a:ext uri="{FF2B5EF4-FFF2-40B4-BE49-F238E27FC236}">
                    <a16:creationId xmlns:a16="http://schemas.microsoft.com/office/drawing/2014/main" id="{EAE05E07-6451-2047-8717-0F4CA3DDE2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238 h 177"/>
                  <a:gd name="T2" fmla="*/ 72 w 287"/>
                  <a:gd name="T3" fmla="*/ 0 h 177"/>
                  <a:gd name="T4" fmla="*/ 115 w 287"/>
                  <a:gd name="T5" fmla="*/ 37 h 177"/>
                  <a:gd name="T6" fmla="*/ 154 w 287"/>
                  <a:gd name="T7" fmla="*/ 69 h 177"/>
                  <a:gd name="T8" fmla="*/ 192 w 287"/>
                  <a:gd name="T9" fmla="*/ 97 h 177"/>
                  <a:gd name="T10" fmla="*/ 221 w 287"/>
                  <a:gd name="T11" fmla="*/ 111 h 177"/>
                  <a:gd name="T12" fmla="*/ 254 w 287"/>
                  <a:gd name="T13" fmla="*/ 131 h 177"/>
                  <a:gd name="T14" fmla="*/ 291 w 287"/>
                  <a:gd name="T15" fmla="*/ 140 h 177"/>
                  <a:gd name="T16" fmla="*/ 321 w 287"/>
                  <a:gd name="T17" fmla="*/ 152 h 177"/>
                  <a:gd name="T18" fmla="*/ 347 w 287"/>
                  <a:gd name="T19" fmla="*/ 155 h 177"/>
                  <a:gd name="T20" fmla="*/ 376 w 287"/>
                  <a:gd name="T21" fmla="*/ 155 h 177"/>
                  <a:gd name="T22" fmla="*/ 376 w 287"/>
                  <a:gd name="T23" fmla="*/ 418 h 177"/>
                  <a:gd name="T24" fmla="*/ 329 w 287"/>
                  <a:gd name="T25" fmla="*/ 418 h 177"/>
                  <a:gd name="T26" fmla="*/ 298 w 287"/>
                  <a:gd name="T27" fmla="*/ 416 h 177"/>
                  <a:gd name="T28" fmla="*/ 261 w 287"/>
                  <a:gd name="T29" fmla="*/ 406 h 177"/>
                  <a:gd name="T30" fmla="*/ 223 w 287"/>
                  <a:gd name="T31" fmla="*/ 392 h 177"/>
                  <a:gd name="T32" fmla="*/ 188 w 287"/>
                  <a:gd name="T33" fmla="*/ 376 h 177"/>
                  <a:gd name="T34" fmla="*/ 144 w 287"/>
                  <a:gd name="T35" fmla="*/ 356 h 177"/>
                  <a:gd name="T36" fmla="*/ 92 w 287"/>
                  <a:gd name="T37" fmla="*/ 324 h 177"/>
                  <a:gd name="T38" fmla="*/ 55 w 287"/>
                  <a:gd name="T39" fmla="*/ 299 h 177"/>
                  <a:gd name="T40" fmla="*/ 23 w 287"/>
                  <a:gd name="T41" fmla="*/ 271 h 177"/>
                  <a:gd name="T42" fmla="*/ 0 w 287"/>
                  <a:gd name="T43" fmla="*/ 238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8102" name="Freeform 56">
                <a:extLst>
                  <a:ext uri="{FF2B5EF4-FFF2-40B4-BE49-F238E27FC236}">
                    <a16:creationId xmlns:a16="http://schemas.microsoft.com/office/drawing/2014/main" id="{CFB63F60-766E-F64E-867E-34B0C09564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8103" name="Freeform 57">
                <a:extLst>
                  <a:ext uri="{FF2B5EF4-FFF2-40B4-BE49-F238E27FC236}">
                    <a16:creationId xmlns:a16="http://schemas.microsoft.com/office/drawing/2014/main" id="{E90C4704-864E-2044-A1B7-427D658667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8099" name="AutoShape 58">
              <a:extLst>
                <a:ext uri="{FF2B5EF4-FFF2-40B4-BE49-F238E27FC236}">
                  <a16:creationId xmlns:a16="http://schemas.microsoft.com/office/drawing/2014/main" id="{EC609B2E-314B-7A43-9F68-92EC13CB74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8074" name="Group 59">
            <a:extLst>
              <a:ext uri="{FF2B5EF4-FFF2-40B4-BE49-F238E27FC236}">
                <a16:creationId xmlns:a16="http://schemas.microsoft.com/office/drawing/2014/main" id="{6BC5FB49-A4DA-184F-AC7E-0D29D3FF56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88082" name="Group 60">
              <a:extLst>
                <a:ext uri="{FF2B5EF4-FFF2-40B4-BE49-F238E27FC236}">
                  <a16:creationId xmlns:a16="http://schemas.microsoft.com/office/drawing/2014/main" id="{80F4CDA5-160F-E444-BE85-A33C683BA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88084" name="Group 61">
                <a:extLst>
                  <a:ext uri="{FF2B5EF4-FFF2-40B4-BE49-F238E27FC236}">
                    <a16:creationId xmlns:a16="http://schemas.microsoft.com/office/drawing/2014/main" id="{76FB4902-19C9-A249-BE23-CBFCC836BEC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>
                  <a:extLst>
                    <a:ext uri="{FF2B5EF4-FFF2-40B4-BE49-F238E27FC236}">
                      <a16:creationId xmlns:a16="http://schemas.microsoft.com/office/drawing/2014/main" id="{C1CEDFB2-F044-A94D-8495-649F2A35094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088" name="Oval 63">
                  <a:extLst>
                    <a:ext uri="{FF2B5EF4-FFF2-40B4-BE49-F238E27FC236}">
                      <a16:creationId xmlns:a16="http://schemas.microsoft.com/office/drawing/2014/main" id="{470AFF7D-1736-B642-9037-D6CFFE61D65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089" name="Oval 64">
                  <a:extLst>
                    <a:ext uri="{FF2B5EF4-FFF2-40B4-BE49-F238E27FC236}">
                      <a16:creationId xmlns:a16="http://schemas.microsoft.com/office/drawing/2014/main" id="{FE503A6F-1271-0744-8E95-A4322AB43E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090" name="Oval 65">
                  <a:extLst>
                    <a:ext uri="{FF2B5EF4-FFF2-40B4-BE49-F238E27FC236}">
                      <a16:creationId xmlns:a16="http://schemas.microsoft.com/office/drawing/2014/main" id="{20B61143-6CBF-3B46-955E-6E285F0F75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091" name="Line 66">
                  <a:extLst>
                    <a:ext uri="{FF2B5EF4-FFF2-40B4-BE49-F238E27FC236}">
                      <a16:creationId xmlns:a16="http://schemas.microsoft.com/office/drawing/2014/main" id="{67869511-2124-B94B-AC2C-77BA4B3CD95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092" name="Line 67">
                  <a:extLst>
                    <a:ext uri="{FF2B5EF4-FFF2-40B4-BE49-F238E27FC236}">
                      <a16:creationId xmlns:a16="http://schemas.microsoft.com/office/drawing/2014/main" id="{9753F477-22DA-E74A-85AB-27C429E0B9A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093" name="Line 68">
                  <a:extLst>
                    <a:ext uri="{FF2B5EF4-FFF2-40B4-BE49-F238E27FC236}">
                      <a16:creationId xmlns:a16="http://schemas.microsoft.com/office/drawing/2014/main" id="{8E166199-E782-A34B-8AB5-395F2AAEA97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094" name="Line 69">
                  <a:extLst>
                    <a:ext uri="{FF2B5EF4-FFF2-40B4-BE49-F238E27FC236}">
                      <a16:creationId xmlns:a16="http://schemas.microsoft.com/office/drawing/2014/main" id="{6F495101-CF29-7142-998F-EB1A50DB6B3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095" name="Line 70">
                  <a:extLst>
                    <a:ext uri="{FF2B5EF4-FFF2-40B4-BE49-F238E27FC236}">
                      <a16:creationId xmlns:a16="http://schemas.microsoft.com/office/drawing/2014/main" id="{830D815C-CBDB-B444-9A4E-2139614339F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096" name="Line 71">
                  <a:extLst>
                    <a:ext uri="{FF2B5EF4-FFF2-40B4-BE49-F238E27FC236}">
                      <a16:creationId xmlns:a16="http://schemas.microsoft.com/office/drawing/2014/main" id="{8DBD1F5A-969E-4741-967E-08B19D1B1AF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8097" name="Oval 72">
                  <a:extLst>
                    <a:ext uri="{FF2B5EF4-FFF2-40B4-BE49-F238E27FC236}">
                      <a16:creationId xmlns:a16="http://schemas.microsoft.com/office/drawing/2014/main" id="{9FB32D89-04B7-8D44-AA4F-8CF580B80FD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88085" name="Freeform 73">
                <a:extLst>
                  <a:ext uri="{FF2B5EF4-FFF2-40B4-BE49-F238E27FC236}">
                    <a16:creationId xmlns:a16="http://schemas.microsoft.com/office/drawing/2014/main" id="{D3C7F180-CED3-A446-8021-73D018A012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8086" name="Freeform 74">
                <a:extLst>
                  <a:ext uri="{FF2B5EF4-FFF2-40B4-BE49-F238E27FC236}">
                    <a16:creationId xmlns:a16="http://schemas.microsoft.com/office/drawing/2014/main" id="{D3B87F80-976D-8847-8CE3-BA0D919313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8083" name="AutoShape 75">
              <a:extLst>
                <a:ext uri="{FF2B5EF4-FFF2-40B4-BE49-F238E27FC236}">
                  <a16:creationId xmlns:a16="http://schemas.microsoft.com/office/drawing/2014/main" id="{E9381CD9-12EB-7542-8F89-44092D0E0C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88075" name="AutoShape 76">
            <a:extLst>
              <a:ext uri="{FF2B5EF4-FFF2-40B4-BE49-F238E27FC236}">
                <a16:creationId xmlns:a16="http://schemas.microsoft.com/office/drawing/2014/main" id="{BBE53988-5D2C-844E-B568-E3E2EFBC5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88076" name="TextBox 84">
            <a:extLst>
              <a:ext uri="{FF2B5EF4-FFF2-40B4-BE49-F238E27FC236}">
                <a16:creationId xmlns:a16="http://schemas.microsoft.com/office/drawing/2014/main" id="{35050900-7607-C644-B856-ECB9EDA6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5341938"/>
            <a:ext cx="787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alibri" panose="020F0502020204030204" pitchFamily="34" charset="0"/>
              </a:rPr>
              <a:t>Seek</a:t>
            </a:r>
          </a:p>
        </p:txBody>
      </p:sp>
      <p:sp>
        <p:nvSpPr>
          <p:cNvPr id="88077" name="TextBox 85">
            <a:extLst>
              <a:ext uri="{FF2B5EF4-FFF2-40B4-BE49-F238E27FC236}">
                <a16:creationId xmlns:a16="http://schemas.microsoft.com/office/drawing/2014/main" id="{0AB7DC16-E9E1-A245-A0C0-958475250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41938"/>
            <a:ext cx="16573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alibri" panose="020F0502020204030204" pitchFamily="34" charset="0"/>
              </a:rPr>
              <a:t>Rotational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alibri" panose="020F0502020204030204" pitchFamily="34" charset="0"/>
              </a:rPr>
              <a:t>latency</a:t>
            </a:r>
          </a:p>
        </p:txBody>
      </p:sp>
      <p:sp>
        <p:nvSpPr>
          <p:cNvPr id="88078" name="TextBox 86">
            <a:extLst>
              <a:ext uri="{FF2B5EF4-FFF2-40B4-BE49-F238E27FC236}">
                <a16:creationId xmlns:a16="http://schemas.microsoft.com/office/drawing/2014/main" id="{BE1D38C6-8233-0346-81C6-DCD01FFA4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5341938"/>
            <a:ext cx="1855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alibri" panose="020F0502020204030204" pitchFamily="34" charset="0"/>
              </a:rPr>
              <a:t>Data transfer</a:t>
            </a:r>
          </a:p>
        </p:txBody>
      </p:sp>
      <p:cxnSp>
        <p:nvCxnSpPr>
          <p:cNvPr id="88079" name="Straight Arrow Connector 89">
            <a:extLst>
              <a:ext uri="{FF2B5EF4-FFF2-40B4-BE49-F238E27FC236}">
                <a16:creationId xmlns:a16="http://schemas.microsoft.com/office/drawing/2014/main" id="{F1D5B1A9-3D28-B044-B445-6902E416455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267869" y="5010944"/>
            <a:ext cx="773113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0" name="Straight Arrow Connector 90">
            <a:extLst>
              <a:ext uri="{FF2B5EF4-FFF2-40B4-BE49-F238E27FC236}">
                <a16:creationId xmlns:a16="http://schemas.microsoft.com/office/drawing/2014/main" id="{836DA58A-79BC-714A-BCCC-6DF7C76CC1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318125" y="5011738"/>
            <a:ext cx="773113" cy="14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1" name="Straight Arrow Connector 91">
            <a:extLst>
              <a:ext uri="{FF2B5EF4-FFF2-40B4-BE49-F238E27FC236}">
                <a16:creationId xmlns:a16="http://schemas.microsoft.com/office/drawing/2014/main" id="{47B609C5-AE0E-3243-A079-934AAAD0FAB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366794" y="5023644"/>
            <a:ext cx="774700" cy="14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0F7AB3C0-FB8C-CE45-A59B-1245FC06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878DF4-251B-8847-BB09-ABE73F17EF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EEBEE82-1F9B-CD42-8653-960AEACF3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time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9B05EDE-CBCE-3944-B20E-B3BC68454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Average time to access some target sector approximated by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sz="2800" baseline="-25000" dirty="0" err="1">
                <a:ea typeface="宋体" pitchFamily="2" charset="-122"/>
              </a:rPr>
              <a:t>access</a:t>
            </a:r>
            <a:r>
              <a:rPr lang="en-US" altLang="zh-CN" dirty="0">
                <a:ea typeface="宋体" pitchFamily="2" charset="-122"/>
              </a:rPr>
              <a:t>  = 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sz="2800" baseline="-25000" dirty="0" err="1">
                <a:ea typeface="宋体" pitchFamily="2" charset="-122"/>
              </a:rPr>
              <a:t>avg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baseline="-25000" dirty="0">
                <a:ea typeface="宋体" pitchFamily="2" charset="-122"/>
              </a:rPr>
              <a:t>seek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+ 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sz="2800" baseline="-25000" dirty="0" err="1">
                <a:ea typeface="宋体" pitchFamily="2" charset="-122"/>
              </a:rPr>
              <a:t>avg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baseline="-25000" dirty="0">
                <a:ea typeface="宋体" pitchFamily="2" charset="-122"/>
              </a:rPr>
              <a:t>rotation</a:t>
            </a:r>
            <a:r>
              <a:rPr lang="en-US" altLang="zh-CN" dirty="0">
                <a:ea typeface="宋体" pitchFamily="2" charset="-122"/>
              </a:rPr>
              <a:t> +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sz="2800" baseline="-25000" dirty="0" err="1">
                <a:ea typeface="宋体" pitchFamily="2" charset="-122"/>
              </a:rPr>
              <a:t>avg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baseline="-25000" dirty="0">
                <a:ea typeface="宋体" pitchFamily="2" charset="-122"/>
              </a:rPr>
              <a:t>transfer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Seek time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Time to position heads over cylinder containing target sector.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Typical 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sz="2800" baseline="-25000" dirty="0" err="1">
                <a:ea typeface="宋体" pitchFamily="2" charset="-122"/>
              </a:rPr>
              <a:t>avg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baseline="-25000" dirty="0">
                <a:ea typeface="宋体" pitchFamily="2" charset="-122"/>
              </a:rPr>
              <a:t>seek</a:t>
            </a:r>
            <a:r>
              <a:rPr lang="en-US" altLang="zh-CN" dirty="0">
                <a:ea typeface="宋体" pitchFamily="2" charset="-122"/>
              </a:rPr>
              <a:t> = 9 </a:t>
            </a:r>
            <a:r>
              <a:rPr lang="en-US" altLang="zh-CN" dirty="0" err="1">
                <a:ea typeface="宋体" pitchFamily="2" charset="-122"/>
              </a:rPr>
              <a:t>ms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2211B5FF-243E-6D46-A938-9A4EB727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BD057B-55A1-F04F-B79B-5E1B1CCAF4F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67B675EA-016C-6E43-8E29-76E95EFCC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time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D74DAE-5C4F-6242-A8F4-CCBA25072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Rotational latency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Time waiting for first bit of target sector to pass under r/w head.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sz="2800" baseline="-25000" dirty="0" err="1">
                <a:ea typeface="宋体" pitchFamily="2" charset="-122"/>
              </a:rPr>
              <a:t>avg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baseline="-25000" dirty="0">
                <a:ea typeface="宋体" pitchFamily="2" charset="-122"/>
              </a:rPr>
              <a:t>rotation</a:t>
            </a:r>
            <a:r>
              <a:rPr lang="en-US" altLang="zh-CN" dirty="0">
                <a:ea typeface="宋体" pitchFamily="2" charset="-122"/>
              </a:rPr>
              <a:t> = 1/2 x 1/RPMs x 60 sec/1 min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Transfer time</a:t>
            </a:r>
            <a:r>
              <a:rPr lang="en-US" altLang="zh-CN" sz="2400" dirty="0">
                <a:ea typeface="宋体" pitchFamily="2" charset="-122"/>
              </a:rPr>
              <a:t>	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Time to read the bits in the target sector.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sz="2800" baseline="-25000" dirty="0" err="1">
                <a:ea typeface="宋体" pitchFamily="2" charset="-122"/>
              </a:rPr>
              <a:t>avg</a:t>
            </a:r>
            <a:r>
              <a:rPr lang="en-US" altLang="zh-CN" sz="2800" baseline="-25000" dirty="0">
                <a:ea typeface="宋体" pitchFamily="2" charset="-122"/>
              </a:rPr>
              <a:t> transfer</a:t>
            </a:r>
            <a:r>
              <a:rPr lang="en-US" altLang="zh-CN" dirty="0">
                <a:ea typeface="宋体" pitchFamily="2" charset="-122"/>
              </a:rPr>
              <a:t> = 1/(</a:t>
            </a:r>
            <a:r>
              <a:rPr lang="en-US" altLang="zh-CN" dirty="0" err="1">
                <a:ea typeface="宋体" pitchFamily="2" charset="-122"/>
              </a:rPr>
              <a:t>avg</a:t>
            </a:r>
            <a:r>
              <a:rPr lang="en-US" altLang="zh-CN" dirty="0">
                <a:ea typeface="宋体" pitchFamily="2" charset="-122"/>
              </a:rPr>
              <a:t> # sectors/track) x 1/RPM x 60 </a:t>
            </a:r>
            <a:r>
              <a:rPr lang="en-US" altLang="zh-CN" dirty="0" err="1">
                <a:ea typeface="宋体" pitchFamily="2" charset="-122"/>
              </a:rPr>
              <a:t>secs</a:t>
            </a:r>
            <a:r>
              <a:rPr lang="en-US" altLang="zh-CN" dirty="0">
                <a:ea typeface="宋体" pitchFamily="2" charset="-122"/>
              </a:rPr>
              <a:t>/1 min.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76C3CAE4-C893-8848-9BA2-DC8CD850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BAFFBB-7140-9147-8E94-DB2C7ACF05C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76EF622B-6301-CF46-94C1-4653BF7A1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time example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041F25A-8429-E64B-9C75-B07F66DE8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3434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Example: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Rotational rate 	7,200 RPM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8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avg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seek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 	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ms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Avg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# sectors/track 	400</a:t>
            </a:r>
          </a:p>
          <a:p>
            <a:pPr marL="4572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8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avg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rotation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= 1/2 * (60secs/7200RPM) * 1000ms/sec</a:t>
            </a:r>
          </a:p>
          <a:p>
            <a:pPr marL="4572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=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ms</a:t>
            </a:r>
          </a:p>
          <a:p>
            <a:pPr marL="4572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8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avg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transfer</a:t>
            </a:r>
            <a:r>
              <a:rPr lang="en-US" altLang="zh-CN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1/400secs/track x 60sec/7200RPM * 1000ms/sec </a:t>
            </a:r>
          </a:p>
          <a:p>
            <a:pPr marL="4572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=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0.02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ms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8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access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=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ms +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ms +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0.02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36271098-CE2C-B046-8DED-04CBDAF0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3FEFBB-FF03-DE44-969C-C4C0EA27A7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9B3C19C-B0B6-0242-AD87-2CE94EC50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Disk access time example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4B5DE70-81A2-024E-93F0-915E2C0C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Important points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Access time dominated by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seek time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rotational latency, </a:t>
            </a:r>
            <a:r>
              <a:rPr lang="en-US" altLang="zh-CN" dirty="0">
                <a:ea typeface="宋体" pitchFamily="2" charset="-122"/>
              </a:rPr>
              <a:t>about 10ms for 512 bytes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First bit in a sector is the most expensive, the rest are free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SRAM access time is about  4 ns/64-bit word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DRAM is about 60 ns/64-bit word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Disk is about 40,000 times slower than SRAM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Disk is about 2,500 times slower then DRAM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EFCAD121-E6ED-F046-998E-8FB086BF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A254C4-2769-E14C-A669-FACA4F001E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CDF2A2E-045D-0943-8101-31AEABF35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disk blocks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C3165BF-7C8A-9742-9C78-33AE51763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343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Modern disks present a simpler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abstract</a:t>
            </a:r>
            <a:r>
              <a:rPr lang="en-US" altLang="zh-CN">
                <a:ea typeface="宋体" panose="02010600030101010101" pitchFamily="2" charset="-122"/>
              </a:rPr>
              <a:t> view of the complex sector geometry: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set of available sectors is modeled as a sequence of B sector-size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logical blocks </a:t>
            </a:r>
            <a:r>
              <a:rPr lang="en-US" altLang="zh-CN">
                <a:ea typeface="宋体" panose="02010600030101010101" pitchFamily="2" charset="-122"/>
              </a:rPr>
              <a:t>(0, 1, ...,B-1)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Mapping between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logical blocks </a:t>
            </a:r>
            <a:r>
              <a:rPr lang="en-US" altLang="zh-CN">
                <a:ea typeface="宋体" panose="02010600030101010101" pitchFamily="2" charset="-122"/>
              </a:rPr>
              <a:t>and actual 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(physical) sectors</a:t>
            </a:r>
            <a:endParaRPr lang="en-US" altLang="zh-CN" i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Maintained by hardware/firmware device called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9900CC"/>
                </a:solidFill>
                <a:ea typeface="宋体" panose="02010600030101010101" pitchFamily="2" charset="-122"/>
              </a:rPr>
              <a:t>disk controller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Converts requests for logical blocks into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surface, track, sector</a:t>
            </a:r>
            <a:r>
              <a:rPr lang="en-US" altLang="zh-CN">
                <a:ea typeface="宋体" panose="02010600030101010101" pitchFamily="2" charset="-122"/>
              </a:rPr>
              <a:t>) triples.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1F1AD2DD-1BCF-A846-8B93-5D04FB4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A534F8-7C70-F24E-9ABB-00FCB4808F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1365A87-1690-C54D-A45F-169A98C9E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Formatted disk capacity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AC5A7F3-186B-CC47-903A-BA8A9ADC3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343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Allows controller to set aside spare cylinders for each zone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Accounts for the difference in “formatted capacity” and “maximum capacity”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CF37AD34-FD99-C745-AF1F-0F18739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5E1D08-C2E1-F645-BD12-A1B79E6B33D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02403" name="Group 5">
            <a:extLst>
              <a:ext uri="{FF2B5EF4-FFF2-40B4-BE49-F238E27FC236}">
                <a16:creationId xmlns:a16="http://schemas.microsoft.com/office/drawing/2014/main" id="{5A8D244F-FFC5-8D4A-85D3-0DEE4714C8EC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457200"/>
            <a:ext cx="8553450" cy="6096000"/>
            <a:chOff x="476" y="480"/>
            <a:chExt cx="5388" cy="4509"/>
          </a:xfrm>
        </p:grpSpPr>
        <p:sp>
          <p:nvSpPr>
            <p:cNvPr id="102411" name="Rectangle 21">
              <a:extLst>
                <a:ext uri="{FF2B5EF4-FFF2-40B4-BE49-F238E27FC236}">
                  <a16:creationId xmlns:a16="http://schemas.microsoft.com/office/drawing/2014/main" id="{E9F5AB8C-840D-A04C-8D59-C6BB4F794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768"/>
              <a:ext cx="1872" cy="1536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12" name="Rectangle 6">
              <a:extLst>
                <a:ext uri="{FF2B5EF4-FFF2-40B4-BE49-F238E27FC236}">
                  <a16:creationId xmlns:a16="http://schemas.microsoft.com/office/drawing/2014/main" id="{7CD1EA55-7D43-F54E-B922-EA940ED5E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728"/>
              <a:ext cx="81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02413" name="AutoShape 7">
              <a:extLst>
                <a:ext uri="{FF2B5EF4-FFF2-40B4-BE49-F238E27FC236}">
                  <a16:creationId xmlns:a16="http://schemas.microsoft.com/office/drawing/2014/main" id="{11C08B74-650E-6041-A8F6-CD75F45C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14" name="Rectangle 8">
              <a:extLst>
                <a:ext uri="{FF2B5EF4-FFF2-40B4-BE49-F238E27FC236}">
                  <a16:creationId xmlns:a16="http://schemas.microsoft.com/office/drawing/2014/main" id="{C4D69D9E-9351-4347-882F-410D51D72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1720"/>
              <a:ext cx="573" cy="4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bridge</a:t>
              </a:r>
            </a:p>
          </p:txBody>
        </p:sp>
        <p:sp>
          <p:nvSpPr>
            <p:cNvPr id="102415" name="AutoShape 9">
              <a:extLst>
                <a:ext uri="{FF2B5EF4-FFF2-40B4-BE49-F238E27FC236}">
                  <a16:creationId xmlns:a16="http://schemas.microsoft.com/office/drawing/2014/main" id="{BFEC1D5B-F4B7-464C-8E90-787C5F885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16" name="Rectangle 10">
              <a:extLst>
                <a:ext uri="{FF2B5EF4-FFF2-40B4-BE49-F238E27FC236}">
                  <a16:creationId xmlns:a16="http://schemas.microsoft.com/office/drawing/2014/main" id="{2D02D59B-3005-3B43-8925-B269FE856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02417" name="Rectangle 11">
              <a:extLst>
                <a:ext uri="{FF2B5EF4-FFF2-40B4-BE49-F238E27FC236}">
                  <a16:creationId xmlns:a16="http://schemas.microsoft.com/office/drawing/2014/main" id="{F86DBE64-3DC8-2842-A29B-2CE25BC27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18" name="Rectangle 12">
              <a:extLst>
                <a:ext uri="{FF2B5EF4-FFF2-40B4-BE49-F238E27FC236}">
                  <a16:creationId xmlns:a16="http://schemas.microsoft.com/office/drawing/2014/main" id="{9BC51F15-3862-5D40-92CA-E2F7FC546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19" name="Rectangle 13">
              <a:extLst>
                <a:ext uri="{FF2B5EF4-FFF2-40B4-BE49-F238E27FC236}">
                  <a16:creationId xmlns:a16="http://schemas.microsoft.com/office/drawing/2014/main" id="{A1724FBE-8ED7-B347-AFF9-851E4265D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20" name="Rectangle 14">
              <a:extLst>
                <a:ext uri="{FF2B5EF4-FFF2-40B4-BE49-F238E27FC236}">
                  <a16:creationId xmlns:a16="http://schemas.microsoft.com/office/drawing/2014/main" id="{F02ADDBE-7230-6844-8DD4-D07F9AF5A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21" name="Rectangle 15">
              <a:extLst>
                <a:ext uri="{FF2B5EF4-FFF2-40B4-BE49-F238E27FC236}">
                  <a16:creationId xmlns:a16="http://schemas.microsoft.com/office/drawing/2014/main" id="{D85CBC75-3002-BA45-B8F3-447E4B6C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22" name="AutoShape 16">
              <a:extLst>
                <a:ext uri="{FF2B5EF4-FFF2-40B4-BE49-F238E27FC236}">
                  <a16:creationId xmlns:a16="http://schemas.microsoft.com/office/drawing/2014/main" id="{03750B15-4FB9-434C-8C84-DDD43EBCC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23" name="AutoShape 17">
              <a:extLst>
                <a:ext uri="{FF2B5EF4-FFF2-40B4-BE49-F238E27FC236}">
                  <a16:creationId xmlns:a16="http://schemas.microsoft.com/office/drawing/2014/main" id="{1D0FCC1E-A569-9543-8A91-C81783F478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91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24" name="Rectangle 18">
              <a:extLst>
                <a:ext uri="{FF2B5EF4-FFF2-40B4-BE49-F238E27FC236}">
                  <a16:creationId xmlns:a16="http://schemas.microsoft.com/office/drawing/2014/main" id="{50886E00-CDF7-064F-A798-10677958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02425" name="Text Box 19">
              <a:extLst>
                <a:ext uri="{FF2B5EF4-FFF2-40B4-BE49-F238E27FC236}">
                  <a16:creationId xmlns:a16="http://schemas.microsoft.com/office/drawing/2014/main" id="{122D9CFA-5CA4-BF4E-ADCF-376CB40B6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" y="776"/>
              <a:ext cx="90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02426" name="AutoShape 20">
              <a:extLst>
                <a:ext uri="{FF2B5EF4-FFF2-40B4-BE49-F238E27FC236}">
                  <a16:creationId xmlns:a16="http://schemas.microsoft.com/office/drawing/2014/main" id="{0F30E870-0B37-404C-8C4B-58C9103AD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27" name="Text Box 22">
              <a:extLst>
                <a:ext uri="{FF2B5EF4-FFF2-40B4-BE49-F238E27FC236}">
                  <a16:creationId xmlns:a16="http://schemas.microsoft.com/office/drawing/2014/main" id="{CB4766F0-1CD7-0944-B6DE-FB4227FB5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480"/>
              <a:ext cx="76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02428" name="Text Box 23">
              <a:extLst>
                <a:ext uri="{FF2B5EF4-FFF2-40B4-BE49-F238E27FC236}">
                  <a16:creationId xmlns:a16="http://schemas.microsoft.com/office/drawing/2014/main" id="{58962C9F-D42C-C140-86D0-3F046D055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1362"/>
              <a:ext cx="91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system bus</a:t>
              </a:r>
            </a:p>
          </p:txBody>
        </p:sp>
        <p:sp>
          <p:nvSpPr>
            <p:cNvPr id="102429" name="Line 24">
              <a:extLst>
                <a:ext uri="{FF2B5EF4-FFF2-40B4-BE49-F238E27FC236}">
                  <a16:creationId xmlns:a16="http://schemas.microsoft.com/office/drawing/2014/main" id="{C89C95D5-43DC-2042-AB77-21FDAE7C9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3" y="1584"/>
              <a:ext cx="21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30" name="Text Box 25">
              <a:extLst>
                <a:ext uri="{FF2B5EF4-FFF2-40B4-BE49-F238E27FC236}">
                  <a16:creationId xmlns:a16="http://schemas.microsoft.com/office/drawing/2014/main" id="{C4D22466-06E6-3A4C-9B10-AE33FF495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" y="1362"/>
              <a:ext cx="9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memory bus</a:t>
              </a:r>
            </a:p>
          </p:txBody>
        </p:sp>
        <p:sp>
          <p:nvSpPr>
            <p:cNvPr id="102431" name="Line 26">
              <a:extLst>
                <a:ext uri="{FF2B5EF4-FFF2-40B4-BE49-F238E27FC236}">
                  <a16:creationId xmlns:a16="http://schemas.microsoft.com/office/drawing/2014/main" id="{DAC1E0A5-0246-5645-8940-E38CCBEC5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" y="158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32" name="AutoShape 27">
              <a:extLst>
                <a:ext uri="{FF2B5EF4-FFF2-40B4-BE49-F238E27FC236}">
                  <a16:creationId xmlns:a16="http://schemas.microsoft.com/office/drawing/2014/main" id="{8B4DD373-F40B-6747-95BE-0BA12C9A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33" name="AutoShape 28">
              <a:extLst>
                <a:ext uri="{FF2B5EF4-FFF2-40B4-BE49-F238E27FC236}">
                  <a16:creationId xmlns:a16="http://schemas.microsoft.com/office/drawing/2014/main" id="{7FFCA8A9-EB21-BA49-BE9A-1463D47730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5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34" name="Rectangle 29">
              <a:extLst>
                <a:ext uri="{FF2B5EF4-FFF2-40B4-BE49-F238E27FC236}">
                  <a16:creationId xmlns:a16="http://schemas.microsoft.com/office/drawing/2014/main" id="{25C26A0A-A39F-B943-A74A-682C69FCF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4022"/>
              <a:ext cx="816" cy="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02435" name="AutoShape 30">
              <a:extLst>
                <a:ext uri="{FF2B5EF4-FFF2-40B4-BE49-F238E27FC236}">
                  <a16:creationId xmlns:a16="http://schemas.microsoft.com/office/drawing/2014/main" id="{E068717B-7FA8-D34A-A9A8-D1BB4A3924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67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36" name="Rectangle 31">
              <a:extLst>
                <a:ext uri="{FF2B5EF4-FFF2-40B4-BE49-F238E27FC236}">
                  <a16:creationId xmlns:a16="http://schemas.microsoft.com/office/drawing/2014/main" id="{68313DEB-676D-8B4A-AADE-101801390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176"/>
              <a:ext cx="816" cy="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02437" name="AutoShape 32">
              <a:extLst>
                <a:ext uri="{FF2B5EF4-FFF2-40B4-BE49-F238E27FC236}">
                  <a16:creationId xmlns:a16="http://schemas.microsoft.com/office/drawing/2014/main" id="{F888C116-777E-7347-8633-5CE0E56710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11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38" name="Rectangle 33">
              <a:extLst>
                <a:ext uri="{FF2B5EF4-FFF2-40B4-BE49-F238E27FC236}">
                  <a16:creationId xmlns:a16="http://schemas.microsoft.com/office/drawing/2014/main" id="{9B633441-2AD3-FC49-8DF0-0979435F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3168"/>
              <a:ext cx="720" cy="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02439" name="Line 34">
              <a:extLst>
                <a:ext uri="{FF2B5EF4-FFF2-40B4-BE49-F238E27FC236}">
                  <a16:creationId xmlns:a16="http://schemas.microsoft.com/office/drawing/2014/main" id="{4B2A20B9-6150-E947-AD31-54AD5AB7A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36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40" name="Line 35">
              <a:extLst>
                <a:ext uri="{FF2B5EF4-FFF2-40B4-BE49-F238E27FC236}">
                  <a16:creationId xmlns:a16="http://schemas.microsoft.com/office/drawing/2014/main" id="{E63819CC-5DE5-6C45-BBFA-8908509CA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36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41" name="Text Box 36">
              <a:extLst>
                <a:ext uri="{FF2B5EF4-FFF2-40B4-BE49-F238E27FC236}">
                  <a16:creationId xmlns:a16="http://schemas.microsoft.com/office/drawing/2014/main" id="{4679A241-922C-A84B-86D4-94A61401F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3737"/>
              <a:ext cx="58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02442" name="Text Box 37">
              <a:extLst>
                <a:ext uri="{FF2B5EF4-FFF2-40B4-BE49-F238E27FC236}">
                  <a16:creationId xmlns:a16="http://schemas.microsoft.com/office/drawing/2014/main" id="{B8AFA22B-84D6-C84F-A7E8-DA2E3581C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746"/>
              <a:ext cx="76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02443" name="Line 38">
              <a:extLst>
                <a:ext uri="{FF2B5EF4-FFF2-40B4-BE49-F238E27FC236}">
                  <a16:creationId xmlns:a16="http://schemas.microsoft.com/office/drawing/2014/main" id="{4F947D75-8370-3C47-869D-471E6ACA1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5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44" name="Text Box 39">
              <a:extLst>
                <a:ext uri="{FF2B5EF4-FFF2-40B4-BE49-F238E27FC236}">
                  <a16:creationId xmlns:a16="http://schemas.microsoft.com/office/drawing/2014/main" id="{F038799B-D6AD-6A4C-8D3E-B79D28A3A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2" y="3693"/>
              <a:ext cx="65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02445" name="Line 40">
              <a:extLst>
                <a:ext uri="{FF2B5EF4-FFF2-40B4-BE49-F238E27FC236}">
                  <a16:creationId xmlns:a16="http://schemas.microsoft.com/office/drawing/2014/main" id="{6B424340-A13A-3145-BC90-4E2474A33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441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46" name="AutoShape 41">
              <a:extLst>
                <a:ext uri="{FF2B5EF4-FFF2-40B4-BE49-F238E27FC236}">
                  <a16:creationId xmlns:a16="http://schemas.microsoft.com/office/drawing/2014/main" id="{9F4ABA3B-DB38-C940-A2BE-5D171A1C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4605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02447" name="AutoShape 42">
              <a:extLst>
                <a:ext uri="{FF2B5EF4-FFF2-40B4-BE49-F238E27FC236}">
                  <a16:creationId xmlns:a16="http://schemas.microsoft.com/office/drawing/2014/main" id="{71C7A4EE-8CD3-6D4C-B8C4-E23649B68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2584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48" name="Rectangle 43">
              <a:extLst>
                <a:ext uri="{FF2B5EF4-FFF2-40B4-BE49-F238E27FC236}">
                  <a16:creationId xmlns:a16="http://schemas.microsoft.com/office/drawing/2014/main" id="{4E5FC8F0-5A74-634B-A1B5-71E3F1F8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49" name="Rectangle 44">
              <a:extLst>
                <a:ext uri="{FF2B5EF4-FFF2-40B4-BE49-F238E27FC236}">
                  <a16:creationId xmlns:a16="http://schemas.microsoft.com/office/drawing/2014/main" id="{7EE5EBCB-95DB-A246-8EFD-AEA7455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50" name="Rectangle 45">
              <a:extLst>
                <a:ext uri="{FF2B5EF4-FFF2-40B4-BE49-F238E27FC236}">
                  <a16:creationId xmlns:a16="http://schemas.microsoft.com/office/drawing/2014/main" id="{CFD79A17-24EE-BF49-8DCD-E7C036196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51" name="Text Box 46">
              <a:extLst>
                <a:ext uri="{FF2B5EF4-FFF2-40B4-BE49-F238E27FC236}">
                  <a16:creationId xmlns:a16="http://schemas.microsoft.com/office/drawing/2014/main" id="{3A303CAE-FA6A-AB49-8C33-D944D77C6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2800"/>
              <a:ext cx="60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02452" name="Rectangle 47">
              <a:extLst>
                <a:ext uri="{FF2B5EF4-FFF2-40B4-BE49-F238E27FC236}">
                  <a16:creationId xmlns:a16="http://schemas.microsoft.com/office/drawing/2014/main" id="{B1A3DB31-63B9-674B-A784-EA985CBD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53" name="Rectangle 48">
              <a:extLst>
                <a:ext uri="{FF2B5EF4-FFF2-40B4-BE49-F238E27FC236}">
                  <a16:creationId xmlns:a16="http://schemas.microsoft.com/office/drawing/2014/main" id="{E0DC2232-8A0A-374E-B04C-E7D64661D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54" name="Rectangle 49">
              <a:extLst>
                <a:ext uri="{FF2B5EF4-FFF2-40B4-BE49-F238E27FC236}">
                  <a16:creationId xmlns:a16="http://schemas.microsoft.com/office/drawing/2014/main" id="{9708F448-C919-134C-ABF0-03C4542C8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55" name="Rectangle 50">
              <a:extLst>
                <a:ext uri="{FF2B5EF4-FFF2-40B4-BE49-F238E27FC236}">
                  <a16:creationId xmlns:a16="http://schemas.microsoft.com/office/drawing/2014/main" id="{08C8E20B-CBA7-6144-A37F-3F4B7813E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2456" name="Text Box 51">
              <a:extLst>
                <a:ext uri="{FF2B5EF4-FFF2-40B4-BE49-F238E27FC236}">
                  <a16:creationId xmlns:a16="http://schemas.microsoft.com/office/drawing/2014/main" id="{5756F73A-A60C-7642-8F79-7C0A4CCBF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840"/>
              <a:ext cx="156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Expansion slots for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other devices such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as network adapters</a:t>
              </a:r>
            </a:p>
          </p:txBody>
        </p:sp>
      </p:grpSp>
      <p:sp>
        <p:nvSpPr>
          <p:cNvPr id="102404" name="Rectangle 29">
            <a:extLst>
              <a:ext uri="{FF2B5EF4-FFF2-40B4-BE49-F238E27FC236}">
                <a16:creationId xmlns:a16="http://schemas.microsoft.com/office/drawing/2014/main" id="{F62FBBF8-C5D2-FF42-888D-6C648875F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14800"/>
            <a:ext cx="1295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Host Bus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Adaptor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SCSI/SATA</a:t>
            </a:r>
          </a:p>
        </p:txBody>
      </p:sp>
      <p:sp>
        <p:nvSpPr>
          <p:cNvPr id="102405" name="Line 40">
            <a:extLst>
              <a:ext uri="{FF2B5EF4-FFF2-40B4-BE49-F238E27FC236}">
                <a16:creationId xmlns:a16="http://schemas.microsoft.com/office/drawing/2014/main" id="{42636417-26B9-234C-973D-515BBD7B6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9339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2406" name="TextBox 53">
            <a:extLst>
              <a:ext uri="{FF2B5EF4-FFF2-40B4-BE49-F238E27FC236}">
                <a16:creationId xmlns:a16="http://schemas.microsoft.com/office/drawing/2014/main" id="{445D683E-7552-F244-BAD1-A53234546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4574" y="304800"/>
            <a:ext cx="49744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Peripheral Component Interconnect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(PCI)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102407" name="Line 35">
            <a:extLst>
              <a:ext uri="{FF2B5EF4-FFF2-40B4-BE49-F238E27FC236}">
                <a16:creationId xmlns:a16="http://schemas.microsoft.com/office/drawing/2014/main" id="{F272B389-AF31-AA49-B8B6-DEF50DB31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724400"/>
            <a:ext cx="0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2408" name="Text Box 37">
            <a:extLst>
              <a:ext uri="{FF2B5EF4-FFF2-40B4-BE49-F238E27FC236}">
                <a16:creationId xmlns:a16="http://schemas.microsoft.com/office/drawing/2014/main" id="{86986226-DFFD-B04F-8EF2-0855E32B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5345113"/>
            <a:ext cx="1747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solid stat disk</a:t>
            </a:r>
          </a:p>
        </p:txBody>
      </p:sp>
      <p:sp>
        <p:nvSpPr>
          <p:cNvPr id="102409" name="Rectangle 21">
            <a:extLst>
              <a:ext uri="{FF2B5EF4-FFF2-40B4-BE49-F238E27FC236}">
                <a16:creationId xmlns:a16="http://schemas.microsoft.com/office/drawing/2014/main" id="{07AA2732-1E72-A24B-9DD4-42D6B640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095875"/>
            <a:ext cx="1593850" cy="16319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102410" name="Text Box 39">
            <a:extLst>
              <a:ext uri="{FF2B5EF4-FFF2-40B4-BE49-F238E27FC236}">
                <a16:creationId xmlns:a16="http://schemas.microsoft.com/office/drawing/2014/main" id="{E09A1D64-5F85-654E-92BE-A9495C904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2578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Disk drive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79E07DE2-9AC3-2245-B083-A936F15D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6CF333-B5AA-6F4C-8960-4B7DA8DD9F0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A799839-2D0A-7C4C-A2BC-F382EEC55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SRAM vs DRAM summary</a:t>
            </a:r>
          </a:p>
        </p:txBody>
      </p:sp>
      <p:grpSp>
        <p:nvGrpSpPr>
          <p:cNvPr id="12292" name="Group 7">
            <a:extLst>
              <a:ext uri="{FF2B5EF4-FFF2-40B4-BE49-F238E27FC236}">
                <a16:creationId xmlns:a16="http://schemas.microsoft.com/office/drawing/2014/main" id="{2065786D-5FA1-BD48-BEF7-CC6EFF15B57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76400"/>
            <a:ext cx="8401050" cy="1765300"/>
            <a:chOff x="288" y="1487"/>
            <a:chExt cx="5292" cy="1112"/>
          </a:xfrm>
        </p:grpSpPr>
        <p:sp>
          <p:nvSpPr>
            <p:cNvPr id="12295" name="Text Box 5">
              <a:extLst>
                <a:ext uri="{FF2B5EF4-FFF2-40B4-BE49-F238E27FC236}">
                  <a16:creationId xmlns:a16="http://schemas.microsoft.com/office/drawing/2014/main" id="{703BABCE-562F-F843-977D-A3126E4D8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87"/>
              <a:ext cx="5292" cy="11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	</a:t>
              </a:r>
              <a:r>
                <a:rPr lang="en-US" altLang="zh-CN" sz="1800">
                  <a:latin typeface="Helvetica" pitchFamily="2" charset="0"/>
                </a:rPr>
                <a:t>Tran.	Access				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	per bit	 time	Persist?	Sensitive?	Cost	Applications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18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SRAM	6	1X	Yes	No		1000x	cache memories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DRAM	1	10X	No	Yes		1X	Main memories,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							frame buffers</a:t>
              </a:r>
            </a:p>
          </p:txBody>
        </p:sp>
        <p:sp>
          <p:nvSpPr>
            <p:cNvPr id="12296" name="Line 6">
              <a:extLst>
                <a:ext uri="{FF2B5EF4-FFF2-40B4-BE49-F238E27FC236}">
                  <a16:creationId xmlns:a16="http://schemas.microsoft.com/office/drawing/2014/main" id="{24CABDD5-BFA9-1742-A64A-18E282D5F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968"/>
              <a:ext cx="5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pic>
        <p:nvPicPr>
          <p:cNvPr id="12293" name="Picture 4">
            <a:extLst>
              <a:ext uri="{FF2B5EF4-FFF2-40B4-BE49-F238E27FC236}">
                <a16:creationId xmlns:a16="http://schemas.microsoft.com/office/drawing/2014/main" id="{2D6026A3-5194-124A-8B4C-3DF5B6D18521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897313"/>
            <a:ext cx="6553200" cy="2546350"/>
          </a:xfrm>
          <a:noFill/>
        </p:spPr>
      </p:pic>
      <p:sp>
        <p:nvSpPr>
          <p:cNvPr id="12294" name="文本框 1">
            <a:extLst>
              <a:ext uri="{FF2B5EF4-FFF2-40B4-BE49-F238E27FC236}">
                <a16:creationId xmlns:a16="http://schemas.microsoft.com/office/drawing/2014/main" id="{E31FEA7C-13B4-CB4F-9DE8-99C4917F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05263"/>
            <a:ext cx="1255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SRAM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2246FE98-D6DE-9641-A226-ABEF45F6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11AE23-AD52-A345-A6DF-AAE0B16F085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0ADD9F9A-FAAC-874F-9FA7-F07069D2E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Memory-mapped I/O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EC6E447-99A9-C342-A3B8-B7C50CF1D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343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are processors in controllers and adapters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I/O Port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 reserved address in the address space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Some registers in the above processors are mapped to these addresses 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device is associated with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One or more ports when it is attached to the bus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CPU can communicate with an I/O device via its I/O ports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0C923FD9-79B3-194A-AF8B-5D463A3B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73DD57-8929-984A-8A61-1A7A24BA061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99731C8-088F-224F-AC02-C3D2FAF6E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 disk block</a:t>
            </a:r>
          </a:p>
        </p:txBody>
      </p:sp>
      <p:grpSp>
        <p:nvGrpSpPr>
          <p:cNvPr id="106500" name="Group 50">
            <a:extLst>
              <a:ext uri="{FF2B5EF4-FFF2-40B4-BE49-F238E27FC236}">
                <a16:creationId xmlns:a16="http://schemas.microsoft.com/office/drawing/2014/main" id="{477F99B7-4BB8-CA40-82EC-83E0741DEF3F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416050"/>
            <a:ext cx="8462963" cy="5213350"/>
            <a:chOff x="94" y="554"/>
            <a:chExt cx="5483" cy="3622"/>
          </a:xfrm>
        </p:grpSpPr>
        <p:sp>
          <p:nvSpPr>
            <p:cNvPr id="106501" name="Rectangle 51">
              <a:extLst>
                <a:ext uri="{FF2B5EF4-FFF2-40B4-BE49-F238E27FC236}">
                  <a16:creationId xmlns:a16="http://schemas.microsoft.com/office/drawing/2014/main" id="{AB0FFEFE-04F1-164E-B779-73BC8F17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28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06502" name="AutoShape 52">
              <a:extLst>
                <a:ext uri="{FF2B5EF4-FFF2-40B4-BE49-F238E27FC236}">
                  <a16:creationId xmlns:a16="http://schemas.microsoft.com/office/drawing/2014/main" id="{6F58C6D9-45B6-6041-BFC0-26758ED66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03" name="Rectangle 53">
              <a:extLst>
                <a:ext uri="{FF2B5EF4-FFF2-40B4-BE49-F238E27FC236}">
                  <a16:creationId xmlns:a16="http://schemas.microsoft.com/office/drawing/2014/main" id="{2A7C79B3-5EAD-1E42-8797-DD483A84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4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Helvetica" pitchFamily="2" charset="0"/>
              </a:endParaRPr>
            </a:p>
          </p:txBody>
        </p:sp>
        <p:sp>
          <p:nvSpPr>
            <p:cNvPr id="106504" name="AutoShape 54">
              <a:extLst>
                <a:ext uri="{FF2B5EF4-FFF2-40B4-BE49-F238E27FC236}">
                  <a16:creationId xmlns:a16="http://schemas.microsoft.com/office/drawing/2014/main" id="{6CBD8CBE-D61C-8D4C-BC0C-DC7D517A3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05" name="Rectangle 55">
              <a:extLst>
                <a:ext uri="{FF2B5EF4-FFF2-40B4-BE49-F238E27FC236}">
                  <a16:creationId xmlns:a16="http://schemas.microsoft.com/office/drawing/2014/main" id="{3FDC9727-B9AF-8842-804E-7ECFBCC88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06" name="Rectangle 56">
              <a:extLst>
                <a:ext uri="{FF2B5EF4-FFF2-40B4-BE49-F238E27FC236}">
                  <a16:creationId xmlns:a16="http://schemas.microsoft.com/office/drawing/2014/main" id="{97DD932B-E37C-064C-9FC3-7FED4D8FF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07" name="Rectangle 57">
              <a:extLst>
                <a:ext uri="{FF2B5EF4-FFF2-40B4-BE49-F238E27FC236}">
                  <a16:creationId xmlns:a16="http://schemas.microsoft.com/office/drawing/2014/main" id="{5D141C86-2E16-0545-B686-634ACB183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08" name="Rectangle 58">
              <a:extLst>
                <a:ext uri="{FF2B5EF4-FFF2-40B4-BE49-F238E27FC236}">
                  <a16:creationId xmlns:a16="http://schemas.microsoft.com/office/drawing/2014/main" id="{0B06A19C-527B-7F42-AA83-70E762C2C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09" name="Rectangle 59">
              <a:extLst>
                <a:ext uri="{FF2B5EF4-FFF2-40B4-BE49-F238E27FC236}">
                  <a16:creationId xmlns:a16="http://schemas.microsoft.com/office/drawing/2014/main" id="{4E38A087-EB87-3D48-AFF5-6029F1D3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10" name="AutoShape 60">
              <a:extLst>
                <a:ext uri="{FF2B5EF4-FFF2-40B4-BE49-F238E27FC236}">
                  <a16:creationId xmlns:a16="http://schemas.microsoft.com/office/drawing/2014/main" id="{35C4D005-25E5-6344-AC3E-8479292DF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11" name="AutoShape 61">
              <a:extLst>
                <a:ext uri="{FF2B5EF4-FFF2-40B4-BE49-F238E27FC236}">
                  <a16:creationId xmlns:a16="http://schemas.microsoft.com/office/drawing/2014/main" id="{73DF236A-6430-674D-B303-F97ECEBEC8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12" name="Rectangle 62">
              <a:extLst>
                <a:ext uri="{FF2B5EF4-FFF2-40B4-BE49-F238E27FC236}">
                  <a16:creationId xmlns:a16="http://schemas.microsoft.com/office/drawing/2014/main" id="{EEAFCD65-8C67-4543-B68A-9E00B0B96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06513" name="Text Box 63">
              <a:extLst>
                <a:ext uri="{FF2B5EF4-FFF2-40B4-BE49-F238E27FC236}">
                  <a16:creationId xmlns:a16="http://schemas.microsoft.com/office/drawing/2014/main" id="{022B7692-C95E-F847-9A9F-07A4F7CB3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784"/>
              <a:ext cx="92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06514" name="AutoShape 64">
              <a:extLst>
                <a:ext uri="{FF2B5EF4-FFF2-40B4-BE49-F238E27FC236}">
                  <a16:creationId xmlns:a16="http://schemas.microsoft.com/office/drawing/2014/main" id="{5A28F4A7-55F0-C54F-8EE9-C3E6D07AD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15" name="Rectangle 65">
              <a:extLst>
                <a:ext uri="{FF2B5EF4-FFF2-40B4-BE49-F238E27FC236}">
                  <a16:creationId xmlns:a16="http://schemas.microsoft.com/office/drawing/2014/main" id="{CF6F3C15-9B1A-4E44-89A8-0600576A3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768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16" name="Text Box 66">
              <a:extLst>
                <a:ext uri="{FF2B5EF4-FFF2-40B4-BE49-F238E27FC236}">
                  <a16:creationId xmlns:a16="http://schemas.microsoft.com/office/drawing/2014/main" id="{B67398FB-4234-8E4F-901E-E3CBB610F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554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06517" name="AutoShape 67">
              <a:extLst>
                <a:ext uri="{FF2B5EF4-FFF2-40B4-BE49-F238E27FC236}">
                  <a16:creationId xmlns:a16="http://schemas.microsoft.com/office/drawing/2014/main" id="{C91F2814-3891-814D-8AA1-3659BE2B1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18" name="AutoShape 68">
              <a:extLst>
                <a:ext uri="{FF2B5EF4-FFF2-40B4-BE49-F238E27FC236}">
                  <a16:creationId xmlns:a16="http://schemas.microsoft.com/office/drawing/2014/main" id="{5F35A55C-1C2D-8043-A467-9ABA34A3B4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4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19" name="Rectangle 69">
              <a:extLst>
                <a:ext uri="{FF2B5EF4-FFF2-40B4-BE49-F238E27FC236}">
                  <a16:creationId xmlns:a16="http://schemas.microsoft.com/office/drawing/2014/main" id="{EE4B2400-DA7C-9647-A5AF-055B0063C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06520" name="AutoShape 70">
              <a:extLst>
                <a:ext uri="{FF2B5EF4-FFF2-40B4-BE49-F238E27FC236}">
                  <a16:creationId xmlns:a16="http://schemas.microsoft.com/office/drawing/2014/main" id="{4B0A30F3-A2E5-954C-9ACA-50FBEF3135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96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21" name="Rectangle 71">
              <a:extLst>
                <a:ext uri="{FF2B5EF4-FFF2-40B4-BE49-F238E27FC236}">
                  <a16:creationId xmlns:a16="http://schemas.microsoft.com/office/drawing/2014/main" id="{A0779E69-500C-1844-BB4D-8CA87948D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06522" name="AutoShape 72">
              <a:extLst>
                <a:ext uri="{FF2B5EF4-FFF2-40B4-BE49-F238E27FC236}">
                  <a16:creationId xmlns:a16="http://schemas.microsoft.com/office/drawing/2014/main" id="{92C627B5-E3AD-E64A-A848-60C41F1EE2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0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23" name="Rectangle 73">
              <a:extLst>
                <a:ext uri="{FF2B5EF4-FFF2-40B4-BE49-F238E27FC236}">
                  <a16:creationId xmlns:a16="http://schemas.microsoft.com/office/drawing/2014/main" id="{D847EAA7-8169-064B-83EB-EB9C79016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3168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06524" name="Line 74">
              <a:extLst>
                <a:ext uri="{FF2B5EF4-FFF2-40B4-BE49-F238E27FC236}">
                  <a16:creationId xmlns:a16="http://schemas.microsoft.com/office/drawing/2014/main" id="{F4CE89E0-623B-1D4C-88A2-7E0C7D571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25" name="Line 75">
              <a:extLst>
                <a:ext uri="{FF2B5EF4-FFF2-40B4-BE49-F238E27FC236}">
                  <a16:creationId xmlns:a16="http://schemas.microsoft.com/office/drawing/2014/main" id="{A36BA42F-940F-084A-90E8-33B4FAF48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26" name="Text Box 76">
              <a:extLst>
                <a:ext uri="{FF2B5EF4-FFF2-40B4-BE49-F238E27FC236}">
                  <a16:creationId xmlns:a16="http://schemas.microsoft.com/office/drawing/2014/main" id="{0324D4F8-1536-AB46-BE7C-7E4AB7F3A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3625"/>
              <a:ext cx="6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06527" name="Text Box 77">
              <a:extLst>
                <a:ext uri="{FF2B5EF4-FFF2-40B4-BE49-F238E27FC236}">
                  <a16:creationId xmlns:a16="http://schemas.microsoft.com/office/drawing/2014/main" id="{2527D712-AB44-BD4F-B5EF-7078AF411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625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06528" name="Line 78">
              <a:extLst>
                <a:ext uri="{FF2B5EF4-FFF2-40B4-BE49-F238E27FC236}">
                  <a16:creationId xmlns:a16="http://schemas.microsoft.com/office/drawing/2014/main" id="{2BC296C1-A6FF-E442-AA46-68F40EFEC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29" name="Text Box 79">
              <a:extLst>
                <a:ext uri="{FF2B5EF4-FFF2-40B4-BE49-F238E27FC236}">
                  <a16:creationId xmlns:a16="http://schemas.microsoft.com/office/drawing/2014/main" id="{073752D8-6CD9-3845-B843-3EBB8B622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25"/>
              <a:ext cx="6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06530" name="Line 80">
              <a:extLst>
                <a:ext uri="{FF2B5EF4-FFF2-40B4-BE49-F238E27FC236}">
                  <a16:creationId xmlns:a16="http://schemas.microsoft.com/office/drawing/2014/main" id="{AE0D9A47-D131-B94C-B642-61F629A3F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31" name="AutoShape 81">
              <a:extLst>
                <a:ext uri="{FF2B5EF4-FFF2-40B4-BE49-F238E27FC236}">
                  <a16:creationId xmlns:a16="http://schemas.microsoft.com/office/drawing/2014/main" id="{A6A042A2-AED6-A74E-B5E8-604A869FC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06532" name="AutoShape 82">
              <a:extLst>
                <a:ext uri="{FF2B5EF4-FFF2-40B4-BE49-F238E27FC236}">
                  <a16:creationId xmlns:a16="http://schemas.microsoft.com/office/drawing/2014/main" id="{28C98E1A-FC48-1947-8FF2-D8924F861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33" name="Rectangle 83">
              <a:extLst>
                <a:ext uri="{FF2B5EF4-FFF2-40B4-BE49-F238E27FC236}">
                  <a16:creationId xmlns:a16="http://schemas.microsoft.com/office/drawing/2014/main" id="{E7888ABF-DBE2-8D44-B7AE-10CE6AC6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34" name="Rectangle 84">
              <a:extLst>
                <a:ext uri="{FF2B5EF4-FFF2-40B4-BE49-F238E27FC236}">
                  <a16:creationId xmlns:a16="http://schemas.microsoft.com/office/drawing/2014/main" id="{B63E100F-485F-434C-8483-40D416BC4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35" name="Rectangle 85">
              <a:extLst>
                <a:ext uri="{FF2B5EF4-FFF2-40B4-BE49-F238E27FC236}">
                  <a16:creationId xmlns:a16="http://schemas.microsoft.com/office/drawing/2014/main" id="{EBF19D7D-6571-A245-BCA1-B1E0F5FB1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36" name="Text Box 86">
              <a:extLst>
                <a:ext uri="{FF2B5EF4-FFF2-40B4-BE49-F238E27FC236}">
                  <a16:creationId xmlns:a16="http://schemas.microsoft.com/office/drawing/2014/main" id="{B696EB9E-B079-1E45-9837-A0A98E8C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434"/>
              <a:ext cx="6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06537" name="Rectangle 87">
              <a:extLst>
                <a:ext uri="{FF2B5EF4-FFF2-40B4-BE49-F238E27FC236}">
                  <a16:creationId xmlns:a16="http://schemas.microsoft.com/office/drawing/2014/main" id="{99C7AB2E-C42A-E84C-AFC7-1C911B21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38" name="Line 88">
              <a:extLst>
                <a:ext uri="{FF2B5EF4-FFF2-40B4-BE49-F238E27FC236}">
                  <a16:creationId xmlns:a16="http://schemas.microsoft.com/office/drawing/2014/main" id="{391E12F5-385C-BC47-9A72-0263CFF6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" y="1976"/>
              <a:ext cx="1268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39" name="Line 89">
              <a:extLst>
                <a:ext uri="{FF2B5EF4-FFF2-40B4-BE49-F238E27FC236}">
                  <a16:creationId xmlns:a16="http://schemas.microsoft.com/office/drawing/2014/main" id="{8E8F80CE-9E77-7A4F-9CDC-60B15F822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76"/>
              <a:ext cx="0" cy="715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40" name="Line 90">
              <a:extLst>
                <a:ext uri="{FF2B5EF4-FFF2-40B4-BE49-F238E27FC236}">
                  <a16:creationId xmlns:a16="http://schemas.microsoft.com/office/drawing/2014/main" id="{964344B4-3630-5A4E-8D1F-7FC9C7289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5" y="2709"/>
              <a:ext cx="711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41" name="Line 91">
              <a:extLst>
                <a:ext uri="{FF2B5EF4-FFF2-40B4-BE49-F238E27FC236}">
                  <a16:creationId xmlns:a16="http://schemas.microsoft.com/office/drawing/2014/main" id="{9DD0B7E5-A383-3447-9B61-160BBB8BA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683"/>
              <a:ext cx="0" cy="4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6542" name="Rectangle 92">
              <a:extLst>
                <a:ext uri="{FF2B5EF4-FFF2-40B4-BE49-F238E27FC236}">
                  <a16:creationId xmlns:a16="http://schemas.microsoft.com/office/drawing/2014/main" id="{B3956E56-EEB7-6947-8512-E087A0C1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06543" name="Text Box 93">
              <a:extLst>
                <a:ext uri="{FF2B5EF4-FFF2-40B4-BE49-F238E27FC236}">
                  <a16:creationId xmlns:a16="http://schemas.microsoft.com/office/drawing/2014/main" id="{94C8B437-57EE-F540-AEF2-C0551DA78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610"/>
              <a:ext cx="3291" cy="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pitchFamily="2" charset="0"/>
                </a:rPr>
                <a:t>1. CPU initiates a disk read by writing a </a:t>
              </a:r>
              <a:r>
                <a:rPr lang="en-US" altLang="zh-CN" sz="2000" b="0" dirty="0">
                  <a:solidFill>
                    <a:srgbClr val="7030A0"/>
                  </a:solidFill>
                  <a:latin typeface="Helvetica" pitchFamily="2" charset="0"/>
                </a:rPr>
                <a:t>command</a:t>
              </a:r>
              <a:r>
                <a:rPr lang="en-US" altLang="zh-CN" sz="2000" b="0" dirty="0">
                  <a:latin typeface="Helvetica" pitchFamily="2" charset="0"/>
                </a:rPr>
                <a:t>, </a:t>
              </a:r>
              <a:r>
                <a:rPr lang="en-US" altLang="zh-CN" sz="2000" b="0" dirty="0">
                  <a:solidFill>
                    <a:srgbClr val="7030A0"/>
                  </a:solidFill>
                  <a:latin typeface="Helvetica" pitchFamily="2" charset="0"/>
                </a:rPr>
                <a:t>logical block number</a:t>
              </a:r>
              <a:r>
                <a:rPr lang="en-US" altLang="zh-CN" sz="2000" b="0" dirty="0">
                  <a:latin typeface="Helvetica" pitchFamily="2" charset="0"/>
                </a:rPr>
                <a:t>, and </a:t>
              </a:r>
              <a:r>
                <a:rPr lang="en-US" altLang="zh-CN" sz="2000" b="0" dirty="0">
                  <a:solidFill>
                    <a:srgbClr val="7030A0"/>
                  </a:solidFill>
                  <a:latin typeface="Helvetica" pitchFamily="2" charset="0"/>
                </a:rPr>
                <a:t>destination memory address </a:t>
              </a:r>
              <a:r>
                <a:rPr lang="en-US" altLang="zh-CN" sz="2000" b="0" dirty="0">
                  <a:latin typeface="Helvetica" pitchFamily="2" charset="0"/>
                </a:rPr>
                <a:t>to </a:t>
              </a:r>
              <a:r>
                <a:rPr lang="en-US" altLang="zh-CN" sz="2000" b="0" dirty="0">
                  <a:solidFill>
                    <a:srgbClr val="FF0000"/>
                  </a:solidFill>
                  <a:latin typeface="Helvetica" pitchFamily="2" charset="0"/>
                </a:rPr>
                <a:t>ports</a:t>
              </a:r>
              <a:r>
                <a:rPr lang="en-US" altLang="zh-CN" sz="2000" b="0" dirty="0">
                  <a:latin typeface="Helvetica" pitchFamily="2" charset="0"/>
                </a:rPr>
                <a:t> (addresses) associated with the disk controller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3E2DDA8E-6234-7A4C-B7BD-D723851E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034E5A-544C-9C4C-BAA5-547365E5336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BBF795C-E460-1B47-B0BC-EA32129E3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 disk sector</a:t>
            </a:r>
          </a:p>
        </p:txBody>
      </p:sp>
      <p:grpSp>
        <p:nvGrpSpPr>
          <p:cNvPr id="108548" name="Group 50">
            <a:extLst>
              <a:ext uri="{FF2B5EF4-FFF2-40B4-BE49-F238E27FC236}">
                <a16:creationId xmlns:a16="http://schemas.microsoft.com/office/drawing/2014/main" id="{1303C4D8-CBAB-BC4C-A527-50F4BF190BD8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416050"/>
            <a:ext cx="8462963" cy="5213350"/>
            <a:chOff x="94" y="554"/>
            <a:chExt cx="5483" cy="3622"/>
          </a:xfrm>
        </p:grpSpPr>
        <p:sp>
          <p:nvSpPr>
            <p:cNvPr id="108549" name="Rectangle 51">
              <a:extLst>
                <a:ext uri="{FF2B5EF4-FFF2-40B4-BE49-F238E27FC236}">
                  <a16:creationId xmlns:a16="http://schemas.microsoft.com/office/drawing/2014/main" id="{A17102A8-D42F-AE4F-B34B-81C8FCB04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28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08550" name="AutoShape 52">
              <a:extLst>
                <a:ext uri="{FF2B5EF4-FFF2-40B4-BE49-F238E27FC236}">
                  <a16:creationId xmlns:a16="http://schemas.microsoft.com/office/drawing/2014/main" id="{A3477002-AAD0-4E4E-BE15-EEC7330EE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51" name="Rectangle 53">
              <a:extLst>
                <a:ext uri="{FF2B5EF4-FFF2-40B4-BE49-F238E27FC236}">
                  <a16:creationId xmlns:a16="http://schemas.microsoft.com/office/drawing/2014/main" id="{EB94E111-6F4F-A74D-8E78-E4F7C9956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4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Helvetica" pitchFamily="2" charset="0"/>
              </a:endParaRPr>
            </a:p>
          </p:txBody>
        </p:sp>
        <p:sp>
          <p:nvSpPr>
            <p:cNvPr id="108552" name="AutoShape 54">
              <a:extLst>
                <a:ext uri="{FF2B5EF4-FFF2-40B4-BE49-F238E27FC236}">
                  <a16:creationId xmlns:a16="http://schemas.microsoft.com/office/drawing/2014/main" id="{3EE3672B-2AEA-1241-AA66-ACB5D85C9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53" name="Rectangle 55">
              <a:extLst>
                <a:ext uri="{FF2B5EF4-FFF2-40B4-BE49-F238E27FC236}">
                  <a16:creationId xmlns:a16="http://schemas.microsoft.com/office/drawing/2014/main" id="{91361DCD-323D-D24E-B2F7-1811A8E2E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54" name="Rectangle 56">
              <a:extLst>
                <a:ext uri="{FF2B5EF4-FFF2-40B4-BE49-F238E27FC236}">
                  <a16:creationId xmlns:a16="http://schemas.microsoft.com/office/drawing/2014/main" id="{D6C8A817-A72D-174A-B666-8AE0352A0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55" name="Rectangle 57">
              <a:extLst>
                <a:ext uri="{FF2B5EF4-FFF2-40B4-BE49-F238E27FC236}">
                  <a16:creationId xmlns:a16="http://schemas.microsoft.com/office/drawing/2014/main" id="{41E1DD8B-EF5F-764E-983C-0EA62C87C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56" name="Rectangle 58">
              <a:extLst>
                <a:ext uri="{FF2B5EF4-FFF2-40B4-BE49-F238E27FC236}">
                  <a16:creationId xmlns:a16="http://schemas.microsoft.com/office/drawing/2014/main" id="{602093CA-3FB9-824F-BDC7-C8293264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57" name="Rectangle 59">
              <a:extLst>
                <a:ext uri="{FF2B5EF4-FFF2-40B4-BE49-F238E27FC236}">
                  <a16:creationId xmlns:a16="http://schemas.microsoft.com/office/drawing/2014/main" id="{7F7E8421-69A7-3C48-A79B-A681B950E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58" name="AutoShape 60">
              <a:extLst>
                <a:ext uri="{FF2B5EF4-FFF2-40B4-BE49-F238E27FC236}">
                  <a16:creationId xmlns:a16="http://schemas.microsoft.com/office/drawing/2014/main" id="{A21DFCDD-BBB4-564D-9FF3-F0D59725A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59" name="AutoShape 61">
              <a:extLst>
                <a:ext uri="{FF2B5EF4-FFF2-40B4-BE49-F238E27FC236}">
                  <a16:creationId xmlns:a16="http://schemas.microsoft.com/office/drawing/2014/main" id="{91787643-6C4F-A845-870E-597469336A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60" name="Rectangle 62">
              <a:extLst>
                <a:ext uri="{FF2B5EF4-FFF2-40B4-BE49-F238E27FC236}">
                  <a16:creationId xmlns:a16="http://schemas.microsoft.com/office/drawing/2014/main" id="{9764A69D-C93A-B94F-AAFB-5CBEA00C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08561" name="Text Box 63">
              <a:extLst>
                <a:ext uri="{FF2B5EF4-FFF2-40B4-BE49-F238E27FC236}">
                  <a16:creationId xmlns:a16="http://schemas.microsoft.com/office/drawing/2014/main" id="{57BC5A44-3A1D-FE40-871E-271CE859B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784"/>
              <a:ext cx="92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08562" name="AutoShape 64">
              <a:extLst>
                <a:ext uri="{FF2B5EF4-FFF2-40B4-BE49-F238E27FC236}">
                  <a16:creationId xmlns:a16="http://schemas.microsoft.com/office/drawing/2014/main" id="{6490F122-7DFC-3449-B3D5-7FBE24AA9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63" name="Rectangle 65">
              <a:extLst>
                <a:ext uri="{FF2B5EF4-FFF2-40B4-BE49-F238E27FC236}">
                  <a16:creationId xmlns:a16="http://schemas.microsoft.com/office/drawing/2014/main" id="{2C00351B-1FD8-3943-8A77-0BCB83FE2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768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64" name="Text Box 66">
              <a:extLst>
                <a:ext uri="{FF2B5EF4-FFF2-40B4-BE49-F238E27FC236}">
                  <a16:creationId xmlns:a16="http://schemas.microsoft.com/office/drawing/2014/main" id="{A362DF62-E0DB-FA4C-B749-64D31C23F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554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08565" name="AutoShape 67">
              <a:extLst>
                <a:ext uri="{FF2B5EF4-FFF2-40B4-BE49-F238E27FC236}">
                  <a16:creationId xmlns:a16="http://schemas.microsoft.com/office/drawing/2014/main" id="{63793557-84C7-3143-9B89-03B53871B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66" name="AutoShape 68">
              <a:extLst>
                <a:ext uri="{FF2B5EF4-FFF2-40B4-BE49-F238E27FC236}">
                  <a16:creationId xmlns:a16="http://schemas.microsoft.com/office/drawing/2014/main" id="{0E1822BB-9B24-BC42-B3F6-436CDD13A13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4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67" name="Rectangle 69">
              <a:extLst>
                <a:ext uri="{FF2B5EF4-FFF2-40B4-BE49-F238E27FC236}">
                  <a16:creationId xmlns:a16="http://schemas.microsoft.com/office/drawing/2014/main" id="{FFCBECF7-0C59-714C-8283-5A447B90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08568" name="AutoShape 70">
              <a:extLst>
                <a:ext uri="{FF2B5EF4-FFF2-40B4-BE49-F238E27FC236}">
                  <a16:creationId xmlns:a16="http://schemas.microsoft.com/office/drawing/2014/main" id="{2DC4F59F-A91C-C44E-BD70-F7AF2E3CCC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96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69" name="Rectangle 71">
              <a:extLst>
                <a:ext uri="{FF2B5EF4-FFF2-40B4-BE49-F238E27FC236}">
                  <a16:creationId xmlns:a16="http://schemas.microsoft.com/office/drawing/2014/main" id="{86031FB5-E45C-074A-B74A-CAD9DF4B5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08570" name="AutoShape 72">
              <a:extLst>
                <a:ext uri="{FF2B5EF4-FFF2-40B4-BE49-F238E27FC236}">
                  <a16:creationId xmlns:a16="http://schemas.microsoft.com/office/drawing/2014/main" id="{7166FED6-699E-F149-9792-1EA550108B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0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71" name="Rectangle 73">
              <a:extLst>
                <a:ext uri="{FF2B5EF4-FFF2-40B4-BE49-F238E27FC236}">
                  <a16:creationId xmlns:a16="http://schemas.microsoft.com/office/drawing/2014/main" id="{D2BC9FBE-FBFC-4447-9C56-C14FFFCAD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3168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08572" name="Line 74">
              <a:extLst>
                <a:ext uri="{FF2B5EF4-FFF2-40B4-BE49-F238E27FC236}">
                  <a16:creationId xmlns:a16="http://schemas.microsoft.com/office/drawing/2014/main" id="{7AA2601A-E465-3A4C-AFF4-E99610E35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73" name="Line 75">
              <a:extLst>
                <a:ext uri="{FF2B5EF4-FFF2-40B4-BE49-F238E27FC236}">
                  <a16:creationId xmlns:a16="http://schemas.microsoft.com/office/drawing/2014/main" id="{D350F199-E677-C946-8357-02D4DBF00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74" name="Text Box 76">
              <a:extLst>
                <a:ext uri="{FF2B5EF4-FFF2-40B4-BE49-F238E27FC236}">
                  <a16:creationId xmlns:a16="http://schemas.microsoft.com/office/drawing/2014/main" id="{9EA5FE48-7E42-1749-AAC6-94EEA0700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3625"/>
              <a:ext cx="6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08575" name="Text Box 77">
              <a:extLst>
                <a:ext uri="{FF2B5EF4-FFF2-40B4-BE49-F238E27FC236}">
                  <a16:creationId xmlns:a16="http://schemas.microsoft.com/office/drawing/2014/main" id="{6DFCA228-E0EE-4441-B334-2DD8085AE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625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08576" name="Line 78">
              <a:extLst>
                <a:ext uri="{FF2B5EF4-FFF2-40B4-BE49-F238E27FC236}">
                  <a16:creationId xmlns:a16="http://schemas.microsoft.com/office/drawing/2014/main" id="{7E5B2369-B15B-D649-95CF-0421D5D30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77" name="Text Box 79">
              <a:extLst>
                <a:ext uri="{FF2B5EF4-FFF2-40B4-BE49-F238E27FC236}">
                  <a16:creationId xmlns:a16="http://schemas.microsoft.com/office/drawing/2014/main" id="{5B6EB0C1-3058-8444-A3B5-AFEEA548A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25"/>
              <a:ext cx="6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08578" name="Line 80">
              <a:extLst>
                <a:ext uri="{FF2B5EF4-FFF2-40B4-BE49-F238E27FC236}">
                  <a16:creationId xmlns:a16="http://schemas.microsoft.com/office/drawing/2014/main" id="{FA86B42B-2CFA-6A43-B475-B464075A4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79" name="AutoShape 81">
              <a:extLst>
                <a:ext uri="{FF2B5EF4-FFF2-40B4-BE49-F238E27FC236}">
                  <a16:creationId xmlns:a16="http://schemas.microsoft.com/office/drawing/2014/main" id="{5C1FC9DE-69E9-0543-AE07-2227AF82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08580" name="AutoShape 82">
              <a:extLst>
                <a:ext uri="{FF2B5EF4-FFF2-40B4-BE49-F238E27FC236}">
                  <a16:creationId xmlns:a16="http://schemas.microsoft.com/office/drawing/2014/main" id="{645FAD4D-58BA-2446-AAAF-DAC8B1E4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81" name="Rectangle 83">
              <a:extLst>
                <a:ext uri="{FF2B5EF4-FFF2-40B4-BE49-F238E27FC236}">
                  <a16:creationId xmlns:a16="http://schemas.microsoft.com/office/drawing/2014/main" id="{F05D3D3E-A684-504F-8454-E5188ED4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82" name="Rectangle 84">
              <a:extLst>
                <a:ext uri="{FF2B5EF4-FFF2-40B4-BE49-F238E27FC236}">
                  <a16:creationId xmlns:a16="http://schemas.microsoft.com/office/drawing/2014/main" id="{6B64B521-FD5F-B84D-BB76-3D486E74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83" name="Rectangle 85">
              <a:extLst>
                <a:ext uri="{FF2B5EF4-FFF2-40B4-BE49-F238E27FC236}">
                  <a16:creationId xmlns:a16="http://schemas.microsoft.com/office/drawing/2014/main" id="{666A4D43-CEAB-8841-A26B-625906B6E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84" name="Text Box 86">
              <a:extLst>
                <a:ext uri="{FF2B5EF4-FFF2-40B4-BE49-F238E27FC236}">
                  <a16:creationId xmlns:a16="http://schemas.microsoft.com/office/drawing/2014/main" id="{A31F57CD-2050-704B-9A1A-5870964F0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434"/>
              <a:ext cx="6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08585" name="Rectangle 87">
              <a:extLst>
                <a:ext uri="{FF2B5EF4-FFF2-40B4-BE49-F238E27FC236}">
                  <a16:creationId xmlns:a16="http://schemas.microsoft.com/office/drawing/2014/main" id="{244C55B4-5F09-6648-98A1-68C245732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86" name="Line 88">
              <a:extLst>
                <a:ext uri="{FF2B5EF4-FFF2-40B4-BE49-F238E27FC236}">
                  <a16:creationId xmlns:a16="http://schemas.microsoft.com/office/drawing/2014/main" id="{379CE27B-831D-174D-A8E1-02AE3E577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2" y="1976"/>
              <a:ext cx="1268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87" name="Line 89">
              <a:extLst>
                <a:ext uri="{FF2B5EF4-FFF2-40B4-BE49-F238E27FC236}">
                  <a16:creationId xmlns:a16="http://schemas.microsoft.com/office/drawing/2014/main" id="{175678BB-3E3F-1647-8E35-772A29D3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76"/>
              <a:ext cx="0" cy="715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88" name="Line 90">
              <a:extLst>
                <a:ext uri="{FF2B5EF4-FFF2-40B4-BE49-F238E27FC236}">
                  <a16:creationId xmlns:a16="http://schemas.microsoft.com/office/drawing/2014/main" id="{80937BC9-ABF3-1546-9699-05BCC1164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5" y="2709"/>
              <a:ext cx="711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89" name="Line 91">
              <a:extLst>
                <a:ext uri="{FF2B5EF4-FFF2-40B4-BE49-F238E27FC236}">
                  <a16:creationId xmlns:a16="http://schemas.microsoft.com/office/drawing/2014/main" id="{E747713B-EB7F-B644-86EE-A953BDB2E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683"/>
              <a:ext cx="0" cy="4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8590" name="Rectangle 92">
              <a:extLst>
                <a:ext uri="{FF2B5EF4-FFF2-40B4-BE49-F238E27FC236}">
                  <a16:creationId xmlns:a16="http://schemas.microsoft.com/office/drawing/2014/main" id="{77CCA13A-CCE5-A041-9342-676F710F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08591" name="Text Box 93">
              <a:extLst>
                <a:ext uri="{FF2B5EF4-FFF2-40B4-BE49-F238E27FC236}">
                  <a16:creationId xmlns:a16="http://schemas.microsoft.com/office/drawing/2014/main" id="{A42E9B41-B790-8445-88B2-061B18238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610"/>
              <a:ext cx="3291" cy="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2. Disk controller translates the block to (surface, track, sector), then reads the sector and performs a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DMA</a:t>
              </a:r>
              <a:r>
                <a:rPr lang="en-US" altLang="zh-CN" sz="2000" b="0">
                  <a:latin typeface="Helvetica" pitchFamily="2" charset="0"/>
                </a:rPr>
                <a:t> (direct memory access) transfer into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main memory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>
            <a:extLst>
              <a:ext uri="{FF2B5EF4-FFF2-40B4-BE49-F238E27FC236}">
                <a16:creationId xmlns:a16="http://schemas.microsoft.com/office/drawing/2014/main" id="{BEF76A7F-E2F8-8144-8D23-B635690E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A1BF2-C07D-E941-A566-E1B1F5C7330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C2A8885-A940-1146-AA17-CE30252CF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DMA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1018A862-0705-1042-ADE5-8863D5E2A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34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 memory access </a:t>
            </a:r>
          </a:p>
          <a:p>
            <a:r>
              <a:rPr lang="en-US" altLang="zh-CN">
                <a:ea typeface="宋体" panose="02010600030101010101" pitchFamily="2" charset="-122"/>
              </a:rPr>
              <a:t>A device performs a read or write bus transaction on its own, without any involvement of the CPU</a:t>
            </a:r>
          </a:p>
          <a:p>
            <a:r>
              <a:rPr lang="en-US" altLang="zh-CN">
                <a:ea typeface="宋体" panose="02010600030101010101" pitchFamily="2" charset="-122"/>
              </a:rPr>
              <a:t>The transfer of data is known as a DMA transfer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5AEA4EBB-23D9-5F4F-82CA-DF9F5F5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DFC894-2108-5A44-9DC1-557F8681544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75C1F271-0846-A543-AF63-E054ACE2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 disk block</a:t>
            </a:r>
          </a:p>
        </p:txBody>
      </p:sp>
      <p:grpSp>
        <p:nvGrpSpPr>
          <p:cNvPr id="112644" name="Group 50">
            <a:extLst>
              <a:ext uri="{FF2B5EF4-FFF2-40B4-BE49-F238E27FC236}">
                <a16:creationId xmlns:a16="http://schemas.microsoft.com/office/drawing/2014/main" id="{3E36AC21-E7F1-0C46-BAFE-0EFCCC1168C8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416050"/>
            <a:ext cx="8477250" cy="5213350"/>
            <a:chOff x="94" y="554"/>
            <a:chExt cx="5493" cy="3622"/>
          </a:xfrm>
        </p:grpSpPr>
        <p:sp>
          <p:nvSpPr>
            <p:cNvPr id="112646" name="Rectangle 51">
              <a:extLst>
                <a:ext uri="{FF2B5EF4-FFF2-40B4-BE49-F238E27FC236}">
                  <a16:creationId xmlns:a16="http://schemas.microsoft.com/office/drawing/2014/main" id="{395A9F91-B5B2-F244-8869-BC0AEA87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28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12647" name="AutoShape 52">
              <a:extLst>
                <a:ext uri="{FF2B5EF4-FFF2-40B4-BE49-F238E27FC236}">
                  <a16:creationId xmlns:a16="http://schemas.microsoft.com/office/drawing/2014/main" id="{A154FCAE-E03A-C949-A1D6-D8D7917D4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48" name="Rectangle 53">
              <a:extLst>
                <a:ext uri="{FF2B5EF4-FFF2-40B4-BE49-F238E27FC236}">
                  <a16:creationId xmlns:a16="http://schemas.microsoft.com/office/drawing/2014/main" id="{4F1EAC32-D262-4345-BC15-0B9697536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4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Helvetica" pitchFamily="2" charset="0"/>
              </a:endParaRPr>
            </a:p>
          </p:txBody>
        </p:sp>
        <p:sp>
          <p:nvSpPr>
            <p:cNvPr id="112649" name="AutoShape 54">
              <a:extLst>
                <a:ext uri="{FF2B5EF4-FFF2-40B4-BE49-F238E27FC236}">
                  <a16:creationId xmlns:a16="http://schemas.microsoft.com/office/drawing/2014/main" id="{62D00F61-4958-EF45-9D65-F9388CCB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50" name="Rectangle 55">
              <a:extLst>
                <a:ext uri="{FF2B5EF4-FFF2-40B4-BE49-F238E27FC236}">
                  <a16:creationId xmlns:a16="http://schemas.microsoft.com/office/drawing/2014/main" id="{A5E0AC64-ED13-2540-B6F5-4222A0D5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51" name="Rectangle 56">
              <a:extLst>
                <a:ext uri="{FF2B5EF4-FFF2-40B4-BE49-F238E27FC236}">
                  <a16:creationId xmlns:a16="http://schemas.microsoft.com/office/drawing/2014/main" id="{9A6832A2-5EDD-DE45-A7E4-F8A75A7E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52" name="Rectangle 57">
              <a:extLst>
                <a:ext uri="{FF2B5EF4-FFF2-40B4-BE49-F238E27FC236}">
                  <a16:creationId xmlns:a16="http://schemas.microsoft.com/office/drawing/2014/main" id="{F59D0555-CF15-8B47-B6FC-C5A862D6E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53" name="Rectangle 58">
              <a:extLst>
                <a:ext uri="{FF2B5EF4-FFF2-40B4-BE49-F238E27FC236}">
                  <a16:creationId xmlns:a16="http://schemas.microsoft.com/office/drawing/2014/main" id="{FE8FE13A-24F0-CC48-8E78-A83497C98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54" name="Rectangle 59">
              <a:extLst>
                <a:ext uri="{FF2B5EF4-FFF2-40B4-BE49-F238E27FC236}">
                  <a16:creationId xmlns:a16="http://schemas.microsoft.com/office/drawing/2014/main" id="{28B07AC7-10BC-8A45-ACCC-78B468AF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55" name="AutoShape 60">
              <a:extLst>
                <a:ext uri="{FF2B5EF4-FFF2-40B4-BE49-F238E27FC236}">
                  <a16:creationId xmlns:a16="http://schemas.microsoft.com/office/drawing/2014/main" id="{DE919A9D-EB88-224D-BEA6-E962D4B14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56" name="AutoShape 61">
              <a:extLst>
                <a:ext uri="{FF2B5EF4-FFF2-40B4-BE49-F238E27FC236}">
                  <a16:creationId xmlns:a16="http://schemas.microsoft.com/office/drawing/2014/main" id="{7A4C3FAD-3B7A-4546-9D2F-E261AA57E9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57" name="Rectangle 62">
              <a:extLst>
                <a:ext uri="{FF2B5EF4-FFF2-40B4-BE49-F238E27FC236}">
                  <a16:creationId xmlns:a16="http://schemas.microsoft.com/office/drawing/2014/main" id="{8FBB3C1B-636D-804B-A0A4-ED053B1C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12658" name="Text Box 63">
              <a:extLst>
                <a:ext uri="{FF2B5EF4-FFF2-40B4-BE49-F238E27FC236}">
                  <a16:creationId xmlns:a16="http://schemas.microsoft.com/office/drawing/2014/main" id="{B68DDC36-E6BE-4649-B486-2CC6AA9C2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784"/>
              <a:ext cx="92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12659" name="AutoShape 64">
              <a:extLst>
                <a:ext uri="{FF2B5EF4-FFF2-40B4-BE49-F238E27FC236}">
                  <a16:creationId xmlns:a16="http://schemas.microsoft.com/office/drawing/2014/main" id="{2CC10918-0589-5E4F-9686-50A307C9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60" name="Rectangle 65">
              <a:extLst>
                <a:ext uri="{FF2B5EF4-FFF2-40B4-BE49-F238E27FC236}">
                  <a16:creationId xmlns:a16="http://schemas.microsoft.com/office/drawing/2014/main" id="{3F57CCED-ABA4-D94A-A1E9-D9E7BE8A6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768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61" name="Text Box 66">
              <a:extLst>
                <a:ext uri="{FF2B5EF4-FFF2-40B4-BE49-F238E27FC236}">
                  <a16:creationId xmlns:a16="http://schemas.microsoft.com/office/drawing/2014/main" id="{C3065C7F-2BEB-7542-A9EE-DC6BBA55B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554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12662" name="AutoShape 67">
              <a:extLst>
                <a:ext uri="{FF2B5EF4-FFF2-40B4-BE49-F238E27FC236}">
                  <a16:creationId xmlns:a16="http://schemas.microsoft.com/office/drawing/2014/main" id="{6454875B-6B9A-D84C-A43B-CC85FA2A5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63" name="AutoShape 68">
              <a:extLst>
                <a:ext uri="{FF2B5EF4-FFF2-40B4-BE49-F238E27FC236}">
                  <a16:creationId xmlns:a16="http://schemas.microsoft.com/office/drawing/2014/main" id="{7333399B-CB8D-1840-9562-1AE74970B0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4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64" name="Rectangle 69">
              <a:extLst>
                <a:ext uri="{FF2B5EF4-FFF2-40B4-BE49-F238E27FC236}">
                  <a16:creationId xmlns:a16="http://schemas.microsoft.com/office/drawing/2014/main" id="{51903534-38C5-F849-9219-800A2DFF6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12665" name="AutoShape 70">
              <a:extLst>
                <a:ext uri="{FF2B5EF4-FFF2-40B4-BE49-F238E27FC236}">
                  <a16:creationId xmlns:a16="http://schemas.microsoft.com/office/drawing/2014/main" id="{5E1AC592-2625-A14A-B019-C437FE77F2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96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66" name="Rectangle 71">
              <a:extLst>
                <a:ext uri="{FF2B5EF4-FFF2-40B4-BE49-F238E27FC236}">
                  <a16:creationId xmlns:a16="http://schemas.microsoft.com/office/drawing/2014/main" id="{73AD442B-8633-B941-A9DE-526156EE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12667" name="AutoShape 72">
              <a:extLst>
                <a:ext uri="{FF2B5EF4-FFF2-40B4-BE49-F238E27FC236}">
                  <a16:creationId xmlns:a16="http://schemas.microsoft.com/office/drawing/2014/main" id="{0D951AB0-6996-D648-857D-DFF2063817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0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68" name="Rectangle 73">
              <a:extLst>
                <a:ext uri="{FF2B5EF4-FFF2-40B4-BE49-F238E27FC236}">
                  <a16:creationId xmlns:a16="http://schemas.microsoft.com/office/drawing/2014/main" id="{E380680A-AEAE-9443-8EC5-581106ECB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3168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12669" name="Line 74">
              <a:extLst>
                <a:ext uri="{FF2B5EF4-FFF2-40B4-BE49-F238E27FC236}">
                  <a16:creationId xmlns:a16="http://schemas.microsoft.com/office/drawing/2014/main" id="{EB3E4EBE-9F92-DA46-A07F-E8A5598AF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70" name="Line 75">
              <a:extLst>
                <a:ext uri="{FF2B5EF4-FFF2-40B4-BE49-F238E27FC236}">
                  <a16:creationId xmlns:a16="http://schemas.microsoft.com/office/drawing/2014/main" id="{2E69D499-2CDD-DB4A-8DD1-297DE579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71" name="Text Box 76">
              <a:extLst>
                <a:ext uri="{FF2B5EF4-FFF2-40B4-BE49-F238E27FC236}">
                  <a16:creationId xmlns:a16="http://schemas.microsoft.com/office/drawing/2014/main" id="{5413C2A8-26D4-DF44-81D6-569F09A28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3625"/>
              <a:ext cx="6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12672" name="Text Box 77">
              <a:extLst>
                <a:ext uri="{FF2B5EF4-FFF2-40B4-BE49-F238E27FC236}">
                  <a16:creationId xmlns:a16="http://schemas.microsoft.com/office/drawing/2014/main" id="{A033DC42-076C-4642-8A9D-D1C7ED3A6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625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12673" name="Line 78">
              <a:extLst>
                <a:ext uri="{FF2B5EF4-FFF2-40B4-BE49-F238E27FC236}">
                  <a16:creationId xmlns:a16="http://schemas.microsoft.com/office/drawing/2014/main" id="{AED9C561-77F7-7B4F-9F92-B5EACCC52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74" name="Text Box 79">
              <a:extLst>
                <a:ext uri="{FF2B5EF4-FFF2-40B4-BE49-F238E27FC236}">
                  <a16:creationId xmlns:a16="http://schemas.microsoft.com/office/drawing/2014/main" id="{CD8452F1-5D11-F647-92FD-3DBAADCB5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25"/>
              <a:ext cx="6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12675" name="Line 80">
              <a:extLst>
                <a:ext uri="{FF2B5EF4-FFF2-40B4-BE49-F238E27FC236}">
                  <a16:creationId xmlns:a16="http://schemas.microsoft.com/office/drawing/2014/main" id="{42663109-F701-6040-9202-2ADA7CF88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76" name="AutoShape 81">
              <a:extLst>
                <a:ext uri="{FF2B5EF4-FFF2-40B4-BE49-F238E27FC236}">
                  <a16:creationId xmlns:a16="http://schemas.microsoft.com/office/drawing/2014/main" id="{3F1736A4-E1F8-BD4F-A956-DF8049F78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12677" name="AutoShape 82">
              <a:extLst>
                <a:ext uri="{FF2B5EF4-FFF2-40B4-BE49-F238E27FC236}">
                  <a16:creationId xmlns:a16="http://schemas.microsoft.com/office/drawing/2014/main" id="{9093C1A3-5C74-CF45-88B6-A06BA77E7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78" name="Rectangle 83">
              <a:extLst>
                <a:ext uri="{FF2B5EF4-FFF2-40B4-BE49-F238E27FC236}">
                  <a16:creationId xmlns:a16="http://schemas.microsoft.com/office/drawing/2014/main" id="{63ECE441-35EC-B04B-B6FA-7CDFB6DB2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79" name="Rectangle 84">
              <a:extLst>
                <a:ext uri="{FF2B5EF4-FFF2-40B4-BE49-F238E27FC236}">
                  <a16:creationId xmlns:a16="http://schemas.microsoft.com/office/drawing/2014/main" id="{6ED1E414-56A5-334C-AA1E-2BF15984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80" name="Rectangle 85">
              <a:extLst>
                <a:ext uri="{FF2B5EF4-FFF2-40B4-BE49-F238E27FC236}">
                  <a16:creationId xmlns:a16="http://schemas.microsoft.com/office/drawing/2014/main" id="{AD27FFAC-30ED-8A45-B57D-9599F0A00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81" name="Text Box 86">
              <a:extLst>
                <a:ext uri="{FF2B5EF4-FFF2-40B4-BE49-F238E27FC236}">
                  <a16:creationId xmlns:a16="http://schemas.microsoft.com/office/drawing/2014/main" id="{7022AD1E-2DB8-4048-A13A-B04A5C1F4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434"/>
              <a:ext cx="6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12682" name="Rectangle 87">
              <a:extLst>
                <a:ext uri="{FF2B5EF4-FFF2-40B4-BE49-F238E27FC236}">
                  <a16:creationId xmlns:a16="http://schemas.microsoft.com/office/drawing/2014/main" id="{75D9F581-414F-B146-9E14-6141874B7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83" name="Line 88">
              <a:extLst>
                <a:ext uri="{FF2B5EF4-FFF2-40B4-BE49-F238E27FC236}">
                  <a16:creationId xmlns:a16="http://schemas.microsoft.com/office/drawing/2014/main" id="{0E3E7B05-983C-C24C-93D6-C09AC4FCD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1635"/>
              <a:ext cx="64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84" name="Line 89">
              <a:extLst>
                <a:ext uri="{FF2B5EF4-FFF2-40B4-BE49-F238E27FC236}">
                  <a16:creationId xmlns:a16="http://schemas.microsoft.com/office/drawing/2014/main" id="{3471F110-B385-1D48-ABF5-BE1E8E5D8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635"/>
              <a:ext cx="0" cy="1056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85" name="Line 90">
              <a:extLst>
                <a:ext uri="{FF2B5EF4-FFF2-40B4-BE49-F238E27FC236}">
                  <a16:creationId xmlns:a16="http://schemas.microsoft.com/office/drawing/2014/main" id="{AD0DB907-63C1-0743-9E6F-BDA7CE2D9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5" y="2709"/>
              <a:ext cx="711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86" name="Line 91">
              <a:extLst>
                <a:ext uri="{FF2B5EF4-FFF2-40B4-BE49-F238E27FC236}">
                  <a16:creationId xmlns:a16="http://schemas.microsoft.com/office/drawing/2014/main" id="{17D08625-7469-4241-8A30-176835F61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683"/>
              <a:ext cx="0" cy="4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687" name="Rectangle 92">
              <a:extLst>
                <a:ext uri="{FF2B5EF4-FFF2-40B4-BE49-F238E27FC236}">
                  <a16:creationId xmlns:a16="http://schemas.microsoft.com/office/drawing/2014/main" id="{ABCCD838-54A5-8546-A1F7-F6309C772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12688" name="Text Box 93">
              <a:extLst>
                <a:ext uri="{FF2B5EF4-FFF2-40B4-BE49-F238E27FC236}">
                  <a16:creationId xmlns:a16="http://schemas.microsoft.com/office/drawing/2014/main" id="{1769CDB0-DA12-994C-B9CF-54741B0A0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610"/>
              <a:ext cx="293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3. When the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DMA transfer </a:t>
              </a:r>
              <a:r>
                <a:rPr lang="en-US" altLang="zh-CN" sz="2000" b="0">
                  <a:latin typeface="Helvetica" pitchFamily="2" charset="0"/>
                </a:rPr>
                <a:t>completes, the disk controller notifies the CPU with an </a:t>
              </a:r>
              <a:r>
                <a:rPr lang="en-US" altLang="zh-CN" sz="2000" b="0" i="1">
                  <a:solidFill>
                    <a:srgbClr val="FF0000"/>
                  </a:solidFill>
                  <a:latin typeface="Helvetica" pitchFamily="2" charset="0"/>
                </a:rPr>
                <a:t>interrupt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 </a:t>
              </a:r>
              <a:r>
                <a:rPr lang="en-US" altLang="zh-CN" sz="2000" b="0">
                  <a:latin typeface="Helvetica" pitchFamily="2" charset="0"/>
                </a:rPr>
                <a:t>(i.e., asserts a special “interrupt” pin on the CPU)</a:t>
              </a:r>
              <a:endParaRPr lang="en-US" altLang="zh-CN" sz="2000" b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</p:grpSp>
      <p:sp>
        <p:nvSpPr>
          <p:cNvPr id="112645" name="Text Box 86">
            <a:extLst>
              <a:ext uri="{FF2B5EF4-FFF2-40B4-BE49-F238E27FC236}">
                <a16:creationId xmlns:a16="http://schemas.microsoft.com/office/drawing/2014/main" id="{048B452D-CABE-6240-B07B-064562812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25257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Helvetica" pitchFamily="2" charset="0"/>
              </a:rPr>
              <a:t>Interrupt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97F7EB2B-F459-F74F-B96D-2F01A73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0F9541-0359-6346-8BA0-C93479E426E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AF534F8E-0396-614C-A244-94F265BA2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Interrupt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8E62374-DCA6-2045-A4AE-A3AA7696C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34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devices trigger interrupts by signaling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pin</a:t>
            </a:r>
            <a:r>
              <a:rPr lang="en-US" altLang="zh-CN">
                <a:ea typeface="宋体" panose="02010600030101010101" pitchFamily="2" charset="-122"/>
              </a:rPr>
              <a:t> on the processor chip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network adapters, disk controllers, timer chips </a:t>
            </a:r>
          </a:p>
          <a:p>
            <a:r>
              <a:rPr lang="en-US" altLang="zh-CN">
                <a:ea typeface="宋体" panose="02010600030101010101" pitchFamily="2" charset="-122"/>
              </a:rPr>
              <a:t>I/O devices place a number onto the system bus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identifies the device that caused the interrupt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Cause the CPU stop what it is currently working on,  and jump to an operating system routine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5">
            <a:extLst>
              <a:ext uri="{FF2B5EF4-FFF2-40B4-BE49-F238E27FC236}">
                <a16:creationId xmlns:a16="http://schemas.microsoft.com/office/drawing/2014/main" id="{BAD19A71-DD39-8542-86E0-31B136BC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8A8B95-E31F-314C-9258-4B36A626261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E61D03C4-195D-D442-A2C4-D8D041965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Solid State Disk (SSD)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205692BD-FB54-0E45-8401-A40CEEFF5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343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Solid state disk (SSD) is a storage technology, based on flash memory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SSD package plugs into a standard disk slot on the I/O bus (typically USB or SATA)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Flash translation layer = disk controller</a:t>
            </a:r>
          </a:p>
          <a:p>
            <a:pPr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89">
            <a:extLst>
              <a:ext uri="{FF2B5EF4-FFF2-40B4-BE49-F238E27FC236}">
                <a16:creationId xmlns:a16="http://schemas.microsoft.com/office/drawing/2014/main" id="{42437CC2-7CD3-534B-B587-E477AEB13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18787" name="Title 1">
            <a:extLst>
              <a:ext uri="{FF2B5EF4-FFF2-40B4-BE49-F238E27FC236}">
                <a16:creationId xmlns:a16="http://schemas.microsoft.com/office/drawing/2014/main" id="{A977A5FC-868D-734A-B0EE-7C6AF687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Solid State Disk (SSD)</a:t>
            </a:r>
          </a:p>
        </p:txBody>
      </p:sp>
      <p:sp>
        <p:nvSpPr>
          <p:cNvPr id="118788" name="Content Placeholder 2">
            <a:extLst>
              <a:ext uri="{FF2B5EF4-FFF2-40B4-BE49-F238E27FC236}">
                <a16:creationId xmlns:a16="http://schemas.microsoft.com/office/drawing/2014/main" id="{3EE85AB7-268A-5B4C-B213-4C758B5B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5105400"/>
            <a:ext cx="8518525" cy="1524000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Pages</a:t>
            </a:r>
            <a:r>
              <a:rPr lang="en-US" altLang="zh-CN" sz="2000">
                <a:ea typeface="宋体" panose="02010600030101010101" pitchFamily="2" charset="-122"/>
              </a:rPr>
              <a:t>: 512B to 4KB,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Blocks</a:t>
            </a:r>
            <a:r>
              <a:rPr lang="en-US" altLang="zh-CN" sz="2000">
                <a:ea typeface="宋体" panose="02010600030101010101" pitchFamily="2" charset="-122"/>
              </a:rPr>
              <a:t>: 32 to 128 pages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Data read/written in units of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pages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Page can be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written</a:t>
            </a:r>
            <a:r>
              <a:rPr lang="en-US" altLang="zh-CN" sz="2000">
                <a:ea typeface="宋体" panose="02010600030101010101" pitchFamily="2" charset="-122"/>
              </a:rPr>
              <a:t> only after its block has been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erased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A block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wears out </a:t>
            </a:r>
            <a:r>
              <a:rPr lang="en-US" altLang="zh-CN" sz="2000">
                <a:ea typeface="宋体" panose="02010600030101010101" pitchFamily="2" charset="-122"/>
              </a:rPr>
              <a:t>after 100,000 repeated writes.</a:t>
            </a:r>
          </a:p>
        </p:txBody>
      </p:sp>
      <p:sp>
        <p:nvSpPr>
          <p:cNvPr id="62" name="AutoShape 238">
            <a:extLst>
              <a:ext uri="{FF2B5EF4-FFF2-40B4-BE49-F238E27FC236}">
                <a16:creationId xmlns:a16="http://schemas.microsoft.com/office/drawing/2014/main" id="{EF2CBE08-4798-3B43-8799-2E4CFD86BA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05300" y="1987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3" name="Rectangle 239">
            <a:extLst>
              <a:ext uri="{FF2B5EF4-FFF2-40B4-BE49-F238E27FC236}">
                <a16:creationId xmlns:a16="http://schemas.microsoft.com/office/drawing/2014/main" id="{A0F4803C-4091-6644-8111-667762F4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87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Flash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translation layer</a:t>
            </a:r>
          </a:p>
        </p:txBody>
      </p:sp>
      <p:sp>
        <p:nvSpPr>
          <p:cNvPr id="64" name="Line 258">
            <a:extLst>
              <a:ext uri="{FF2B5EF4-FFF2-40B4-BE49-F238E27FC236}">
                <a16:creationId xmlns:a16="http://schemas.microsoft.com/office/drawing/2014/main" id="{2AEE782F-3DD6-CB43-AF40-758963BD0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08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5" name="Rectangle 235">
            <a:extLst>
              <a:ext uri="{FF2B5EF4-FFF2-40B4-BE49-F238E27FC236}">
                <a16:creationId xmlns:a16="http://schemas.microsoft.com/office/drawing/2014/main" id="{F9FDB6D3-8725-0242-BF28-80B48F22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71650"/>
            <a:ext cx="2133600" cy="2159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rgbClr val="CCFFCC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6" name="Rectangle 264">
            <a:extLst>
              <a:ext uri="{FF2B5EF4-FFF2-40B4-BE49-F238E27FC236}">
                <a16:creationId xmlns:a16="http://schemas.microsoft.com/office/drawing/2014/main" id="{10CA43C1-CA56-9249-99BF-5AAD6382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1922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7" name="Text Box 265">
            <a:extLst>
              <a:ext uri="{FF2B5EF4-FFF2-40B4-BE49-F238E27FC236}">
                <a16:creationId xmlns:a16="http://schemas.microsoft.com/office/drawing/2014/main" id="{759899DD-3204-B547-BB87-C97D8ECE8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431409"/>
            <a:ext cx="9717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I/O bus</a:t>
            </a:r>
          </a:p>
        </p:txBody>
      </p:sp>
      <p:sp>
        <p:nvSpPr>
          <p:cNvPr id="84" name="Rectangle 280">
            <a:extLst>
              <a:ext uri="{FF2B5EF4-FFF2-40B4-BE49-F238E27FC236}">
                <a16:creationId xmlns:a16="http://schemas.microsoft.com/office/drawing/2014/main" id="{BDE25F52-5552-EA4F-9ADB-576899426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4070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5" name="Rectangle 274">
            <a:extLst>
              <a:ext uri="{FF2B5EF4-FFF2-40B4-BE49-F238E27FC236}">
                <a16:creationId xmlns:a16="http://schemas.microsoft.com/office/drawing/2014/main" id="{ED7168D5-B3C1-3146-87A5-B7FFBFAE6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Page 0</a:t>
            </a:r>
          </a:p>
        </p:txBody>
      </p:sp>
      <p:sp>
        <p:nvSpPr>
          <p:cNvPr id="86" name="Rectangle 277">
            <a:extLst>
              <a:ext uri="{FF2B5EF4-FFF2-40B4-BE49-F238E27FC236}">
                <a16:creationId xmlns:a16="http://schemas.microsoft.com/office/drawing/2014/main" id="{8672DC26-518C-A14E-A5EA-08FA0CCC4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Page 1</a:t>
            </a:r>
          </a:p>
        </p:txBody>
      </p:sp>
      <p:sp>
        <p:nvSpPr>
          <p:cNvPr id="87" name="Rectangle 278">
            <a:extLst>
              <a:ext uri="{FF2B5EF4-FFF2-40B4-BE49-F238E27FC236}">
                <a16:creationId xmlns:a16="http://schemas.microsoft.com/office/drawing/2014/main" id="{C4366862-10F4-2A4E-9927-AB403526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Page P-1</a:t>
            </a:r>
          </a:p>
        </p:txBody>
      </p:sp>
      <p:sp>
        <p:nvSpPr>
          <p:cNvPr id="88" name="Text Box 279">
            <a:extLst>
              <a:ext uri="{FF2B5EF4-FFF2-40B4-BE49-F238E27FC236}">
                <a16:creationId xmlns:a16="http://schemas.microsoft.com/office/drawing/2014/main" id="{9A3632F7-2023-1D47-B341-7882F249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39941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…</a:t>
            </a:r>
          </a:p>
        </p:txBody>
      </p:sp>
      <p:sp>
        <p:nvSpPr>
          <p:cNvPr id="89" name="Text Box 281">
            <a:extLst>
              <a:ext uri="{FF2B5EF4-FFF2-40B4-BE49-F238E27FC236}">
                <a16:creationId xmlns:a16="http://schemas.microsoft.com/office/drawing/2014/main" id="{5A0CEB0E-85B8-C44A-B742-021BE4803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702050"/>
            <a:ext cx="94138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rgbClr val="FF0000"/>
                </a:solidFill>
                <a:latin typeface="Nanum Myeongjo" panose="02020603020101020101" pitchFamily="18" charset="-127"/>
              </a:rPr>
              <a:t>Block</a:t>
            </a:r>
            <a:r>
              <a:rPr lang="en-US" sz="18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 0</a:t>
            </a:r>
          </a:p>
        </p:txBody>
      </p:sp>
      <p:sp>
        <p:nvSpPr>
          <p:cNvPr id="71" name="Text Box 282">
            <a:extLst>
              <a:ext uri="{FF2B5EF4-FFF2-40B4-BE49-F238E27FC236}">
                <a16:creationId xmlns:a16="http://schemas.microsoft.com/office/drawing/2014/main" id="{809F8DA1-E187-B441-A4F3-BA1FB5112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4038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…</a:t>
            </a:r>
          </a:p>
        </p:txBody>
      </p:sp>
      <p:sp>
        <p:nvSpPr>
          <p:cNvPr id="78" name="Rectangle 287">
            <a:extLst>
              <a:ext uri="{FF2B5EF4-FFF2-40B4-BE49-F238E27FC236}">
                <a16:creationId xmlns:a16="http://schemas.microsoft.com/office/drawing/2014/main" id="{3C60392C-3E0B-C047-BE6B-6AE74A73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70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9" name="Rectangle 283">
            <a:extLst>
              <a:ext uri="{FF2B5EF4-FFF2-40B4-BE49-F238E27FC236}">
                <a16:creationId xmlns:a16="http://schemas.microsoft.com/office/drawing/2014/main" id="{5628D62A-734B-5543-8F08-01A80E80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Page 0</a:t>
            </a:r>
          </a:p>
        </p:txBody>
      </p:sp>
      <p:sp>
        <p:nvSpPr>
          <p:cNvPr id="80" name="Rectangle 284">
            <a:extLst>
              <a:ext uri="{FF2B5EF4-FFF2-40B4-BE49-F238E27FC236}">
                <a16:creationId xmlns:a16="http://schemas.microsoft.com/office/drawing/2014/main" id="{56CCF96B-523F-C34D-8BAE-A55354B2F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Page 1</a:t>
            </a:r>
          </a:p>
        </p:txBody>
      </p:sp>
      <p:sp>
        <p:nvSpPr>
          <p:cNvPr id="81" name="Rectangle 285">
            <a:extLst>
              <a:ext uri="{FF2B5EF4-FFF2-40B4-BE49-F238E27FC236}">
                <a16:creationId xmlns:a16="http://schemas.microsoft.com/office/drawing/2014/main" id="{BFAA41BA-A197-A349-97B2-E1910988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Page P-1</a:t>
            </a:r>
          </a:p>
        </p:txBody>
      </p:sp>
      <p:sp>
        <p:nvSpPr>
          <p:cNvPr id="82" name="Text Box 286">
            <a:extLst>
              <a:ext uri="{FF2B5EF4-FFF2-40B4-BE49-F238E27FC236}">
                <a16:creationId xmlns:a16="http://schemas.microsoft.com/office/drawing/2014/main" id="{E8FEA1D6-0E5E-0245-8379-33A8B667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9941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…</a:t>
            </a:r>
          </a:p>
        </p:txBody>
      </p:sp>
      <p:sp>
        <p:nvSpPr>
          <p:cNvPr id="83" name="Text Box 288">
            <a:extLst>
              <a:ext uri="{FF2B5EF4-FFF2-40B4-BE49-F238E27FC236}">
                <a16:creationId xmlns:a16="http://schemas.microsoft.com/office/drawing/2014/main" id="{286D5AD5-9B4C-AB4D-AA65-B49588368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02050"/>
            <a:ext cx="130516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rgbClr val="FF0000"/>
                </a:solidFill>
                <a:latin typeface="Nanum Myeongjo" panose="02020603020101020101" pitchFamily="18" charset="-127"/>
              </a:rPr>
              <a:t>Block</a:t>
            </a:r>
            <a:r>
              <a:rPr lang="en-US" sz="18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  B-1</a:t>
            </a:r>
          </a:p>
        </p:txBody>
      </p:sp>
      <p:sp>
        <p:nvSpPr>
          <p:cNvPr id="74" name="Text Box 291">
            <a:extLst>
              <a:ext uri="{FF2B5EF4-FFF2-40B4-BE49-F238E27FC236}">
                <a16:creationId xmlns:a16="http://schemas.microsoft.com/office/drawing/2014/main" id="{C3845E4D-BBF2-7B4E-8C4A-59A4C32A6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3397250"/>
            <a:ext cx="160813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Flash memory</a:t>
            </a:r>
          </a:p>
        </p:txBody>
      </p:sp>
      <p:sp>
        <p:nvSpPr>
          <p:cNvPr id="75" name="Rectangle 292">
            <a:extLst>
              <a:ext uri="{FF2B5EF4-FFF2-40B4-BE49-F238E27FC236}">
                <a16:creationId xmlns:a16="http://schemas.microsoft.com/office/drawing/2014/main" id="{90A44D98-C587-7842-8C6A-789260E4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98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6" name="Text Box 293">
            <a:extLst>
              <a:ext uri="{FF2B5EF4-FFF2-40B4-BE49-F238E27FC236}">
                <a16:creationId xmlns:a16="http://schemas.microsoft.com/office/drawing/2014/main" id="{DACE1C00-43E5-0746-88C7-F06E13103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362200"/>
            <a:ext cx="276542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Solid State Disk (SSD)</a:t>
            </a:r>
          </a:p>
        </p:txBody>
      </p:sp>
      <p:sp>
        <p:nvSpPr>
          <p:cNvPr id="77" name="Text Box 297">
            <a:extLst>
              <a:ext uri="{FF2B5EF4-FFF2-40B4-BE49-F238E27FC236}">
                <a16:creationId xmlns:a16="http://schemas.microsoft.com/office/drawing/2014/main" id="{1E52157F-148A-EA46-A875-BBEB93B0D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2057400"/>
            <a:ext cx="3238500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rPr>
              <a:t>Requests to read and write logical disk </a:t>
            </a:r>
            <a:r>
              <a:rPr lang="en-US" sz="1800" b="0" kern="0" dirty="0">
                <a:solidFill>
                  <a:srgbClr val="9900CC"/>
                </a:solidFill>
                <a:latin typeface="Nanum Myeongjo" panose="02020603020101020101" pitchFamily="18" charset="-127"/>
              </a:rPr>
              <a:t>blocks</a:t>
            </a:r>
          </a:p>
        </p:txBody>
      </p:sp>
      <p:sp>
        <p:nvSpPr>
          <p:cNvPr id="30" name="Rectangle 272">
            <a:extLst>
              <a:ext uri="{FF2B5EF4-FFF2-40B4-BE49-F238E27FC236}">
                <a16:creationId xmlns:a16="http://schemas.microsoft.com/office/drawing/2014/main" id="{363EE274-8BDC-9846-B95B-224896FD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70063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0" kern="0" dirty="0">
              <a:solidFill>
                <a:sysClr val="windowText" lastClr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1" name="Rectangle 272">
            <a:extLst>
              <a:ext uri="{FF2B5EF4-FFF2-40B4-BE49-F238E27FC236}">
                <a16:creationId xmlns:a16="http://schemas.microsoft.com/office/drawing/2014/main" id="{C6E7EC7E-A585-4D4B-9CFF-B5D6A61F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764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0" kern="0" dirty="0">
              <a:solidFill>
                <a:sysClr val="windowText" lastClr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" name="任意多边形 2">
            <a:extLst>
              <a:ext uri="{FF2B5EF4-FFF2-40B4-BE49-F238E27FC236}">
                <a16:creationId xmlns:a16="http://schemas.microsoft.com/office/drawing/2014/main" id="{A17AD364-FB08-FE46-A252-5ED79DCD7EED}"/>
              </a:ext>
            </a:extLst>
          </p:cNvPr>
          <p:cNvSpPr>
            <a:spLocks/>
          </p:cNvSpPr>
          <p:nvPr/>
        </p:nvSpPr>
        <p:spPr bwMode="auto">
          <a:xfrm>
            <a:off x="5260975" y="2598738"/>
            <a:ext cx="1373188" cy="1130300"/>
          </a:xfrm>
          <a:custGeom>
            <a:avLst/>
            <a:gdLst>
              <a:gd name="T0" fmla="*/ 1073649 w 1373389"/>
              <a:gd name="T1" fmla="*/ 0 h 1130157"/>
              <a:gd name="T2" fmla="*/ 1325366 w 1373389"/>
              <a:gd name="T3" fmla="*/ 426377 h 1130157"/>
              <a:gd name="T4" fmla="*/ 226031 w 1373389"/>
              <a:gd name="T5" fmla="*/ 857892 h 1130157"/>
              <a:gd name="T6" fmla="*/ 0 w 1373389"/>
              <a:gd name="T7" fmla="*/ 1130157 h 11301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3389" h="1130157">
                <a:moveTo>
                  <a:pt x="1073649" y="0"/>
                </a:moveTo>
                <a:cubicBezTo>
                  <a:pt x="1270142" y="141697"/>
                  <a:pt x="1466636" y="283395"/>
                  <a:pt x="1325366" y="426377"/>
                </a:cubicBezTo>
                <a:cubicBezTo>
                  <a:pt x="1184096" y="569359"/>
                  <a:pt x="446925" y="740595"/>
                  <a:pt x="226031" y="857892"/>
                </a:cubicBezTo>
                <a:cubicBezTo>
                  <a:pt x="5137" y="975189"/>
                  <a:pt x="2568" y="1052673"/>
                  <a:pt x="0" y="1130157"/>
                </a:cubicBezTo>
              </a:path>
            </a:pathLst>
          </a:custGeom>
          <a:noFill/>
          <a:ln w="15875" cap="flat" cmpd="sng" algn="ctr">
            <a:solidFill>
              <a:srgbClr val="E130A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68C1B1-FF02-804B-A7D7-F099A62F6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2908300"/>
            <a:ext cx="11240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 dirty="0">
                <a:solidFill>
                  <a:srgbClr val="E130A0"/>
                </a:solidFill>
                <a:latin typeface="Nanum Myeongjo" panose="02020603020101020101" pitchFamily="18" charset="-127"/>
              </a:rPr>
              <a:t>different</a:t>
            </a:r>
            <a:endParaRPr lang="zh-CN" altLang="en-US" b="0" dirty="0">
              <a:solidFill>
                <a:srgbClr val="E130A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5B30333F-DFCE-A546-B7BF-D3C29CC6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SSD Performance Characteristics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DE76-55AA-414C-99DD-4F47CB35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048000"/>
            <a:ext cx="8442325" cy="2590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are random writes slow?</a:t>
            </a:r>
          </a:p>
          <a:p>
            <a:pPr lvl="1">
              <a:defRPr/>
            </a:pPr>
            <a:r>
              <a:rPr lang="en-US" sz="2000" dirty="0"/>
              <a:t>Erasing a block is slow (around 1 ms)</a:t>
            </a:r>
          </a:p>
          <a:p>
            <a:pPr lvl="1">
              <a:defRPr/>
            </a:pPr>
            <a:r>
              <a:rPr lang="en-US" sz="2000" dirty="0"/>
              <a:t>modify a page triggers a copy of all useful pages in the block</a:t>
            </a:r>
          </a:p>
          <a:p>
            <a:pPr lvl="2">
              <a:defRPr/>
            </a:pPr>
            <a:r>
              <a:rPr lang="en-US" sz="1800" dirty="0"/>
              <a:t>Find an used block (new block) and erase it</a:t>
            </a:r>
          </a:p>
          <a:p>
            <a:pPr lvl="2">
              <a:defRPr/>
            </a:pPr>
            <a:r>
              <a:rPr lang="en-US" altLang="zh-CN" sz="1800" dirty="0"/>
              <a:t>Copy other pages from old block to the new block</a:t>
            </a:r>
          </a:p>
          <a:p>
            <a:pPr lvl="2">
              <a:defRPr/>
            </a:pPr>
            <a:r>
              <a:rPr lang="en-US" sz="1800" dirty="0"/>
              <a:t>write the page</a:t>
            </a:r>
          </a:p>
        </p:txBody>
      </p:sp>
      <p:sp>
        <p:nvSpPr>
          <p:cNvPr id="119812" name="TextBox 3">
            <a:extLst>
              <a:ext uri="{FF2B5EF4-FFF2-40B4-BE49-F238E27FC236}">
                <a16:creationId xmlns:a16="http://schemas.microsoft.com/office/drawing/2014/main" id="{64AF029B-248C-FA4D-9985-CBF95BB24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1828800"/>
            <a:ext cx="8747125" cy="9239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Verdana" panose="020B0604030504040204" pitchFamily="34" charset="0"/>
              </a:rPr>
              <a:t>Sequential read tput	550 MB/s	Sequential write tput	470 MB/s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Verdana" panose="020B0604030504040204" pitchFamily="34" charset="0"/>
              </a:rPr>
              <a:t>Random read tput	365 MB/s	Random write tput	303 MB/s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Verdana" panose="020B0604030504040204" pitchFamily="34" charset="0"/>
              </a:rPr>
              <a:t>Avg.seq read access	50 us		Avg. seq write access	60 us</a:t>
            </a:r>
          </a:p>
        </p:txBody>
      </p:sp>
      <p:cxnSp>
        <p:nvCxnSpPr>
          <p:cNvPr id="119813" name="Straight Connector 5">
            <a:extLst>
              <a:ext uri="{FF2B5EF4-FFF2-40B4-BE49-F238E27FC236}">
                <a16:creationId xmlns:a16="http://schemas.microsoft.com/office/drawing/2014/main" id="{D47A4E07-A8A9-654D-BD4C-DEB9B1DFB454}"/>
              </a:ext>
            </a:extLst>
          </p:cNvPr>
          <p:cNvCxnSpPr>
            <a:cxnSpLocks noChangeShapeType="1"/>
            <a:stCxn id="119812" idx="0"/>
            <a:endCxn id="119812" idx="2"/>
          </p:cNvCxnSpPr>
          <p:nvPr/>
        </p:nvCxnSpPr>
        <p:spPr bwMode="auto">
          <a:xfrm>
            <a:off x="4618038" y="1828800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2A22E4FF-72FB-AC4F-9CAE-2C945F5F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SSD Tradeoffs	vs Rotating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3C7-DB36-4C42-B61B-F5C14B58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Advantages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defRPr/>
            </a:pPr>
            <a:r>
              <a:rPr lang="en-US" altLang="zh-CN" sz="2000" dirty="0">
                <a:ea typeface="宋体" charset="-122"/>
              </a:rPr>
              <a:t>No moving parts </a:t>
            </a:r>
            <a:r>
              <a:rPr lang="en-US" altLang="zh-CN" sz="2000" dirty="0">
                <a:ea typeface="宋体" charset="-122"/>
                <a:sym typeface="Wingdings" pitchFamily="2" charset="2"/>
              </a:rPr>
              <a:t> faster, less power, more rugged</a:t>
            </a:r>
          </a:p>
          <a:p>
            <a:pPr lvl="1">
              <a:defRPr/>
            </a:pPr>
            <a:endParaRPr lang="en-US" altLang="zh-CN" sz="800" dirty="0">
              <a:ea typeface="宋体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Disadvantages</a:t>
            </a:r>
          </a:p>
          <a:p>
            <a:pPr lvl="1">
              <a:defRPr/>
            </a:pPr>
            <a:r>
              <a:rPr lang="en-US" altLang="zh-CN" sz="2000" dirty="0">
                <a:ea typeface="宋体" charset="-122"/>
              </a:rPr>
              <a:t>Have the potential to wear out </a:t>
            </a:r>
          </a:p>
          <a:p>
            <a:pPr lvl="2">
              <a:defRPr/>
            </a:pPr>
            <a:r>
              <a:rPr lang="en-US" altLang="zh-CN" sz="1800" dirty="0">
                <a:ea typeface="宋体" charset="-122"/>
              </a:rPr>
              <a:t>Mitigated by “wear leveling logic” in flash translation layer</a:t>
            </a:r>
          </a:p>
          <a:p>
            <a:pPr lvl="2">
              <a:defRPr/>
            </a:pPr>
            <a:r>
              <a:rPr lang="en-US" altLang="zh-CN" sz="1800" dirty="0">
                <a:ea typeface="宋体" charset="-122"/>
              </a:rPr>
              <a:t>e.g. Intel X25 guarantees 1 petabyte (1015 bytes) of random writes before they wear out</a:t>
            </a:r>
          </a:p>
          <a:p>
            <a:pPr lvl="2">
              <a:buFontTx/>
              <a:buNone/>
              <a:defRPr/>
            </a:pPr>
            <a:endParaRPr lang="en-US" altLang="zh-CN" sz="400" dirty="0">
              <a:ea typeface="宋体" charset="-122"/>
            </a:endParaRPr>
          </a:p>
          <a:p>
            <a:pPr lvl="1">
              <a:defRPr/>
            </a:pPr>
            <a:r>
              <a:rPr lang="en-US" altLang="zh-CN" sz="2000" dirty="0">
                <a:ea typeface="宋体" charset="-122"/>
              </a:rPr>
              <a:t>About 30 times more expensive per byte</a:t>
            </a:r>
          </a:p>
          <a:p>
            <a:pPr lvl="1">
              <a:defRPr/>
            </a:pPr>
            <a:endParaRPr lang="en-US" altLang="zh-CN" sz="800" dirty="0">
              <a:ea typeface="宋体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Applications</a:t>
            </a:r>
          </a:p>
          <a:p>
            <a:pPr lvl="1">
              <a:defRPr/>
            </a:pPr>
            <a:r>
              <a:rPr lang="en-US" altLang="zh-CN" sz="2000" dirty="0">
                <a:ea typeface="宋体" charset="-122"/>
              </a:rPr>
              <a:t>MP3 players, smart phones, laptops</a:t>
            </a:r>
          </a:p>
          <a:p>
            <a:pPr lvl="1">
              <a:defRPr/>
            </a:pPr>
            <a:r>
              <a:rPr lang="en-US" altLang="zh-CN" sz="2000" dirty="0">
                <a:ea typeface="宋体" charset="-122"/>
              </a:rPr>
              <a:t>Now also in desktops and servers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1ADB4009-4278-314C-8264-7FE5B625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136DC-7959-FB42-BF02-BA403F1CDDA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D80BA21-C5CB-924F-88B1-6D4BD2BBF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Conventional DRAM organization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A45DC22-FBA7-3541-9CF4-3F057855C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76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i="1">
                <a:ea typeface="宋体" panose="02010600030101010101" pitchFamily="2" charset="-122"/>
              </a:rPr>
              <a:t>d x w</a:t>
            </a:r>
            <a:r>
              <a:rPr lang="en-US" altLang="zh-CN" sz="2400">
                <a:ea typeface="宋体" panose="02010600030101010101" pitchFamily="2" charset="-122"/>
              </a:rPr>
              <a:t> DRAM: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dw total bits organized as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>
                <a:ea typeface="宋体" panose="02010600030101010101" pitchFamily="2" charset="-122"/>
              </a:rPr>
              <a:t> supercells of size </a:t>
            </a:r>
            <a:r>
              <a:rPr lang="en-US" altLang="zh-CN" sz="2000" i="1">
                <a:ea typeface="宋体" panose="02010600030101010101" pitchFamily="2" charset="-122"/>
              </a:rPr>
              <a:t>w</a:t>
            </a:r>
            <a:r>
              <a:rPr lang="en-US" altLang="zh-CN" sz="2000">
                <a:ea typeface="宋体" panose="02010600030101010101" pitchFamily="2" charset="-122"/>
              </a:rPr>
              <a:t> bits</a:t>
            </a:r>
          </a:p>
        </p:txBody>
      </p:sp>
      <p:grpSp>
        <p:nvGrpSpPr>
          <p:cNvPr id="14341" name="Group 4">
            <a:extLst>
              <a:ext uri="{FF2B5EF4-FFF2-40B4-BE49-F238E27FC236}">
                <a16:creationId xmlns:a16="http://schemas.microsoft.com/office/drawing/2014/main" id="{7EA26946-0864-D740-A254-40CD5253AF2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314575"/>
            <a:ext cx="8686800" cy="4391025"/>
            <a:chOff x="288" y="1314"/>
            <a:chExt cx="5472" cy="2766"/>
          </a:xfrm>
        </p:grpSpPr>
        <p:sp>
          <p:nvSpPr>
            <p:cNvPr id="14344" name="Text Box 5">
              <a:extLst>
                <a:ext uri="{FF2B5EF4-FFF2-40B4-BE49-F238E27FC236}">
                  <a16:creationId xmlns:a16="http://schemas.microsoft.com/office/drawing/2014/main" id="{18314179-7329-C54F-957F-E7F975EE5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3" y="1582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cols</a:t>
              </a:r>
            </a:p>
          </p:txBody>
        </p:sp>
        <p:sp>
          <p:nvSpPr>
            <p:cNvPr id="14345" name="Text Box 6">
              <a:extLst>
                <a:ext uri="{FF2B5EF4-FFF2-40B4-BE49-F238E27FC236}">
                  <a16:creationId xmlns:a16="http://schemas.microsoft.com/office/drawing/2014/main" id="{80B9DB8B-C592-D64D-8C94-88E91971D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466"/>
              <a:ext cx="4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rows</a:t>
              </a:r>
            </a:p>
          </p:txBody>
        </p:sp>
        <p:sp>
          <p:nvSpPr>
            <p:cNvPr id="14346" name="Rectangle 7">
              <a:extLst>
                <a:ext uri="{FF2B5EF4-FFF2-40B4-BE49-F238E27FC236}">
                  <a16:creationId xmlns:a16="http://schemas.microsoft.com/office/drawing/2014/main" id="{C4920B3D-C531-974A-A0DF-9168C82A0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4347" name="Rectangle 8">
              <a:extLst>
                <a:ext uri="{FF2B5EF4-FFF2-40B4-BE49-F238E27FC236}">
                  <a16:creationId xmlns:a16="http://schemas.microsoft.com/office/drawing/2014/main" id="{810BF03E-C3A1-344D-B245-4A5D82CFA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48" name="Rectangle 9">
              <a:extLst>
                <a:ext uri="{FF2B5EF4-FFF2-40B4-BE49-F238E27FC236}">
                  <a16:creationId xmlns:a16="http://schemas.microsoft.com/office/drawing/2014/main" id="{B79F7107-6C88-D94D-9B2A-8528B4B3D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49" name="Rectangle 10">
              <a:extLst>
                <a:ext uri="{FF2B5EF4-FFF2-40B4-BE49-F238E27FC236}">
                  <a16:creationId xmlns:a16="http://schemas.microsoft.com/office/drawing/2014/main" id="{ADCEE4D8-CCB4-EA47-AA78-28F104A5C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50" name="Rectangle 11">
              <a:extLst>
                <a:ext uri="{FF2B5EF4-FFF2-40B4-BE49-F238E27FC236}">
                  <a16:creationId xmlns:a16="http://schemas.microsoft.com/office/drawing/2014/main" id="{743215CC-2554-7843-840F-CDAA647D6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4351" name="Rectangle 12">
              <a:extLst>
                <a:ext uri="{FF2B5EF4-FFF2-40B4-BE49-F238E27FC236}">
                  <a16:creationId xmlns:a16="http://schemas.microsoft.com/office/drawing/2014/main" id="{FC0B045E-2619-524C-BC3A-52F263B6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52" name="Rectangle 13">
              <a:extLst>
                <a:ext uri="{FF2B5EF4-FFF2-40B4-BE49-F238E27FC236}">
                  <a16:creationId xmlns:a16="http://schemas.microsoft.com/office/drawing/2014/main" id="{A1F750DE-FB34-5D4F-9C7F-D69DA105E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53" name="Rectangle 14">
              <a:extLst>
                <a:ext uri="{FF2B5EF4-FFF2-40B4-BE49-F238E27FC236}">
                  <a16:creationId xmlns:a16="http://schemas.microsoft.com/office/drawing/2014/main" id="{058BBAA5-1E84-484A-9A53-95269CB14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54" name="Rectangle 15">
              <a:extLst>
                <a:ext uri="{FF2B5EF4-FFF2-40B4-BE49-F238E27FC236}">
                  <a16:creationId xmlns:a16="http://schemas.microsoft.com/office/drawing/2014/main" id="{D9257DD3-816D-A741-B413-C5B19FA80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82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4355" name="Rectangle 16">
              <a:extLst>
                <a:ext uri="{FF2B5EF4-FFF2-40B4-BE49-F238E27FC236}">
                  <a16:creationId xmlns:a16="http://schemas.microsoft.com/office/drawing/2014/main" id="{D6F3F6F0-E859-F647-BD1C-C1E3C59AC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82"/>
              <a:ext cx="384" cy="33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4356" name="Rectangle 17">
              <a:extLst>
                <a:ext uri="{FF2B5EF4-FFF2-40B4-BE49-F238E27FC236}">
                  <a16:creationId xmlns:a16="http://schemas.microsoft.com/office/drawing/2014/main" id="{62F79983-1058-7247-895E-8A6C719FA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82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57" name="Rectangle 18">
              <a:extLst>
                <a:ext uri="{FF2B5EF4-FFF2-40B4-BE49-F238E27FC236}">
                  <a16:creationId xmlns:a16="http://schemas.microsoft.com/office/drawing/2014/main" id="{10F4152B-32D8-994B-8992-7C229D25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582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58" name="Rectangle 19">
              <a:extLst>
                <a:ext uri="{FF2B5EF4-FFF2-40B4-BE49-F238E27FC236}">
                  <a16:creationId xmlns:a16="http://schemas.microsoft.com/office/drawing/2014/main" id="{78F09E0F-2704-3340-AE87-04411DB6A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4359" name="Rectangle 20">
              <a:extLst>
                <a:ext uri="{FF2B5EF4-FFF2-40B4-BE49-F238E27FC236}">
                  <a16:creationId xmlns:a16="http://schemas.microsoft.com/office/drawing/2014/main" id="{CE3EB75F-A3A0-4F4C-B927-22DC8359B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60" name="Rectangle 21">
              <a:extLst>
                <a:ext uri="{FF2B5EF4-FFF2-40B4-BE49-F238E27FC236}">
                  <a16:creationId xmlns:a16="http://schemas.microsoft.com/office/drawing/2014/main" id="{8F701C6C-58C8-2D4D-B0DF-905A6DC0E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61" name="Rectangle 22">
              <a:extLst>
                <a:ext uri="{FF2B5EF4-FFF2-40B4-BE49-F238E27FC236}">
                  <a16:creationId xmlns:a16="http://schemas.microsoft.com/office/drawing/2014/main" id="{9323C60C-A43A-8B4E-AEB8-0E922144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62" name="Text Box 23">
              <a:extLst>
                <a:ext uri="{FF2B5EF4-FFF2-40B4-BE49-F238E27FC236}">
                  <a16:creationId xmlns:a16="http://schemas.microsoft.com/office/drawing/2014/main" id="{5AA27207-8172-084A-9FBA-962DC92C3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14363" name="Text Box 24">
              <a:extLst>
                <a:ext uri="{FF2B5EF4-FFF2-40B4-BE49-F238E27FC236}">
                  <a16:creationId xmlns:a16="http://schemas.microsoft.com/office/drawing/2014/main" id="{F335CAC8-CFB3-CE42-B2FF-9F7684328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1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14364" name="Text Box 25">
              <a:extLst>
                <a:ext uri="{FF2B5EF4-FFF2-40B4-BE49-F238E27FC236}">
                  <a16:creationId xmlns:a16="http://schemas.microsoft.com/office/drawing/2014/main" id="{164476F0-5E02-354D-9522-27C824FF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1" y="171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2</a:t>
              </a:r>
            </a:p>
          </p:txBody>
        </p:sp>
        <p:sp>
          <p:nvSpPr>
            <p:cNvPr id="14365" name="Text Box 26">
              <a:extLst>
                <a:ext uri="{FF2B5EF4-FFF2-40B4-BE49-F238E27FC236}">
                  <a16:creationId xmlns:a16="http://schemas.microsoft.com/office/drawing/2014/main" id="{6D50C468-3571-2E46-B617-0A43012E3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71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3</a:t>
              </a:r>
            </a:p>
          </p:txBody>
        </p:sp>
        <p:sp>
          <p:nvSpPr>
            <p:cNvPr id="14366" name="Text Box 27">
              <a:extLst>
                <a:ext uri="{FF2B5EF4-FFF2-40B4-BE49-F238E27FC236}">
                  <a16:creationId xmlns:a16="http://schemas.microsoft.com/office/drawing/2014/main" id="{1D11BDAE-1993-3149-A4A7-766DC6260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8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14367" name="Text Box 28">
              <a:extLst>
                <a:ext uri="{FF2B5EF4-FFF2-40B4-BE49-F238E27FC236}">
                  <a16:creationId xmlns:a16="http://schemas.microsoft.com/office/drawing/2014/main" id="{DF119E79-4E4B-9348-B5D6-96E42C5AA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2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14368" name="Text Box 29">
              <a:extLst>
                <a:ext uri="{FF2B5EF4-FFF2-40B4-BE49-F238E27FC236}">
                  <a16:creationId xmlns:a16="http://schemas.microsoft.com/office/drawing/2014/main" id="{28E08B1A-0A72-D34B-8FA5-877F260D1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2</a:t>
              </a:r>
            </a:p>
          </p:txBody>
        </p:sp>
        <p:sp>
          <p:nvSpPr>
            <p:cNvPr id="14369" name="Text Box 30">
              <a:extLst>
                <a:ext uri="{FF2B5EF4-FFF2-40B4-BE49-F238E27FC236}">
                  <a16:creationId xmlns:a16="http://schemas.microsoft.com/office/drawing/2014/main" id="{207A1245-61F3-174D-9ADF-AA9844B0D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9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3</a:t>
              </a:r>
            </a:p>
          </p:txBody>
        </p:sp>
        <p:sp>
          <p:nvSpPr>
            <p:cNvPr id="14370" name="Rectangle 31">
              <a:extLst>
                <a:ext uri="{FF2B5EF4-FFF2-40B4-BE49-F238E27FC236}">
                  <a16:creationId xmlns:a16="http://schemas.microsoft.com/office/drawing/2014/main" id="{5D6ABEEB-8A5B-DB40-88F2-3F302B613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910"/>
              <a:ext cx="1536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71" name="Rectangle 32">
              <a:extLst>
                <a:ext uri="{FF2B5EF4-FFF2-40B4-BE49-F238E27FC236}">
                  <a16:creationId xmlns:a16="http://schemas.microsoft.com/office/drawing/2014/main" id="{CD17B10E-5DFC-1349-B1AA-C56AEA548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3446"/>
              <a:ext cx="384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4372" name="Rectangle 33">
              <a:extLst>
                <a:ext uri="{FF2B5EF4-FFF2-40B4-BE49-F238E27FC236}">
                  <a16:creationId xmlns:a16="http://schemas.microsoft.com/office/drawing/2014/main" id="{3CBB303B-D033-314A-ABDF-A52338F1F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3446"/>
              <a:ext cx="384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4373" name="Rectangle 34">
              <a:extLst>
                <a:ext uri="{FF2B5EF4-FFF2-40B4-BE49-F238E27FC236}">
                  <a16:creationId xmlns:a16="http://schemas.microsoft.com/office/drawing/2014/main" id="{2324D9D8-ECD9-8648-A636-0EA69522D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3446"/>
              <a:ext cx="384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74" name="Rectangle 35">
              <a:extLst>
                <a:ext uri="{FF2B5EF4-FFF2-40B4-BE49-F238E27FC236}">
                  <a16:creationId xmlns:a16="http://schemas.microsoft.com/office/drawing/2014/main" id="{B2836AAD-688A-0A49-B1A8-DDAA55ED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3446"/>
              <a:ext cx="384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75" name="Rectangle 36">
              <a:extLst>
                <a:ext uri="{FF2B5EF4-FFF2-40B4-BE49-F238E27FC236}">
                  <a16:creationId xmlns:a16="http://schemas.microsoft.com/office/drawing/2014/main" id="{D98D3FAB-48FC-054E-9496-839AA0CE7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3446"/>
              <a:ext cx="1536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76" name="Text Box 37">
              <a:extLst>
                <a:ext uri="{FF2B5EF4-FFF2-40B4-BE49-F238E27FC236}">
                  <a16:creationId xmlns:a16="http://schemas.microsoft.com/office/drawing/2014/main" id="{90E2F6F4-1F3E-5941-8214-8FF760283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3800"/>
              <a:ext cx="15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internal row buffer</a:t>
              </a:r>
            </a:p>
          </p:txBody>
        </p:sp>
        <p:sp>
          <p:nvSpPr>
            <p:cNvPr id="14377" name="Rectangle 38">
              <a:extLst>
                <a:ext uri="{FF2B5EF4-FFF2-40B4-BE49-F238E27FC236}">
                  <a16:creationId xmlns:a16="http://schemas.microsoft.com/office/drawing/2014/main" id="{2DBF1716-F966-DF4B-9D16-5AC94057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536"/>
              <a:ext cx="2208" cy="25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78" name="Text Box 39">
              <a:extLst>
                <a:ext uri="{FF2B5EF4-FFF2-40B4-BE49-F238E27FC236}">
                  <a16:creationId xmlns:a16="http://schemas.microsoft.com/office/drawing/2014/main" id="{4C2124DD-64E6-1349-AB30-D63B9A240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1314"/>
              <a:ext cx="14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16 x 8 DRAM chip</a:t>
              </a:r>
            </a:p>
          </p:txBody>
        </p:sp>
        <p:sp>
          <p:nvSpPr>
            <p:cNvPr id="14379" name="Line 40">
              <a:extLst>
                <a:ext uri="{FF2B5EF4-FFF2-40B4-BE49-F238E27FC236}">
                  <a16:creationId xmlns:a16="http://schemas.microsoft.com/office/drawing/2014/main" id="{69A2C4CE-AC28-FA4E-8595-38AB96CB3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98"/>
              <a:ext cx="720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80" name="Text Box 41">
              <a:extLst>
                <a:ext uri="{FF2B5EF4-FFF2-40B4-BE49-F238E27FC236}">
                  <a16:creationId xmlns:a16="http://schemas.microsoft.com/office/drawing/2014/main" id="{904E5310-147C-4A4F-A629-F940D4263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292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addr</a:t>
              </a:r>
            </a:p>
          </p:txBody>
        </p:sp>
        <p:sp>
          <p:nvSpPr>
            <p:cNvPr id="14381" name="Line 42">
              <a:extLst>
                <a:ext uri="{FF2B5EF4-FFF2-40B4-BE49-F238E27FC236}">
                  <a16:creationId xmlns:a16="http://schemas.microsoft.com/office/drawing/2014/main" id="{2F19DB1B-D0F4-C64E-937A-5DC1AC300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30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82" name="Text Box 43">
              <a:extLst>
                <a:ext uri="{FF2B5EF4-FFF2-40B4-BE49-F238E27FC236}">
                  <a16:creationId xmlns:a16="http://schemas.microsoft.com/office/drawing/2014/main" id="{651D3867-2747-334F-843C-D50825645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7" y="3416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4383" name="Text Box 44">
              <a:extLst>
                <a:ext uri="{FF2B5EF4-FFF2-40B4-BE49-F238E27FC236}">
                  <a16:creationId xmlns:a16="http://schemas.microsoft.com/office/drawing/2014/main" id="{DDA7ED5D-7F01-3844-A648-F110EFA4F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" y="2638"/>
              <a:ext cx="82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supercell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(2,1)</a:t>
              </a:r>
            </a:p>
          </p:txBody>
        </p:sp>
        <p:sp>
          <p:nvSpPr>
            <p:cNvPr id="14384" name="Line 45">
              <a:extLst>
                <a:ext uri="{FF2B5EF4-FFF2-40B4-BE49-F238E27FC236}">
                  <a16:creationId xmlns:a16="http://schemas.microsoft.com/office/drawing/2014/main" id="{A0611DC2-8E44-5B4B-9E46-62484F1E5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" y="2784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385" name="Text Box 46">
              <a:extLst>
                <a:ext uri="{FF2B5EF4-FFF2-40B4-BE49-F238E27FC236}">
                  <a16:creationId xmlns:a16="http://schemas.microsoft.com/office/drawing/2014/main" id="{4A9BD503-A9A5-E140-9F15-0CD8F4330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1896"/>
              <a:ext cx="537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2 bits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/</a:t>
              </a:r>
            </a:p>
          </p:txBody>
        </p:sp>
        <p:sp>
          <p:nvSpPr>
            <p:cNvPr id="14386" name="Text Box 47">
              <a:extLst>
                <a:ext uri="{FF2B5EF4-FFF2-40B4-BE49-F238E27FC236}">
                  <a16:creationId xmlns:a16="http://schemas.microsoft.com/office/drawing/2014/main" id="{C5153877-84C6-4643-B79E-507CCF934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3001"/>
              <a:ext cx="53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8 bits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/</a:t>
              </a:r>
            </a:p>
          </p:txBody>
        </p:sp>
        <p:sp>
          <p:nvSpPr>
            <p:cNvPr id="14387" name="Rectangle 48">
              <a:extLst>
                <a:ext uri="{FF2B5EF4-FFF2-40B4-BE49-F238E27FC236}">
                  <a16:creationId xmlns:a16="http://schemas.microsoft.com/office/drawing/2014/main" id="{E53A5E5B-122C-1B44-A397-2992F63D1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66"/>
              <a:ext cx="720" cy="20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4388" name="AutoShape 49">
              <a:extLst>
                <a:ext uri="{FF2B5EF4-FFF2-40B4-BE49-F238E27FC236}">
                  <a16:creationId xmlns:a16="http://schemas.microsoft.com/office/drawing/2014/main" id="{31C3D80B-8F99-D54C-90CF-024C1676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34"/>
              <a:ext cx="816" cy="288"/>
            </a:xfrm>
            <a:prstGeom prst="leftRightArrow">
              <a:avLst>
                <a:gd name="adj1" fmla="val 50000"/>
                <a:gd name="adj2" fmla="val 56667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4389" name="Text Box 50">
              <a:extLst>
                <a:ext uri="{FF2B5EF4-FFF2-40B4-BE49-F238E27FC236}">
                  <a16:creationId xmlns:a16="http://schemas.microsoft.com/office/drawing/2014/main" id="{D1A85C37-FD3B-C44E-AE72-CA317C8CD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" y="2850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(to CPU)</a:t>
              </a:r>
            </a:p>
          </p:txBody>
        </p:sp>
      </p:grpSp>
      <p:sp>
        <p:nvSpPr>
          <p:cNvPr id="14342" name="Text Box 44">
            <a:extLst>
              <a:ext uri="{FF2B5EF4-FFF2-40B4-BE49-F238E27FC236}">
                <a16:creationId xmlns:a16="http://schemas.microsoft.com/office/drawing/2014/main" id="{C97F1AFF-3A6D-4648-A811-69408B9FC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2408238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</a:rPr>
              <a:t>pins</a:t>
            </a:r>
          </a:p>
        </p:txBody>
      </p:sp>
      <p:sp>
        <p:nvSpPr>
          <p:cNvPr id="14343" name="Line 45">
            <a:extLst>
              <a:ext uri="{FF2B5EF4-FFF2-40B4-BE49-F238E27FC236}">
                <a16:creationId xmlns:a16="http://schemas.microsoft.com/office/drawing/2014/main" id="{5BC0519F-A8D3-C142-BE86-A4CDAC6DAC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8">
            <a:extLst>
              <a:ext uri="{FF2B5EF4-FFF2-40B4-BE49-F238E27FC236}">
                <a16:creationId xmlns:a16="http://schemas.microsoft.com/office/drawing/2014/main" id="{E222DDA4-9D4E-1A42-A55B-9CE5F2D5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05188"/>
            <a:ext cx="8893175" cy="42227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22228B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2D53877-F9AB-0548-8B04-DB1C66EAD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05188"/>
            <a:ext cx="8893175" cy="11668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 defTabSz="8572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8572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8572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8572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8572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Metric		1985	1990	1995	2000	2005	2010	2015	2015:1985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>
              <a:solidFill>
                <a:srgbClr val="22228B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22228B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$/MB		880	100	30	1	0.1	0.06	 0.02	 44,000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22228B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 (ns)		200	100	70	60	50	40	 20	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22228B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typical size (MB) 	0.256	4	16	64	2,000	8,000	 16,000	 62,500 </a:t>
            </a:r>
          </a:p>
        </p:txBody>
      </p:sp>
      <p:sp>
        <p:nvSpPr>
          <p:cNvPr id="121860" name="Rectangle 17">
            <a:extLst>
              <a:ext uri="{FF2B5EF4-FFF2-40B4-BE49-F238E27FC236}">
                <a16:creationId xmlns:a16="http://schemas.microsoft.com/office/drawing/2014/main" id="{95436AEE-EC6F-DC40-A3DD-36FB8360E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005388"/>
            <a:ext cx="8893175" cy="422275"/>
          </a:xfrm>
          <a:prstGeom prst="rect">
            <a:avLst/>
          </a:prstGeom>
          <a:solidFill>
            <a:srgbClr val="E2E2E2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22228B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1861" name="Rectangle 15">
            <a:extLst>
              <a:ext uri="{FF2B5EF4-FFF2-40B4-BE49-F238E27FC236}">
                <a16:creationId xmlns:a16="http://schemas.microsoft.com/office/drawing/2014/main" id="{4D7D953C-FC39-EA43-A914-58BE658B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992313"/>
            <a:ext cx="8893175" cy="42227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1862" name="Rectangle 2">
            <a:extLst>
              <a:ext uri="{FF2B5EF4-FFF2-40B4-BE49-F238E27FC236}">
                <a16:creationId xmlns:a16="http://schemas.microsoft.com/office/drawing/2014/main" id="{AE6FDA95-CCFA-7F46-81AD-BCDD4495E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 Trends</a:t>
            </a:r>
          </a:p>
        </p:txBody>
      </p:sp>
      <p:sp>
        <p:nvSpPr>
          <p:cNvPr id="121863" name="Rectangle 5">
            <a:extLst>
              <a:ext uri="{FF2B5EF4-FFF2-40B4-BE49-F238E27FC236}">
                <a16:creationId xmlns:a16="http://schemas.microsoft.com/office/drawing/2014/main" id="{09E63CA2-24CD-B142-BCDC-2FD7053B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100388"/>
            <a:ext cx="71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DRAM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6317DAEB-AECD-F544-9F74-34D9E5BA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1652588"/>
            <a:ext cx="701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SRAM</a:t>
            </a:r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B90492E5-1A4A-8F4D-99BD-C83F75837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005388"/>
            <a:ext cx="8893175" cy="11668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 defTabSz="8572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8572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8572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8572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8572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Metric		1985	1990	1995	2000	2005	2010	2015	2015:1985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>
              <a:solidFill>
                <a:srgbClr val="22228B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22228B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$/GB		100,000	8,000	300	10	5	0.3	0.03	 3,333,333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22228B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 (ms)	75	28	10	8	4	3	3	 25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22228B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typical size (GB) 	0.01	0.16	1	20	160	1,500	3000	 1,500,000</a:t>
            </a:r>
          </a:p>
        </p:txBody>
      </p:sp>
      <p:sp>
        <p:nvSpPr>
          <p:cNvPr id="121866" name="Rectangle 11">
            <a:extLst>
              <a:ext uri="{FF2B5EF4-FFF2-40B4-BE49-F238E27FC236}">
                <a16:creationId xmlns:a16="http://schemas.microsoft.com/office/drawing/2014/main" id="{CD99DC3C-50C0-F842-9326-77652E35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4679950"/>
            <a:ext cx="531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Disk</a:t>
            </a:r>
          </a:p>
        </p:txBody>
      </p:sp>
      <p:sp>
        <p:nvSpPr>
          <p:cNvPr id="121867" name="Rectangle 6">
            <a:extLst>
              <a:ext uri="{FF2B5EF4-FFF2-40B4-BE49-F238E27FC236}">
                <a16:creationId xmlns:a16="http://schemas.microsoft.com/office/drawing/2014/main" id="{42E107F2-E75F-DA4F-AA50-E5249330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992313"/>
            <a:ext cx="8893175" cy="9509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 defTabSz="8572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8572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8572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8572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8572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Metric		1985	1990	1995	2000	2005	2010	2015	2015:1985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>
              <a:solidFill>
                <a:srgbClr val="22228B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22228B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$/MB		2,900	320	256	100	75	60	25	 116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22228B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 (ns)		150	35	15	3	2	1.5	1.3	 115</a:t>
            </a:r>
          </a:p>
        </p:txBody>
      </p:sp>
      <p:cxnSp>
        <p:nvCxnSpPr>
          <p:cNvPr id="121868" name="Straight Connector 11">
            <a:extLst>
              <a:ext uri="{FF2B5EF4-FFF2-40B4-BE49-F238E27FC236}">
                <a16:creationId xmlns:a16="http://schemas.microsoft.com/office/drawing/2014/main" id="{93A924CD-C9D5-AA44-BF3C-714C63A146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9088" y="1992313"/>
            <a:ext cx="0" cy="950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9" name="Straight Connector 13">
            <a:extLst>
              <a:ext uri="{FF2B5EF4-FFF2-40B4-BE49-F238E27FC236}">
                <a16:creationId xmlns:a16="http://schemas.microsoft.com/office/drawing/2014/main" id="{7DDC2D04-402C-0D4A-806B-C61627353F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53375" y="34290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0" name="Straight Connector 16">
            <a:extLst>
              <a:ext uri="{FF2B5EF4-FFF2-40B4-BE49-F238E27FC236}">
                <a16:creationId xmlns:a16="http://schemas.microsoft.com/office/drawing/2014/main" id="{981EA34E-439A-194E-918E-C6302B24F2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9088" y="5029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8B476AD-5726-F442-82C2-A9D9AEBDD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CPU Clock Rates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818A2F-18A0-C740-82E6-4C1FCCB6EF0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2595563"/>
          <a:ext cx="8566150" cy="357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3433058253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1218163105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929491437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82830379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3204194296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1224896319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3702929114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1695700805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377829682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664414206"/>
                    </a:ext>
                  </a:extLst>
                </a:gridCol>
              </a:tblGrid>
              <a:tr h="370873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1985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1990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1995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2003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2005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2010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2015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2015:1985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041473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80286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80386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Pent.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P-III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Pent.4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2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i7(n)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i7(h)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14673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pPr algn="l">
                        <a:tabLst>
                          <a:tab pos="901700" algn="l"/>
                        </a:tabLst>
                        <a:defRPr/>
                      </a:pPr>
                      <a:r>
                        <a:rPr lang="en-US" altLang="zh-CN" sz="1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Clock </a:t>
                      </a:r>
                    </a:p>
                    <a:p>
                      <a:pPr algn="l">
                        <a:tabLst>
                          <a:tab pos="901700" algn="l"/>
                        </a:tabLst>
                        <a:defRPr/>
                      </a:pPr>
                      <a:r>
                        <a:rPr lang="en-US" altLang="zh-CN" sz="1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rate (MHz)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718286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(ns)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239643"/>
                  </a:ext>
                </a:extLst>
              </a:tr>
              <a:tr h="3708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Cores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049484"/>
                  </a:ext>
                </a:extLst>
              </a:tr>
              <a:tr h="9144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(ns)	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2,075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774038"/>
                  </a:ext>
                </a:extLst>
              </a:tr>
            </a:tbl>
          </a:graphicData>
        </a:graphic>
      </p:graphicFrame>
      <p:sp>
        <p:nvSpPr>
          <p:cNvPr id="123986" name="Rectangle 13">
            <a:extLst>
              <a:ext uri="{FF2B5EF4-FFF2-40B4-BE49-F238E27FC236}">
                <a16:creationId xmlns:a16="http://schemas.microsoft.com/office/drawing/2014/main" id="{DB1D1F9D-CB1C-7642-A942-DAF95EC0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509838"/>
            <a:ext cx="901700" cy="38147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123987" name="TextBox 6">
            <a:extLst>
              <a:ext uri="{FF2B5EF4-FFF2-40B4-BE49-F238E27FC236}">
                <a16:creationId xmlns:a16="http://schemas.microsoft.com/office/drawing/2014/main" id="{1EDE79FD-4B73-5E40-ADB1-E2F3A992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1433513"/>
            <a:ext cx="4244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alibri" panose="020F0502020204030204" pitchFamily="34" charset="0"/>
              </a:rPr>
              <a:t>Inflection point in computer history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alibri" panose="020F0502020204030204" pitchFamily="34" charset="0"/>
              </a:rPr>
              <a:t>when designers hit the “Power Wall”</a:t>
            </a:r>
          </a:p>
        </p:txBody>
      </p:sp>
      <p:cxnSp>
        <p:nvCxnSpPr>
          <p:cNvPr id="123988" name="Straight Arrow Connector 8">
            <a:extLst>
              <a:ext uri="{FF2B5EF4-FFF2-40B4-BE49-F238E27FC236}">
                <a16:creationId xmlns:a16="http://schemas.microsoft.com/office/drawing/2014/main" id="{5792880E-8D92-CF4F-AE3F-AFFD1DFD1E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37150" y="2046288"/>
            <a:ext cx="304800" cy="420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图片 1">
            <a:extLst>
              <a:ext uri="{FF2B5EF4-FFF2-40B4-BE49-F238E27FC236}">
                <a16:creationId xmlns:a16="http://schemas.microsoft.com/office/drawing/2014/main" id="{132F6276-4CDE-0245-8704-F39AB0CF9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756650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>
            <a:extLst>
              <a:ext uri="{FF2B5EF4-FFF2-40B4-BE49-F238E27FC236}">
                <a16:creationId xmlns:a16="http://schemas.microsoft.com/office/drawing/2014/main" id="{B55D5843-581D-FF46-BE02-B8CFF2077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CPU-Memory Gap</a:t>
            </a: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EF4877CB-AC87-164D-B2A6-9FC5B4FE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8890000" cy="56015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  <a:defRPr/>
            </a:pPr>
            <a:r>
              <a:rPr lang="en-US" sz="2400" b="0" dirty="0">
                <a:effectLst>
                  <a:outerShdw blurRad="38100" dist="38100" dir="2700000" algn="tl">
                    <a:srgbClr val="DDDDDD"/>
                  </a:outerShdw>
                </a:effectLst>
                <a:latin typeface="Nanum Myeongjo" panose="02020603020101020101" pitchFamily="18" charset="-127"/>
              </a:rPr>
              <a:t>The gap </a:t>
            </a:r>
            <a:r>
              <a:rPr lang="en-US" sz="3200" b="0" dirty="0">
                <a:ln>
                  <a:solidFill>
                    <a:srgbClr val="DF9F98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Nanum Myeongjo" panose="02020603020101020101" pitchFamily="18" charset="-127"/>
              </a:rPr>
              <a:t>widens</a:t>
            </a:r>
            <a:r>
              <a:rPr lang="en-US" sz="2400" b="0" dirty="0">
                <a:effectLst>
                  <a:outerShdw blurRad="38100" dist="38100" dir="2700000" algn="tl">
                    <a:srgbClr val="DDDDDD"/>
                  </a:outerShdw>
                </a:effectLst>
                <a:latin typeface="Nanum Myeongjo" panose="02020603020101020101" pitchFamily="18" charset="-127"/>
              </a:rPr>
              <a:t> between DRAM, disk, and CPU speeds. </a:t>
            </a:r>
          </a:p>
        </p:txBody>
      </p:sp>
      <p:sp>
        <p:nvSpPr>
          <p:cNvPr id="125957" name="TextBox 7">
            <a:extLst>
              <a:ext uri="{FF2B5EF4-FFF2-40B4-BE49-F238E27FC236}">
                <a16:creationId xmlns:a16="http://schemas.microsoft.com/office/drawing/2014/main" id="{F7A75618-05CF-3A47-956C-771CAC29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30513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25958" name="TextBox 8">
            <a:extLst>
              <a:ext uri="{FF2B5EF4-FFF2-40B4-BE49-F238E27FC236}">
                <a16:creationId xmlns:a16="http://schemas.microsoft.com/office/drawing/2014/main" id="{9C29CF0A-1D93-164A-A6CD-6B1FD01C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478338"/>
            <a:ext cx="80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alibri" panose="020F0502020204030204" pitchFamily="34" charset="0"/>
              </a:rPr>
              <a:t>DRAM</a:t>
            </a:r>
          </a:p>
        </p:txBody>
      </p:sp>
      <p:sp>
        <p:nvSpPr>
          <p:cNvPr id="125959" name="TextBox 9">
            <a:extLst>
              <a:ext uri="{FF2B5EF4-FFF2-40B4-BE49-F238E27FC236}">
                <a16:creationId xmlns:a16="http://schemas.microsoft.com/office/drawing/2014/main" id="{B91E0E3F-81DF-0048-8A32-06880FC01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84825"/>
            <a:ext cx="58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25960" name="TextBox 10">
            <a:extLst>
              <a:ext uri="{FF2B5EF4-FFF2-40B4-BE49-F238E27FC236}">
                <a16:creationId xmlns:a16="http://schemas.microsoft.com/office/drawing/2014/main" id="{FB44A2E1-DAC2-D245-9185-8301FEFA0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3390900"/>
            <a:ext cx="54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alibri" panose="020F0502020204030204" pitchFamily="34" charset="0"/>
              </a:rPr>
              <a:t>SSD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39CF45-4755-FB43-B7AE-FB3DB44B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8000" contrast="-14000"/>
          </a:blip>
          <a:stretch>
            <a:fillRect/>
          </a:stretch>
        </p:blipFill>
        <p:spPr>
          <a:xfrm>
            <a:off x="152400" y="2514600"/>
            <a:ext cx="8756650" cy="4008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sp>
        <p:nvSpPr>
          <p:cNvPr id="128003" name="Rectangle 2">
            <a:extLst>
              <a:ext uri="{FF2B5EF4-FFF2-40B4-BE49-F238E27FC236}">
                <a16:creationId xmlns:a16="http://schemas.microsoft.com/office/drawing/2014/main" id="{EF3A2D66-1AE7-E94F-B13C-768A12399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CPU-Memory Gap</a:t>
            </a: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26B1F645-BD63-674B-8A2D-1C8F35A8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02047"/>
            <a:ext cx="8890000" cy="56015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  <a:defRPr/>
            </a:pP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Nanum Myeongjo" panose="02020603020101020101" pitchFamily="18" charset="-127"/>
              </a:rPr>
              <a:t>The gap </a:t>
            </a:r>
            <a:r>
              <a:rPr lang="en-US" sz="3200" b="0" dirty="0">
                <a:ln>
                  <a:solidFill>
                    <a:srgbClr val="DF9F98"/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Nanum Myeongjo" panose="02020603020101020101" pitchFamily="18" charset="-127"/>
              </a:rPr>
              <a:t>widens</a:t>
            </a: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Nanum Myeongjo" panose="02020603020101020101" pitchFamily="18" charset="-127"/>
              </a:rPr>
              <a:t> between DRAM, disk, and CPU speeds. </a:t>
            </a:r>
          </a:p>
        </p:txBody>
      </p:sp>
      <p:sp>
        <p:nvSpPr>
          <p:cNvPr id="128005" name="TextBox 7">
            <a:extLst>
              <a:ext uri="{FF2B5EF4-FFF2-40B4-BE49-F238E27FC236}">
                <a16:creationId xmlns:a16="http://schemas.microsoft.com/office/drawing/2014/main" id="{3B6EB29D-0879-7242-B10D-1A8173156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30513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28006" name="TextBox 8">
            <a:extLst>
              <a:ext uri="{FF2B5EF4-FFF2-40B4-BE49-F238E27FC236}">
                <a16:creationId xmlns:a16="http://schemas.microsoft.com/office/drawing/2014/main" id="{FCB81FFC-5A3A-B94D-B28C-07E3FFE44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478338"/>
            <a:ext cx="80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alibri" panose="020F0502020204030204" pitchFamily="34" charset="0"/>
              </a:rPr>
              <a:t>DRAM</a:t>
            </a:r>
          </a:p>
        </p:txBody>
      </p:sp>
      <p:sp>
        <p:nvSpPr>
          <p:cNvPr id="128007" name="TextBox 9">
            <a:extLst>
              <a:ext uri="{FF2B5EF4-FFF2-40B4-BE49-F238E27FC236}">
                <a16:creationId xmlns:a16="http://schemas.microsoft.com/office/drawing/2014/main" id="{D3AF7ECC-103F-2843-BFC9-51FEFC9A8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84825"/>
            <a:ext cx="58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28008" name="TextBox 10">
            <a:extLst>
              <a:ext uri="{FF2B5EF4-FFF2-40B4-BE49-F238E27FC236}">
                <a16:creationId xmlns:a16="http://schemas.microsoft.com/office/drawing/2014/main" id="{B1D9AF8B-A157-E04D-AC19-BAF410EA3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3390900"/>
            <a:ext cx="54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alibri" panose="020F0502020204030204" pitchFamily="34" charset="0"/>
              </a:rPr>
              <a:t>SSD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107D934-9F5B-F845-85F8-9D431BF21B6C}"/>
              </a:ext>
            </a:extLst>
          </p:cNvPr>
          <p:cNvSpPr/>
          <p:nvPr/>
        </p:nvSpPr>
        <p:spPr>
          <a:xfrm>
            <a:off x="914400" y="3140075"/>
            <a:ext cx="7391400" cy="150812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The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key </a:t>
            </a: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to bridging this </a:t>
            </a:r>
            <a:r>
              <a:rPr lang="en-US" altLang="zh-CN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CPU-Memory</a:t>
            </a: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 </a:t>
            </a:r>
            <a:r>
              <a:rPr lang="en-US" altLang="zh-CN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gap </a:t>
            </a: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is </a:t>
            </a:r>
            <a:b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</a:b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a fundamental </a:t>
            </a:r>
            <a:r>
              <a:rPr lang="en-US" altLang="zh-CN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property </a:t>
            </a: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of computer programs </a:t>
            </a:r>
            <a:b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</a:b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known as </a:t>
            </a:r>
            <a:r>
              <a:rPr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Myeongjo" panose="02020603020101020101" pitchFamily="18" charset="-127"/>
              </a:rPr>
              <a:t>locality</a:t>
            </a:r>
            <a:endParaRPr lang="en-US" altLang="zh-CN" sz="24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73668AD6-0A00-3448-9046-5FB1ED94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1CB77-8DBD-A94E-9E2F-ADDF01969F1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60BFD9F-D25C-1346-9F17-AE0B823F7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DRAM supercell (2,1)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25156FB-AA50-C444-818D-A8F51EC77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Step 1(a): Row access strobe (RAS) selects row 2.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Step 1(b): Row 2 copied from DRAM array to row buffer.</a:t>
            </a:r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F86B3D52-B222-AB47-914F-8F65E7C3983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38375"/>
            <a:ext cx="6096000" cy="4391025"/>
            <a:chOff x="960" y="1314"/>
            <a:chExt cx="3840" cy="2766"/>
          </a:xfrm>
        </p:grpSpPr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C8C86E07-E838-C241-A423-23FD3C5D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1774"/>
              <a:ext cx="6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RAS=2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BD64A6A9-604E-3E47-8607-AEA5AB948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562"/>
              <a:ext cx="4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cols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04306681-F89A-E24E-9750-24855D41F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466"/>
              <a:ext cx="4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rows</a:t>
              </a:r>
            </a:p>
          </p:txBody>
        </p:sp>
        <p:sp>
          <p:nvSpPr>
            <p:cNvPr id="16393" name="Rectangle 8">
              <a:extLst>
                <a:ext uri="{FF2B5EF4-FFF2-40B4-BE49-F238E27FC236}">
                  <a16:creationId xmlns:a16="http://schemas.microsoft.com/office/drawing/2014/main" id="{C675FD24-B8E2-514E-9025-3FE04B9E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6394" name="Rectangle 9">
              <a:extLst>
                <a:ext uri="{FF2B5EF4-FFF2-40B4-BE49-F238E27FC236}">
                  <a16:creationId xmlns:a16="http://schemas.microsoft.com/office/drawing/2014/main" id="{53D14F47-C75B-ED44-A67B-12036D65D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395" name="Rectangle 10">
              <a:extLst>
                <a:ext uri="{FF2B5EF4-FFF2-40B4-BE49-F238E27FC236}">
                  <a16:creationId xmlns:a16="http://schemas.microsoft.com/office/drawing/2014/main" id="{A17D2DB0-99E6-7849-98A0-000F928EA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396" name="Rectangle 11">
              <a:extLst>
                <a:ext uri="{FF2B5EF4-FFF2-40B4-BE49-F238E27FC236}">
                  <a16:creationId xmlns:a16="http://schemas.microsoft.com/office/drawing/2014/main" id="{2C3F3F23-4EA8-2249-A67B-CAC7B2DBB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397" name="Rectangle 12">
              <a:extLst>
                <a:ext uri="{FF2B5EF4-FFF2-40B4-BE49-F238E27FC236}">
                  <a16:creationId xmlns:a16="http://schemas.microsoft.com/office/drawing/2014/main" id="{B18E5541-7791-1D44-AA5A-1EB4D92F9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6398" name="Rectangle 13">
              <a:extLst>
                <a:ext uri="{FF2B5EF4-FFF2-40B4-BE49-F238E27FC236}">
                  <a16:creationId xmlns:a16="http://schemas.microsoft.com/office/drawing/2014/main" id="{07A16254-00DB-8548-8B48-AA5D74559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399" name="Rectangle 14">
              <a:extLst>
                <a:ext uri="{FF2B5EF4-FFF2-40B4-BE49-F238E27FC236}">
                  <a16:creationId xmlns:a16="http://schemas.microsoft.com/office/drawing/2014/main" id="{6E78E420-7809-134E-98F6-80DA02522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00" name="Rectangle 15">
              <a:extLst>
                <a:ext uri="{FF2B5EF4-FFF2-40B4-BE49-F238E27FC236}">
                  <a16:creationId xmlns:a16="http://schemas.microsoft.com/office/drawing/2014/main" id="{21E631F3-097F-A844-94F9-776921595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01" name="Rectangle 16">
              <a:extLst>
                <a:ext uri="{FF2B5EF4-FFF2-40B4-BE49-F238E27FC236}">
                  <a16:creationId xmlns:a16="http://schemas.microsoft.com/office/drawing/2014/main" id="{2FD61DDF-AD06-3E48-8FF7-5450D674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6402" name="Rectangle 17">
              <a:extLst>
                <a:ext uri="{FF2B5EF4-FFF2-40B4-BE49-F238E27FC236}">
                  <a16:creationId xmlns:a16="http://schemas.microsoft.com/office/drawing/2014/main" id="{35726FD4-22BA-9140-9B19-4FB02EA0E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6403" name="Rectangle 18">
              <a:extLst>
                <a:ext uri="{FF2B5EF4-FFF2-40B4-BE49-F238E27FC236}">
                  <a16:creationId xmlns:a16="http://schemas.microsoft.com/office/drawing/2014/main" id="{7B699130-09CE-234B-920F-9956B9C50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04" name="Rectangle 19">
              <a:extLst>
                <a:ext uri="{FF2B5EF4-FFF2-40B4-BE49-F238E27FC236}">
                  <a16:creationId xmlns:a16="http://schemas.microsoft.com/office/drawing/2014/main" id="{D2208DC3-10CE-4A4F-A751-31E33966F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05" name="Rectangle 20">
              <a:extLst>
                <a:ext uri="{FF2B5EF4-FFF2-40B4-BE49-F238E27FC236}">
                  <a16:creationId xmlns:a16="http://schemas.microsoft.com/office/drawing/2014/main" id="{5C48BEAE-BC2E-9447-9093-9CD72255B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6406" name="Rectangle 21">
              <a:extLst>
                <a:ext uri="{FF2B5EF4-FFF2-40B4-BE49-F238E27FC236}">
                  <a16:creationId xmlns:a16="http://schemas.microsoft.com/office/drawing/2014/main" id="{14567A8C-DF6D-F54B-8822-5CAD07BEF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07" name="Rectangle 22">
              <a:extLst>
                <a:ext uri="{FF2B5EF4-FFF2-40B4-BE49-F238E27FC236}">
                  <a16:creationId xmlns:a16="http://schemas.microsoft.com/office/drawing/2014/main" id="{2B3FC978-EC25-C34D-9A5A-1F5FB3E6D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08" name="Rectangle 23">
              <a:extLst>
                <a:ext uri="{FF2B5EF4-FFF2-40B4-BE49-F238E27FC236}">
                  <a16:creationId xmlns:a16="http://schemas.microsoft.com/office/drawing/2014/main" id="{AC6C71AB-0CF4-C047-9043-6C0F7A1B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09" name="Text Box 24">
              <a:extLst>
                <a:ext uri="{FF2B5EF4-FFF2-40B4-BE49-F238E27FC236}">
                  <a16:creationId xmlns:a16="http://schemas.microsoft.com/office/drawing/2014/main" id="{4BA3C131-7FEF-8F49-A934-1B61E3B3B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17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16410" name="Text Box 25">
              <a:extLst>
                <a:ext uri="{FF2B5EF4-FFF2-40B4-BE49-F238E27FC236}">
                  <a16:creationId xmlns:a16="http://schemas.microsoft.com/office/drawing/2014/main" id="{21AC331B-0BD3-B04C-B1CD-7B205A032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71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16411" name="Text Box 26">
              <a:extLst>
                <a:ext uri="{FF2B5EF4-FFF2-40B4-BE49-F238E27FC236}">
                  <a16:creationId xmlns:a16="http://schemas.microsoft.com/office/drawing/2014/main" id="{76CB3246-E0A4-4C49-A626-FF7A71A3A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171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2</a:t>
              </a:r>
            </a:p>
          </p:txBody>
        </p:sp>
        <p:sp>
          <p:nvSpPr>
            <p:cNvPr id="16412" name="Text Box 27">
              <a:extLst>
                <a:ext uri="{FF2B5EF4-FFF2-40B4-BE49-F238E27FC236}">
                  <a16:creationId xmlns:a16="http://schemas.microsoft.com/office/drawing/2014/main" id="{58E40884-1245-774C-A477-9C26FA8F0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171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3</a:t>
              </a:r>
            </a:p>
          </p:txBody>
        </p:sp>
        <p:sp>
          <p:nvSpPr>
            <p:cNvPr id="16413" name="Text Box 28">
              <a:extLst>
                <a:ext uri="{FF2B5EF4-FFF2-40B4-BE49-F238E27FC236}">
                  <a16:creationId xmlns:a16="http://schemas.microsoft.com/office/drawing/2014/main" id="{C2B720EF-CC64-104D-9E2A-D60E2DFA2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198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16414" name="Text Box 29">
              <a:extLst>
                <a:ext uri="{FF2B5EF4-FFF2-40B4-BE49-F238E27FC236}">
                  <a16:creationId xmlns:a16="http://schemas.microsoft.com/office/drawing/2014/main" id="{62FF813E-98B2-BC49-8DEC-25410CAEA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32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16415" name="Text Box 30">
              <a:extLst>
                <a:ext uri="{FF2B5EF4-FFF2-40B4-BE49-F238E27FC236}">
                  <a16:creationId xmlns:a16="http://schemas.microsoft.com/office/drawing/2014/main" id="{2C3E1A5A-8431-DC44-B4FD-275970633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6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2</a:t>
              </a:r>
            </a:p>
          </p:txBody>
        </p:sp>
        <p:sp>
          <p:nvSpPr>
            <p:cNvPr id="16416" name="Text Box 31">
              <a:extLst>
                <a:ext uri="{FF2B5EF4-FFF2-40B4-BE49-F238E27FC236}">
                  <a16:creationId xmlns:a16="http://schemas.microsoft.com/office/drawing/2014/main" id="{FFB06DEB-1043-2A47-8828-D1E72438B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99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3</a:t>
              </a:r>
            </a:p>
          </p:txBody>
        </p:sp>
        <p:sp>
          <p:nvSpPr>
            <p:cNvPr id="16417" name="Rectangle 32">
              <a:extLst>
                <a:ext uri="{FF2B5EF4-FFF2-40B4-BE49-F238E27FC236}">
                  <a16:creationId xmlns:a16="http://schemas.microsoft.com/office/drawing/2014/main" id="{637B8160-41A3-654E-8358-E24F7A057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910"/>
              <a:ext cx="1536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18" name="Rectangle 33">
              <a:extLst>
                <a:ext uri="{FF2B5EF4-FFF2-40B4-BE49-F238E27FC236}">
                  <a16:creationId xmlns:a16="http://schemas.microsoft.com/office/drawing/2014/main" id="{7664F72F-EAE0-6649-802C-32661D865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46"/>
              <a:ext cx="384" cy="33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6419" name="Rectangle 34">
              <a:extLst>
                <a:ext uri="{FF2B5EF4-FFF2-40B4-BE49-F238E27FC236}">
                  <a16:creationId xmlns:a16="http://schemas.microsoft.com/office/drawing/2014/main" id="{E331708D-F6B9-B24D-8208-CFDAA891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3446"/>
              <a:ext cx="384" cy="33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6420" name="Rectangle 35">
              <a:extLst>
                <a:ext uri="{FF2B5EF4-FFF2-40B4-BE49-F238E27FC236}">
                  <a16:creationId xmlns:a16="http://schemas.microsoft.com/office/drawing/2014/main" id="{8C0B7EEA-0A3C-EB45-9459-EA2A8D31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3446"/>
              <a:ext cx="384" cy="33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21" name="Rectangle 36">
              <a:extLst>
                <a:ext uri="{FF2B5EF4-FFF2-40B4-BE49-F238E27FC236}">
                  <a16:creationId xmlns:a16="http://schemas.microsoft.com/office/drawing/2014/main" id="{4191A1E0-760D-FA43-B4C2-508F4F6CB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446"/>
              <a:ext cx="384" cy="33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22" name="Rectangle 37">
              <a:extLst>
                <a:ext uri="{FF2B5EF4-FFF2-40B4-BE49-F238E27FC236}">
                  <a16:creationId xmlns:a16="http://schemas.microsoft.com/office/drawing/2014/main" id="{73B29D4D-F121-1D4D-9720-7215CF482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46"/>
              <a:ext cx="1536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23" name="Text Box 38">
              <a:extLst>
                <a:ext uri="{FF2B5EF4-FFF2-40B4-BE49-F238E27FC236}">
                  <a16:creationId xmlns:a16="http://schemas.microsoft.com/office/drawing/2014/main" id="{E40E53D9-0F03-AD46-AEB2-8E1DDE55A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3800"/>
              <a:ext cx="15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internal row buffer</a:t>
              </a:r>
            </a:p>
          </p:txBody>
        </p:sp>
        <p:sp>
          <p:nvSpPr>
            <p:cNvPr id="16424" name="Rectangle 39">
              <a:extLst>
                <a:ext uri="{FF2B5EF4-FFF2-40B4-BE49-F238E27FC236}">
                  <a16:creationId xmlns:a16="http://schemas.microsoft.com/office/drawing/2014/main" id="{F4B2B8F7-D1E3-D542-9050-1473CAD4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1536"/>
              <a:ext cx="2310" cy="25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25" name="Text Box 40">
              <a:extLst>
                <a:ext uri="{FF2B5EF4-FFF2-40B4-BE49-F238E27FC236}">
                  <a16:creationId xmlns:a16="http://schemas.microsoft.com/office/drawing/2014/main" id="{38602410-45DA-9B40-9AF9-018FC0F7D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1314"/>
              <a:ext cx="14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16 x 8 DRAM chip</a:t>
              </a:r>
            </a:p>
          </p:txBody>
        </p:sp>
        <p:sp>
          <p:nvSpPr>
            <p:cNvPr id="16426" name="AutoShape 41">
              <a:extLst>
                <a:ext uri="{FF2B5EF4-FFF2-40B4-BE49-F238E27FC236}">
                  <a16:creationId xmlns:a16="http://schemas.microsoft.com/office/drawing/2014/main" id="{D0DB80BA-6ECA-1448-8977-7C357F348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27" name="AutoShape 42">
              <a:extLst>
                <a:ext uri="{FF2B5EF4-FFF2-40B4-BE49-F238E27FC236}">
                  <a16:creationId xmlns:a16="http://schemas.microsoft.com/office/drawing/2014/main" id="{6335ADC3-E205-5844-9129-7A08DFAE3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28" name="AutoShape 43">
              <a:extLst>
                <a:ext uri="{FF2B5EF4-FFF2-40B4-BE49-F238E27FC236}">
                  <a16:creationId xmlns:a16="http://schemas.microsoft.com/office/drawing/2014/main" id="{6F2E923D-7ED8-4F4C-A5D9-124E16D6E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29" name="AutoShape 44">
              <a:extLst>
                <a:ext uri="{FF2B5EF4-FFF2-40B4-BE49-F238E27FC236}">
                  <a16:creationId xmlns:a16="http://schemas.microsoft.com/office/drawing/2014/main" id="{CECFEA9A-D21F-AE44-B8B0-DE021F822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30" name="Text Box 45">
              <a:extLst>
                <a:ext uri="{FF2B5EF4-FFF2-40B4-BE49-F238E27FC236}">
                  <a16:creationId xmlns:a16="http://schemas.microsoft.com/office/drawing/2014/main" id="{B37C3C54-617D-D74B-B77B-1634A2E40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3494"/>
              <a:ext cx="45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row 2</a:t>
              </a:r>
            </a:p>
          </p:txBody>
        </p:sp>
        <p:sp>
          <p:nvSpPr>
            <p:cNvPr id="16431" name="Line 46">
              <a:extLst>
                <a:ext uri="{FF2B5EF4-FFF2-40B4-BE49-F238E27FC236}">
                  <a16:creationId xmlns:a16="http://schemas.microsoft.com/office/drawing/2014/main" id="{37DE5AB9-36AF-F342-9043-1BD592AAE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140"/>
              <a:ext cx="720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32" name="Text Box 47">
              <a:extLst>
                <a:ext uri="{FF2B5EF4-FFF2-40B4-BE49-F238E27FC236}">
                  <a16:creationId xmlns:a16="http://schemas.microsoft.com/office/drawing/2014/main" id="{04A29EEE-44A4-2A42-847F-C3DC6993E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216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addr</a:t>
              </a:r>
            </a:p>
          </p:txBody>
        </p:sp>
        <p:sp>
          <p:nvSpPr>
            <p:cNvPr id="16433" name="Line 48">
              <a:extLst>
                <a:ext uri="{FF2B5EF4-FFF2-40B4-BE49-F238E27FC236}">
                  <a16:creationId xmlns:a16="http://schemas.microsoft.com/office/drawing/2014/main" id="{0117DB1C-D823-3A47-9B8C-75503CDEE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5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6434" name="Text Box 49">
              <a:extLst>
                <a:ext uri="{FF2B5EF4-FFF2-40B4-BE49-F238E27FC236}">
                  <a16:creationId xmlns:a16="http://schemas.microsoft.com/office/drawing/2014/main" id="{56356297-E6EB-324A-964C-750E95163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" y="3348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6435" name="Text Box 50">
              <a:extLst>
                <a:ext uri="{FF2B5EF4-FFF2-40B4-BE49-F238E27FC236}">
                  <a16:creationId xmlns:a16="http://schemas.microsoft.com/office/drawing/2014/main" id="{55A87E0D-7EF4-E542-BD6B-40F4FE957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0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1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2</a:t>
              </a:r>
            </a:p>
            <a:p>
              <a:pPr algn="ctr">
                <a:lnSpc>
                  <a:spcPts val="1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/</a:t>
              </a:r>
            </a:p>
          </p:txBody>
        </p:sp>
        <p:sp>
          <p:nvSpPr>
            <p:cNvPr id="16436" name="Text Box 51">
              <a:extLst>
                <a:ext uri="{FF2B5EF4-FFF2-40B4-BE49-F238E27FC236}">
                  <a16:creationId xmlns:a16="http://schemas.microsoft.com/office/drawing/2014/main" id="{2CFF622F-1702-6E40-AF68-58B345B29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3136"/>
              <a:ext cx="20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1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8</a:t>
              </a:r>
            </a:p>
            <a:p>
              <a:pPr algn="ctr">
                <a:lnSpc>
                  <a:spcPts val="1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/</a:t>
              </a:r>
            </a:p>
          </p:txBody>
        </p:sp>
        <p:sp>
          <p:nvSpPr>
            <p:cNvPr id="16437" name="Rectangle 52">
              <a:extLst>
                <a:ext uri="{FF2B5EF4-FFF2-40B4-BE49-F238E27FC236}">
                  <a16:creationId xmlns:a16="http://schemas.microsoft.com/office/drawing/2014/main" id="{3CFEAE19-FE6A-EA4C-BB7B-84309C4B2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18"/>
              <a:ext cx="816" cy="20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memory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controller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A8899A39-7CCC-174A-A8FE-9F570539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8354D0-8CA4-074C-8BA0-B1A8E07D3CC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3CBD988-43AA-354A-BC96-F10C13D38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DRAM supercell (2,1)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78DF47B-8611-5C45-B24A-F336485FE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Step 2(a): Column access strobe (CAS) selects column 1.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Step 2(b): Supercell (2,1) copied from buffer to data lines, and eventually back to the CPU.</a:t>
            </a:r>
          </a:p>
        </p:txBody>
      </p:sp>
      <p:grpSp>
        <p:nvGrpSpPr>
          <p:cNvPr id="18437" name="Group 53">
            <a:extLst>
              <a:ext uri="{FF2B5EF4-FFF2-40B4-BE49-F238E27FC236}">
                <a16:creationId xmlns:a16="http://schemas.microsoft.com/office/drawing/2014/main" id="{077A1F4F-F4B6-4B4B-95AF-3348F5B95E3D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2330450"/>
            <a:ext cx="6070600" cy="4391025"/>
            <a:chOff x="909" y="1314"/>
            <a:chExt cx="3824" cy="2766"/>
          </a:xfrm>
        </p:grpSpPr>
        <p:sp>
          <p:nvSpPr>
            <p:cNvPr id="18438" name="Text Box 54">
              <a:extLst>
                <a:ext uri="{FF2B5EF4-FFF2-40B4-BE49-F238E27FC236}">
                  <a16:creationId xmlns:a16="http://schemas.microsoft.com/office/drawing/2014/main" id="{74E54580-F136-4E47-B3BA-A35061537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648"/>
              <a:ext cx="87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supercell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(2,1)</a:t>
              </a:r>
            </a:p>
          </p:txBody>
        </p:sp>
        <p:sp>
          <p:nvSpPr>
            <p:cNvPr id="18439" name="Text Box 55">
              <a:extLst>
                <a:ext uri="{FF2B5EF4-FFF2-40B4-BE49-F238E27FC236}">
                  <a16:creationId xmlns:a16="http://schemas.microsoft.com/office/drawing/2014/main" id="{68CB2464-7CF6-C544-A410-D5AE778A0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1582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cols</a:t>
              </a:r>
            </a:p>
          </p:txBody>
        </p:sp>
        <p:sp>
          <p:nvSpPr>
            <p:cNvPr id="18440" name="Text Box 56">
              <a:extLst>
                <a:ext uri="{FF2B5EF4-FFF2-40B4-BE49-F238E27FC236}">
                  <a16:creationId xmlns:a16="http://schemas.microsoft.com/office/drawing/2014/main" id="{3D6DD791-37FA-B24F-BBF7-56E54212A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2466"/>
              <a:ext cx="4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rows</a:t>
              </a:r>
            </a:p>
          </p:txBody>
        </p:sp>
        <p:sp>
          <p:nvSpPr>
            <p:cNvPr id="18441" name="Rectangle 57">
              <a:extLst>
                <a:ext uri="{FF2B5EF4-FFF2-40B4-BE49-F238E27FC236}">
                  <a16:creationId xmlns:a16="http://schemas.microsoft.com/office/drawing/2014/main" id="{CE7D92AB-2D29-2644-97E2-77CEBDF42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8442" name="Rectangle 58">
              <a:extLst>
                <a:ext uri="{FF2B5EF4-FFF2-40B4-BE49-F238E27FC236}">
                  <a16:creationId xmlns:a16="http://schemas.microsoft.com/office/drawing/2014/main" id="{13F736CB-8466-F94D-9308-99B606B58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43" name="Rectangle 59">
              <a:extLst>
                <a:ext uri="{FF2B5EF4-FFF2-40B4-BE49-F238E27FC236}">
                  <a16:creationId xmlns:a16="http://schemas.microsoft.com/office/drawing/2014/main" id="{347FA20D-34E5-CA4F-A757-93C7EE96C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44" name="Rectangle 60">
              <a:extLst>
                <a:ext uri="{FF2B5EF4-FFF2-40B4-BE49-F238E27FC236}">
                  <a16:creationId xmlns:a16="http://schemas.microsoft.com/office/drawing/2014/main" id="{1EDF489F-896B-7A46-BA8C-D955DC57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45" name="Rectangle 61">
              <a:extLst>
                <a:ext uri="{FF2B5EF4-FFF2-40B4-BE49-F238E27FC236}">
                  <a16:creationId xmlns:a16="http://schemas.microsoft.com/office/drawing/2014/main" id="{796C1BD9-ECB5-9046-A9C1-F172791AD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8446" name="Rectangle 62">
              <a:extLst>
                <a:ext uri="{FF2B5EF4-FFF2-40B4-BE49-F238E27FC236}">
                  <a16:creationId xmlns:a16="http://schemas.microsoft.com/office/drawing/2014/main" id="{DAC8FC48-EEBC-7C49-BF24-4DC265FB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47" name="Rectangle 63">
              <a:extLst>
                <a:ext uri="{FF2B5EF4-FFF2-40B4-BE49-F238E27FC236}">
                  <a16:creationId xmlns:a16="http://schemas.microsoft.com/office/drawing/2014/main" id="{6E015DA5-A25E-434E-AC8C-490A0885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48" name="Rectangle 64">
              <a:extLst>
                <a:ext uri="{FF2B5EF4-FFF2-40B4-BE49-F238E27FC236}">
                  <a16:creationId xmlns:a16="http://schemas.microsoft.com/office/drawing/2014/main" id="{E3C21F62-9CE9-8E40-B3FD-33382C8C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49" name="Rectangle 65">
              <a:extLst>
                <a:ext uri="{FF2B5EF4-FFF2-40B4-BE49-F238E27FC236}">
                  <a16:creationId xmlns:a16="http://schemas.microsoft.com/office/drawing/2014/main" id="{08E37D11-4E36-044B-9589-14D30F43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582"/>
              <a:ext cx="384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8450" name="Rectangle 66">
              <a:extLst>
                <a:ext uri="{FF2B5EF4-FFF2-40B4-BE49-F238E27FC236}">
                  <a16:creationId xmlns:a16="http://schemas.microsoft.com/office/drawing/2014/main" id="{9836C93C-7DB7-0147-97FB-F2FF2A569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2582"/>
              <a:ext cx="384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8451" name="Rectangle 67">
              <a:extLst>
                <a:ext uri="{FF2B5EF4-FFF2-40B4-BE49-F238E27FC236}">
                  <a16:creationId xmlns:a16="http://schemas.microsoft.com/office/drawing/2014/main" id="{292FF4E9-2429-0A4E-BA2E-549C80115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582"/>
              <a:ext cx="384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52" name="Rectangle 68">
              <a:extLst>
                <a:ext uri="{FF2B5EF4-FFF2-40B4-BE49-F238E27FC236}">
                  <a16:creationId xmlns:a16="http://schemas.microsoft.com/office/drawing/2014/main" id="{5E29E593-2E87-DB4E-B0FB-02DD484A9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2582"/>
              <a:ext cx="384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53" name="Rectangle 69">
              <a:extLst>
                <a:ext uri="{FF2B5EF4-FFF2-40B4-BE49-F238E27FC236}">
                  <a16:creationId xmlns:a16="http://schemas.microsoft.com/office/drawing/2014/main" id="{A9FCAC2A-43EF-D34E-BFC4-7DC7CC0A4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8454" name="Rectangle 70">
              <a:extLst>
                <a:ext uri="{FF2B5EF4-FFF2-40B4-BE49-F238E27FC236}">
                  <a16:creationId xmlns:a16="http://schemas.microsoft.com/office/drawing/2014/main" id="{A552CD87-9484-E641-A9B3-159767464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55" name="Rectangle 71">
              <a:extLst>
                <a:ext uri="{FF2B5EF4-FFF2-40B4-BE49-F238E27FC236}">
                  <a16:creationId xmlns:a16="http://schemas.microsoft.com/office/drawing/2014/main" id="{AE24BA5B-7BC8-DB46-9592-824DEACFA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56" name="Rectangle 72">
              <a:extLst>
                <a:ext uri="{FF2B5EF4-FFF2-40B4-BE49-F238E27FC236}">
                  <a16:creationId xmlns:a16="http://schemas.microsoft.com/office/drawing/2014/main" id="{50F14289-2B2A-B949-9FE8-AFD1997F0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57" name="Text Box 73">
              <a:extLst>
                <a:ext uri="{FF2B5EF4-FFF2-40B4-BE49-F238E27FC236}">
                  <a16:creationId xmlns:a16="http://schemas.microsoft.com/office/drawing/2014/main" id="{102D7586-6CC9-F340-B952-3166B1BE4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7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18458" name="Text Box 74">
              <a:extLst>
                <a:ext uri="{FF2B5EF4-FFF2-40B4-BE49-F238E27FC236}">
                  <a16:creationId xmlns:a16="http://schemas.microsoft.com/office/drawing/2014/main" id="{DD5E6B6F-3314-3946-A920-7141C3C10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71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18459" name="Text Box 75">
              <a:extLst>
                <a:ext uri="{FF2B5EF4-FFF2-40B4-BE49-F238E27FC236}">
                  <a16:creationId xmlns:a16="http://schemas.microsoft.com/office/drawing/2014/main" id="{17288285-60B2-0449-8265-FADFF77E8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4" y="171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2</a:t>
              </a:r>
            </a:p>
          </p:txBody>
        </p:sp>
        <p:sp>
          <p:nvSpPr>
            <p:cNvPr id="18460" name="Text Box 76">
              <a:extLst>
                <a:ext uri="{FF2B5EF4-FFF2-40B4-BE49-F238E27FC236}">
                  <a16:creationId xmlns:a16="http://schemas.microsoft.com/office/drawing/2014/main" id="{D43B8095-152F-A044-9758-8C3AC70F2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8" y="171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3</a:t>
              </a:r>
            </a:p>
          </p:txBody>
        </p:sp>
        <p:sp>
          <p:nvSpPr>
            <p:cNvPr id="18461" name="Text Box 77">
              <a:extLst>
                <a:ext uri="{FF2B5EF4-FFF2-40B4-BE49-F238E27FC236}">
                  <a16:creationId xmlns:a16="http://schemas.microsoft.com/office/drawing/2014/main" id="{DDEE518D-FA84-F949-A9EF-71AC3E2DB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198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18462" name="Text Box 78">
              <a:extLst>
                <a:ext uri="{FF2B5EF4-FFF2-40B4-BE49-F238E27FC236}">
                  <a16:creationId xmlns:a16="http://schemas.microsoft.com/office/drawing/2014/main" id="{5A80F5B3-8480-5142-8405-642BD46D5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232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18463" name="Text Box 79">
              <a:extLst>
                <a:ext uri="{FF2B5EF4-FFF2-40B4-BE49-F238E27FC236}">
                  <a16:creationId xmlns:a16="http://schemas.microsoft.com/office/drawing/2014/main" id="{5EE9ADC7-6D3A-9142-BCE5-0D6B6538F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26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2</a:t>
              </a:r>
            </a:p>
          </p:txBody>
        </p:sp>
        <p:sp>
          <p:nvSpPr>
            <p:cNvPr id="18464" name="Text Box 80">
              <a:extLst>
                <a:ext uri="{FF2B5EF4-FFF2-40B4-BE49-F238E27FC236}">
                  <a16:creationId xmlns:a16="http://schemas.microsoft.com/office/drawing/2014/main" id="{94398B51-47AE-2D45-AC24-B088C4CA7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299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3</a:t>
              </a:r>
            </a:p>
          </p:txBody>
        </p:sp>
        <p:sp>
          <p:nvSpPr>
            <p:cNvPr id="18465" name="Rectangle 81">
              <a:extLst>
                <a:ext uri="{FF2B5EF4-FFF2-40B4-BE49-F238E27FC236}">
                  <a16:creationId xmlns:a16="http://schemas.microsoft.com/office/drawing/2014/main" id="{8E325FE0-2FA5-3E45-A9B2-9AED711DB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910"/>
              <a:ext cx="1536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66" name="Rectangle 82">
              <a:extLst>
                <a:ext uri="{FF2B5EF4-FFF2-40B4-BE49-F238E27FC236}">
                  <a16:creationId xmlns:a16="http://schemas.microsoft.com/office/drawing/2014/main" id="{8EB0D757-9DF6-1445-AE8C-F81AF83AE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3446"/>
              <a:ext cx="384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8467" name="Rectangle 83">
              <a:extLst>
                <a:ext uri="{FF2B5EF4-FFF2-40B4-BE49-F238E27FC236}">
                  <a16:creationId xmlns:a16="http://schemas.microsoft.com/office/drawing/2014/main" id="{973CBDFD-1CAD-2542-8E06-7318AD5A8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3446"/>
              <a:ext cx="384" cy="33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18468" name="Rectangle 84">
              <a:extLst>
                <a:ext uri="{FF2B5EF4-FFF2-40B4-BE49-F238E27FC236}">
                  <a16:creationId xmlns:a16="http://schemas.microsoft.com/office/drawing/2014/main" id="{E61F4C21-757D-6846-82BA-199387EB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3446"/>
              <a:ext cx="384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69" name="Rectangle 85">
              <a:extLst>
                <a:ext uri="{FF2B5EF4-FFF2-40B4-BE49-F238E27FC236}">
                  <a16:creationId xmlns:a16="http://schemas.microsoft.com/office/drawing/2014/main" id="{9ACCB125-7D69-8B4A-AE33-6D94FE453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3446"/>
              <a:ext cx="384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70" name="Rectangle 86">
              <a:extLst>
                <a:ext uri="{FF2B5EF4-FFF2-40B4-BE49-F238E27FC236}">
                  <a16:creationId xmlns:a16="http://schemas.microsoft.com/office/drawing/2014/main" id="{5521670D-270B-3D42-8846-59715628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3446"/>
              <a:ext cx="1536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71" name="Text Box 87">
              <a:extLst>
                <a:ext uri="{FF2B5EF4-FFF2-40B4-BE49-F238E27FC236}">
                  <a16:creationId xmlns:a16="http://schemas.microsoft.com/office/drawing/2014/main" id="{80C334C6-D0FD-ED46-A8C2-1BEB48EC8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3820"/>
              <a:ext cx="1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internal row buffer</a:t>
              </a:r>
            </a:p>
          </p:txBody>
        </p:sp>
        <p:sp>
          <p:nvSpPr>
            <p:cNvPr id="18472" name="Rectangle 88">
              <a:extLst>
                <a:ext uri="{FF2B5EF4-FFF2-40B4-BE49-F238E27FC236}">
                  <a16:creationId xmlns:a16="http://schemas.microsoft.com/office/drawing/2014/main" id="{54ED9495-C72C-BF40-9DD3-7D447013E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1536"/>
              <a:ext cx="2296" cy="25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73" name="Text Box 89">
              <a:extLst>
                <a:ext uri="{FF2B5EF4-FFF2-40B4-BE49-F238E27FC236}">
                  <a16:creationId xmlns:a16="http://schemas.microsoft.com/office/drawing/2014/main" id="{346EBEC2-C1D7-D84C-A518-5A201DA58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" y="1314"/>
              <a:ext cx="14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16 x 8 DRAM chip</a:t>
              </a:r>
            </a:p>
          </p:txBody>
        </p:sp>
        <p:sp>
          <p:nvSpPr>
            <p:cNvPr id="18474" name="AutoShape 90">
              <a:extLst>
                <a:ext uri="{FF2B5EF4-FFF2-40B4-BE49-F238E27FC236}">
                  <a16:creationId xmlns:a16="http://schemas.microsoft.com/office/drawing/2014/main" id="{291356FA-2D76-AA45-B5C5-8DA7AF3AF5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82932">
              <a:off x="2832" y="2860"/>
              <a:ext cx="192" cy="1086"/>
            </a:xfrm>
            <a:prstGeom prst="downArrow">
              <a:avLst>
                <a:gd name="adj1" fmla="val 58333"/>
                <a:gd name="adj2" fmla="val 102677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75" name="Text Box 91">
              <a:extLst>
                <a:ext uri="{FF2B5EF4-FFF2-40B4-BE49-F238E27FC236}">
                  <a16:creationId xmlns:a16="http://schemas.microsoft.com/office/drawing/2014/main" id="{EB5FC37B-F51D-864E-B869-65F8F9CC6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1774"/>
              <a:ext cx="6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CAS=1</a:t>
              </a:r>
            </a:p>
          </p:txBody>
        </p:sp>
        <p:sp>
          <p:nvSpPr>
            <p:cNvPr id="18476" name="Line 92">
              <a:extLst>
                <a:ext uri="{FF2B5EF4-FFF2-40B4-BE49-F238E27FC236}">
                  <a16:creationId xmlns:a16="http://schemas.microsoft.com/office/drawing/2014/main" id="{F718F096-7729-AC49-83D5-7EE8859C5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3" y="2140"/>
              <a:ext cx="720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77" name="Text Box 93">
              <a:extLst>
                <a:ext uri="{FF2B5EF4-FFF2-40B4-BE49-F238E27FC236}">
                  <a16:creationId xmlns:a16="http://schemas.microsoft.com/office/drawing/2014/main" id="{EA16B9C9-21A0-3B41-ABAE-FE1811786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2186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addr</a:t>
              </a:r>
            </a:p>
          </p:txBody>
        </p:sp>
        <p:sp>
          <p:nvSpPr>
            <p:cNvPr id="18478" name="Line 94">
              <a:extLst>
                <a:ext uri="{FF2B5EF4-FFF2-40B4-BE49-F238E27FC236}">
                  <a16:creationId xmlns:a16="http://schemas.microsoft.com/office/drawing/2014/main" id="{4194E7D7-A120-6943-916C-E581045B3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325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8479" name="Text Box 95">
              <a:extLst>
                <a:ext uri="{FF2B5EF4-FFF2-40B4-BE49-F238E27FC236}">
                  <a16:creationId xmlns:a16="http://schemas.microsoft.com/office/drawing/2014/main" id="{A4CB3FC3-6EB5-3C4F-AF76-7C657A950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" y="3338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8480" name="Text Box 96">
              <a:extLst>
                <a:ext uri="{FF2B5EF4-FFF2-40B4-BE49-F238E27FC236}">
                  <a16:creationId xmlns:a16="http://schemas.microsoft.com/office/drawing/2014/main" id="{2544BF4C-D259-ED4A-96F6-176D25962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3" y="2025"/>
              <a:ext cx="19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1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2</a:t>
              </a:r>
            </a:p>
            <a:p>
              <a:pPr algn="ctr">
                <a:lnSpc>
                  <a:spcPts val="1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/</a:t>
              </a:r>
            </a:p>
          </p:txBody>
        </p:sp>
        <p:sp>
          <p:nvSpPr>
            <p:cNvPr id="18481" name="Text Box 97">
              <a:extLst>
                <a:ext uri="{FF2B5EF4-FFF2-40B4-BE49-F238E27FC236}">
                  <a16:creationId xmlns:a16="http://schemas.microsoft.com/office/drawing/2014/main" id="{7D875287-FBDD-764D-819C-A95624DFA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7" y="311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1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8</a:t>
              </a:r>
            </a:p>
            <a:p>
              <a:pPr algn="ctr">
                <a:lnSpc>
                  <a:spcPts val="1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/</a:t>
              </a:r>
            </a:p>
          </p:txBody>
        </p:sp>
        <p:sp>
          <p:nvSpPr>
            <p:cNvPr id="18482" name="Rectangle 98">
              <a:extLst>
                <a:ext uri="{FF2B5EF4-FFF2-40B4-BE49-F238E27FC236}">
                  <a16:creationId xmlns:a16="http://schemas.microsoft.com/office/drawing/2014/main" id="{FD62C227-F70B-EE43-924F-FD38C054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718"/>
              <a:ext cx="800" cy="20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memory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controller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3D71EE84-0390-0E42-8413-C7E2A36E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07BFE3-94CB-3E44-9007-7A4720DC364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3967DAB-FCFA-8B4A-9F0D-C7313986D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modules</a:t>
            </a:r>
          </a:p>
        </p:txBody>
      </p:sp>
      <p:grpSp>
        <p:nvGrpSpPr>
          <p:cNvPr id="20484" name="Group 6">
            <a:extLst>
              <a:ext uri="{FF2B5EF4-FFF2-40B4-BE49-F238E27FC236}">
                <a16:creationId xmlns:a16="http://schemas.microsoft.com/office/drawing/2014/main" id="{3C445870-4C9A-A24D-845F-61F6430A703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516063"/>
            <a:ext cx="7439025" cy="5265737"/>
            <a:chOff x="768" y="715"/>
            <a:chExt cx="4686" cy="3461"/>
          </a:xfrm>
        </p:grpSpPr>
        <p:sp>
          <p:nvSpPr>
            <p:cNvPr id="20486" name="Rectangle 7">
              <a:extLst>
                <a:ext uri="{FF2B5EF4-FFF2-40B4-BE49-F238E27FC236}">
                  <a16:creationId xmlns:a16="http://schemas.microsoft.com/office/drawing/2014/main" id="{394C37B1-C84B-4E4E-83A7-F8D1FAD8D5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6" y="740"/>
              <a:ext cx="3189" cy="1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87" name="Rectangle 8">
              <a:extLst>
                <a:ext uri="{FF2B5EF4-FFF2-40B4-BE49-F238E27FC236}">
                  <a16:creationId xmlns:a16="http://schemas.microsoft.com/office/drawing/2014/main" id="{5AF5173C-FA0E-F443-86FB-5568FB40B6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88" y="2871"/>
              <a:ext cx="2841" cy="8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88" name="Rectangle 9">
              <a:extLst>
                <a:ext uri="{FF2B5EF4-FFF2-40B4-BE49-F238E27FC236}">
                  <a16:creationId xmlns:a16="http://schemas.microsoft.com/office/drawing/2014/main" id="{5FB2D3A1-5212-6A47-907A-43B61A043D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2" y="1210"/>
              <a:ext cx="691" cy="6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89" name="Rectangle 10">
              <a:extLst>
                <a:ext uri="{FF2B5EF4-FFF2-40B4-BE49-F238E27FC236}">
                  <a16:creationId xmlns:a16="http://schemas.microsoft.com/office/drawing/2014/main" id="{07B6103B-3825-B94D-92FB-549ED05D7B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05" y="1287"/>
              <a:ext cx="691" cy="6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90" name="Rectangle 11">
              <a:extLst>
                <a:ext uri="{FF2B5EF4-FFF2-40B4-BE49-F238E27FC236}">
                  <a16:creationId xmlns:a16="http://schemas.microsoft.com/office/drawing/2014/main" id="{B8A178BC-A70A-BA46-A8C4-59D7D61027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8" y="1364"/>
              <a:ext cx="691" cy="6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91" name="Rectangle 12">
              <a:extLst>
                <a:ext uri="{FF2B5EF4-FFF2-40B4-BE49-F238E27FC236}">
                  <a16:creationId xmlns:a16="http://schemas.microsoft.com/office/drawing/2014/main" id="{B423BC79-8301-2D42-9726-392B5EDA66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91" y="1440"/>
              <a:ext cx="691" cy="61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92" name="Rectangle 13">
              <a:extLst>
                <a:ext uri="{FF2B5EF4-FFF2-40B4-BE49-F238E27FC236}">
                  <a16:creationId xmlns:a16="http://schemas.microsoft.com/office/drawing/2014/main" id="{11191841-6063-7F4C-A090-CB4105EB79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4" y="1517"/>
              <a:ext cx="691" cy="61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93" name="Rectangle 14">
              <a:extLst>
                <a:ext uri="{FF2B5EF4-FFF2-40B4-BE49-F238E27FC236}">
                  <a16:creationId xmlns:a16="http://schemas.microsoft.com/office/drawing/2014/main" id="{2F82E4DF-A196-0E41-A6F5-A07219FCCF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7" y="1594"/>
              <a:ext cx="691" cy="6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94" name="Rectangle 15">
              <a:extLst>
                <a:ext uri="{FF2B5EF4-FFF2-40B4-BE49-F238E27FC236}">
                  <a16:creationId xmlns:a16="http://schemas.microsoft.com/office/drawing/2014/main" id="{07831B8C-C8FB-2645-BBA6-31070AF27F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1671"/>
              <a:ext cx="691" cy="6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95" name="Rectangle 16">
              <a:extLst>
                <a:ext uri="{FF2B5EF4-FFF2-40B4-BE49-F238E27FC236}">
                  <a16:creationId xmlns:a16="http://schemas.microsoft.com/office/drawing/2014/main" id="{DB309C5A-6B05-D24A-8803-CB04268D97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2" y="1748"/>
              <a:ext cx="691" cy="6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0496" name="Rectangle 17">
              <a:extLst>
                <a:ext uri="{FF2B5EF4-FFF2-40B4-BE49-F238E27FC236}">
                  <a16:creationId xmlns:a16="http://schemas.microsoft.com/office/drawing/2014/main" id="{5614AB4B-8EE8-8941-B18D-5F51978134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983"/>
              <a:ext cx="64" cy="7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97" name="Text Box 18">
              <a:extLst>
                <a:ext uri="{FF2B5EF4-FFF2-40B4-BE49-F238E27FC236}">
                  <a16:creationId xmlns:a16="http://schemas.microsoft.com/office/drawing/2014/main" id="{D86F4124-8084-F04E-B6F8-188057098F6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293" y="907"/>
              <a:ext cx="9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: supercell (i,j)</a:t>
              </a:r>
            </a:p>
          </p:txBody>
        </p:sp>
        <p:sp>
          <p:nvSpPr>
            <p:cNvPr id="20498" name="Text Box 19">
              <a:extLst>
                <a:ext uri="{FF2B5EF4-FFF2-40B4-BE49-F238E27FC236}">
                  <a16:creationId xmlns:a16="http://schemas.microsoft.com/office/drawing/2014/main" id="{BE8739FC-18C3-5C40-A296-526C326F43F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89" y="3020"/>
              <a:ext cx="16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0</a:t>
              </a:r>
            </a:p>
          </p:txBody>
        </p:sp>
        <p:sp>
          <p:nvSpPr>
            <p:cNvPr id="20499" name="Text Box 20">
              <a:extLst>
                <a:ext uri="{FF2B5EF4-FFF2-40B4-BE49-F238E27FC236}">
                  <a16:creationId xmlns:a16="http://schemas.microsoft.com/office/drawing/2014/main" id="{B2F96F42-9008-E24B-9C2F-4C242FEB88F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95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31</a:t>
              </a:r>
            </a:p>
          </p:txBody>
        </p:sp>
        <p:sp>
          <p:nvSpPr>
            <p:cNvPr id="20500" name="Rectangle 21">
              <a:extLst>
                <a:ext uri="{FF2B5EF4-FFF2-40B4-BE49-F238E27FC236}">
                  <a16:creationId xmlns:a16="http://schemas.microsoft.com/office/drawing/2014/main" id="{BC547915-72DB-9E48-9938-0EC8B6ACA5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53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01" name="Rectangle 22">
              <a:extLst>
                <a:ext uri="{FF2B5EF4-FFF2-40B4-BE49-F238E27FC236}">
                  <a16:creationId xmlns:a16="http://schemas.microsoft.com/office/drawing/2014/main" id="{522AD239-88D7-1143-8CDD-0BEA6701BD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0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02" name="Rectangle 23">
              <a:extLst>
                <a:ext uri="{FF2B5EF4-FFF2-40B4-BE49-F238E27FC236}">
                  <a16:creationId xmlns:a16="http://schemas.microsoft.com/office/drawing/2014/main" id="{C3D47EE3-C022-E444-92E6-8417C4A302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7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03" name="Rectangle 24">
              <a:extLst>
                <a:ext uri="{FF2B5EF4-FFF2-40B4-BE49-F238E27FC236}">
                  <a16:creationId xmlns:a16="http://schemas.microsoft.com/office/drawing/2014/main" id="{CF83E9C3-B9E9-2846-A1C8-BAC1A52701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74" y="3153"/>
              <a:ext cx="308" cy="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04" name="Text Box 25">
              <a:extLst>
                <a:ext uri="{FF2B5EF4-FFF2-40B4-BE49-F238E27FC236}">
                  <a16:creationId xmlns:a16="http://schemas.microsoft.com/office/drawing/2014/main" id="{3B72589D-BCD4-EC42-8A49-B0C2656E10B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45" y="3020"/>
              <a:ext cx="16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7</a:t>
              </a:r>
            </a:p>
          </p:txBody>
        </p:sp>
        <p:sp>
          <p:nvSpPr>
            <p:cNvPr id="20505" name="Text Box 26">
              <a:extLst>
                <a:ext uri="{FF2B5EF4-FFF2-40B4-BE49-F238E27FC236}">
                  <a16:creationId xmlns:a16="http://schemas.microsoft.com/office/drawing/2014/main" id="{E725294B-9B02-114D-B33E-BC3C02F7F81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54" y="3020"/>
              <a:ext cx="16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8</a:t>
              </a:r>
            </a:p>
          </p:txBody>
        </p:sp>
        <p:sp>
          <p:nvSpPr>
            <p:cNvPr id="20506" name="Text Box 27">
              <a:extLst>
                <a:ext uri="{FF2B5EF4-FFF2-40B4-BE49-F238E27FC236}">
                  <a16:creationId xmlns:a16="http://schemas.microsoft.com/office/drawing/2014/main" id="{4232C723-7F35-0F43-973B-139E5EAC0CB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09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15</a:t>
              </a:r>
            </a:p>
          </p:txBody>
        </p:sp>
        <p:sp>
          <p:nvSpPr>
            <p:cNvPr id="20507" name="Text Box 28">
              <a:extLst>
                <a:ext uri="{FF2B5EF4-FFF2-40B4-BE49-F238E27FC236}">
                  <a16:creationId xmlns:a16="http://schemas.microsoft.com/office/drawing/2014/main" id="{D766E4E9-5644-E74D-B54F-F20444B7027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94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16</a:t>
              </a:r>
            </a:p>
          </p:txBody>
        </p:sp>
        <p:sp>
          <p:nvSpPr>
            <p:cNvPr id="20508" name="Text Box 29">
              <a:extLst>
                <a:ext uri="{FF2B5EF4-FFF2-40B4-BE49-F238E27FC236}">
                  <a16:creationId xmlns:a16="http://schemas.microsoft.com/office/drawing/2014/main" id="{1B231F11-942C-E14C-8331-F7EFEE84DEB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30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23</a:t>
              </a:r>
            </a:p>
          </p:txBody>
        </p:sp>
        <p:sp>
          <p:nvSpPr>
            <p:cNvPr id="20509" name="Text Box 30">
              <a:extLst>
                <a:ext uri="{FF2B5EF4-FFF2-40B4-BE49-F238E27FC236}">
                  <a16:creationId xmlns:a16="http://schemas.microsoft.com/office/drawing/2014/main" id="{B7F56325-3724-7C40-9CCA-8D2A0F9B5FF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25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24</a:t>
              </a:r>
            </a:p>
          </p:txBody>
        </p:sp>
        <p:sp>
          <p:nvSpPr>
            <p:cNvPr id="20510" name="Text Box 31">
              <a:extLst>
                <a:ext uri="{FF2B5EF4-FFF2-40B4-BE49-F238E27FC236}">
                  <a16:creationId xmlns:a16="http://schemas.microsoft.com/office/drawing/2014/main" id="{EF2877C3-932A-CC4C-A37F-CCDB9CF4A55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91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32</a:t>
              </a:r>
            </a:p>
          </p:txBody>
        </p:sp>
        <p:sp>
          <p:nvSpPr>
            <p:cNvPr id="20511" name="Text Box 32">
              <a:extLst>
                <a:ext uri="{FF2B5EF4-FFF2-40B4-BE49-F238E27FC236}">
                  <a16:creationId xmlns:a16="http://schemas.microsoft.com/office/drawing/2014/main" id="{184D0F1B-7A6E-4648-9A22-E1923003B28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68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63</a:t>
              </a:r>
            </a:p>
          </p:txBody>
        </p:sp>
        <p:sp>
          <p:nvSpPr>
            <p:cNvPr id="20512" name="Rectangle 33">
              <a:extLst>
                <a:ext uri="{FF2B5EF4-FFF2-40B4-BE49-F238E27FC236}">
                  <a16:creationId xmlns:a16="http://schemas.microsoft.com/office/drawing/2014/main" id="{AC9F4DB0-E7F8-4741-B8BB-A6B9CB38B1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13" name="Rectangle 34">
              <a:extLst>
                <a:ext uri="{FF2B5EF4-FFF2-40B4-BE49-F238E27FC236}">
                  <a16:creationId xmlns:a16="http://schemas.microsoft.com/office/drawing/2014/main" id="{EE8CB3F6-F123-D341-80F3-CC508E377F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14" name="Rectangle 35">
              <a:extLst>
                <a:ext uri="{FF2B5EF4-FFF2-40B4-BE49-F238E27FC236}">
                  <a16:creationId xmlns:a16="http://schemas.microsoft.com/office/drawing/2014/main" id="{794D4B85-8E44-9841-9FD9-3F704357F6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0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15" name="Rectangle 36">
              <a:extLst>
                <a:ext uri="{FF2B5EF4-FFF2-40B4-BE49-F238E27FC236}">
                  <a16:creationId xmlns:a16="http://schemas.microsoft.com/office/drawing/2014/main" id="{A052D59C-B2BD-D042-B9BE-DA81C4A004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57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16" name="Text Box 37">
              <a:extLst>
                <a:ext uri="{FF2B5EF4-FFF2-40B4-BE49-F238E27FC236}">
                  <a16:creationId xmlns:a16="http://schemas.microsoft.com/office/drawing/2014/main" id="{5DF81465-7FC7-C14C-ACE1-B8E77C8009E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07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39</a:t>
              </a:r>
            </a:p>
          </p:txBody>
        </p:sp>
        <p:sp>
          <p:nvSpPr>
            <p:cNvPr id="20517" name="Text Box 38">
              <a:extLst>
                <a:ext uri="{FF2B5EF4-FFF2-40B4-BE49-F238E27FC236}">
                  <a16:creationId xmlns:a16="http://schemas.microsoft.com/office/drawing/2014/main" id="{FFB0C34D-F3DF-894F-A750-B3B7F02E585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83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40</a:t>
              </a:r>
            </a:p>
          </p:txBody>
        </p:sp>
        <p:sp>
          <p:nvSpPr>
            <p:cNvPr id="20518" name="Text Box 39">
              <a:extLst>
                <a:ext uri="{FF2B5EF4-FFF2-40B4-BE49-F238E27FC236}">
                  <a16:creationId xmlns:a16="http://schemas.microsoft.com/office/drawing/2014/main" id="{EAD17DA2-E8A4-8047-9406-6C6D3AB4457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82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47</a:t>
              </a:r>
            </a:p>
          </p:txBody>
        </p:sp>
        <p:sp>
          <p:nvSpPr>
            <p:cNvPr id="20519" name="Text Box 40">
              <a:extLst>
                <a:ext uri="{FF2B5EF4-FFF2-40B4-BE49-F238E27FC236}">
                  <a16:creationId xmlns:a16="http://schemas.microsoft.com/office/drawing/2014/main" id="{B03C9FE3-2E01-FA49-924F-FCD8CA34350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76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48</a:t>
              </a:r>
            </a:p>
          </p:txBody>
        </p:sp>
        <p:sp>
          <p:nvSpPr>
            <p:cNvPr id="20520" name="Text Box 41">
              <a:extLst>
                <a:ext uri="{FF2B5EF4-FFF2-40B4-BE49-F238E27FC236}">
                  <a16:creationId xmlns:a16="http://schemas.microsoft.com/office/drawing/2014/main" id="{8B7BE690-83C3-AA47-8508-988F91373C0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84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55</a:t>
              </a:r>
            </a:p>
          </p:txBody>
        </p:sp>
        <p:sp>
          <p:nvSpPr>
            <p:cNvPr id="20521" name="Text Box 42">
              <a:extLst>
                <a:ext uri="{FF2B5EF4-FFF2-40B4-BE49-F238E27FC236}">
                  <a16:creationId xmlns:a16="http://schemas.microsoft.com/office/drawing/2014/main" id="{A218E785-AC19-CC44-BC55-71E9DEC1A36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8" y="3020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56</a:t>
              </a:r>
            </a:p>
          </p:txBody>
        </p:sp>
        <p:sp>
          <p:nvSpPr>
            <p:cNvPr id="20522" name="Text Box 43">
              <a:extLst>
                <a:ext uri="{FF2B5EF4-FFF2-40B4-BE49-F238E27FC236}">
                  <a16:creationId xmlns:a16="http://schemas.microsoft.com/office/drawing/2014/main" id="{4C12F805-8770-5649-AA66-0F98260163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65" y="3297"/>
              <a:ext cx="289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64-bit doubleword at main memory address </a:t>
              </a:r>
              <a:r>
                <a:rPr lang="en-US" altLang="zh-CN" sz="1600" i="1">
                  <a:latin typeface="Helvetica" pitchFamily="2" charset="0"/>
                </a:rPr>
                <a:t>A</a:t>
              </a:r>
            </a:p>
          </p:txBody>
        </p:sp>
        <p:sp>
          <p:nvSpPr>
            <p:cNvPr id="20523" name="Line 44">
              <a:extLst>
                <a:ext uri="{FF2B5EF4-FFF2-40B4-BE49-F238E27FC236}">
                  <a16:creationId xmlns:a16="http://schemas.microsoft.com/office/drawing/2014/main" id="{47D7F8F9-9B87-154D-AD72-FFB0043880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24" name="Text Box 45">
              <a:extLst>
                <a:ext uri="{FF2B5EF4-FFF2-40B4-BE49-F238E27FC236}">
                  <a16:creationId xmlns:a16="http://schemas.microsoft.com/office/drawing/2014/main" id="{C373E81E-1FA0-C243-8010-5FDC3033C84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33" y="715"/>
              <a:ext cx="188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addr (row = i, col = j)</a:t>
              </a:r>
            </a:p>
          </p:txBody>
        </p:sp>
        <p:sp>
          <p:nvSpPr>
            <p:cNvPr id="20525" name="Line 46">
              <a:extLst>
                <a:ext uri="{FF2B5EF4-FFF2-40B4-BE49-F238E27FC236}">
                  <a16:creationId xmlns:a16="http://schemas.microsoft.com/office/drawing/2014/main" id="{4AE8DB2D-47CE-5F4A-BA99-BE0D089B92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14" y="152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26" name="Line 47">
              <a:extLst>
                <a:ext uri="{FF2B5EF4-FFF2-40B4-BE49-F238E27FC236}">
                  <a16:creationId xmlns:a16="http://schemas.microsoft.com/office/drawing/2014/main" id="{1FF14749-4BE9-C141-B163-5D814ABD52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13" y="1604"/>
              <a:ext cx="0" cy="1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27" name="Line 48">
              <a:extLst>
                <a:ext uri="{FF2B5EF4-FFF2-40B4-BE49-F238E27FC236}">
                  <a16:creationId xmlns:a16="http://schemas.microsoft.com/office/drawing/2014/main" id="{2144BEB0-ECA6-A34D-8777-41BECE8948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206" y="168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28" name="Line 49">
              <a:extLst>
                <a:ext uri="{FF2B5EF4-FFF2-40B4-BE49-F238E27FC236}">
                  <a16:creationId xmlns:a16="http://schemas.microsoft.com/office/drawing/2014/main" id="{06DA6E76-F5FD-2A46-A3D2-344FBF5671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05" y="1757"/>
              <a:ext cx="0" cy="1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29" name="Line 50">
              <a:extLst>
                <a:ext uri="{FF2B5EF4-FFF2-40B4-BE49-F238E27FC236}">
                  <a16:creationId xmlns:a16="http://schemas.microsoft.com/office/drawing/2014/main" id="{60056101-0689-8342-971B-2650799F4F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92" y="1834"/>
              <a:ext cx="0" cy="1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30" name="Line 51">
              <a:extLst>
                <a:ext uri="{FF2B5EF4-FFF2-40B4-BE49-F238E27FC236}">
                  <a16:creationId xmlns:a16="http://schemas.microsoft.com/office/drawing/2014/main" id="{E1420A6D-31E9-6346-A53C-F9AE8C097F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78" y="1911"/>
              <a:ext cx="0" cy="1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31" name="Line 52">
              <a:extLst>
                <a:ext uri="{FF2B5EF4-FFF2-40B4-BE49-F238E27FC236}">
                  <a16:creationId xmlns:a16="http://schemas.microsoft.com/office/drawing/2014/main" id="{02E02B4D-4CEE-5948-95FD-962BFC250B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971" y="1988"/>
              <a:ext cx="0" cy="10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32" name="Line 53">
              <a:extLst>
                <a:ext uri="{FF2B5EF4-FFF2-40B4-BE49-F238E27FC236}">
                  <a16:creationId xmlns:a16="http://schemas.microsoft.com/office/drawing/2014/main" id="{81154FCC-4241-AA41-AB1D-42965ECEC9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77" y="2064"/>
              <a:ext cx="0" cy="9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33" name="Text Box 54">
              <a:extLst>
                <a:ext uri="{FF2B5EF4-FFF2-40B4-BE49-F238E27FC236}">
                  <a16:creationId xmlns:a16="http://schemas.microsoft.com/office/drawing/2014/main" id="{858F5B4B-65A6-D94E-B8EF-7CE9459CF1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00" y="1968"/>
              <a:ext cx="42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20534" name="Line 55">
              <a:extLst>
                <a:ext uri="{FF2B5EF4-FFF2-40B4-BE49-F238E27FC236}">
                  <a16:creationId xmlns:a16="http://schemas.microsoft.com/office/drawing/2014/main" id="{2F172F56-BA6C-CF4D-944D-55F9046CA0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78" y="913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35" name="Line 56">
              <a:extLst>
                <a:ext uri="{FF2B5EF4-FFF2-40B4-BE49-F238E27FC236}">
                  <a16:creationId xmlns:a16="http://schemas.microsoft.com/office/drawing/2014/main" id="{AB7EDA10-2E03-8540-A9DC-A414F7D875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33" y="913"/>
              <a:ext cx="0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36" name="Line 57">
              <a:extLst>
                <a:ext uri="{FF2B5EF4-FFF2-40B4-BE49-F238E27FC236}">
                  <a16:creationId xmlns:a16="http://schemas.microsoft.com/office/drawing/2014/main" id="{236EA968-A9FE-CA46-AFE0-269F96E5B4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26" y="913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37" name="Line 58">
              <a:extLst>
                <a:ext uri="{FF2B5EF4-FFF2-40B4-BE49-F238E27FC236}">
                  <a16:creationId xmlns:a16="http://schemas.microsoft.com/office/drawing/2014/main" id="{1094C5FF-C58D-634A-BB46-E2779689FF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19" y="913"/>
              <a:ext cx="0" cy="5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38" name="Line 59">
              <a:extLst>
                <a:ext uri="{FF2B5EF4-FFF2-40B4-BE49-F238E27FC236}">
                  <a16:creationId xmlns:a16="http://schemas.microsoft.com/office/drawing/2014/main" id="{4A304CC8-C289-9849-954F-7E30B3433A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12" y="913"/>
              <a:ext cx="0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39" name="Line 60">
              <a:extLst>
                <a:ext uri="{FF2B5EF4-FFF2-40B4-BE49-F238E27FC236}">
                  <a16:creationId xmlns:a16="http://schemas.microsoft.com/office/drawing/2014/main" id="{3B00249C-86EB-9340-A721-E762240CC3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66" y="913"/>
              <a:ext cx="0" cy="6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40" name="Line 61">
              <a:extLst>
                <a:ext uri="{FF2B5EF4-FFF2-40B4-BE49-F238E27FC236}">
                  <a16:creationId xmlns:a16="http://schemas.microsoft.com/office/drawing/2014/main" id="{B885D591-3984-8E4D-A8D7-DC98EB014D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97" y="913"/>
              <a:ext cx="0" cy="7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41" name="Line 62">
              <a:extLst>
                <a:ext uri="{FF2B5EF4-FFF2-40B4-BE49-F238E27FC236}">
                  <a16:creationId xmlns:a16="http://schemas.microsoft.com/office/drawing/2014/main" id="{2952469B-C1CC-6448-84A4-9ABE4D7104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90" y="913"/>
              <a:ext cx="0" cy="8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42" name="Text Box 63">
              <a:extLst>
                <a:ext uri="{FF2B5EF4-FFF2-40B4-BE49-F238E27FC236}">
                  <a16:creationId xmlns:a16="http://schemas.microsoft.com/office/drawing/2014/main" id="{F75C5497-2897-934A-A254-524C5453B10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88" y="1321"/>
              <a:ext cx="1266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64 MB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memory module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consisting of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eight 8Mx8 DRAMs</a:t>
              </a:r>
            </a:p>
          </p:txBody>
        </p:sp>
        <p:sp>
          <p:nvSpPr>
            <p:cNvPr id="20543" name="Line 64">
              <a:extLst>
                <a:ext uri="{FF2B5EF4-FFF2-40B4-BE49-F238E27FC236}">
                  <a16:creationId xmlns:a16="http://schemas.microsoft.com/office/drawing/2014/main" id="{F85643D0-FA71-5147-BADF-5C3D6EDAC1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768" y="3255"/>
              <a:ext cx="5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44" name="Line 65">
              <a:extLst>
                <a:ext uri="{FF2B5EF4-FFF2-40B4-BE49-F238E27FC236}">
                  <a16:creationId xmlns:a16="http://schemas.microsoft.com/office/drawing/2014/main" id="{4EC0F485-FFE5-D542-8D14-82405ACFC0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768" y="913"/>
              <a:ext cx="0" cy="23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45" name="Text Box 66">
              <a:extLst>
                <a:ext uri="{FF2B5EF4-FFF2-40B4-BE49-F238E27FC236}">
                  <a16:creationId xmlns:a16="http://schemas.microsoft.com/office/drawing/2014/main" id="{55764BCD-B239-F047-AAAE-779B14AAC28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44" y="3043"/>
              <a:ext cx="70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Memory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20546" name="Rectangle 67">
              <a:extLst>
                <a:ext uri="{FF2B5EF4-FFF2-40B4-BE49-F238E27FC236}">
                  <a16:creationId xmlns:a16="http://schemas.microsoft.com/office/drawing/2014/main" id="{49C6402B-4568-3248-BB0E-3DF9E3BB84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9" y="1933"/>
              <a:ext cx="64" cy="7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47" name="Rectangle 68">
              <a:extLst>
                <a:ext uri="{FF2B5EF4-FFF2-40B4-BE49-F238E27FC236}">
                  <a16:creationId xmlns:a16="http://schemas.microsoft.com/office/drawing/2014/main" id="{CA88A76D-25DB-C447-9DE1-F7FEB55BEC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5" y="2007"/>
              <a:ext cx="64" cy="7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48" name="Rectangle 69">
              <a:extLst>
                <a:ext uri="{FF2B5EF4-FFF2-40B4-BE49-F238E27FC236}">
                  <a16:creationId xmlns:a16="http://schemas.microsoft.com/office/drawing/2014/main" id="{DC181521-BC97-114A-97DD-FB094BA103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46" y="1853"/>
              <a:ext cx="64" cy="7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49" name="Rectangle 70">
              <a:extLst>
                <a:ext uri="{FF2B5EF4-FFF2-40B4-BE49-F238E27FC236}">
                  <a16:creationId xmlns:a16="http://schemas.microsoft.com/office/drawing/2014/main" id="{C9333585-12F3-6E41-A466-ED5EEC2AC0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6" y="1773"/>
              <a:ext cx="64" cy="7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50" name="Rectangle 71">
              <a:extLst>
                <a:ext uri="{FF2B5EF4-FFF2-40B4-BE49-F238E27FC236}">
                  <a16:creationId xmlns:a16="http://schemas.microsoft.com/office/drawing/2014/main" id="{8C24C38F-EDB2-AF45-BB94-8F2AA5B74C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3" y="1690"/>
              <a:ext cx="64" cy="7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51" name="Rectangle 72">
              <a:extLst>
                <a:ext uri="{FF2B5EF4-FFF2-40B4-BE49-F238E27FC236}">
                  <a16:creationId xmlns:a16="http://schemas.microsoft.com/office/drawing/2014/main" id="{D4FCF125-BD71-8A4B-A20A-F6B99B8589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4" y="1620"/>
              <a:ext cx="64" cy="7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52" name="Rectangle 73">
              <a:extLst>
                <a:ext uri="{FF2B5EF4-FFF2-40B4-BE49-F238E27FC236}">
                  <a16:creationId xmlns:a16="http://schemas.microsoft.com/office/drawing/2014/main" id="{77329C1F-E5E2-AC43-A81D-D1BA12BBAA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1" y="1536"/>
              <a:ext cx="64" cy="7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53" name="Rectangle 74">
              <a:extLst>
                <a:ext uri="{FF2B5EF4-FFF2-40B4-BE49-F238E27FC236}">
                  <a16:creationId xmlns:a16="http://schemas.microsoft.com/office/drawing/2014/main" id="{CFBF4530-45F9-7E4E-BCD7-2AAE77E442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2" y="1460"/>
              <a:ext cx="64" cy="7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54" name="Text Box 75">
              <a:extLst>
                <a:ext uri="{FF2B5EF4-FFF2-40B4-BE49-F238E27FC236}">
                  <a16:creationId xmlns:a16="http://schemas.microsoft.com/office/drawing/2014/main" id="{B8369FA5-251F-D14D-865D-BFE3E349C0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92" y="2491"/>
              <a:ext cx="28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bits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0-7</a:t>
              </a:r>
            </a:p>
          </p:txBody>
        </p:sp>
        <p:sp>
          <p:nvSpPr>
            <p:cNvPr id="20555" name="Text Box 76">
              <a:extLst>
                <a:ext uri="{FF2B5EF4-FFF2-40B4-BE49-F238E27FC236}">
                  <a16:creationId xmlns:a16="http://schemas.microsoft.com/office/drawing/2014/main" id="{EDB5F309-D65A-504C-82DB-4D8CA7F1F20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97" y="1737"/>
              <a:ext cx="48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DRAM 7</a:t>
              </a:r>
            </a:p>
          </p:txBody>
        </p:sp>
        <p:sp>
          <p:nvSpPr>
            <p:cNvPr id="20556" name="Text Box 77">
              <a:extLst>
                <a:ext uri="{FF2B5EF4-FFF2-40B4-BE49-F238E27FC236}">
                  <a16:creationId xmlns:a16="http://schemas.microsoft.com/office/drawing/2014/main" id="{95119BB4-0FCB-AB4D-8F48-EF7A2AF76B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04" y="1175"/>
              <a:ext cx="48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DRAM 0</a:t>
              </a:r>
            </a:p>
          </p:txBody>
        </p:sp>
        <p:sp>
          <p:nvSpPr>
            <p:cNvPr id="20557" name="Text Box 78">
              <a:extLst>
                <a:ext uri="{FF2B5EF4-FFF2-40B4-BE49-F238E27FC236}">
                  <a16:creationId xmlns:a16="http://schemas.microsoft.com/office/drawing/2014/main" id="{65E7F30C-DB08-9146-A3BB-CECEED4092B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94" y="2491"/>
              <a:ext cx="30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bits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8-15</a:t>
              </a:r>
            </a:p>
          </p:txBody>
        </p:sp>
        <p:sp>
          <p:nvSpPr>
            <p:cNvPr id="20558" name="Text Box 79">
              <a:extLst>
                <a:ext uri="{FF2B5EF4-FFF2-40B4-BE49-F238E27FC236}">
                  <a16:creationId xmlns:a16="http://schemas.microsoft.com/office/drawing/2014/main" id="{A9F90FB8-0618-BA43-93D9-8F9C8DF71A9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86" y="2491"/>
              <a:ext cx="3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bits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16-23</a:t>
              </a:r>
            </a:p>
          </p:txBody>
        </p:sp>
        <p:sp>
          <p:nvSpPr>
            <p:cNvPr id="20559" name="Text Box 80">
              <a:extLst>
                <a:ext uri="{FF2B5EF4-FFF2-40B4-BE49-F238E27FC236}">
                  <a16:creationId xmlns:a16="http://schemas.microsoft.com/office/drawing/2014/main" id="{9CEE315E-3CF7-3A48-BA3B-EE8BEEDCEA4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79" y="2491"/>
              <a:ext cx="3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bits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24-31</a:t>
              </a:r>
            </a:p>
          </p:txBody>
        </p:sp>
        <p:sp>
          <p:nvSpPr>
            <p:cNvPr id="20560" name="Text Box 81">
              <a:extLst>
                <a:ext uri="{FF2B5EF4-FFF2-40B4-BE49-F238E27FC236}">
                  <a16:creationId xmlns:a16="http://schemas.microsoft.com/office/drawing/2014/main" id="{EB5D015B-96F2-B74A-BDDD-D044A1D6A23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72" y="2491"/>
              <a:ext cx="3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bits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32-39</a:t>
              </a:r>
            </a:p>
          </p:txBody>
        </p:sp>
        <p:sp>
          <p:nvSpPr>
            <p:cNvPr id="20561" name="Text Box 82">
              <a:extLst>
                <a:ext uri="{FF2B5EF4-FFF2-40B4-BE49-F238E27FC236}">
                  <a16:creationId xmlns:a16="http://schemas.microsoft.com/office/drawing/2014/main" id="{0E161F35-D9DC-5B47-A7C7-F828C4BD491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5" y="2491"/>
              <a:ext cx="3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bits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40-47</a:t>
              </a:r>
            </a:p>
          </p:txBody>
        </p:sp>
        <p:sp>
          <p:nvSpPr>
            <p:cNvPr id="20562" name="Text Box 83">
              <a:extLst>
                <a:ext uri="{FF2B5EF4-FFF2-40B4-BE49-F238E27FC236}">
                  <a16:creationId xmlns:a16="http://schemas.microsoft.com/office/drawing/2014/main" id="{4D7D2CD7-923E-EC42-AF14-23563FA8466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38" y="2491"/>
              <a:ext cx="3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bits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48-55</a:t>
              </a:r>
            </a:p>
          </p:txBody>
        </p:sp>
        <p:sp>
          <p:nvSpPr>
            <p:cNvPr id="20563" name="Text Box 84">
              <a:extLst>
                <a:ext uri="{FF2B5EF4-FFF2-40B4-BE49-F238E27FC236}">
                  <a16:creationId xmlns:a16="http://schemas.microsoft.com/office/drawing/2014/main" id="{BF6926EB-AB5F-EA4A-B31F-35B7AC14440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1" y="2491"/>
              <a:ext cx="3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bits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56-63</a:t>
              </a:r>
            </a:p>
          </p:txBody>
        </p:sp>
        <p:sp>
          <p:nvSpPr>
            <p:cNvPr id="20564" name="AutoShape 85">
              <a:extLst>
                <a:ext uri="{FF2B5EF4-FFF2-40B4-BE49-F238E27FC236}">
                  <a16:creationId xmlns:a16="http://schemas.microsoft.com/office/drawing/2014/main" id="{38BBF1A7-E577-2741-99ED-3923CBD4DE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6" y="3677"/>
              <a:ext cx="538" cy="499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565" name="Text Box 86">
              <a:extLst>
                <a:ext uri="{FF2B5EF4-FFF2-40B4-BE49-F238E27FC236}">
                  <a16:creationId xmlns:a16="http://schemas.microsoft.com/office/drawing/2014/main" id="{E0CBA903-A5E0-1447-A7C0-0AD6A84363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14" y="3751"/>
              <a:ext cx="198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64-bit doubleword to CPU chip</a:t>
              </a:r>
            </a:p>
          </p:txBody>
        </p:sp>
      </p:grpSp>
      <p:sp>
        <p:nvSpPr>
          <p:cNvPr id="20485" name="矩形 1">
            <a:extLst>
              <a:ext uri="{FF2B5EF4-FFF2-40B4-BE49-F238E27FC236}">
                <a16:creationId xmlns:a16="http://schemas.microsoft.com/office/drawing/2014/main" id="{FE34F39B-3E89-9748-8685-E0C1BABCC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5" y="3617913"/>
            <a:ext cx="2214563" cy="1477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DIMM:</a:t>
            </a:r>
            <a:r>
              <a:rPr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in-line memory module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240-pin for DDR2 and DDR3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280-pin for DDR4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529</TotalTime>
  <Words>3699</Words>
  <Application>Microsoft Macintosh PowerPoint</Application>
  <PresentationFormat>如螢幕大小 (4:3)</PresentationFormat>
  <Paragraphs>910</Paragraphs>
  <Slides>63</Slides>
  <Notes>60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5" baseType="lpstr">
      <vt:lpstr>Comic Sans MS</vt:lpstr>
      <vt:lpstr>宋体</vt:lpstr>
      <vt:lpstr>Arial</vt:lpstr>
      <vt:lpstr>Times New Roman</vt:lpstr>
      <vt:lpstr>Helvetica</vt:lpstr>
      <vt:lpstr>Courier New</vt:lpstr>
      <vt:lpstr>Times</vt:lpstr>
      <vt:lpstr>Calibri</vt:lpstr>
      <vt:lpstr>Verdana</vt:lpstr>
      <vt:lpstr>Wingdings</vt:lpstr>
      <vt:lpstr>Arial Unicode MS</vt:lpstr>
      <vt:lpstr>icfp99</vt:lpstr>
      <vt:lpstr>Memory Hierarchy (I)</vt:lpstr>
      <vt:lpstr>Outline</vt:lpstr>
      <vt:lpstr>Random-Access Memory (RAM)</vt:lpstr>
      <vt:lpstr>Random-Access Memory (RAM)</vt:lpstr>
      <vt:lpstr>SRAM vs DRAM summary</vt:lpstr>
      <vt:lpstr>Conventional DRAM organization</vt:lpstr>
      <vt:lpstr>Reading DRAM supercell (2,1)</vt:lpstr>
      <vt:lpstr>Reading DRAM supercell (2,1)</vt:lpstr>
      <vt:lpstr>Memory modules</vt:lpstr>
      <vt:lpstr>Enhanced DRAMs</vt:lpstr>
      <vt:lpstr>Enhanced DRAMs</vt:lpstr>
      <vt:lpstr>Enhanced DRAMs</vt:lpstr>
      <vt:lpstr>Enhanced DRAMs</vt:lpstr>
      <vt:lpstr>Nonvolatile memories</vt:lpstr>
      <vt:lpstr>Types of ROMs</vt:lpstr>
      <vt:lpstr>Nonvolatile memories</vt:lpstr>
      <vt:lpstr>Bus Structure Connecting CPU and memory</vt:lpstr>
      <vt:lpstr>Bus Structure Connecting CPU and memory</vt:lpstr>
      <vt:lpstr>Memory read transaction</vt:lpstr>
      <vt:lpstr>Memory read transaction</vt:lpstr>
      <vt:lpstr>Memory read transaction</vt:lpstr>
      <vt:lpstr>Memory write transaction</vt:lpstr>
      <vt:lpstr>Memory write transaction</vt:lpstr>
      <vt:lpstr>Memory write transaction</vt:lpstr>
      <vt:lpstr>What’s inside a disk drive?</vt:lpstr>
      <vt:lpstr>Disk geometry</vt:lpstr>
      <vt:lpstr>Disk geometry (muliple-platter view)</vt:lpstr>
      <vt:lpstr>Disk capacity</vt:lpstr>
      <vt:lpstr>Disk capacity</vt:lpstr>
      <vt:lpstr> Computing disk capacity</vt:lpstr>
      <vt:lpstr>Disk operation (single-platter view)</vt:lpstr>
      <vt:lpstr>Disk operation (multi-platter view)</vt:lpstr>
      <vt:lpstr>Disk Structure - top view of single platter</vt:lpstr>
      <vt:lpstr>Disk Access</vt:lpstr>
      <vt:lpstr>Disk Access</vt:lpstr>
      <vt:lpstr>Disk Access – Read</vt:lpstr>
      <vt:lpstr>Disk Access – Read</vt:lpstr>
      <vt:lpstr>Disk Access – Read</vt:lpstr>
      <vt:lpstr>Disk Access – Seek</vt:lpstr>
      <vt:lpstr>Disk Access – Rotational Latency</vt:lpstr>
      <vt:lpstr>Disk Access – Read</vt:lpstr>
      <vt:lpstr>Disk Access – Service Time Components</vt:lpstr>
      <vt:lpstr>Disk access time</vt:lpstr>
      <vt:lpstr>Disk access time</vt:lpstr>
      <vt:lpstr>Disk access time example</vt:lpstr>
      <vt:lpstr>Disk access time example</vt:lpstr>
      <vt:lpstr>Logical disk blocks</vt:lpstr>
      <vt:lpstr>Formatted disk capacity</vt:lpstr>
      <vt:lpstr>PowerPoint 簡報</vt:lpstr>
      <vt:lpstr>Memory-mapped I/O</vt:lpstr>
      <vt:lpstr>Reading a disk block</vt:lpstr>
      <vt:lpstr>Reading a disk sector</vt:lpstr>
      <vt:lpstr>DMA</vt:lpstr>
      <vt:lpstr>Reading a disk block</vt:lpstr>
      <vt:lpstr>Interrupt</vt:lpstr>
      <vt:lpstr>Solid State Disk (SSD)</vt:lpstr>
      <vt:lpstr>Solid State Disk (SSD)</vt:lpstr>
      <vt:lpstr>SSD Performance Characteristics </vt:lpstr>
      <vt:lpstr>SSD Tradeoffs vs Rotating Disks</vt:lpstr>
      <vt:lpstr>Storage Trends</vt:lpstr>
      <vt:lpstr>CPU Clock Rates</vt:lpstr>
      <vt:lpstr>The CPU-Memory Gap</vt:lpstr>
      <vt:lpstr>The CPU-Memory Gap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 (I)</dc:title>
  <dc:creator>Rong Chen</dc:creator>
  <cp:lastModifiedBy>Qingping Yue</cp:lastModifiedBy>
  <cp:revision>27</cp:revision>
  <dcterms:created xsi:type="dcterms:W3CDTF">2016-12-10T09:50:06Z</dcterms:created>
  <dcterms:modified xsi:type="dcterms:W3CDTF">2020-08-03T06:46:37Z</dcterms:modified>
</cp:coreProperties>
</file>