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1104" r:id="rId2"/>
    <p:sldId id="1105" r:id="rId3"/>
    <p:sldId id="1106" r:id="rId4"/>
    <p:sldId id="1107" r:id="rId5"/>
    <p:sldId id="1108" r:id="rId6"/>
    <p:sldId id="1124" r:id="rId7"/>
    <p:sldId id="1110" r:id="rId8"/>
    <p:sldId id="1111" r:id="rId9"/>
    <p:sldId id="1112" r:id="rId10"/>
    <p:sldId id="1113" r:id="rId11"/>
    <p:sldId id="1114" r:id="rId12"/>
    <p:sldId id="1125" r:id="rId13"/>
    <p:sldId id="1115" r:id="rId14"/>
    <p:sldId id="1116" r:id="rId15"/>
    <p:sldId id="1117" r:id="rId16"/>
    <p:sldId id="1118" r:id="rId17"/>
    <p:sldId id="1119" r:id="rId18"/>
    <p:sldId id="1120" r:id="rId19"/>
    <p:sldId id="1121" r:id="rId20"/>
    <p:sldId id="1141" r:id="rId21"/>
    <p:sldId id="1139" r:id="rId22"/>
    <p:sldId id="1137" r:id="rId23"/>
    <p:sldId id="1135" r:id="rId24"/>
    <p:sldId id="1133" r:id="rId25"/>
    <p:sldId id="1131" r:id="rId26"/>
    <p:sldId id="1129" r:id="rId27"/>
    <p:sldId id="1142" r:id="rId28"/>
    <p:sldId id="1122" r:id="rId29"/>
    <p:sldId id="1123" r:id="rId30"/>
    <p:sldId id="1024" r:id="rId31"/>
    <p:sldId id="1025" r:id="rId32"/>
    <p:sldId id="1103" r:id="rId33"/>
    <p:sldId id="1044" r:id="rId34"/>
    <p:sldId id="1045" r:id="rId35"/>
    <p:sldId id="1046" r:id="rId36"/>
    <p:sldId id="1047" r:id="rId37"/>
    <p:sldId id="1048" r:id="rId38"/>
    <p:sldId id="1050" r:id="rId39"/>
    <p:sldId id="1144" r:id="rId40"/>
    <p:sldId id="1049" r:id="rId41"/>
    <p:sldId id="1143" r:id="rId42"/>
    <p:sldId id="1052" r:id="rId43"/>
    <p:sldId id="1053" r:id="rId44"/>
    <p:sldId id="1056" r:id="rId45"/>
    <p:sldId id="1057" r:id="rId46"/>
    <p:sldId id="1146" r:id="rId47"/>
    <p:sldId id="1145" r:id="rId48"/>
    <p:sldId id="1062" r:id="rId49"/>
    <p:sldId id="1063" r:id="rId50"/>
    <p:sldId id="1064" r:id="rId51"/>
    <p:sldId id="1065" r:id="rId52"/>
    <p:sldId id="1067" r:id="rId53"/>
    <p:sldId id="1070" r:id="rId54"/>
    <p:sldId id="1071" r:id="rId55"/>
    <p:sldId id="1072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83" autoAdjust="0"/>
    <p:restoredTop sz="86460" autoAdjust="0"/>
  </p:normalViewPr>
  <p:slideViewPr>
    <p:cSldViewPr>
      <p:cViewPr varScale="1">
        <p:scale>
          <a:sx n="67" d="100"/>
          <a:sy n="67" d="100"/>
        </p:scale>
        <p:origin x="168" y="1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BE9F094-554A-B740-8102-A59FFA1D52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D912E6-198A-2D47-8CE3-AF28411A23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CE5B689-81AC-F246-8340-B4009E8202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43AB7B2-AC31-E747-99D9-9D3683D74E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9FD461C-D7BF-0D42-9CD1-6D111B5B7D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375DC06-8E72-EC43-9719-A399E2874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85CC3D3C-F3BD-654D-A059-56BBD225EBF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DE14578-A839-FE4C-A289-34CA56812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A04B858-A288-5042-A1A6-4A64A01F208E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5B4AB57-8BBE-AF45-8F9B-35766ADBD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AD0677D-FDAE-734D-841F-0D17F14CE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B3727E2-B9A3-F04E-AACD-2ED7722AF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87E6D2F-DF5C-0E44-AF0D-043A0EEA87CC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CB68D40-6632-ED49-A0D4-9B3308EB42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5E8D4A7-5BE1-334B-ABC1-96EAAE9E0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635DD42-F97B-A044-9528-6A6297332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AFB3567-7E89-4640-B036-1F50D79A25AD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B47AF49-3E2C-2041-99A9-B01FF22C9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9F61A3C-AB39-8F46-B01C-2F223220E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5073CAF-844C-E149-8601-0DCFA1875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611696C-8390-4544-B406-6DFD6A4FD84B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B22CA56-E73C-1148-A4A2-DBC071A12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56EB68C-2668-E441-B2D3-AFD31FAF1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62E9A8D-B7CA-7347-A472-F73462A30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EF83C36-98C4-B64E-9143-E09A52E66A79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E4BAC24-4B07-D441-96BC-64D59C6A39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2A702CB-7E3B-1648-95F5-E2FE60CBD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FCF98C5-D386-7846-B212-11ADBE3D7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7D5B205-DF23-A24C-AA81-4F9B5B0E6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B525773-5F61-714A-BD21-0D6BABF97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F5BB5A0-1F67-4D4F-ADAB-87A410696765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C9F4736-8D83-F94B-94E0-1FDAA60FB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D9C414F-6D8C-7B4E-943C-387D0D39C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6A8E04B-D740-8646-9CA5-79423C01A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0C37517-ABD0-8049-A5EE-3700A89560A1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59336B8-8660-AB4D-AC6D-60C905C3A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011D283-471B-834E-A951-F629F8C2A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73C276C-5A6F-BF43-86DF-C5FF534D4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4AA5982-08B2-E648-ACB1-6AE187DCFBB0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47E592B-9814-484B-8A35-866BB81B0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2DFC68F-26D7-4040-85D6-04E0CC570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7EA4F71-DB29-DB49-BFC4-BC7A2C9D6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A6DAC04-E1C3-814B-8C17-93DA6A350B44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B38D826-863B-9D47-8737-3703579DA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071696E-F610-7442-9A0C-7E8E45CCD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DAE94F0-DF60-4049-813F-16AC6E15F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8FEB9DF-74B8-FD43-A032-4DBE5EE20BA9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73B1B7C-32E8-754B-9D4A-8F9A8BD60D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2105C21-F1BB-1245-8913-55A724F2E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32A3D4B-2CB5-CB45-956C-1C98E0A55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D577183-04B7-BE41-913C-5F27799438FF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71EA4A4-0ABB-1D43-8D3A-00FC588E6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1A011CB-A318-7947-B877-017C82F20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34B7D7C-F04B-0044-B6B2-3487D1301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07C5A4-A9EA-D749-A4C7-AC0F680317A5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E56E293-36C8-7A4B-AC00-49209C3C8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B075F2-74DC-3047-A6A6-DEE10EC4B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4D0DA70-6D5D-564C-BFD3-C39B17A31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43B8BC8-1753-8D4E-A0AF-4F33F0459206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16C20F6-DF97-024A-B22C-C61119A75E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44CC6E3-6935-7346-A212-AB66548AB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024B639-AA94-6947-A965-40D9DBE54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FEA7917-7854-0D40-99EC-9F33CA309C97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2BF394F-385B-6C42-BC87-09229B8E11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920C7E1-842E-0349-916C-27CB386DA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67946A7-6D31-F245-A5BC-E9D697C85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BAE1939-3CDF-9748-8A70-D8F032D0592A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F54817D-DEBF-1A4E-85CF-F80E4CE39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30A4C39-5A18-1440-BB13-F5B0BC906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DDD1AAF-732E-AB46-8FB8-C9413F8BE6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81AA95D-0DC2-264F-BE84-334289EEF5E0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BDC9687-D485-104E-BE99-393968A26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5090E29-9C76-8A4B-9CA2-27A5BC3C4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F2FE60B-2400-1146-ADFC-CFE6F37A9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C894243-4190-7A43-8334-565AE68ED22C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0D5BCFD-287D-C143-9750-7365A050E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0C3F959-6F25-974B-AC0A-AB481D7EE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50F4600-8457-9D47-9BB2-DD9C14EB3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BC0967F-7DEB-8B43-8E0B-63AF8C463248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4EEE22B-828F-8B49-B8E6-836BDE1A8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4C22A6E-6699-BF42-9236-53EAE2994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E0E6853-6396-B740-9EB0-DA3BBB1B8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C788992-D0FC-794C-8F5E-ACAB2572BFDC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1B50CA6-DD72-0C4E-A673-82C952B99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BAEA1D7-D257-7448-BFE0-66BF0BCFA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8E5684C-053D-2045-96AF-A1B8DCF85D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A0F878C-5299-E44F-9386-3385A20BA08A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F3D22F8-C67A-3A43-A16D-C03158858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1E1B5C1-E9FC-E745-8FA5-3BAB8D005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09EAF78-459A-AD47-8FFA-FEE23C568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586D4A0-B920-2C4C-A7E7-4A4CA0ADA49C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5A5B2D9-7827-6F41-9713-A67774E3C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817BB5E-CB31-4E4B-998F-3D731A5B1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71F26DC-E6C8-1946-A433-025B5FB0A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F3F0BF8-B316-0E43-A429-08E199A98724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4F4376C-68D2-124D-B59D-8D109E494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6A7544-2E6F-3E43-952C-A645CD937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F7204F6-8F29-244D-BE94-973DB53122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AF406B3-EABE-4E4B-8CBD-8C83EF1FB02E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C2B06E9-703A-B94E-92B5-3CF61E1E7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5E30C1E-1A30-BF47-BBB8-D0E1D998B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065B3EC-A161-6D4E-8ED1-EAF2C5F6F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EDB5551-7279-DE43-9835-6C47B2D3D49D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CDFB13F-4D0C-D44F-90A5-638BD9E19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B50ACDE-A70E-3745-A85A-2D119E211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9D91420-9989-5340-BCAB-18AC603AC2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DF2E74D-DA10-E44F-B631-A4626C2CA97D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73133C5-190C-0C48-A713-C1DB77429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65FEC52-588E-124E-B20B-BB63967DD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38E9A500-E00A-AA4B-A788-5C5535965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F2ABCCF-19EA-BB45-AD71-05F85A301C18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C45F9C4-8E95-A44B-8F38-8720AA83A7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097D9AA-B0E6-5041-AC6D-73ADE1ECD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6B0F5CD-5CB0-A541-A9D4-59C5EF024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0739F48-701B-8A4F-889C-AA16D4D09764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E5F2702E-D725-E240-B91D-26D5675FB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6157593-8A36-724F-AAE1-C01A00E6D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46B8D81-2FA2-674E-ABEA-EC4E3603CA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49C81A-1A62-504D-98E5-35C8A007D6F3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56B4C02-5FB2-724A-9FF0-2B24CF245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D19DE73E-CAF7-3E49-8619-8A2FACA79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8BCF8DE-3A73-0744-A65E-8FAE1DA8CA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329158A-C622-0349-97CE-100E94505348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409EE552-1BA5-634C-87CA-EFD62B1375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657EA2D9-8BAE-F748-9398-CD705964E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8CD822C-4409-2C46-BBF9-BEAB412DF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4469700-670E-3B49-BDE5-2A6AE5B879CA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9FEE739-083E-384B-AFFB-05F5578E6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3C4743F-277C-AA4A-9CB6-485A561D2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AECDE70-46EC-BE41-975D-6CC1A51A8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129C9B1-E76D-9840-8CC3-221C49615C87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6EAECE7-79BF-F84A-8F11-464B1B248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D69699C-BD0D-9848-ADF7-393EC55CA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865846F5-CECB-9547-9F23-EC7B59921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6D40ACC-6FBD-584D-88CC-B6FB206FF531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653145B-B370-564D-9F8F-4CD3393C7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C7B69F2-DFE4-CE43-AF63-2030FE641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ED5CE9F-FCB3-954B-AA7F-A9E24FB32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AE2A4C3-BB45-3D46-8A69-5D24401E6872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55882CF-4171-024D-B8A4-C04245B89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EFB124B-21EA-FD4C-AD40-7C15011B9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18146F7-3B7B-F745-AE16-600E728FD3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87BBC70-01AE-174B-B8AD-F2B1A9695052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1238BAB-78CC-1547-A334-64FB842DE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94970A1-CBF8-BC41-8794-515A8C57A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BB30FCFA-00FF-A54D-B82B-505DB6314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9DA1B14-590A-424D-8038-D5A5EBD3F84E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93CC59C-6280-544F-BE78-98E5EE6D6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5BBCBB3B-9DF1-B049-89E2-5F6A29B13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512B922-69EC-E14D-8660-8851704DC7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78DB96C-42E1-5C43-AD32-C5BC218AAE7A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27D6A58-89AD-9E45-93DD-6C856A9D2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CCA9648-3EF8-2946-870F-DDB3F2728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03D85DC-5BC5-6F4D-8C40-1CA272AFA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5648D46-13B6-4A4E-9033-2D03A94C3902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9A1C182-64E6-1749-9CBC-534E6F165F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9C335A21-FEF1-204B-A5E9-A0BD0C2A5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7550957-F9F3-DD42-BB94-0B0B578AB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35A9A5E-999F-7D4C-92B4-F3094D6F6A43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0F3666EF-B203-B748-B9F1-826CDAB8E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FF6CCE0-9408-F74E-A9B7-A37D400C1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76026F3-F57C-574B-A4DF-E97F34CCA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F6AADD2-140D-234C-B2CB-384E9CADD63B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5B4A31C-95D0-2C44-B545-18BD39F70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A8EAB344-6A9D-CB43-88B1-8EB4F7F4C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99397FAE-DA8B-F345-8343-87DFCF099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10647A9-7A4D-2B42-BF37-63F8000D9D77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33E70E8-00EB-604F-BC09-F1765A4037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96A3E3E8-6ED6-C144-BFBF-4458B7CA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1F358F9E-3B04-8E4D-9423-460983E7DA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59FA282-6F9C-C541-897A-D4115EEA02FF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F235302-1D33-CB48-93FB-949F6DFB7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44FEB7B-A4D7-B046-AFEA-854411510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7D4879D3-DD57-104E-80BE-DA8FD9060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6BF2E1B-68DB-E543-8FE6-1581A8A3D064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35B149F-2C98-984A-8826-D54961FA2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F132315-CE88-964D-9493-DA3EF3BDC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63A5A983-BA03-7542-813A-C5BE58255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F949A35-B02C-744C-B897-2734B6F71CD4}" type="slidenum">
              <a:rPr lang="zh-CN" altLang="en-US" sz="1200" b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648FD03-5905-D348-80E8-FFE70FECD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F7CD604-B03E-604A-A123-0C109E563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54A6E76-4735-6D49-84A1-CC7F3713D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1F307B9-85F1-7741-B7F9-E7786003DCE2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A436D05-0395-6E47-9DBF-6E0C0382AF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BC33C27-7EAF-EA42-B795-A8903F6D7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E90F118-FCDC-CB48-8702-02C674310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3D5EEA6-BC11-EA47-B769-DFE1A7F97738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38B4FC2E-1538-9948-ADA9-D2000C229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35A4AE1-D8F7-0049-9271-5067C76A5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8588D514-14C5-D843-9E68-FAD8F56F1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40311E-735B-3543-A03F-33D21FDC77EB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7BD15206-25B1-C74F-AB92-8558DB8D7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2AFDFFE-701E-C249-B65B-7F314AA80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948D3E13-98E0-B544-92E3-43FF71AD5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182AE04-952E-9D41-A76F-44874EDE08F1}" type="slidenum">
              <a:rPr lang="zh-CN" altLang="en-US" sz="1200" b="0">
                <a:latin typeface="Times New Roman" panose="02020603050405020304" pitchFamily="18" charset="0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C55B982C-80A9-FB4B-A18C-8BE5B0119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C27F157-4E12-7A4C-B5B4-5D1227C95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BFBEA90A-2FE3-1544-8268-2ABB94FA2A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711B3CD-C44D-5A4F-99F6-4CF3E7F2AFBA}" type="slidenum">
              <a:rPr lang="zh-CN" altLang="en-US" sz="1200" b="0">
                <a:latin typeface="Times New Roman" panose="02020603050405020304" pitchFamily="18" charset="0"/>
              </a:rPr>
              <a:pPr/>
              <a:t>54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59A480D0-6B28-AF44-A32D-819B1076E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68EDDF08-3235-734F-9C6F-9E88A88AA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42E602A-8CE4-DB4E-81F5-292E48B31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109D80C-5156-604F-9DE2-DF0C646BB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E6B70CC-2675-3849-A763-CF453B288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0D0DA2D-BB11-F74D-AF17-F26213AA7720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E78121B-42FB-8F44-ACF9-5DC2DEE54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6D2B8E6-3BA6-A949-B7D0-E717EB322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57DCFD0-B2B6-7B49-988D-43F291638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1D0917-4C49-7745-8FCF-7640DA4CBDB5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E6388D3-194D-E345-9482-6A067A2E9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46174F8-B247-6F47-A026-C8F305586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2CAA5FB-5D27-DB46-ACB9-A339510FE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5CEE1AC-7D88-8C47-A4D0-574E0BE44189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441CBE6-677F-BF47-8D3C-B27B94636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7D1E0E6-8ADC-5547-BEB3-AC70991B0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143889A-78DF-504B-BA9A-BDD0066CA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55C35A8-357C-8C45-AA23-5D995593FB12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05C3F20-A89B-7D4E-A9E8-584D3B5FC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F38D477-5EF6-7342-B758-33E2795D4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3DBA9FC3-126E-1D47-A169-BC4D6E150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9742E-B2E2-B347-917A-6689798C3682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307484F-AC2D-394C-ACFE-8C7396C7A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43F4A8E-E51F-D849-9DD4-92FC6A17B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142A9B-D621-A04D-8156-70E50B9073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58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E2631-3B91-F946-B87E-78AB38618B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D8BE6-553C-534B-B12B-FE5F3F18815E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3DF0FD-2EDE-F44F-B887-B8E1AB9D8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534203-A907-1E4A-9DF9-B61E9A142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2B81D-E130-B946-A0C9-978FD9AEF5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8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C33B2-9FE9-AB4B-916D-562BAEF341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4943-A0F8-9346-B3B3-E555E8EFCC73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2FD31A-5122-1E4F-AB88-0ABD268E0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4DEDCD-E6EB-4E49-B4C9-9B338DE14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F66A0-BCE6-E548-B79F-DE8E02F71F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97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F39998-0B2B-B149-8EA4-9A749CD2B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280AE-E410-C541-B96B-6F9875B7F199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B9ADE-9F28-0A46-9233-0EFC7086E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E1617E-590C-A241-8E5D-E7E1E1724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CF317-4DB2-684F-B362-1ADDDAC89C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31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0BEE9-2909-6A40-9183-1CB41B3CD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B2A07-7476-944A-841B-A2239F25668C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15EE9F-052C-3745-9689-F940A192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9AA936-16E3-014B-8C11-A8D6087A4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9D6CC-17CB-4A42-B8E6-863AB8FEA3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85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272F0-565A-DA46-80E5-AAEFB2EC4A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AEDEC-D97A-2B4F-B8E5-197F5B6B818F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B199C-4568-BE4E-8150-CA2BBB457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3DE6D-7B49-D94B-BC16-41D01880C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E1D41-42C8-BA43-8DEE-454EF6FE0E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85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CAC93C-ACE5-744D-9236-2319EBD3A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CAC48-C499-EB4B-BBF9-F865C93A45A3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F22FDA-2680-FC4F-A0CC-B34B1FE93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3E28DE0-2646-0244-8635-8418E50FC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CE99F-63F9-FE40-B2E4-C8F5EB24B4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1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447674-182A-E44F-8302-9DE1ECB68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DFC9B-78F6-6944-9214-83B7CF4FC5D4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BBD9CA-EFBF-2545-B518-5E287BDDC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D83CFC-3A2C-F241-9750-19D6842A3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52CCD-EC0E-AF44-ADB2-7318E8D59D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1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9278E9-8463-064B-8CBC-0739FA245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0943B-5220-7548-8B6E-9886E87AA125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CE0D068-8431-C546-8A81-F6187ABA2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36CBFC-F828-5F4C-9E85-A5264D5A7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D50BA-8D71-F740-AB4A-0385678E5D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73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91F58-7D2E-5845-B79C-A528E7A9A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AF088-5476-C94F-8A05-5CC2E21142AA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063C5-62A3-614F-984B-9C5EBEB1B1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2206A-8085-6548-B7BB-E57227755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BAE56-C944-4047-BFA4-C8A363E0BC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4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66204-454B-3F44-83B3-45165A6005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212B8-EB2D-B74A-8ABA-A74DCA02C897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CB7CE-C00F-0245-8DF8-00F227A4D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0849D-93F6-DC48-B15B-D42B02DE3D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CA02-35FA-BE45-8780-2F457C8D11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6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74623F-76A5-4C4F-B5DE-ED3DA6B87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CEB8F4-78AF-5D41-8DF5-D6688E091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4E37DC-A8C9-C24F-B209-347FE915935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C888E8F-4010-BF4D-8119-4ADFA024F80C}" type="datetime1">
              <a:rPr lang="zh-CN" altLang="en-US"/>
              <a:pPr>
                <a:defRPr/>
              </a:pPr>
              <a:t>2020/11/28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66B93DF-864D-8D4F-BB5A-1DCCC7BC72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62E6513-6684-FF49-8569-668E313465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6CAA5EEA-CE7E-AA4E-B1AB-3811FF31B5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01DF500-B898-F847-B577-77B52FB44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40AB3784-B442-EB46-88F2-749994541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5D3528-4367-8144-BFD2-52AF69BB9BE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2841E6F-96AD-844C-BD11-2E013E7B7B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 to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71D585FD-056D-8F45-99FD-BD7117C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E51C27-3F63-2349-99F0-B7B424DED16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BBDA196-A5E1-6842-8F13-31C07AD7F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 level: Bridged Ethernet segment</a:t>
            </a:r>
          </a:p>
        </p:txBody>
      </p:sp>
      <p:grpSp>
        <p:nvGrpSpPr>
          <p:cNvPr id="22532" name="Group 5">
            <a:extLst>
              <a:ext uri="{FF2B5EF4-FFF2-40B4-BE49-F238E27FC236}">
                <a16:creationId xmlns:a16="http://schemas.microsoft.com/office/drawing/2014/main" id="{8A118E82-3262-484C-AA4F-E29D8452380F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1536700"/>
            <a:ext cx="7034213" cy="4011613"/>
            <a:chOff x="931" y="1735"/>
            <a:chExt cx="3958" cy="2337"/>
          </a:xfrm>
        </p:grpSpPr>
        <p:sp>
          <p:nvSpPr>
            <p:cNvPr id="22533" name="Line 6">
              <a:extLst>
                <a:ext uri="{FF2B5EF4-FFF2-40B4-BE49-F238E27FC236}">
                  <a16:creationId xmlns:a16="http://schemas.microsoft.com/office/drawing/2014/main" id="{D9A43D2D-4DBB-B34F-AEBC-3F46AA612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20"/>
              <a:ext cx="528" cy="24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andolSong" pitchFamily="2" charset="-128"/>
              </a:endParaRPr>
            </a:p>
          </p:txBody>
        </p:sp>
        <p:sp>
          <p:nvSpPr>
            <p:cNvPr id="22534" name="Line 7">
              <a:extLst>
                <a:ext uri="{FF2B5EF4-FFF2-40B4-BE49-F238E27FC236}">
                  <a16:creationId xmlns:a16="http://schemas.microsoft.com/office/drawing/2014/main" id="{8347C25C-19EF-994E-B243-CE19E23E3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20"/>
              <a:ext cx="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35" name="Line 8">
              <a:extLst>
                <a:ext uri="{FF2B5EF4-FFF2-40B4-BE49-F238E27FC236}">
                  <a16:creationId xmlns:a16="http://schemas.microsoft.com/office/drawing/2014/main" id="{836B2514-2108-7244-9623-F564E5301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120"/>
              <a:ext cx="432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36" name="Rectangle 9">
              <a:extLst>
                <a:ext uri="{FF2B5EF4-FFF2-40B4-BE49-F238E27FC236}">
                  <a16:creationId xmlns:a16="http://schemas.microsoft.com/office/drawing/2014/main" id="{C3DA6687-8D02-834E-9F6C-39DC06742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" y="1949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37" name="Rectangle 10">
              <a:extLst>
                <a:ext uri="{FF2B5EF4-FFF2-40B4-BE49-F238E27FC236}">
                  <a16:creationId xmlns:a16="http://schemas.microsoft.com/office/drawing/2014/main" id="{62BEE70C-BD64-BE42-BAA4-753FA6FC3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38" name="Rectangle 11">
              <a:extLst>
                <a:ext uri="{FF2B5EF4-FFF2-40B4-BE49-F238E27FC236}">
                  <a16:creationId xmlns:a16="http://schemas.microsoft.com/office/drawing/2014/main" id="{7EBD92F0-A4F8-4D4E-A9F8-26E65D34D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39" name="Line 12">
              <a:extLst>
                <a:ext uri="{FF2B5EF4-FFF2-40B4-BE49-F238E27FC236}">
                  <a16:creationId xmlns:a16="http://schemas.microsoft.com/office/drawing/2014/main" id="{DDBF9403-21AF-3349-B134-E9B360CF5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40" name="Line 13">
              <a:extLst>
                <a:ext uri="{FF2B5EF4-FFF2-40B4-BE49-F238E27FC236}">
                  <a16:creationId xmlns:a16="http://schemas.microsoft.com/office/drawing/2014/main" id="{96D05142-040A-354F-8B0E-5BEADE252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120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41" name="Rectangle 14">
              <a:extLst>
                <a:ext uri="{FF2B5EF4-FFF2-40B4-BE49-F238E27FC236}">
                  <a16:creationId xmlns:a16="http://schemas.microsoft.com/office/drawing/2014/main" id="{A9AC6C4E-06C1-2548-AAFA-637714B67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42" name="Rectangle 15">
              <a:extLst>
                <a:ext uri="{FF2B5EF4-FFF2-40B4-BE49-F238E27FC236}">
                  <a16:creationId xmlns:a16="http://schemas.microsoft.com/office/drawing/2014/main" id="{8D98C380-32C1-9044-B990-C8E354E7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43" name="Line 16">
              <a:extLst>
                <a:ext uri="{FF2B5EF4-FFF2-40B4-BE49-F238E27FC236}">
                  <a16:creationId xmlns:a16="http://schemas.microsoft.com/office/drawing/2014/main" id="{B44D7802-6B81-AD4D-84D8-F0C880AE4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2456"/>
              <a:ext cx="816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44" name="Line 17">
              <a:extLst>
                <a:ext uri="{FF2B5EF4-FFF2-40B4-BE49-F238E27FC236}">
                  <a16:creationId xmlns:a16="http://schemas.microsoft.com/office/drawing/2014/main" id="{E432872B-1732-8940-8EF2-BFAE83842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0" y="245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45" name="AutoShape 18">
              <a:extLst>
                <a:ext uri="{FF2B5EF4-FFF2-40B4-BE49-F238E27FC236}">
                  <a16:creationId xmlns:a16="http://schemas.microsoft.com/office/drawing/2014/main" id="{211DAAA0-6A82-2E40-8BC4-7EAA60779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322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46" name="AutoShape 19">
              <a:extLst>
                <a:ext uri="{FF2B5EF4-FFF2-40B4-BE49-F238E27FC236}">
                  <a16:creationId xmlns:a16="http://schemas.microsoft.com/office/drawing/2014/main" id="{B9A1F357-96A7-AE4D-B5FC-EC38ECF4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322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47" name="AutoShape 20">
              <a:extLst>
                <a:ext uri="{FF2B5EF4-FFF2-40B4-BE49-F238E27FC236}">
                  <a16:creationId xmlns:a16="http://schemas.microsoft.com/office/drawing/2014/main" id="{0DC5746E-BC95-FE47-A9B7-2533C50F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2320"/>
              <a:ext cx="478" cy="221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bridge</a:t>
              </a:r>
            </a:p>
          </p:txBody>
        </p:sp>
        <p:sp>
          <p:nvSpPr>
            <p:cNvPr id="22548" name="Text Box 21">
              <a:extLst>
                <a:ext uri="{FF2B5EF4-FFF2-40B4-BE49-F238E27FC236}">
                  <a16:creationId xmlns:a16="http://schemas.microsoft.com/office/drawing/2014/main" id="{6D7305D1-337E-7949-895B-E1A653EC8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2454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49" name="Text Box 22">
              <a:extLst>
                <a:ext uri="{FF2B5EF4-FFF2-40B4-BE49-F238E27FC236}">
                  <a16:creationId xmlns:a16="http://schemas.microsoft.com/office/drawing/2014/main" id="{3239C4DE-7F7B-3B40-B2E3-F7E85AC8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2464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50" name="Line 23">
              <a:extLst>
                <a:ext uri="{FF2B5EF4-FFF2-40B4-BE49-F238E27FC236}">
                  <a16:creationId xmlns:a16="http://schemas.microsoft.com/office/drawing/2014/main" id="{D27436AD-0369-B240-A799-F2CB33DBD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" y="3464"/>
              <a:ext cx="52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1" name="Line 24">
              <a:extLst>
                <a:ext uri="{FF2B5EF4-FFF2-40B4-BE49-F238E27FC236}">
                  <a16:creationId xmlns:a16="http://schemas.microsoft.com/office/drawing/2014/main" id="{9DC5E214-8C0C-1943-A4B2-C393A3599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34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2" name="Rectangle 25">
              <a:extLst>
                <a:ext uri="{FF2B5EF4-FFF2-40B4-BE49-F238E27FC236}">
                  <a16:creationId xmlns:a16="http://schemas.microsoft.com/office/drawing/2014/main" id="{6134AD0D-DE0A-BA43-84E4-9A3D638AC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3676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53" name="Rectangle 26">
              <a:extLst>
                <a:ext uri="{FF2B5EF4-FFF2-40B4-BE49-F238E27FC236}">
                  <a16:creationId xmlns:a16="http://schemas.microsoft.com/office/drawing/2014/main" id="{B1EB1EB8-6A87-C945-ABA6-193A71990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54" name="Line 27">
              <a:extLst>
                <a:ext uri="{FF2B5EF4-FFF2-40B4-BE49-F238E27FC236}">
                  <a16:creationId xmlns:a16="http://schemas.microsoft.com/office/drawing/2014/main" id="{5E203417-2CD3-894E-A4A2-80EAB9C91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9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5" name="Line 28">
              <a:extLst>
                <a:ext uri="{FF2B5EF4-FFF2-40B4-BE49-F238E27FC236}">
                  <a16:creationId xmlns:a16="http://schemas.microsoft.com/office/drawing/2014/main" id="{4FA04FF8-88EA-EB47-BF4D-20415C603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396"/>
              <a:ext cx="816" cy="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56" name="AutoShape 29">
              <a:extLst>
                <a:ext uri="{FF2B5EF4-FFF2-40B4-BE49-F238E27FC236}">
                  <a16:creationId xmlns:a16="http://schemas.microsoft.com/office/drawing/2014/main" id="{EFA73C9F-C288-B349-A65D-CB371BDB3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3263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57" name="Text Box 30">
              <a:extLst>
                <a:ext uri="{FF2B5EF4-FFF2-40B4-BE49-F238E27FC236}">
                  <a16:creationId xmlns:a16="http://schemas.microsoft.com/office/drawing/2014/main" id="{92A68B1E-17C5-1549-9AFF-3BDE9F6C7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" y="3212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58" name="Text Box 31">
              <a:extLst>
                <a:ext uri="{FF2B5EF4-FFF2-40B4-BE49-F238E27FC236}">
                  <a16:creationId xmlns:a16="http://schemas.microsoft.com/office/drawing/2014/main" id="{4C3DE743-9893-8D4C-A9BA-4E97F7738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212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59" name="Line 32">
              <a:extLst>
                <a:ext uri="{FF2B5EF4-FFF2-40B4-BE49-F238E27FC236}">
                  <a16:creationId xmlns:a16="http://schemas.microsoft.com/office/drawing/2014/main" id="{E93671BF-4DD2-8442-9754-CE1651E35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552"/>
              <a:ext cx="0" cy="72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0" name="Text Box 33">
              <a:extLst>
                <a:ext uri="{FF2B5EF4-FFF2-40B4-BE49-F238E27FC236}">
                  <a16:creationId xmlns:a16="http://schemas.microsoft.com/office/drawing/2014/main" id="{0900C605-0A98-3C43-880E-C3E233969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2799"/>
              <a:ext cx="45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 Gb/s</a:t>
              </a:r>
            </a:p>
          </p:txBody>
        </p:sp>
        <p:sp>
          <p:nvSpPr>
            <p:cNvPr id="22561" name="Line 34">
              <a:extLst>
                <a:ext uri="{FF2B5EF4-FFF2-40B4-BE49-F238E27FC236}">
                  <a16:creationId xmlns:a16="http://schemas.microsoft.com/office/drawing/2014/main" id="{3165BEC4-6998-5741-91B4-195672037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3464"/>
              <a:ext cx="528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2" name="Line 35">
              <a:extLst>
                <a:ext uri="{FF2B5EF4-FFF2-40B4-BE49-F238E27FC236}">
                  <a16:creationId xmlns:a16="http://schemas.microsoft.com/office/drawing/2014/main" id="{83D3C952-53E9-334C-9AB8-1AA7AF3F3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0" y="3464"/>
              <a:ext cx="0" cy="191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3" name="Line 36">
              <a:extLst>
                <a:ext uri="{FF2B5EF4-FFF2-40B4-BE49-F238E27FC236}">
                  <a16:creationId xmlns:a16="http://schemas.microsoft.com/office/drawing/2014/main" id="{44342F44-725A-D247-AC38-64199F8AE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" y="3464"/>
              <a:ext cx="432" cy="24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4" name="Rectangle 37">
              <a:extLst>
                <a:ext uri="{FF2B5EF4-FFF2-40B4-BE49-F238E27FC236}">
                  <a16:creationId xmlns:a16="http://schemas.microsoft.com/office/drawing/2014/main" id="{016FEF1B-C8ED-8746-87EF-5B1E1B38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3676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65" name="Rectangle 38">
              <a:extLst>
                <a:ext uri="{FF2B5EF4-FFF2-40B4-BE49-F238E27FC236}">
                  <a16:creationId xmlns:a16="http://schemas.microsoft.com/office/drawing/2014/main" id="{70C2F1E4-29FD-B44D-A748-46056C65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66" name="Rectangle 39">
              <a:extLst>
                <a:ext uri="{FF2B5EF4-FFF2-40B4-BE49-F238E27FC236}">
                  <a16:creationId xmlns:a16="http://schemas.microsoft.com/office/drawing/2014/main" id="{1AAE1081-961D-124C-9CAE-1AF09975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67" name="AutoShape 40">
              <a:extLst>
                <a:ext uri="{FF2B5EF4-FFF2-40B4-BE49-F238E27FC236}">
                  <a16:creationId xmlns:a16="http://schemas.microsoft.com/office/drawing/2014/main" id="{DA521354-6A43-7245-8F8D-50CAB6FA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3261"/>
              <a:ext cx="478" cy="220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bridge</a:t>
              </a:r>
            </a:p>
          </p:txBody>
        </p:sp>
        <p:sp>
          <p:nvSpPr>
            <p:cNvPr id="22568" name="Line 41">
              <a:extLst>
                <a:ext uri="{FF2B5EF4-FFF2-40B4-BE49-F238E27FC236}">
                  <a16:creationId xmlns:a16="http://schemas.microsoft.com/office/drawing/2014/main" id="{55181A00-9E00-5542-929E-BAA6D3C47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080"/>
              <a:ext cx="431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9" name="Rectangle 42">
              <a:extLst>
                <a:ext uri="{FF2B5EF4-FFF2-40B4-BE49-F238E27FC236}">
                  <a16:creationId xmlns:a16="http://schemas.microsoft.com/office/drawing/2014/main" id="{2203126B-EAE9-8247-9BAB-E64760544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289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70" name="Line 43">
              <a:extLst>
                <a:ext uri="{FF2B5EF4-FFF2-40B4-BE49-F238E27FC236}">
                  <a16:creationId xmlns:a16="http://schemas.microsoft.com/office/drawing/2014/main" id="{703DF449-DF55-D240-9FA2-E4E68BAD2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80"/>
              <a:ext cx="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71" name="Rectangle 44">
              <a:extLst>
                <a:ext uri="{FF2B5EF4-FFF2-40B4-BE49-F238E27FC236}">
                  <a16:creationId xmlns:a16="http://schemas.microsoft.com/office/drawing/2014/main" id="{C0085C52-EC71-EC43-973D-47295CE13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89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72" name="AutoShape 45">
              <a:extLst>
                <a:ext uri="{FF2B5EF4-FFF2-40B4-BE49-F238E27FC236}">
                  <a16:creationId xmlns:a16="http://schemas.microsoft.com/office/drawing/2014/main" id="{3C6962AA-CB90-6D41-98EA-D8C3B0BA2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3263"/>
              <a:ext cx="335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73" name="Text Box 46">
              <a:extLst>
                <a:ext uri="{FF2B5EF4-FFF2-40B4-BE49-F238E27FC236}">
                  <a16:creationId xmlns:a16="http://schemas.microsoft.com/office/drawing/2014/main" id="{A3174D5D-D88B-B342-AE26-17FCD3E1B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" y="1735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574" name="Text Box 47">
              <a:extLst>
                <a:ext uri="{FF2B5EF4-FFF2-40B4-BE49-F238E27FC236}">
                  <a16:creationId xmlns:a16="http://schemas.microsoft.com/office/drawing/2014/main" id="{D058B558-EE9B-004A-9EF3-15D244542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735"/>
              <a:ext cx="18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575" name="Text Box 48">
              <a:extLst>
                <a:ext uri="{FF2B5EF4-FFF2-40B4-BE49-F238E27FC236}">
                  <a16:creationId xmlns:a16="http://schemas.microsoft.com/office/drawing/2014/main" id="{D8F2785C-3F74-2142-9C7E-B072B42E8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3876"/>
              <a:ext cx="18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576" name="Text Box 49">
              <a:extLst>
                <a:ext uri="{FF2B5EF4-FFF2-40B4-BE49-F238E27FC236}">
                  <a16:creationId xmlns:a16="http://schemas.microsoft.com/office/drawing/2014/main" id="{3A8F7FBE-A543-1440-AA05-B2DF7C822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2148"/>
              <a:ext cx="1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2577" name="Text Box 50">
              <a:extLst>
                <a:ext uri="{FF2B5EF4-FFF2-40B4-BE49-F238E27FC236}">
                  <a16:creationId xmlns:a16="http://schemas.microsoft.com/office/drawing/2014/main" id="{BEDBD673-6430-E74E-939E-B430EEC9B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3463"/>
              <a:ext cx="17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397BFED1-3ACF-944A-9A1E-C8AD2A02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966EF9-8567-7444-B22C-52805A91152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A790C6D-C1C8-E44A-A0AD-E4A654B53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Conceptual view of LANs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1536E9B-9A6C-CD4F-9FAB-1F4318092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524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simplicity, hubs, bridges, and wires are often shown as a collection of hosts attached to a single wire:</a:t>
            </a: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C6169797-9730-C544-8640-54E6F32572A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76600"/>
            <a:ext cx="5562600" cy="973138"/>
            <a:chOff x="1872" y="1766"/>
            <a:chExt cx="1632" cy="394"/>
          </a:xfrm>
        </p:grpSpPr>
        <p:sp>
          <p:nvSpPr>
            <p:cNvPr id="24582" name="Line 5">
              <a:extLst>
                <a:ext uri="{FF2B5EF4-FFF2-40B4-BE49-F238E27FC236}">
                  <a16:creationId xmlns:a16="http://schemas.microsoft.com/office/drawing/2014/main" id="{472CDC92-7D20-4C46-83D8-240AADBE7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3" name="Line 6">
              <a:extLst>
                <a:ext uri="{FF2B5EF4-FFF2-40B4-BE49-F238E27FC236}">
                  <a16:creationId xmlns:a16="http://schemas.microsoft.com/office/drawing/2014/main" id="{719D928A-FF5A-E541-995B-22FDC912A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4" name="Line 7">
              <a:extLst>
                <a:ext uri="{FF2B5EF4-FFF2-40B4-BE49-F238E27FC236}">
                  <a16:creationId xmlns:a16="http://schemas.microsoft.com/office/drawing/2014/main" id="{2D120C90-CDCA-9C43-BB09-E4C1B5F0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5" name="Line 8">
              <a:extLst>
                <a:ext uri="{FF2B5EF4-FFF2-40B4-BE49-F238E27FC236}">
                  <a16:creationId xmlns:a16="http://schemas.microsoft.com/office/drawing/2014/main" id="{3C1E6F3A-9C10-F94F-9CA8-AD75DC646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6" name="Rectangle 9">
              <a:extLst>
                <a:ext uri="{FF2B5EF4-FFF2-40B4-BE49-F238E27FC236}">
                  <a16:creationId xmlns:a16="http://schemas.microsoft.com/office/drawing/2014/main" id="{F25578F5-8669-2844-ABC1-8DC3B01C2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1827"/>
              <a:ext cx="184" cy="14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4587" name="Rectangle 10">
              <a:extLst>
                <a:ext uri="{FF2B5EF4-FFF2-40B4-BE49-F238E27FC236}">
                  <a16:creationId xmlns:a16="http://schemas.microsoft.com/office/drawing/2014/main" id="{BE158212-F65C-4B4D-9D20-128357AD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815"/>
              <a:ext cx="184" cy="14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4588" name="Rectangle 11">
              <a:extLst>
                <a:ext uri="{FF2B5EF4-FFF2-40B4-BE49-F238E27FC236}">
                  <a16:creationId xmlns:a16="http://schemas.microsoft.com/office/drawing/2014/main" id="{AD7A0A5C-717D-D44C-A35D-B832A0C3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1815"/>
              <a:ext cx="184" cy="14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4589" name="Text Box 12">
              <a:extLst>
                <a:ext uri="{FF2B5EF4-FFF2-40B4-BE49-F238E27FC236}">
                  <a16:creationId xmlns:a16="http://schemas.microsoft.com/office/drawing/2014/main" id="{81624FB6-74E4-FB40-A3C6-199FD3918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766"/>
              <a:ext cx="10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C47AB41C-58B4-2A4E-9C04-4E9DBF36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49227D-C302-BD4F-AE27-14333BECC53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E181684-F38F-C046-9994-D20D8CF3F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18C89F3-51FB-B74A-A50E-23217B6E1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network</a:t>
            </a:r>
            <a:r>
              <a:rPr lang="en-US" altLang="zh-CN">
                <a:ea typeface="宋体" panose="02010600030101010101" pitchFamily="2" charset="-122"/>
              </a:rPr>
              <a:t> is a hierarchical system of boxes and wires organized by geographical proximity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At a higher level in the hierarchy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Multiple incompatible LANs can be physically connected by specialized computers called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routers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connected networks are called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Global IP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 </a:t>
            </a:r>
            <a:r>
              <a:rPr lang="en-US" altLang="zh-CN">
                <a:ea typeface="宋体" panose="02010600030101010101" pitchFamily="2" charset="-122"/>
              </a:rPr>
              <a:t>is the most famous example of an internetwork</a:t>
            </a: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13D2F06F-345A-034F-B108-999F755A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F570D7-F56B-6446-9D05-D48E840FA7B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CB3DAAC-7741-574D-A177-875E56D4E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 level: internets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15E495D-6F1A-214F-B778-A082C4E88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64465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Routers can connect high-speed point-to-point phone connections known as </a:t>
            </a:r>
          </a:p>
          <a:p>
            <a:pPr marL="742950" lvl="2" indent="-342900"/>
            <a:r>
              <a:rPr lang="en-US" altLang="zh-CN" sz="2400" dirty="0">
                <a:ea typeface="宋体" panose="02010600030101010101" pitchFamily="2" charset="-122"/>
              </a:rPr>
              <a:t>WAN (Wide-Area Network) spans country or world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BCA01C2A-26EF-BE4B-82A0-932C3E445D0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05200"/>
            <a:ext cx="7848600" cy="2398713"/>
            <a:chOff x="612" y="1852"/>
            <a:chExt cx="4944" cy="1511"/>
          </a:xfrm>
        </p:grpSpPr>
        <p:sp>
          <p:nvSpPr>
            <p:cNvPr id="28678" name="Line 6">
              <a:extLst>
                <a:ext uri="{FF2B5EF4-FFF2-40B4-BE49-F238E27FC236}">
                  <a16:creationId xmlns:a16="http://schemas.microsoft.com/office/drawing/2014/main" id="{F70C816D-445F-984F-8F3F-D9E38EF42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8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79" name="Line 7">
              <a:extLst>
                <a:ext uri="{FF2B5EF4-FFF2-40B4-BE49-F238E27FC236}">
                  <a16:creationId xmlns:a16="http://schemas.microsoft.com/office/drawing/2014/main" id="{3728226C-474B-B040-B604-20A64688D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0" name="Line 8">
              <a:extLst>
                <a:ext uri="{FF2B5EF4-FFF2-40B4-BE49-F238E27FC236}">
                  <a16:creationId xmlns:a16="http://schemas.microsoft.com/office/drawing/2014/main" id="{A3E9AAC2-7F00-A74B-A187-7F2217D7B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1" name="Line 9">
              <a:extLst>
                <a:ext uri="{FF2B5EF4-FFF2-40B4-BE49-F238E27FC236}">
                  <a16:creationId xmlns:a16="http://schemas.microsoft.com/office/drawing/2014/main" id="{63494D13-3C07-7148-81CB-D97CECDC2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2" name="Rectangle 10">
              <a:extLst>
                <a:ext uri="{FF2B5EF4-FFF2-40B4-BE49-F238E27FC236}">
                  <a16:creationId xmlns:a16="http://schemas.microsoft.com/office/drawing/2014/main" id="{3E0A9D02-BCD6-7F47-B4C0-EC8047BBB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1912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83" name="Rectangle 11">
              <a:extLst>
                <a:ext uri="{FF2B5EF4-FFF2-40B4-BE49-F238E27FC236}">
                  <a16:creationId xmlns:a16="http://schemas.microsoft.com/office/drawing/2014/main" id="{3A932ECD-75F5-EF44-9347-29B6119AD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84" name="Rectangle 12">
              <a:extLst>
                <a:ext uri="{FF2B5EF4-FFF2-40B4-BE49-F238E27FC236}">
                  <a16:creationId xmlns:a16="http://schemas.microsoft.com/office/drawing/2014/main" id="{E6AF67B6-0C25-1940-8308-D7E06D9F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85" name="Text Box 13">
              <a:extLst>
                <a:ext uri="{FF2B5EF4-FFF2-40B4-BE49-F238E27FC236}">
                  <a16:creationId xmlns:a16="http://schemas.microsoft.com/office/drawing/2014/main" id="{67803B5E-36D5-394B-9B26-C9BD52088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284"/>
              <a:ext cx="4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 1</a:t>
              </a:r>
            </a:p>
          </p:txBody>
        </p:sp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id="{286FC30D-45BC-854B-B596-1F79408B2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52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28687" name="Line 15">
              <a:extLst>
                <a:ext uri="{FF2B5EF4-FFF2-40B4-BE49-F238E27FC236}">
                  <a16:creationId xmlns:a16="http://schemas.microsoft.com/office/drawing/2014/main" id="{99E3607E-3D83-4D46-BEBC-36F4AB659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28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8" name="Line 16">
              <a:extLst>
                <a:ext uri="{FF2B5EF4-FFF2-40B4-BE49-F238E27FC236}">
                  <a16:creationId xmlns:a16="http://schemas.microsoft.com/office/drawing/2014/main" id="{DADED5B3-733C-C74D-9802-27E110610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9" name="Line 17">
              <a:extLst>
                <a:ext uri="{FF2B5EF4-FFF2-40B4-BE49-F238E27FC236}">
                  <a16:creationId xmlns:a16="http://schemas.microsoft.com/office/drawing/2014/main" id="{623B4036-0C3E-314D-9F12-5B60CF478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90" name="Line 18">
              <a:extLst>
                <a:ext uri="{FF2B5EF4-FFF2-40B4-BE49-F238E27FC236}">
                  <a16:creationId xmlns:a16="http://schemas.microsoft.com/office/drawing/2014/main" id="{B37C109A-F58F-074A-AF6E-76EA10490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91" name="Rectangle 19">
              <a:extLst>
                <a:ext uri="{FF2B5EF4-FFF2-40B4-BE49-F238E27FC236}">
                  <a16:creationId xmlns:a16="http://schemas.microsoft.com/office/drawing/2014/main" id="{190233CD-15E1-134C-B22F-A20002ED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912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92" name="Rectangle 20">
              <a:extLst>
                <a:ext uri="{FF2B5EF4-FFF2-40B4-BE49-F238E27FC236}">
                  <a16:creationId xmlns:a16="http://schemas.microsoft.com/office/drawing/2014/main" id="{DE8C1093-F064-DD43-8446-E4D029D8D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93" name="Rectangle 21">
              <a:extLst>
                <a:ext uri="{FF2B5EF4-FFF2-40B4-BE49-F238E27FC236}">
                  <a16:creationId xmlns:a16="http://schemas.microsoft.com/office/drawing/2014/main" id="{96D1FEE0-2955-D64A-9258-6473C5818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94" name="Text Box 22">
              <a:extLst>
                <a:ext uri="{FF2B5EF4-FFF2-40B4-BE49-F238E27FC236}">
                  <a16:creationId xmlns:a16="http://schemas.microsoft.com/office/drawing/2014/main" id="{BC65F3D0-C731-D440-8C4C-E961CAA14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2284"/>
              <a:ext cx="4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 2</a:t>
              </a:r>
            </a:p>
          </p:txBody>
        </p:sp>
        <p:sp>
          <p:nvSpPr>
            <p:cNvPr id="28695" name="Text Box 23">
              <a:extLst>
                <a:ext uri="{FF2B5EF4-FFF2-40B4-BE49-F238E27FC236}">
                  <a16:creationId xmlns:a16="http://schemas.microsoft.com/office/drawing/2014/main" id="{1D950DDD-E758-0142-A45C-E8E774880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852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28696" name="AutoShape 24">
              <a:extLst>
                <a:ext uri="{FF2B5EF4-FFF2-40B4-BE49-F238E27FC236}">
                  <a16:creationId xmlns:a16="http://schemas.microsoft.com/office/drawing/2014/main" id="{C5F875E9-DCE9-B141-A2D4-C7C8B4713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28697" name="AutoShape 25">
              <a:extLst>
                <a:ext uri="{FF2B5EF4-FFF2-40B4-BE49-F238E27FC236}">
                  <a16:creationId xmlns:a16="http://schemas.microsoft.com/office/drawing/2014/main" id="{561C231E-24CC-6F4F-8EC5-3FA93B4E9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28698" name="Line 26">
              <a:extLst>
                <a:ext uri="{FF2B5EF4-FFF2-40B4-BE49-F238E27FC236}">
                  <a16:creationId xmlns:a16="http://schemas.microsoft.com/office/drawing/2014/main" id="{1FF3BE6E-816F-A349-A99F-49E8DFFEC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99" name="AutoShape 27">
              <a:extLst>
                <a:ext uri="{FF2B5EF4-FFF2-40B4-BE49-F238E27FC236}">
                  <a16:creationId xmlns:a16="http://schemas.microsoft.com/office/drawing/2014/main" id="{AC3EC84A-C65E-8F4F-A4B9-013534258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28700" name="Line 28">
              <a:extLst>
                <a:ext uri="{FF2B5EF4-FFF2-40B4-BE49-F238E27FC236}">
                  <a16:creationId xmlns:a16="http://schemas.microsoft.com/office/drawing/2014/main" id="{F8F04119-39F9-A64E-9398-3693B0A90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701" name="Line 29">
              <a:extLst>
                <a:ext uri="{FF2B5EF4-FFF2-40B4-BE49-F238E27FC236}">
                  <a16:creationId xmlns:a16="http://schemas.microsoft.com/office/drawing/2014/main" id="{5D646FE5-33C2-F244-BD64-2EA6C10F2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72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702" name="Line 30">
              <a:extLst>
                <a:ext uri="{FF2B5EF4-FFF2-40B4-BE49-F238E27FC236}">
                  <a16:creationId xmlns:a16="http://schemas.microsoft.com/office/drawing/2014/main" id="{168ACCAF-CAFE-5946-A93E-FE2323070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572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703" name="Text Box 31">
              <a:extLst>
                <a:ext uri="{FF2B5EF4-FFF2-40B4-BE49-F238E27FC236}">
                  <a16:creationId xmlns:a16="http://schemas.microsoft.com/office/drawing/2014/main" id="{95227D93-1C68-F74B-8DD7-06A3AE816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2572"/>
              <a:ext cx="4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WAN</a:t>
              </a:r>
            </a:p>
          </p:txBody>
        </p:sp>
        <p:sp>
          <p:nvSpPr>
            <p:cNvPr id="28704" name="Text Box 32">
              <a:extLst>
                <a:ext uri="{FF2B5EF4-FFF2-40B4-BE49-F238E27FC236}">
                  <a16:creationId xmlns:a16="http://schemas.microsoft.com/office/drawing/2014/main" id="{703C51C7-C761-2547-A7CA-999BFE1D3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2572"/>
              <a:ext cx="4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WAN</a:t>
              </a:r>
            </a:p>
          </p:txBody>
        </p:sp>
        <p:sp>
          <p:nvSpPr>
            <p:cNvPr id="28705" name="Text Box 33">
              <a:extLst>
                <a:ext uri="{FF2B5EF4-FFF2-40B4-BE49-F238E27FC236}">
                  <a16:creationId xmlns:a16="http://schemas.microsoft.com/office/drawing/2014/main" id="{B84EFE4D-5E59-E545-B089-3EB92B678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956"/>
              <a:ext cx="48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LAN 1 and LAN 2 might be completely different, totally incompatible LANs (e.g. Ethernet, Wifi, DSL (Digital Subscriber Line))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17F5BA49-9B07-2548-B44A-E509992DB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Structure of an internet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EA1A11D4-B3C6-CE44-84B7-352BA4814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524000"/>
            <a:ext cx="8307387" cy="210185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Ad hoc interconnection of networks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No topology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Vastly different router &amp; link capacities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Send packets from source to destination by hopping through networks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Router forms bridge from one network to another</a:t>
            </a:r>
          </a:p>
        </p:txBody>
      </p:sp>
      <p:sp>
        <p:nvSpPr>
          <p:cNvPr id="30724" name="Oval 22">
            <a:extLst>
              <a:ext uri="{FF2B5EF4-FFF2-40B4-BE49-F238E27FC236}">
                <a16:creationId xmlns:a16="http://schemas.microsoft.com/office/drawing/2014/main" id="{4DC4A449-0561-354A-822D-824918BA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Oval 23">
            <a:extLst>
              <a:ext uri="{FF2B5EF4-FFF2-40B4-BE49-F238E27FC236}">
                <a16:creationId xmlns:a16="http://schemas.microsoft.com/office/drawing/2014/main" id="{31BD4211-DC4D-5D4E-A028-02E9FD8A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562600"/>
            <a:ext cx="6234113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Oval 24">
            <a:extLst>
              <a:ext uri="{FF2B5EF4-FFF2-40B4-BE49-F238E27FC236}">
                <a16:creationId xmlns:a16="http://schemas.microsoft.com/office/drawing/2014/main" id="{F7590433-499A-DD4D-9141-F829C933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7" name="Oval 25">
            <a:extLst>
              <a:ext uri="{FF2B5EF4-FFF2-40B4-BE49-F238E27FC236}">
                <a16:creationId xmlns:a16="http://schemas.microsoft.com/office/drawing/2014/main" id="{8A85165B-C33E-5248-BDE2-DCB1077B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672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8" name="Oval 26">
            <a:extLst>
              <a:ext uri="{FF2B5EF4-FFF2-40B4-BE49-F238E27FC236}">
                <a16:creationId xmlns:a16="http://schemas.microsoft.com/office/drawing/2014/main" id="{01887745-2878-E440-B3A4-F221B834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1981200" cy="14478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Oval 27">
            <a:extLst>
              <a:ext uri="{FF2B5EF4-FFF2-40B4-BE49-F238E27FC236}">
                <a16:creationId xmlns:a16="http://schemas.microsoft.com/office/drawing/2014/main" id="{1545660C-5284-C647-A05E-06218865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0"/>
            <a:ext cx="990600" cy="1905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30" name="AutoShape 15">
            <a:extLst>
              <a:ext uri="{FF2B5EF4-FFF2-40B4-BE49-F238E27FC236}">
                <a16:creationId xmlns:a16="http://schemas.microsoft.com/office/drawing/2014/main" id="{2EA68D5C-F498-894A-940D-54530381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51181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1" name="AutoShape 15">
            <a:extLst>
              <a:ext uri="{FF2B5EF4-FFF2-40B4-BE49-F238E27FC236}">
                <a16:creationId xmlns:a16="http://schemas.microsoft.com/office/drawing/2014/main" id="{AF1A1E93-4AF1-6D44-8EDF-B7A2CE07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58801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2" name="AutoShape 15">
            <a:extLst>
              <a:ext uri="{FF2B5EF4-FFF2-40B4-BE49-F238E27FC236}">
                <a16:creationId xmlns:a16="http://schemas.microsoft.com/office/drawing/2014/main" id="{41CF2D3C-038B-C840-9369-C322791E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3" name="AutoShape 15">
            <a:extLst>
              <a:ext uri="{FF2B5EF4-FFF2-40B4-BE49-F238E27FC236}">
                <a16:creationId xmlns:a16="http://schemas.microsoft.com/office/drawing/2014/main" id="{FDBAC37B-25E9-9C4B-952E-51E07830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72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4" name="AutoShape 15">
            <a:extLst>
              <a:ext uri="{FF2B5EF4-FFF2-40B4-BE49-F238E27FC236}">
                <a16:creationId xmlns:a16="http://schemas.microsoft.com/office/drawing/2014/main" id="{675C593C-90F8-3640-A6F8-D819EA61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57912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5" name="AutoShape 15">
            <a:extLst>
              <a:ext uri="{FF2B5EF4-FFF2-40B4-BE49-F238E27FC236}">
                <a16:creationId xmlns:a16="http://schemas.microsoft.com/office/drawing/2014/main" id="{73958F44-C227-8B49-A598-1243212B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4800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5570A59E-1E4D-0B4B-B410-01DF52F7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30713"/>
            <a:ext cx="600075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082DA9C-41A1-5D4A-A256-3CDFE1029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4699000"/>
            <a:ext cx="601663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0738" name="Freeform 33">
            <a:extLst>
              <a:ext uri="{FF2B5EF4-FFF2-40B4-BE49-F238E27FC236}">
                <a16:creationId xmlns:a16="http://schemas.microsoft.com/office/drawing/2014/main" id="{DF20EE6A-3364-C243-9CB2-44CB655256D7}"/>
              </a:ext>
            </a:extLst>
          </p:cNvPr>
          <p:cNvSpPr>
            <a:spLocks/>
          </p:cNvSpPr>
          <p:nvPr/>
        </p:nvSpPr>
        <p:spPr bwMode="auto">
          <a:xfrm>
            <a:off x="1554163" y="4902200"/>
            <a:ext cx="287337" cy="520700"/>
          </a:xfrm>
          <a:custGeom>
            <a:avLst/>
            <a:gdLst>
              <a:gd name="T0" fmla="*/ 13654 w 275167"/>
              <a:gd name="T1" fmla="*/ 0 h 520700"/>
              <a:gd name="T2" fmla="*/ 361829 w 275167"/>
              <a:gd name="T3" fmla="*/ 38100 h 520700"/>
              <a:gd name="T4" fmla="*/ 13654 w 275167"/>
              <a:gd name="T5" fmla="*/ 457200 h 520700"/>
              <a:gd name="T6" fmla="*/ 443758 w 275167"/>
              <a:gd name="T7" fmla="*/ 419100 h 5207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9" name="Freeform 34">
            <a:extLst>
              <a:ext uri="{FF2B5EF4-FFF2-40B4-BE49-F238E27FC236}">
                <a16:creationId xmlns:a16="http://schemas.microsoft.com/office/drawing/2014/main" id="{D1599064-811B-C341-944B-BA3099D70DF7}"/>
              </a:ext>
            </a:extLst>
          </p:cNvPr>
          <p:cNvSpPr>
            <a:spLocks/>
          </p:cNvSpPr>
          <p:nvPr/>
        </p:nvSpPr>
        <p:spPr bwMode="auto">
          <a:xfrm>
            <a:off x="1562100" y="4589463"/>
            <a:ext cx="1485900" cy="338137"/>
          </a:xfrm>
          <a:custGeom>
            <a:avLst/>
            <a:gdLst>
              <a:gd name="T0" fmla="*/ 0 w 1485900"/>
              <a:gd name="T1" fmla="*/ 308400 h 338667"/>
              <a:gd name="T2" fmla="*/ 596900 w 1485900"/>
              <a:gd name="T3" fmla="*/ 8337 h 338667"/>
              <a:gd name="T4" fmla="*/ 850900 w 1485900"/>
              <a:gd name="T5" fmla="*/ 258388 h 338667"/>
              <a:gd name="T6" fmla="*/ 1485900 w 1485900"/>
              <a:gd name="T7" fmla="*/ 333404 h 3386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0" name="Freeform 35">
            <a:extLst>
              <a:ext uri="{FF2B5EF4-FFF2-40B4-BE49-F238E27FC236}">
                <a16:creationId xmlns:a16="http://schemas.microsoft.com/office/drawing/2014/main" id="{34949068-7EC6-0B41-AB18-2EBA57D155C0}"/>
              </a:ext>
            </a:extLst>
          </p:cNvPr>
          <p:cNvSpPr>
            <a:spLocks/>
          </p:cNvSpPr>
          <p:nvPr/>
        </p:nvSpPr>
        <p:spPr bwMode="auto">
          <a:xfrm>
            <a:off x="2146300" y="5486400"/>
            <a:ext cx="444500" cy="406400"/>
          </a:xfrm>
          <a:custGeom>
            <a:avLst/>
            <a:gdLst>
              <a:gd name="T0" fmla="*/ 0 w 444500"/>
              <a:gd name="T1" fmla="*/ 0 h 406400"/>
              <a:gd name="T2" fmla="*/ 190500 w 444500"/>
              <a:gd name="T3" fmla="*/ 228600 h 406400"/>
              <a:gd name="T4" fmla="*/ 444500 w 444500"/>
              <a:gd name="T5" fmla="*/ 406400 h 406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1" name="Freeform 36">
            <a:extLst>
              <a:ext uri="{FF2B5EF4-FFF2-40B4-BE49-F238E27FC236}">
                <a16:creationId xmlns:a16="http://schemas.microsoft.com/office/drawing/2014/main" id="{595A5FDE-F29A-8442-83D4-CF351C3A6649}"/>
              </a:ext>
            </a:extLst>
          </p:cNvPr>
          <p:cNvSpPr>
            <a:spLocks/>
          </p:cNvSpPr>
          <p:nvPr/>
        </p:nvSpPr>
        <p:spPr bwMode="auto">
          <a:xfrm>
            <a:off x="3670300" y="4643438"/>
            <a:ext cx="1435100" cy="463550"/>
          </a:xfrm>
          <a:custGeom>
            <a:avLst/>
            <a:gdLst>
              <a:gd name="T0" fmla="*/ 0 w 1435100"/>
              <a:gd name="T1" fmla="*/ 270933 h 463550"/>
              <a:gd name="T2" fmla="*/ 355600 w 1435100"/>
              <a:gd name="T3" fmla="*/ 42333 h 463550"/>
              <a:gd name="T4" fmla="*/ 812800 w 1435100"/>
              <a:gd name="T5" fmla="*/ 461433 h 463550"/>
              <a:gd name="T6" fmla="*/ 1193800 w 1435100"/>
              <a:gd name="T7" fmla="*/ 55033 h 463550"/>
              <a:gd name="T8" fmla="*/ 1435100 w 1435100"/>
              <a:gd name="T9" fmla="*/ 131233 h 463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2" name="Freeform 37">
            <a:extLst>
              <a:ext uri="{FF2B5EF4-FFF2-40B4-BE49-F238E27FC236}">
                <a16:creationId xmlns:a16="http://schemas.microsoft.com/office/drawing/2014/main" id="{301650FB-3987-364F-B62F-0EDBE04F7110}"/>
              </a:ext>
            </a:extLst>
          </p:cNvPr>
          <p:cNvSpPr>
            <a:spLocks/>
          </p:cNvSpPr>
          <p:nvPr/>
        </p:nvSpPr>
        <p:spPr bwMode="auto">
          <a:xfrm>
            <a:off x="5715000" y="4271963"/>
            <a:ext cx="1435100" cy="477837"/>
          </a:xfrm>
          <a:custGeom>
            <a:avLst/>
            <a:gdLst>
              <a:gd name="T0" fmla="*/ 0 w 1435100"/>
              <a:gd name="T1" fmla="*/ 473094 h 478367"/>
              <a:gd name="T2" fmla="*/ 774700 w 1435100"/>
              <a:gd name="T3" fmla="*/ 20937 h 478367"/>
              <a:gd name="T4" fmla="*/ 1435100 w 1435100"/>
              <a:gd name="T5" fmla="*/ 347494 h 4783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3" name="Freeform 38">
            <a:extLst>
              <a:ext uri="{FF2B5EF4-FFF2-40B4-BE49-F238E27FC236}">
                <a16:creationId xmlns:a16="http://schemas.microsoft.com/office/drawing/2014/main" id="{1154FD5B-063C-C543-8F88-6B23EB95CA37}"/>
              </a:ext>
            </a:extLst>
          </p:cNvPr>
          <p:cNvSpPr>
            <a:spLocks/>
          </p:cNvSpPr>
          <p:nvPr/>
        </p:nvSpPr>
        <p:spPr bwMode="auto">
          <a:xfrm>
            <a:off x="2895600" y="5761038"/>
            <a:ext cx="3378200" cy="728662"/>
          </a:xfrm>
          <a:custGeom>
            <a:avLst/>
            <a:gdLst>
              <a:gd name="T0" fmla="*/ 0 w 3378200"/>
              <a:gd name="T1" fmla="*/ 324078 h 728133"/>
              <a:gd name="T2" fmla="*/ 711200 w 3378200"/>
              <a:gd name="T3" fmla="*/ 196152 h 728133"/>
              <a:gd name="T4" fmla="*/ 914400 w 3378200"/>
              <a:gd name="T5" fmla="*/ 707856 h 728133"/>
              <a:gd name="T6" fmla="*/ 1638300 w 3378200"/>
              <a:gd name="T7" fmla="*/ 42643 h 728133"/>
              <a:gd name="T8" fmla="*/ 1981200 w 3378200"/>
              <a:gd name="T9" fmla="*/ 452003 h 728133"/>
              <a:gd name="T10" fmla="*/ 3378200 w 3378200"/>
              <a:gd name="T11" fmla="*/ 234530 h 728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4" name="Freeform 39">
            <a:extLst>
              <a:ext uri="{FF2B5EF4-FFF2-40B4-BE49-F238E27FC236}">
                <a16:creationId xmlns:a16="http://schemas.microsoft.com/office/drawing/2014/main" id="{C9495794-1639-2F41-B6AD-568A876AF83B}"/>
              </a:ext>
            </a:extLst>
          </p:cNvPr>
          <p:cNvSpPr>
            <a:spLocks/>
          </p:cNvSpPr>
          <p:nvPr/>
        </p:nvSpPr>
        <p:spPr bwMode="auto">
          <a:xfrm>
            <a:off x="6565900" y="5176838"/>
            <a:ext cx="131763" cy="609600"/>
          </a:xfrm>
          <a:custGeom>
            <a:avLst/>
            <a:gdLst>
              <a:gd name="T0" fmla="*/ 0 w 131233"/>
              <a:gd name="T1" fmla="*/ 609600 h 609600"/>
              <a:gd name="T2" fmla="*/ 132223 w 131233"/>
              <a:gd name="T3" fmla="*/ 342900 h 609600"/>
              <a:gd name="T4" fmla="*/ 26445 w 131233"/>
              <a:gd name="T5" fmla="*/ 0 h 60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5" name="Freeform 40">
            <a:extLst>
              <a:ext uri="{FF2B5EF4-FFF2-40B4-BE49-F238E27FC236}">
                <a16:creationId xmlns:a16="http://schemas.microsoft.com/office/drawing/2014/main" id="{B06EF5A8-E487-C948-94AE-2681F0AEC3E0}"/>
              </a:ext>
            </a:extLst>
          </p:cNvPr>
          <p:cNvSpPr>
            <a:spLocks/>
          </p:cNvSpPr>
          <p:nvPr/>
        </p:nvSpPr>
        <p:spPr bwMode="auto">
          <a:xfrm>
            <a:off x="6896100" y="4648200"/>
            <a:ext cx="254000" cy="355600"/>
          </a:xfrm>
          <a:custGeom>
            <a:avLst/>
            <a:gdLst>
              <a:gd name="T0" fmla="*/ 0 w 254000"/>
              <a:gd name="T1" fmla="*/ 355600 h 355600"/>
              <a:gd name="T2" fmla="*/ 152400 w 254000"/>
              <a:gd name="T3" fmla="*/ 228600 h 355600"/>
              <a:gd name="T4" fmla="*/ 76200 w 254000"/>
              <a:gd name="T5" fmla="*/ 38100 h 355600"/>
              <a:gd name="T6" fmla="*/ 254000 w 254000"/>
              <a:gd name="T7" fmla="*/ 0 h 355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6" name="灯片编号占位符 5">
            <a:extLst>
              <a:ext uri="{FF2B5EF4-FFF2-40B4-BE49-F238E27FC236}">
                <a16:creationId xmlns:a16="http://schemas.microsoft.com/office/drawing/2014/main" id="{3004E527-5CDD-7642-8ACE-093D0AFB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D1B58A-8FE4-9F45-B738-201929177B0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9642AC0B-DC15-BD41-8DE4-335E0091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3E4DC8-3056-C049-80DC-EC3E36DB2F2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A140CBE-6FB6-874C-AE7B-5BB4E0F69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notion of an internet protocol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679CB49A-D21D-DD4A-9E73-7C838069B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is it possible to send bits across incompatible LANs and WANs?</a:t>
            </a:r>
          </a:p>
          <a:p>
            <a:pPr lvl="1">
              <a:lnSpc>
                <a:spcPct val="14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Solution: 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protocol software </a:t>
            </a:r>
            <a:r>
              <a:rPr lang="en-US" altLang="zh-CN" dirty="0">
                <a:ea typeface="宋体" panose="02010600030101010101" pitchFamily="2" charset="-122"/>
              </a:rPr>
              <a:t>running on each host and router smoothens out the differences between the different networks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DEFD0FAD-C74C-9F4D-A577-18053B0B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CDC54-0838-2947-A679-D1C6934B111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DD2F852-DA99-0C49-B309-C3094AF6C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notion of an internet protocol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52A29FC-785F-A545-96C6-64CA44178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Implements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internet protocol </a:t>
            </a:r>
            <a:r>
              <a:rPr lang="en-US" altLang="zh-CN" sz="2400" dirty="0">
                <a:ea typeface="宋体" panose="02010600030101010101" pitchFamily="2" charset="-122"/>
              </a:rPr>
              <a:t>(i.e., set of rules)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governs how hosts and routers should cooperate when they transfer data from network to network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TCP/IP</a:t>
            </a:r>
            <a:r>
              <a:rPr lang="en-US" altLang="zh-CN" dirty="0">
                <a:ea typeface="宋体" panose="02010600030101010101" pitchFamily="2" charset="-122"/>
              </a:rPr>
              <a:t> is the protocol for the global IP Internet.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6A65C6AF-6031-F044-AAEC-F477D9FB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36D2CB-7913-804F-938B-49A66BEC31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C13E1C8-700B-8C45-ADDA-58EE700E3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does an internet protocol do?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A09D065-5C5D-8848-BC77-110453294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Provides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naming scheme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internet protocol defines a uniform format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host addresses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Each host (and router) is assigned at least one of these internet addresses that uniquely identifies 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F3193863-A1F1-EC40-A40F-2C8A4E15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8987E-3A1F-B546-B760-926F02E52D5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1529B85-74A7-DD46-9CBB-DB5877B55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does an internet protocol do?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4F00223-CF0C-2F4C-B9C8-4658B76F1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876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Provide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delivery mechanism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internet protocol defines a standard transfer unit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packet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Packet consists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header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payload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header: contains info such as packet size, source and destination addresses.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payload: contains data bits sent from source host.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7">
            <a:extLst>
              <a:ext uri="{FF2B5EF4-FFF2-40B4-BE49-F238E27FC236}">
                <a16:creationId xmlns:a16="http://schemas.microsoft.com/office/drawing/2014/main" id="{B45EAD01-B636-ED4F-BD09-7A1B11AD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9B5EF0A-9D41-5B40-8774-EE5DD6664629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DBAB32-76B1-8048-915E-BF791D8023AF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0965" name="灯片编号占位符 5">
            <a:extLst>
              <a:ext uri="{FF2B5EF4-FFF2-40B4-BE49-F238E27FC236}">
                <a16:creationId xmlns:a16="http://schemas.microsoft.com/office/drawing/2014/main" id="{0FA58C58-AC66-1844-B162-12C3F5B7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FC697-6A00-C640-AE83-DE1BA8AE0F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40966" name="Group 63">
            <a:extLst>
              <a:ext uri="{FF2B5EF4-FFF2-40B4-BE49-F238E27FC236}">
                <a16:creationId xmlns:a16="http://schemas.microsoft.com/office/drawing/2014/main" id="{69B64430-918F-0C44-9451-6A728727810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08125"/>
            <a:ext cx="8712200" cy="5045075"/>
            <a:chOff x="144" y="621"/>
            <a:chExt cx="5488" cy="3507"/>
          </a:xfrm>
        </p:grpSpPr>
        <p:sp>
          <p:nvSpPr>
            <p:cNvPr id="40969" name="Rectangle 3">
              <a:extLst>
                <a:ext uri="{FF2B5EF4-FFF2-40B4-BE49-F238E27FC236}">
                  <a16:creationId xmlns:a16="http://schemas.microsoft.com/office/drawing/2014/main" id="{F6B1AA5E-8919-D542-86A2-8FBAA5E70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92"/>
              <a:ext cx="512" cy="384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protocol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40970" name="Rectangle 4">
              <a:extLst>
                <a:ext uri="{FF2B5EF4-FFF2-40B4-BE49-F238E27FC236}">
                  <a16:creationId xmlns:a16="http://schemas.microsoft.com/office/drawing/2014/main" id="{441B3733-1E68-7543-804D-85EC12222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864"/>
              <a:ext cx="5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</p:txBody>
        </p:sp>
        <p:sp>
          <p:nvSpPr>
            <p:cNvPr id="40971" name="Rectangle 5">
              <a:extLst>
                <a:ext uri="{FF2B5EF4-FFF2-40B4-BE49-F238E27FC236}">
                  <a16:creationId xmlns:a16="http://schemas.microsoft.com/office/drawing/2014/main" id="{6FB14C51-5093-494A-94FB-EA65856D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296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0972" name="Line 6">
              <a:extLst>
                <a:ext uri="{FF2B5EF4-FFF2-40B4-BE49-F238E27FC236}">
                  <a16:creationId xmlns:a16="http://schemas.microsoft.com/office/drawing/2014/main" id="{4C61893E-F42E-BF43-A98A-4FA0B9CD1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2680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73" name="Text Box 7">
              <a:extLst>
                <a:ext uri="{FF2B5EF4-FFF2-40B4-BE49-F238E27FC236}">
                  <a16:creationId xmlns:a16="http://schemas.microsoft.com/office/drawing/2014/main" id="{0430716C-59F4-7D4A-A7FA-E2D423D29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621"/>
              <a:ext cx="52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 A</a:t>
              </a:r>
            </a:p>
          </p:txBody>
        </p:sp>
        <p:sp>
          <p:nvSpPr>
            <p:cNvPr id="40974" name="Line 8">
              <a:extLst>
                <a:ext uri="{FF2B5EF4-FFF2-40B4-BE49-F238E27FC236}">
                  <a16:creationId xmlns:a16="http://schemas.microsoft.com/office/drawing/2014/main" id="{451EB4D0-4C82-EF4D-BF4B-44ACB55EC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3024"/>
              <a:ext cx="187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75" name="Rectangle 9">
              <a:extLst>
                <a:ext uri="{FF2B5EF4-FFF2-40B4-BE49-F238E27FC236}">
                  <a16:creationId xmlns:a16="http://schemas.microsoft.com/office/drawing/2014/main" id="{504BBFC9-CDD5-D748-9B73-4BA7F8F6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1342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76" name="Rectangle 10">
              <a:extLst>
                <a:ext uri="{FF2B5EF4-FFF2-40B4-BE49-F238E27FC236}">
                  <a16:creationId xmlns:a16="http://schemas.microsoft.com/office/drawing/2014/main" id="{023E999D-6D58-3345-8515-B55DB9834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3360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77" name="Rectangle 11">
              <a:extLst>
                <a:ext uri="{FF2B5EF4-FFF2-40B4-BE49-F238E27FC236}">
                  <a16:creationId xmlns:a16="http://schemas.microsoft.com/office/drawing/2014/main" id="{517B5878-FBB7-4A4D-AB6D-2E5474394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360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78" name="Rectangle 12">
              <a:extLst>
                <a:ext uri="{FF2B5EF4-FFF2-40B4-BE49-F238E27FC236}">
                  <a16:creationId xmlns:a16="http://schemas.microsoft.com/office/drawing/2014/main" id="{B9818E9A-E9CB-8248-B822-0223493A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3360"/>
              <a:ext cx="288" cy="14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0979" name="Rectangle 13">
              <a:extLst>
                <a:ext uri="{FF2B5EF4-FFF2-40B4-BE49-F238E27FC236}">
                  <a16:creationId xmlns:a16="http://schemas.microsoft.com/office/drawing/2014/main" id="{724D4891-5923-BD46-899F-9FE90EEB7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024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80" name="Rectangle 14">
              <a:extLst>
                <a:ext uri="{FF2B5EF4-FFF2-40B4-BE49-F238E27FC236}">
                  <a16:creationId xmlns:a16="http://schemas.microsoft.com/office/drawing/2014/main" id="{D03E8B58-3673-F04C-B1E0-41408269C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024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81" name="Rectangle 15">
              <a:extLst>
                <a:ext uri="{FF2B5EF4-FFF2-40B4-BE49-F238E27FC236}">
                  <a16:creationId xmlns:a16="http://schemas.microsoft.com/office/drawing/2014/main" id="{B099625F-C05A-394C-9E98-6B7D6748F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3408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82" name="Rectangle 16">
              <a:extLst>
                <a:ext uri="{FF2B5EF4-FFF2-40B4-BE49-F238E27FC236}">
                  <a16:creationId xmlns:a16="http://schemas.microsoft.com/office/drawing/2014/main" id="{70F9DFC6-BD33-C446-A8C3-7A633374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3408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83" name="Rectangle 17">
              <a:extLst>
                <a:ext uri="{FF2B5EF4-FFF2-40B4-BE49-F238E27FC236}">
                  <a16:creationId xmlns:a16="http://schemas.microsoft.com/office/drawing/2014/main" id="{851C0284-E7F0-CF4E-8DE9-EC382219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3408"/>
              <a:ext cx="288" cy="14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40984" name="Text Box 18">
              <a:extLst>
                <a:ext uri="{FF2B5EF4-FFF2-40B4-BE49-F238E27FC236}">
                  <a16:creationId xmlns:a16="http://schemas.microsoft.com/office/drawing/2014/main" id="{1236BC38-EBE4-E245-8F99-084959072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640"/>
              <a:ext cx="49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LAN1</a:t>
              </a:r>
            </a:p>
          </p:txBody>
        </p:sp>
        <p:sp>
          <p:nvSpPr>
            <p:cNvPr id="40985" name="Line 19">
              <a:extLst>
                <a:ext uri="{FF2B5EF4-FFF2-40B4-BE49-F238E27FC236}">
                  <a16:creationId xmlns:a16="http://schemas.microsoft.com/office/drawing/2014/main" id="{CCE95A1A-7BC0-2E4D-89FE-A2287005D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024"/>
              <a:ext cx="187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86" name="Text Box 20">
              <a:extLst>
                <a:ext uri="{FF2B5EF4-FFF2-40B4-BE49-F238E27FC236}">
                  <a16:creationId xmlns:a16="http://schemas.microsoft.com/office/drawing/2014/main" id="{E216D641-6C08-D643-BCE4-4F4A94FD9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640"/>
              <a:ext cx="49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LAN2</a:t>
              </a:r>
            </a:p>
          </p:txBody>
        </p:sp>
        <p:sp>
          <p:nvSpPr>
            <p:cNvPr id="40987" name="Line 21">
              <a:extLst>
                <a:ext uri="{FF2B5EF4-FFF2-40B4-BE49-F238E27FC236}">
                  <a16:creationId xmlns:a16="http://schemas.microsoft.com/office/drawing/2014/main" id="{4A205C65-0CA0-E943-A864-042062E84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680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88" name="Rectangle 22">
              <a:extLst>
                <a:ext uri="{FF2B5EF4-FFF2-40B4-BE49-F238E27FC236}">
                  <a16:creationId xmlns:a16="http://schemas.microsoft.com/office/drawing/2014/main" id="{56EF7158-9063-9148-9C03-B75AC4103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1352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89" name="Line 23">
              <a:extLst>
                <a:ext uri="{FF2B5EF4-FFF2-40B4-BE49-F238E27FC236}">
                  <a16:creationId xmlns:a16="http://schemas.microsoft.com/office/drawing/2014/main" id="{149EA952-22B6-564A-AB45-AC3D9A591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2976"/>
              <a:ext cx="624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90" name="Line 24">
              <a:extLst>
                <a:ext uri="{FF2B5EF4-FFF2-40B4-BE49-F238E27FC236}">
                  <a16:creationId xmlns:a16="http://schemas.microsoft.com/office/drawing/2014/main" id="{1B574C8D-2F1D-8D43-9FBA-CBA7E7C11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29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91" name="Rectangle 25">
              <a:extLst>
                <a:ext uri="{FF2B5EF4-FFF2-40B4-BE49-F238E27FC236}">
                  <a16:creationId xmlns:a16="http://schemas.microsoft.com/office/drawing/2014/main" id="{DB67977B-1779-0345-83AB-7F919579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784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92" name="Rectangle 26">
              <a:extLst>
                <a:ext uri="{FF2B5EF4-FFF2-40B4-BE49-F238E27FC236}">
                  <a16:creationId xmlns:a16="http://schemas.microsoft.com/office/drawing/2014/main" id="{34ECD104-8EB0-1748-A6F8-A92844E8C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784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93" name="Rectangle 27">
              <a:extLst>
                <a:ext uri="{FF2B5EF4-FFF2-40B4-BE49-F238E27FC236}">
                  <a16:creationId xmlns:a16="http://schemas.microsoft.com/office/drawing/2014/main" id="{D6FF751B-A604-9142-8100-4ED92CC59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024"/>
              <a:ext cx="288" cy="14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0994" name="Rectangle 28">
              <a:extLst>
                <a:ext uri="{FF2B5EF4-FFF2-40B4-BE49-F238E27FC236}">
                  <a16:creationId xmlns:a16="http://schemas.microsoft.com/office/drawing/2014/main" id="{1AED581F-FA4A-E44F-BBFB-C2035622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2784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95" name="Rectangle 29">
              <a:extLst>
                <a:ext uri="{FF2B5EF4-FFF2-40B4-BE49-F238E27FC236}">
                  <a16:creationId xmlns:a16="http://schemas.microsoft.com/office/drawing/2014/main" id="{F247E314-8307-5746-AF40-6D78F7A1A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2784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96" name="Rectangle 30">
              <a:extLst>
                <a:ext uri="{FF2B5EF4-FFF2-40B4-BE49-F238E27FC236}">
                  <a16:creationId xmlns:a16="http://schemas.microsoft.com/office/drawing/2014/main" id="{7F65A4E6-6E38-514E-B347-519C41489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784"/>
              <a:ext cx="288" cy="14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40997" name="Text Box 31">
              <a:extLst>
                <a:ext uri="{FF2B5EF4-FFF2-40B4-BE49-F238E27FC236}">
                  <a16:creationId xmlns:a16="http://schemas.microsoft.com/office/drawing/2014/main" id="{53A1327D-6107-DD4B-8AB0-86EC94365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294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(1)</a:t>
              </a:r>
            </a:p>
          </p:txBody>
        </p:sp>
        <p:sp>
          <p:nvSpPr>
            <p:cNvPr id="40998" name="Text Box 32">
              <a:extLst>
                <a:ext uri="{FF2B5EF4-FFF2-40B4-BE49-F238E27FC236}">
                  <a16:creationId xmlns:a16="http://schemas.microsoft.com/office/drawing/2014/main" id="{CB2C7EEC-509C-084D-8629-E63E2E5F4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966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(2)</a:t>
              </a:r>
            </a:p>
          </p:txBody>
        </p:sp>
        <p:sp>
          <p:nvSpPr>
            <p:cNvPr id="40999" name="Text Box 33">
              <a:extLst>
                <a:ext uri="{FF2B5EF4-FFF2-40B4-BE49-F238E27FC236}">
                  <a16:creationId xmlns:a16="http://schemas.microsoft.com/office/drawing/2014/main" id="{40FE551C-AC6C-1F42-B1F3-E7F59E0B9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" y="2727"/>
              <a:ext cx="2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(3)</a:t>
              </a:r>
            </a:p>
          </p:txBody>
        </p:sp>
        <p:sp>
          <p:nvSpPr>
            <p:cNvPr id="41000" name="Text Box 34">
              <a:extLst>
                <a:ext uri="{FF2B5EF4-FFF2-40B4-BE49-F238E27FC236}">
                  <a16:creationId xmlns:a16="http://schemas.microsoft.com/office/drawing/2014/main" id="{DEBDB664-BAAC-7048-984E-38BB258A9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3303"/>
              <a:ext cx="2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41001" name="Text Box 35">
              <a:extLst>
                <a:ext uri="{FF2B5EF4-FFF2-40B4-BE49-F238E27FC236}">
                  <a16:creationId xmlns:a16="http://schemas.microsoft.com/office/drawing/2014/main" id="{9E69C80D-5F05-9E41-8DF2-932305BF6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3350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41002" name="Text Box 36">
              <a:extLst>
                <a:ext uri="{FF2B5EF4-FFF2-40B4-BE49-F238E27FC236}">
                  <a16:creationId xmlns:a16="http://schemas.microsoft.com/office/drawing/2014/main" id="{08A7998F-E987-3F47-879E-A8179DB97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2727"/>
              <a:ext cx="2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(6)</a:t>
              </a:r>
            </a:p>
          </p:txBody>
        </p:sp>
        <p:sp>
          <p:nvSpPr>
            <p:cNvPr id="41003" name="Text Box 37">
              <a:extLst>
                <a:ext uri="{FF2B5EF4-FFF2-40B4-BE49-F238E27FC236}">
                  <a16:creationId xmlns:a16="http://schemas.microsoft.com/office/drawing/2014/main" id="{BAD8FEA1-4351-6E42-9951-D442C664B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1966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(7)</a:t>
              </a:r>
            </a:p>
          </p:txBody>
        </p:sp>
        <p:sp>
          <p:nvSpPr>
            <p:cNvPr id="41004" name="Text Box 38">
              <a:extLst>
                <a:ext uri="{FF2B5EF4-FFF2-40B4-BE49-F238E27FC236}">
                  <a16:creationId xmlns:a16="http://schemas.microsoft.com/office/drawing/2014/main" id="{187EF567-8561-C74D-B18E-790F7C385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1294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(8)</a:t>
              </a:r>
            </a:p>
          </p:txBody>
        </p:sp>
        <p:sp>
          <p:nvSpPr>
            <p:cNvPr id="41005" name="AutoShape 39">
              <a:extLst>
                <a:ext uri="{FF2B5EF4-FFF2-40B4-BE49-F238E27FC236}">
                  <a16:creationId xmlns:a16="http://schemas.microsoft.com/office/drawing/2014/main" id="{D01357F2-75FB-CF43-A31C-B083CBDF3F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54" y="1568"/>
              <a:ext cx="48" cy="768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1006" name="Text Box 40">
              <a:extLst>
                <a:ext uri="{FF2B5EF4-FFF2-40B4-BE49-F238E27FC236}">
                  <a16:creationId xmlns:a16="http://schemas.microsoft.com/office/drawing/2014/main" id="{D9EC28F0-8106-F848-85BD-BD9CE7D1E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" y="1750"/>
              <a:ext cx="9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internet packet</a:t>
              </a:r>
            </a:p>
          </p:txBody>
        </p:sp>
        <p:sp>
          <p:nvSpPr>
            <p:cNvPr id="41007" name="AutoShape 41">
              <a:extLst>
                <a:ext uri="{FF2B5EF4-FFF2-40B4-BE49-F238E27FC236}">
                  <a16:creationId xmlns:a16="http://schemas.microsoft.com/office/drawing/2014/main" id="{4019A637-5CCC-2148-A249-9DD97E4E2E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021" y="2820"/>
              <a:ext cx="72" cy="1024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1008" name="Text Box 42">
              <a:extLst>
                <a:ext uri="{FF2B5EF4-FFF2-40B4-BE49-F238E27FC236}">
                  <a16:creationId xmlns:a16="http://schemas.microsoft.com/office/drawing/2014/main" id="{E544EC16-F529-A74E-B937-2CACEB119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118"/>
              <a:ext cx="7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LAN2 frame</a:t>
              </a:r>
            </a:p>
          </p:txBody>
        </p:sp>
        <p:sp>
          <p:nvSpPr>
            <p:cNvPr id="41009" name="Rectangle 43">
              <a:extLst>
                <a:ext uri="{FF2B5EF4-FFF2-40B4-BE49-F238E27FC236}">
                  <a16:creationId xmlns:a16="http://schemas.microsoft.com/office/drawing/2014/main" id="{61398D6E-2D1E-7D44-9EC2-F61380A12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3744"/>
              <a:ext cx="1200" cy="384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protocol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41010" name="Rectangle 44">
              <a:extLst>
                <a:ext uri="{FF2B5EF4-FFF2-40B4-BE49-F238E27FC236}">
                  <a16:creationId xmlns:a16="http://schemas.microsoft.com/office/drawing/2014/main" id="{39082996-8224-0741-B861-9EA712188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2832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1011" name="Rectangle 45">
              <a:extLst>
                <a:ext uri="{FF2B5EF4-FFF2-40B4-BE49-F238E27FC236}">
                  <a16:creationId xmlns:a16="http://schemas.microsoft.com/office/drawing/2014/main" id="{02B434E1-A023-8C4B-8308-21B2FED54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2832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LAN2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1012" name="Line 46">
              <a:extLst>
                <a:ext uri="{FF2B5EF4-FFF2-40B4-BE49-F238E27FC236}">
                  <a16:creationId xmlns:a16="http://schemas.microsoft.com/office/drawing/2014/main" id="{86A326D4-40A6-D647-96D7-8DF1EE59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3" name="Line 47">
              <a:extLst>
                <a:ext uri="{FF2B5EF4-FFF2-40B4-BE49-F238E27FC236}">
                  <a16:creationId xmlns:a16="http://schemas.microsoft.com/office/drawing/2014/main" id="{F989D0CA-B2D7-B745-8F47-728A05C99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4" name="Text Box 48">
              <a:extLst>
                <a:ext uri="{FF2B5EF4-FFF2-40B4-BE49-F238E27FC236}">
                  <a16:creationId xmlns:a16="http://schemas.microsoft.com/office/drawing/2014/main" id="{DAB80C4F-E15D-0E49-9472-4A288D6B3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2533"/>
              <a:ext cx="5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41015" name="Rectangle 49">
              <a:extLst>
                <a:ext uri="{FF2B5EF4-FFF2-40B4-BE49-F238E27FC236}">
                  <a16:creationId xmlns:a16="http://schemas.microsoft.com/office/drawing/2014/main" id="{15EF4C49-01C8-FD4B-BF6B-275FE5B4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84"/>
              <a:ext cx="288" cy="14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1016" name="Line 50">
              <a:extLst>
                <a:ext uri="{FF2B5EF4-FFF2-40B4-BE49-F238E27FC236}">
                  <a16:creationId xmlns:a16="http://schemas.microsoft.com/office/drawing/2014/main" id="{9A147F42-51E1-0943-A842-5F8ABB6C8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9" y="1976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7" name="Line 51">
              <a:extLst>
                <a:ext uri="{FF2B5EF4-FFF2-40B4-BE49-F238E27FC236}">
                  <a16:creationId xmlns:a16="http://schemas.microsoft.com/office/drawing/2014/main" id="{AC4CDD1A-1118-0647-BEE4-91918E10B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9" y="125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8" name="AutoShape 52">
              <a:extLst>
                <a:ext uri="{FF2B5EF4-FFF2-40B4-BE49-F238E27FC236}">
                  <a16:creationId xmlns:a16="http://schemas.microsoft.com/office/drawing/2014/main" id="{91EB093F-AA58-AC4A-AE09-D225B81FE3F0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888" y="1712"/>
              <a:ext cx="48" cy="1056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1019" name="Text Box 53">
              <a:extLst>
                <a:ext uri="{FF2B5EF4-FFF2-40B4-BE49-F238E27FC236}">
                  <a16:creationId xmlns:a16="http://schemas.microsoft.com/office/drawing/2014/main" id="{1005D49B-B972-514F-8B14-E3AC805C4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206"/>
              <a:ext cx="7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LAN1 frame</a:t>
              </a:r>
            </a:p>
          </p:txBody>
        </p:sp>
        <p:sp>
          <p:nvSpPr>
            <p:cNvPr id="41020" name="Rectangle 54">
              <a:extLst>
                <a:ext uri="{FF2B5EF4-FFF2-40B4-BE49-F238E27FC236}">
                  <a16:creationId xmlns:a16="http://schemas.microsoft.com/office/drawing/2014/main" id="{9885C7F4-36F7-1046-BAB8-437FE051C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2032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1021" name="Rectangle 55">
              <a:extLst>
                <a:ext uri="{FF2B5EF4-FFF2-40B4-BE49-F238E27FC236}">
                  <a16:creationId xmlns:a16="http://schemas.microsoft.com/office/drawing/2014/main" id="{3497C412-1BDE-9646-BE60-9AC0E16D0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2032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1022" name="Rectangle 56">
              <a:extLst>
                <a:ext uri="{FF2B5EF4-FFF2-40B4-BE49-F238E27FC236}">
                  <a16:creationId xmlns:a16="http://schemas.microsoft.com/office/drawing/2014/main" id="{13C2354C-1F72-8F46-B942-D5945790D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032"/>
              <a:ext cx="288" cy="14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41023" name="Rectangle 57">
              <a:extLst>
                <a:ext uri="{FF2B5EF4-FFF2-40B4-BE49-F238E27FC236}">
                  <a16:creationId xmlns:a16="http://schemas.microsoft.com/office/drawing/2014/main" id="{5BCB6E54-F2C8-894C-A576-553E89683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1592"/>
              <a:ext cx="512" cy="384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protocol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41024" name="Rectangle 58">
              <a:extLst>
                <a:ext uri="{FF2B5EF4-FFF2-40B4-BE49-F238E27FC236}">
                  <a16:creationId xmlns:a16="http://schemas.microsoft.com/office/drawing/2014/main" id="{18B36924-19D3-C94C-AD84-1129062F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864"/>
              <a:ext cx="5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</p:txBody>
        </p:sp>
        <p:sp>
          <p:nvSpPr>
            <p:cNvPr id="41025" name="Rectangle 59">
              <a:extLst>
                <a:ext uri="{FF2B5EF4-FFF2-40B4-BE49-F238E27FC236}">
                  <a16:creationId xmlns:a16="http://schemas.microsoft.com/office/drawing/2014/main" id="{A54E1031-5304-3E47-B263-11EC4936F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2296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LAN2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1026" name="Text Box 60">
              <a:extLst>
                <a:ext uri="{FF2B5EF4-FFF2-40B4-BE49-F238E27FC236}">
                  <a16:creationId xmlns:a16="http://schemas.microsoft.com/office/drawing/2014/main" id="{1BBADCA0-CC4D-474D-AE64-C581EDB76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621"/>
              <a:ext cx="5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 B</a:t>
              </a:r>
            </a:p>
          </p:txBody>
        </p:sp>
        <p:sp>
          <p:nvSpPr>
            <p:cNvPr id="41027" name="Line 61">
              <a:extLst>
                <a:ext uri="{FF2B5EF4-FFF2-40B4-BE49-F238E27FC236}">
                  <a16:creationId xmlns:a16="http://schemas.microsoft.com/office/drawing/2014/main" id="{0B3685B5-A76B-824B-BA51-4C29E935C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9" y="1976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28" name="Line 62">
              <a:extLst>
                <a:ext uri="{FF2B5EF4-FFF2-40B4-BE49-F238E27FC236}">
                  <a16:creationId xmlns:a16="http://schemas.microsoft.com/office/drawing/2014/main" id="{13C2ABB8-81F7-4747-9875-26F959455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9" y="125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40967" name="Rectangle 64">
            <a:extLst>
              <a:ext uri="{FF2B5EF4-FFF2-40B4-BE49-F238E27FC236}">
                <a16:creationId xmlns:a16="http://schemas.microsoft.com/office/drawing/2014/main" id="{0D088F4D-D90A-8647-8B26-CCEEA7D64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8" name="TextBox 66">
            <a:extLst>
              <a:ext uri="{FF2B5EF4-FFF2-40B4-BE49-F238E27FC236}">
                <a16:creationId xmlns:a16="http://schemas.microsoft.com/office/drawing/2014/main" id="{EC38D176-749C-A548-BA66-CF95E61CA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4DA1E4C2-E228-2F4B-976D-C24C0937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47C93-6D18-B546-96AB-B70735412B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25DB927-CCC1-2346-BAE1-A6200BF4D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C34189-AC33-B542-8FBB-328F015E6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Client-Server  Programming Model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Networks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11.1~11.2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7">
            <a:extLst>
              <a:ext uri="{FF2B5EF4-FFF2-40B4-BE49-F238E27FC236}">
                <a16:creationId xmlns:a16="http://schemas.microsoft.com/office/drawing/2014/main" id="{79612A02-821A-A341-AFF1-3B02D649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93FA12-569B-394C-B589-62F0808A5224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F406CA-4057-B44D-9A01-FDA9361F7FDB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3013" name="灯片编号占位符 5">
            <a:extLst>
              <a:ext uri="{FF2B5EF4-FFF2-40B4-BE49-F238E27FC236}">
                <a16:creationId xmlns:a16="http://schemas.microsoft.com/office/drawing/2014/main" id="{48F4D00D-3875-5242-A149-F6E40C68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98804B-E13F-7C4F-871B-A52EA1B9003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1258C881-E97C-E244-9F77-AA16DC4A6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3015" name="Rectangle 4">
            <a:extLst>
              <a:ext uri="{FF2B5EF4-FFF2-40B4-BE49-F238E27FC236}">
                <a16:creationId xmlns:a16="http://schemas.microsoft.com/office/drawing/2014/main" id="{DAC407EC-406A-3746-9241-8EF3B140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3016" name="Rectangle 5">
            <a:extLst>
              <a:ext uri="{FF2B5EF4-FFF2-40B4-BE49-F238E27FC236}">
                <a16:creationId xmlns:a16="http://schemas.microsoft.com/office/drawing/2014/main" id="{64BD325F-6670-9340-BEA7-BEBB89365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17" name="Line 6">
            <a:extLst>
              <a:ext uri="{FF2B5EF4-FFF2-40B4-BE49-F238E27FC236}">
                <a16:creationId xmlns:a16="http://schemas.microsoft.com/office/drawing/2014/main" id="{0B3EF040-8F23-194C-AC79-6BC9C4788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18" name="Text Box 7">
            <a:extLst>
              <a:ext uri="{FF2B5EF4-FFF2-40B4-BE49-F238E27FC236}">
                <a16:creationId xmlns:a16="http://schemas.microsoft.com/office/drawing/2014/main" id="{16DEB114-2080-CE49-8668-AA495E02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3019" name="Line 8">
            <a:extLst>
              <a:ext uri="{FF2B5EF4-FFF2-40B4-BE49-F238E27FC236}">
                <a16:creationId xmlns:a16="http://schemas.microsoft.com/office/drawing/2014/main" id="{996B36E8-1594-1449-95FE-387397B4D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1" name="Rectangle 9">
            <a:extLst>
              <a:ext uri="{FF2B5EF4-FFF2-40B4-BE49-F238E27FC236}">
                <a16:creationId xmlns:a16="http://schemas.microsoft.com/office/drawing/2014/main" id="{45F393E3-A7B2-8E49-B4F9-D606F27B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3021" name="Text Box 18">
            <a:extLst>
              <a:ext uri="{FF2B5EF4-FFF2-40B4-BE49-F238E27FC236}">
                <a16:creationId xmlns:a16="http://schemas.microsoft.com/office/drawing/2014/main" id="{EEBE4821-C834-6F43-8855-8DC68D5D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3022" name="Line 19">
            <a:extLst>
              <a:ext uri="{FF2B5EF4-FFF2-40B4-BE49-F238E27FC236}">
                <a16:creationId xmlns:a16="http://schemas.microsoft.com/office/drawing/2014/main" id="{65E9F8C3-BEEB-0B43-8C17-FD3C71ECC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23" name="Text Box 20">
            <a:extLst>
              <a:ext uri="{FF2B5EF4-FFF2-40B4-BE49-F238E27FC236}">
                <a16:creationId xmlns:a16="http://schemas.microsoft.com/office/drawing/2014/main" id="{8318943A-6B16-6446-A6EE-876570099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3024" name="Line 21">
            <a:extLst>
              <a:ext uri="{FF2B5EF4-FFF2-40B4-BE49-F238E27FC236}">
                <a16:creationId xmlns:a16="http://schemas.microsoft.com/office/drawing/2014/main" id="{65ABB36A-3F4D-9044-B5A6-DA81D9B2C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25" name="Line 23">
            <a:extLst>
              <a:ext uri="{FF2B5EF4-FFF2-40B4-BE49-F238E27FC236}">
                <a16:creationId xmlns:a16="http://schemas.microsoft.com/office/drawing/2014/main" id="{67734964-94C0-2C4E-98ED-EAEE7A7AB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26" name="Line 24">
            <a:extLst>
              <a:ext uri="{FF2B5EF4-FFF2-40B4-BE49-F238E27FC236}">
                <a16:creationId xmlns:a16="http://schemas.microsoft.com/office/drawing/2014/main" id="{4A193900-0293-EB41-9F32-B1730ECDD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8" name="Text Box 31">
            <a:extLst>
              <a:ext uri="{FF2B5EF4-FFF2-40B4-BE49-F238E27FC236}">
                <a16:creationId xmlns:a16="http://schemas.microsoft.com/office/drawing/2014/main" id="{B227FC49-7FD6-3E4D-813D-06A9CAC1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3028" name="Rectangle 43">
            <a:extLst>
              <a:ext uri="{FF2B5EF4-FFF2-40B4-BE49-F238E27FC236}">
                <a16:creationId xmlns:a16="http://schemas.microsoft.com/office/drawing/2014/main" id="{8E29754F-BE46-A34B-8BE8-22899AD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3029" name="Rectangle 44">
            <a:extLst>
              <a:ext uri="{FF2B5EF4-FFF2-40B4-BE49-F238E27FC236}">
                <a16:creationId xmlns:a16="http://schemas.microsoft.com/office/drawing/2014/main" id="{C6CCFF31-ECF1-ED41-AABC-03D0B902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30" name="Rectangle 45">
            <a:extLst>
              <a:ext uri="{FF2B5EF4-FFF2-40B4-BE49-F238E27FC236}">
                <a16:creationId xmlns:a16="http://schemas.microsoft.com/office/drawing/2014/main" id="{29B286EA-5BD5-0F49-8FED-7C31B757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31" name="Line 46">
            <a:extLst>
              <a:ext uri="{FF2B5EF4-FFF2-40B4-BE49-F238E27FC236}">
                <a16:creationId xmlns:a16="http://schemas.microsoft.com/office/drawing/2014/main" id="{287CAED7-9357-C842-BD58-F568A7567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2" name="Line 47">
            <a:extLst>
              <a:ext uri="{FF2B5EF4-FFF2-40B4-BE49-F238E27FC236}">
                <a16:creationId xmlns:a16="http://schemas.microsoft.com/office/drawing/2014/main" id="{DFB2CB80-D3DA-064F-8F30-D1DC24C85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3" name="Text Box 48">
            <a:extLst>
              <a:ext uri="{FF2B5EF4-FFF2-40B4-BE49-F238E27FC236}">
                <a16:creationId xmlns:a16="http://schemas.microsoft.com/office/drawing/2014/main" id="{F30FE703-E5D5-B348-B8EC-B127D2A55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43034" name="Line 50">
            <a:extLst>
              <a:ext uri="{FF2B5EF4-FFF2-40B4-BE49-F238E27FC236}">
                <a16:creationId xmlns:a16="http://schemas.microsoft.com/office/drawing/2014/main" id="{D4396F18-96AD-B34B-A4EE-ADD0AD2659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5" name="Line 51">
            <a:extLst>
              <a:ext uri="{FF2B5EF4-FFF2-40B4-BE49-F238E27FC236}">
                <a16:creationId xmlns:a16="http://schemas.microsoft.com/office/drawing/2014/main" id="{3BF458C4-651A-9F46-916D-A6974B197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6" name="Rectangle 57">
            <a:extLst>
              <a:ext uri="{FF2B5EF4-FFF2-40B4-BE49-F238E27FC236}">
                <a16:creationId xmlns:a16="http://schemas.microsoft.com/office/drawing/2014/main" id="{98DB499C-A4BB-3341-8AD1-0B6422C0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3037" name="Rectangle 58">
            <a:extLst>
              <a:ext uri="{FF2B5EF4-FFF2-40B4-BE49-F238E27FC236}">
                <a16:creationId xmlns:a16="http://schemas.microsoft.com/office/drawing/2014/main" id="{8F73BE28-9C20-AC4F-810A-A8D39A93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3038" name="Rectangle 59">
            <a:extLst>
              <a:ext uri="{FF2B5EF4-FFF2-40B4-BE49-F238E27FC236}">
                <a16:creationId xmlns:a16="http://schemas.microsoft.com/office/drawing/2014/main" id="{EF7E241A-4D5C-974C-BA37-0E3A67D27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39" name="Text Box 60">
            <a:extLst>
              <a:ext uri="{FF2B5EF4-FFF2-40B4-BE49-F238E27FC236}">
                <a16:creationId xmlns:a16="http://schemas.microsoft.com/office/drawing/2014/main" id="{2487F16A-5227-1A49-AD91-739F27BE6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3040" name="Line 61">
            <a:extLst>
              <a:ext uri="{FF2B5EF4-FFF2-40B4-BE49-F238E27FC236}">
                <a16:creationId xmlns:a16="http://schemas.microsoft.com/office/drawing/2014/main" id="{CEEFADAE-11A2-D644-9C19-60A6DA1AF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41" name="Line 62">
            <a:extLst>
              <a:ext uri="{FF2B5EF4-FFF2-40B4-BE49-F238E27FC236}">
                <a16:creationId xmlns:a16="http://schemas.microsoft.com/office/drawing/2014/main" id="{35BC010E-C0E5-F34B-BB46-9874C138D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42" name="Rectangle 64">
            <a:extLst>
              <a:ext uri="{FF2B5EF4-FFF2-40B4-BE49-F238E27FC236}">
                <a16:creationId xmlns:a16="http://schemas.microsoft.com/office/drawing/2014/main" id="{42FF4469-B74B-8B4D-890E-F733C32E8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(1)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B7B9D1F5-7F1F-0044-AA4D-46AB19438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1428750"/>
            <a:ext cx="4191000" cy="30416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client on host A invokes a system call that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copies the data from the client’s virtual address space into a kernel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078" grpId="0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7">
            <a:extLst>
              <a:ext uri="{FF2B5EF4-FFF2-40B4-BE49-F238E27FC236}">
                <a16:creationId xmlns:a16="http://schemas.microsoft.com/office/drawing/2014/main" id="{A0F009B9-8C07-4346-8681-13D3A2956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754BDA-09B0-5541-87D3-96DF9D39F885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313977-4CD2-5C4E-BC6F-E8610869C743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5061" name="灯片编号占位符 5">
            <a:extLst>
              <a:ext uri="{FF2B5EF4-FFF2-40B4-BE49-F238E27FC236}">
                <a16:creationId xmlns:a16="http://schemas.microsoft.com/office/drawing/2014/main" id="{142FD63E-6446-8F44-BFA3-64DE10EC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358A72-F3C1-6D4B-BBD3-60EA36B9A5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E6C0CF9E-08A2-C440-8FB2-6120DFC0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5063" name="Rectangle 4">
            <a:extLst>
              <a:ext uri="{FF2B5EF4-FFF2-40B4-BE49-F238E27FC236}">
                <a16:creationId xmlns:a16="http://schemas.microsoft.com/office/drawing/2014/main" id="{FDFCBE1D-5211-0641-AEA3-08A0A95D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5064" name="Rectangle 5">
            <a:extLst>
              <a:ext uri="{FF2B5EF4-FFF2-40B4-BE49-F238E27FC236}">
                <a16:creationId xmlns:a16="http://schemas.microsoft.com/office/drawing/2014/main" id="{85953996-16B4-0D4A-9F07-CB8E4D9A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65" name="Line 6">
            <a:extLst>
              <a:ext uri="{FF2B5EF4-FFF2-40B4-BE49-F238E27FC236}">
                <a16:creationId xmlns:a16="http://schemas.microsoft.com/office/drawing/2014/main" id="{8F54DC9A-4544-0447-96DC-A973FFC04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66" name="Text Box 7">
            <a:extLst>
              <a:ext uri="{FF2B5EF4-FFF2-40B4-BE49-F238E27FC236}">
                <a16:creationId xmlns:a16="http://schemas.microsoft.com/office/drawing/2014/main" id="{723A46D5-2CF5-B043-B812-BD6AA6ED2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5067" name="Line 8">
            <a:extLst>
              <a:ext uri="{FF2B5EF4-FFF2-40B4-BE49-F238E27FC236}">
                <a16:creationId xmlns:a16="http://schemas.microsoft.com/office/drawing/2014/main" id="{85699F76-9B8C-AB4D-886C-8758FC88A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68" name="Rectangle 9">
            <a:extLst>
              <a:ext uri="{FF2B5EF4-FFF2-40B4-BE49-F238E27FC236}">
                <a16:creationId xmlns:a16="http://schemas.microsoft.com/office/drawing/2014/main" id="{D60D98F0-00FF-4E4B-B9B9-8CDAB48F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5069" name="Text Box 18">
            <a:extLst>
              <a:ext uri="{FF2B5EF4-FFF2-40B4-BE49-F238E27FC236}">
                <a16:creationId xmlns:a16="http://schemas.microsoft.com/office/drawing/2014/main" id="{A31C08EA-AB3E-0540-8274-B3C6B8251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5070" name="Line 19">
            <a:extLst>
              <a:ext uri="{FF2B5EF4-FFF2-40B4-BE49-F238E27FC236}">
                <a16:creationId xmlns:a16="http://schemas.microsoft.com/office/drawing/2014/main" id="{3EE2C4F3-CC4E-034C-9F93-903EABE73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1" name="Text Box 20">
            <a:extLst>
              <a:ext uri="{FF2B5EF4-FFF2-40B4-BE49-F238E27FC236}">
                <a16:creationId xmlns:a16="http://schemas.microsoft.com/office/drawing/2014/main" id="{EEC109A8-1132-2F42-AE5F-73E5EA70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5072" name="Line 21">
            <a:extLst>
              <a:ext uri="{FF2B5EF4-FFF2-40B4-BE49-F238E27FC236}">
                <a16:creationId xmlns:a16="http://schemas.microsoft.com/office/drawing/2014/main" id="{5BB71DCA-29EC-EE48-8840-791663C64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3" name="Line 23">
            <a:extLst>
              <a:ext uri="{FF2B5EF4-FFF2-40B4-BE49-F238E27FC236}">
                <a16:creationId xmlns:a16="http://schemas.microsoft.com/office/drawing/2014/main" id="{63B84D24-8C9C-7843-BDD5-CAE906B1E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4" name="Line 24">
            <a:extLst>
              <a:ext uri="{FF2B5EF4-FFF2-40B4-BE49-F238E27FC236}">
                <a16:creationId xmlns:a16="http://schemas.microsoft.com/office/drawing/2014/main" id="{74BEE2AF-85B6-F94F-AED6-20C5C2FF4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5" name="Text Box 31">
            <a:extLst>
              <a:ext uri="{FF2B5EF4-FFF2-40B4-BE49-F238E27FC236}">
                <a16:creationId xmlns:a16="http://schemas.microsoft.com/office/drawing/2014/main" id="{61D3AE85-77A3-1B41-9B6F-72D1F68BF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170972-CE77-3941-A5CA-077133368CE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443288"/>
            <a:ext cx="2073275" cy="304800"/>
            <a:chOff x="228600" y="3443005"/>
            <a:chExt cx="2073275" cy="304977"/>
          </a:xfrm>
        </p:grpSpPr>
        <p:sp>
          <p:nvSpPr>
            <p:cNvPr id="45101" name="Rectangle 13">
              <a:extLst>
                <a:ext uri="{FF2B5EF4-FFF2-40B4-BE49-F238E27FC236}">
                  <a16:creationId xmlns:a16="http://schemas.microsoft.com/office/drawing/2014/main" id="{AA45FF47-7324-664F-9D32-31D065FA3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3526443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5102" name="Rectangle 14">
              <a:extLst>
                <a:ext uri="{FF2B5EF4-FFF2-40B4-BE49-F238E27FC236}">
                  <a16:creationId xmlns:a16="http://schemas.microsoft.com/office/drawing/2014/main" id="{C3A0C98E-5D9E-1046-B590-44353E1F3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475" y="3526443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5103" name="Rectangle 27">
              <a:extLst>
                <a:ext uri="{FF2B5EF4-FFF2-40B4-BE49-F238E27FC236}">
                  <a16:creationId xmlns:a16="http://schemas.microsoft.com/office/drawing/2014/main" id="{A4D8260B-61B5-2245-ADC5-834E213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675" y="3526443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5104" name="Text Box 32">
              <a:extLst>
                <a:ext uri="{FF2B5EF4-FFF2-40B4-BE49-F238E27FC236}">
                  <a16:creationId xmlns:a16="http://schemas.microsoft.com/office/drawing/2014/main" id="{35ABF4F9-E977-D147-BA17-9CADA925E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443005"/>
              <a:ext cx="40005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(2)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0B3419-FD53-5646-BFBF-A8F664F2417E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3132138"/>
            <a:ext cx="1443038" cy="325437"/>
            <a:chOff x="520700" y="3132274"/>
            <a:chExt cx="1443038" cy="325116"/>
          </a:xfrm>
        </p:grpSpPr>
        <p:sp>
          <p:nvSpPr>
            <p:cNvPr id="45099" name="AutoShape 39">
              <a:extLst>
                <a:ext uri="{FF2B5EF4-FFF2-40B4-BE49-F238E27FC236}">
                  <a16:creationId xmlns:a16="http://schemas.microsoft.com/office/drawing/2014/main" id="{18B7F753-5E13-B349-86B3-BCF0AC129A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00549" y="2813265"/>
              <a:ext cx="69051" cy="1219200"/>
            </a:xfrm>
            <a:prstGeom prst="leftBrace">
              <a:avLst>
                <a:gd name="adj1" fmla="val 13332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5100" name="Text Box 40">
              <a:extLst>
                <a:ext uri="{FF2B5EF4-FFF2-40B4-BE49-F238E27FC236}">
                  <a16:creationId xmlns:a16="http://schemas.microsoft.com/office/drawing/2014/main" id="{45C87BE6-CCA7-7341-9D7A-F6AF23653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" y="3132274"/>
              <a:ext cx="1443038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internet packet</a:t>
              </a:r>
            </a:p>
          </p:txBody>
        </p:sp>
      </p:grpSp>
      <p:sp>
        <p:nvSpPr>
          <p:cNvPr id="45078" name="Rectangle 43">
            <a:extLst>
              <a:ext uri="{FF2B5EF4-FFF2-40B4-BE49-F238E27FC236}">
                <a16:creationId xmlns:a16="http://schemas.microsoft.com/office/drawing/2014/main" id="{107BC15A-A48E-3A4E-BC4B-04E711CE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5079" name="Rectangle 44">
            <a:extLst>
              <a:ext uri="{FF2B5EF4-FFF2-40B4-BE49-F238E27FC236}">
                <a16:creationId xmlns:a16="http://schemas.microsoft.com/office/drawing/2014/main" id="{50320B24-CB87-1744-8E06-7C0F2A49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80" name="Rectangle 45">
            <a:extLst>
              <a:ext uri="{FF2B5EF4-FFF2-40B4-BE49-F238E27FC236}">
                <a16:creationId xmlns:a16="http://schemas.microsoft.com/office/drawing/2014/main" id="{47B37B5A-2F70-3747-BE98-EDF3032E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81" name="Line 46">
            <a:extLst>
              <a:ext uri="{FF2B5EF4-FFF2-40B4-BE49-F238E27FC236}">
                <a16:creationId xmlns:a16="http://schemas.microsoft.com/office/drawing/2014/main" id="{D72BC0E3-4F03-4A46-95C5-0FD69C791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82" name="Line 47">
            <a:extLst>
              <a:ext uri="{FF2B5EF4-FFF2-40B4-BE49-F238E27FC236}">
                <a16:creationId xmlns:a16="http://schemas.microsoft.com/office/drawing/2014/main" id="{B178B9C2-41D9-DE41-A8BC-AC1F10C95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83" name="Text Box 48">
            <a:extLst>
              <a:ext uri="{FF2B5EF4-FFF2-40B4-BE49-F238E27FC236}">
                <a16:creationId xmlns:a16="http://schemas.microsoft.com/office/drawing/2014/main" id="{18C55753-012B-E748-A829-67FE4F27F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45084" name="Line 50">
            <a:extLst>
              <a:ext uri="{FF2B5EF4-FFF2-40B4-BE49-F238E27FC236}">
                <a16:creationId xmlns:a16="http://schemas.microsoft.com/office/drawing/2014/main" id="{95A10432-EBB2-3D42-88CA-1799A956A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85" name="Line 51">
            <a:extLst>
              <a:ext uri="{FF2B5EF4-FFF2-40B4-BE49-F238E27FC236}">
                <a16:creationId xmlns:a16="http://schemas.microsoft.com/office/drawing/2014/main" id="{B047577B-92A9-3B47-8692-28EF40EBEE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431EE5-1032-6641-B6E6-3A6B1BCF553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87775"/>
            <a:ext cx="1676400" cy="304800"/>
            <a:chOff x="609600" y="3788263"/>
            <a:chExt cx="1676400" cy="304977"/>
          </a:xfrm>
        </p:grpSpPr>
        <p:sp>
          <p:nvSpPr>
            <p:cNvPr id="45097" name="AutoShape 52">
              <a:extLst>
                <a:ext uri="{FF2B5EF4-FFF2-40B4-BE49-F238E27FC236}">
                  <a16:creationId xmlns:a16="http://schemas.microsoft.com/office/drawing/2014/main" id="{B7A31C2E-A468-0E4E-9669-B7350FF3CAE9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413274" y="2998974"/>
              <a:ext cx="69051" cy="1676400"/>
            </a:xfrm>
            <a:prstGeom prst="leftBrace">
              <a:avLst>
                <a:gd name="adj1" fmla="val 1833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5098" name="Text Box 53">
              <a:extLst>
                <a:ext uri="{FF2B5EF4-FFF2-40B4-BE49-F238E27FC236}">
                  <a16:creationId xmlns:a16="http://schemas.microsoft.com/office/drawing/2014/main" id="{3FFFDB29-B53A-5C49-A8E1-167BB8496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525" y="3788263"/>
              <a:ext cx="118110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LAN1 frame</a:t>
              </a:r>
            </a:p>
          </p:txBody>
        </p:sp>
      </p:grpSp>
      <p:sp>
        <p:nvSpPr>
          <p:cNvPr id="45087" name="Rectangle 57">
            <a:extLst>
              <a:ext uri="{FF2B5EF4-FFF2-40B4-BE49-F238E27FC236}">
                <a16:creationId xmlns:a16="http://schemas.microsoft.com/office/drawing/2014/main" id="{930B2DC6-28B6-A34C-85DC-F7DB419A7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5088" name="Rectangle 58">
            <a:extLst>
              <a:ext uri="{FF2B5EF4-FFF2-40B4-BE49-F238E27FC236}">
                <a16:creationId xmlns:a16="http://schemas.microsoft.com/office/drawing/2014/main" id="{BC0E2B4B-ECF6-F743-BF98-EC7AD4B43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5089" name="Rectangle 59">
            <a:extLst>
              <a:ext uri="{FF2B5EF4-FFF2-40B4-BE49-F238E27FC236}">
                <a16:creationId xmlns:a16="http://schemas.microsoft.com/office/drawing/2014/main" id="{57719108-7A81-CB4D-9A05-5835B9ED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90" name="Text Box 60">
            <a:extLst>
              <a:ext uri="{FF2B5EF4-FFF2-40B4-BE49-F238E27FC236}">
                <a16:creationId xmlns:a16="http://schemas.microsoft.com/office/drawing/2014/main" id="{B5681F50-9B11-2142-A6A0-3C4B2F077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5091" name="Line 61">
            <a:extLst>
              <a:ext uri="{FF2B5EF4-FFF2-40B4-BE49-F238E27FC236}">
                <a16:creationId xmlns:a16="http://schemas.microsoft.com/office/drawing/2014/main" id="{B1304A13-D920-7E4E-BBFA-38E31555D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92" name="Line 62">
            <a:extLst>
              <a:ext uri="{FF2B5EF4-FFF2-40B4-BE49-F238E27FC236}">
                <a16:creationId xmlns:a16="http://schemas.microsoft.com/office/drawing/2014/main" id="{3E0AD552-6A98-A643-8942-71572EAC5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93" name="Rectangle 64">
            <a:extLst>
              <a:ext uri="{FF2B5EF4-FFF2-40B4-BE49-F238E27FC236}">
                <a16:creationId xmlns:a16="http://schemas.microsoft.com/office/drawing/2014/main" id="{DD9783AB-09D5-4648-B515-628DFE1B0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(2)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94" name="TextBox 66">
            <a:extLst>
              <a:ext uri="{FF2B5EF4-FFF2-40B4-BE49-F238E27FC236}">
                <a16:creationId xmlns:a16="http://schemas.microsoft.com/office/drawing/2014/main" id="{14A08D95-A862-0C4D-95E9-57541FC4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82AF9EC9-6427-394D-A2E6-F0543456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1447800"/>
            <a:ext cx="5330825" cy="48260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protocol software on host A creates a LAN1 frame by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appending an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internet header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and a LAN1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frame header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to the data. </a:t>
            </a:r>
          </a:p>
          <a:p>
            <a:pPr lvl="2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internet header is addressed to internet host B</a:t>
            </a:r>
          </a:p>
          <a:p>
            <a:pPr lvl="2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LAN1 frame header is addressed to the router</a:t>
            </a:r>
          </a:p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It then passes the frame to the adapter.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51536-B248-9949-969D-FCC652BF6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1447800"/>
            <a:ext cx="5327650" cy="38004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00100" indent="-3429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b="0" dirty="0">
                <a:latin typeface="FandolSong" pitchFamily="2" charset="-128"/>
                <a:ea typeface="宋体" panose="02010600030101010101" pitchFamily="2" charset="-122"/>
              </a:rPr>
              <a:t>The payload of the LAN1 frame is an internet packet, 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0" dirty="0">
                <a:latin typeface="FandolSong" pitchFamily="2" charset="-128"/>
                <a:ea typeface="宋体" panose="02010600030101010101" pitchFamily="2" charset="-122"/>
              </a:rPr>
              <a:t>whose payload is the actual user data.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b="0" dirty="0">
                <a:latin typeface="FandolSong" pitchFamily="2" charset="-128"/>
                <a:ea typeface="宋体" panose="02010600030101010101" pitchFamily="2" charset="-122"/>
              </a:rPr>
              <a:t>This kind of encapsulation is one of the fundamental insights of internetworking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altLang="zh-CN" sz="2000" b="0" dirty="0">
              <a:latin typeface="FandolSong" pitchFamily="2" charset="-128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altLang="zh-CN" sz="20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endParaRPr lang="en-US" altLang="zh-CN" sz="5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7">
            <a:extLst>
              <a:ext uri="{FF2B5EF4-FFF2-40B4-BE49-F238E27FC236}">
                <a16:creationId xmlns:a16="http://schemas.microsoft.com/office/drawing/2014/main" id="{21FFC187-4EF3-0A40-BE63-C1F8D634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870654-15A8-454A-8C41-539CCB7BF4F9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5B271-9B0A-1C4A-B615-F00E4C563B55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09" name="灯片编号占位符 5">
            <a:extLst>
              <a:ext uri="{FF2B5EF4-FFF2-40B4-BE49-F238E27FC236}">
                <a16:creationId xmlns:a16="http://schemas.microsoft.com/office/drawing/2014/main" id="{D1F6CB7C-AD38-D344-BB95-A748B46C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055D10-461A-D54D-AE2F-037B216ECD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E685E467-FAB0-A945-A3D7-85FA9EBE0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7111" name="Rectangle 4">
            <a:extLst>
              <a:ext uri="{FF2B5EF4-FFF2-40B4-BE49-F238E27FC236}">
                <a16:creationId xmlns:a16="http://schemas.microsoft.com/office/drawing/2014/main" id="{10839E02-0859-6C44-86F3-61589AB3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7112" name="Rectangle 5">
            <a:extLst>
              <a:ext uri="{FF2B5EF4-FFF2-40B4-BE49-F238E27FC236}">
                <a16:creationId xmlns:a16="http://schemas.microsoft.com/office/drawing/2014/main" id="{BB83201F-C1D3-FB4E-8BC3-EAB2B735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13" name="Line 6">
            <a:extLst>
              <a:ext uri="{FF2B5EF4-FFF2-40B4-BE49-F238E27FC236}">
                <a16:creationId xmlns:a16="http://schemas.microsoft.com/office/drawing/2014/main" id="{B94E5A11-D02A-8C40-8935-2A2C2B04D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4" name="Text Box 7">
            <a:extLst>
              <a:ext uri="{FF2B5EF4-FFF2-40B4-BE49-F238E27FC236}">
                <a16:creationId xmlns:a16="http://schemas.microsoft.com/office/drawing/2014/main" id="{4D7B62B1-3821-7F4F-B5E8-10B26499A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7115" name="Line 8">
            <a:extLst>
              <a:ext uri="{FF2B5EF4-FFF2-40B4-BE49-F238E27FC236}">
                <a16:creationId xmlns:a16="http://schemas.microsoft.com/office/drawing/2014/main" id="{8EB2043A-7998-3A47-B3FE-20848B445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6" name="Rectangle 9">
            <a:extLst>
              <a:ext uri="{FF2B5EF4-FFF2-40B4-BE49-F238E27FC236}">
                <a16:creationId xmlns:a16="http://schemas.microsoft.com/office/drawing/2014/main" id="{992ACDE1-E8D5-544C-9C5D-94E77E76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7117" name="Rectangle 13">
            <a:extLst>
              <a:ext uri="{FF2B5EF4-FFF2-40B4-BE49-F238E27FC236}">
                <a16:creationId xmlns:a16="http://schemas.microsoft.com/office/drawing/2014/main" id="{75783B63-08B1-9B45-884E-4481D377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7118" name="Rectangle 14">
            <a:extLst>
              <a:ext uri="{FF2B5EF4-FFF2-40B4-BE49-F238E27FC236}">
                <a16:creationId xmlns:a16="http://schemas.microsoft.com/office/drawing/2014/main" id="{114D8F5D-2910-0F4E-9990-ECB576443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47119" name="Text Box 18">
            <a:extLst>
              <a:ext uri="{FF2B5EF4-FFF2-40B4-BE49-F238E27FC236}">
                <a16:creationId xmlns:a16="http://schemas.microsoft.com/office/drawing/2014/main" id="{C5D74E4B-C2D0-7F49-86F4-D35D36E4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7120" name="Line 19">
            <a:extLst>
              <a:ext uri="{FF2B5EF4-FFF2-40B4-BE49-F238E27FC236}">
                <a16:creationId xmlns:a16="http://schemas.microsoft.com/office/drawing/2014/main" id="{800E5B34-186F-F643-BC1D-6BA761389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1" name="Text Box 20">
            <a:extLst>
              <a:ext uri="{FF2B5EF4-FFF2-40B4-BE49-F238E27FC236}">
                <a16:creationId xmlns:a16="http://schemas.microsoft.com/office/drawing/2014/main" id="{4A217C2C-BBA0-3C40-AAED-EF5271E9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7122" name="Line 21">
            <a:extLst>
              <a:ext uri="{FF2B5EF4-FFF2-40B4-BE49-F238E27FC236}">
                <a16:creationId xmlns:a16="http://schemas.microsoft.com/office/drawing/2014/main" id="{EFE2D42E-BEE8-D44D-A3CB-9A629F7B9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3" name="Line 23">
            <a:extLst>
              <a:ext uri="{FF2B5EF4-FFF2-40B4-BE49-F238E27FC236}">
                <a16:creationId xmlns:a16="http://schemas.microsoft.com/office/drawing/2014/main" id="{F2B6E2F5-3389-2C49-BBED-E7B8F5616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4" name="Line 24">
            <a:extLst>
              <a:ext uri="{FF2B5EF4-FFF2-40B4-BE49-F238E27FC236}">
                <a16:creationId xmlns:a16="http://schemas.microsoft.com/office/drawing/2014/main" id="{DA61CBB4-2F90-7941-A676-FF4797D5E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5" name="Rectangle 27">
            <a:extLst>
              <a:ext uri="{FF2B5EF4-FFF2-40B4-BE49-F238E27FC236}">
                <a16:creationId xmlns:a16="http://schemas.microsoft.com/office/drawing/2014/main" id="{71715787-F0C2-784A-A3E6-4F3A4B1F5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47126" name="Text Box 31">
            <a:extLst>
              <a:ext uri="{FF2B5EF4-FFF2-40B4-BE49-F238E27FC236}">
                <a16:creationId xmlns:a16="http://schemas.microsoft.com/office/drawing/2014/main" id="{A504DF48-6F2B-0E4D-85EF-CA34EC141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7127" name="Text Box 32">
            <a:extLst>
              <a:ext uri="{FF2B5EF4-FFF2-40B4-BE49-F238E27FC236}">
                <a16:creationId xmlns:a16="http://schemas.microsoft.com/office/drawing/2014/main" id="{4F914564-B14A-C545-BB34-979AA698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47128" name="AutoShape 39">
            <a:extLst>
              <a:ext uri="{FF2B5EF4-FFF2-40B4-BE49-F238E27FC236}">
                <a16:creationId xmlns:a16="http://schemas.microsoft.com/office/drawing/2014/main" id="{DEFE851E-C36E-614E-A3B8-363415DB1E01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29" name="Text Box 40">
            <a:extLst>
              <a:ext uri="{FF2B5EF4-FFF2-40B4-BE49-F238E27FC236}">
                <a16:creationId xmlns:a16="http://schemas.microsoft.com/office/drawing/2014/main" id="{22EEC850-CF89-7046-9717-90C956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47130" name="Rectangle 43">
            <a:extLst>
              <a:ext uri="{FF2B5EF4-FFF2-40B4-BE49-F238E27FC236}">
                <a16:creationId xmlns:a16="http://schemas.microsoft.com/office/drawing/2014/main" id="{471E08CB-8B95-7E43-BBE3-7445DDEE7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7131" name="Rectangle 44">
            <a:extLst>
              <a:ext uri="{FF2B5EF4-FFF2-40B4-BE49-F238E27FC236}">
                <a16:creationId xmlns:a16="http://schemas.microsoft.com/office/drawing/2014/main" id="{934FAEB3-FCC5-874C-ACF5-8D8DA667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32" name="Rectangle 45">
            <a:extLst>
              <a:ext uri="{FF2B5EF4-FFF2-40B4-BE49-F238E27FC236}">
                <a16:creationId xmlns:a16="http://schemas.microsoft.com/office/drawing/2014/main" id="{1D32A526-3254-D04F-B5BB-18A630DCA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33" name="Line 46">
            <a:extLst>
              <a:ext uri="{FF2B5EF4-FFF2-40B4-BE49-F238E27FC236}">
                <a16:creationId xmlns:a16="http://schemas.microsoft.com/office/drawing/2014/main" id="{B8AACB25-86CB-AA41-9FB7-63C59AEEB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4" name="Line 47">
            <a:extLst>
              <a:ext uri="{FF2B5EF4-FFF2-40B4-BE49-F238E27FC236}">
                <a16:creationId xmlns:a16="http://schemas.microsoft.com/office/drawing/2014/main" id="{A17DA76D-C81F-0E41-B382-A0718CB81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5" name="Text Box 48">
            <a:extLst>
              <a:ext uri="{FF2B5EF4-FFF2-40B4-BE49-F238E27FC236}">
                <a16:creationId xmlns:a16="http://schemas.microsoft.com/office/drawing/2014/main" id="{1A1F179D-454F-5D4E-B48D-10BF0EC01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D97A4E-FAC9-954E-8A7B-6E1C0B686ECE}"/>
              </a:ext>
            </a:extLst>
          </p:cNvPr>
          <p:cNvGrpSpPr>
            <a:grpSpLocks/>
          </p:cNvGrpSpPr>
          <p:nvPr/>
        </p:nvGrpSpPr>
        <p:grpSpPr bwMode="auto">
          <a:xfrm>
            <a:off x="230188" y="4537075"/>
            <a:ext cx="2068512" cy="304800"/>
            <a:chOff x="230188" y="4537759"/>
            <a:chExt cx="2068512" cy="303539"/>
          </a:xfrm>
        </p:grpSpPr>
        <p:sp>
          <p:nvSpPr>
            <p:cNvPr id="47150" name="Rectangle 25">
              <a:extLst>
                <a:ext uri="{FF2B5EF4-FFF2-40B4-BE49-F238E27FC236}">
                  <a16:creationId xmlns:a16="http://schemas.microsoft.com/office/drawing/2014/main" id="{8E0883E2-3FA8-D643-9FF3-49834067F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461975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7151" name="Rectangle 26">
              <a:extLst>
                <a:ext uri="{FF2B5EF4-FFF2-40B4-BE49-F238E27FC236}">
                  <a16:creationId xmlns:a16="http://schemas.microsoft.com/office/drawing/2014/main" id="{99F1F1BA-5AEE-FA4B-A926-52F22828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475" y="461975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7152" name="Text Box 33">
              <a:extLst>
                <a:ext uri="{FF2B5EF4-FFF2-40B4-BE49-F238E27FC236}">
                  <a16:creationId xmlns:a16="http://schemas.microsoft.com/office/drawing/2014/main" id="{F6F4A3A1-8437-5D46-AA18-B24460BF3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88" y="4537759"/>
              <a:ext cx="400050" cy="30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(3)</a:t>
              </a:r>
            </a:p>
          </p:txBody>
        </p:sp>
        <p:sp>
          <p:nvSpPr>
            <p:cNvPr id="47153" name="Rectangle 49">
              <a:extLst>
                <a:ext uri="{FF2B5EF4-FFF2-40B4-BE49-F238E27FC236}">
                  <a16:creationId xmlns:a16="http://schemas.microsoft.com/office/drawing/2014/main" id="{61650F25-BC7B-E04B-9688-AB3E4F2B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500" y="4619758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</p:grpSp>
      <p:sp>
        <p:nvSpPr>
          <p:cNvPr id="47137" name="Line 50">
            <a:extLst>
              <a:ext uri="{FF2B5EF4-FFF2-40B4-BE49-F238E27FC236}">
                <a16:creationId xmlns:a16="http://schemas.microsoft.com/office/drawing/2014/main" id="{4E903D5D-0C0F-7143-A022-8157ECF7FF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8" name="Line 51">
            <a:extLst>
              <a:ext uri="{FF2B5EF4-FFF2-40B4-BE49-F238E27FC236}">
                <a16:creationId xmlns:a16="http://schemas.microsoft.com/office/drawing/2014/main" id="{73B3EB36-C055-8E48-8835-BB9C134866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9" name="AutoShape 52">
            <a:extLst>
              <a:ext uri="{FF2B5EF4-FFF2-40B4-BE49-F238E27FC236}">
                <a16:creationId xmlns:a16="http://schemas.microsoft.com/office/drawing/2014/main" id="{A926BDEF-806B-5C45-B5B4-04520AF09E53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40" name="Text Box 53">
            <a:extLst>
              <a:ext uri="{FF2B5EF4-FFF2-40B4-BE49-F238E27FC236}">
                <a16:creationId xmlns:a16="http://schemas.microsoft.com/office/drawing/2014/main" id="{EADED0CB-BC98-D644-A78D-502729CA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47141" name="Rectangle 57">
            <a:extLst>
              <a:ext uri="{FF2B5EF4-FFF2-40B4-BE49-F238E27FC236}">
                <a16:creationId xmlns:a16="http://schemas.microsoft.com/office/drawing/2014/main" id="{A8EA3131-05E9-D54A-8479-80D1FD9F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7142" name="Rectangle 58">
            <a:extLst>
              <a:ext uri="{FF2B5EF4-FFF2-40B4-BE49-F238E27FC236}">
                <a16:creationId xmlns:a16="http://schemas.microsoft.com/office/drawing/2014/main" id="{4950E036-9C64-6446-96E0-DBD973F7A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7143" name="Rectangle 59">
            <a:extLst>
              <a:ext uri="{FF2B5EF4-FFF2-40B4-BE49-F238E27FC236}">
                <a16:creationId xmlns:a16="http://schemas.microsoft.com/office/drawing/2014/main" id="{3A3A066C-1BEF-2941-A408-920D7808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44" name="Text Box 60">
            <a:extLst>
              <a:ext uri="{FF2B5EF4-FFF2-40B4-BE49-F238E27FC236}">
                <a16:creationId xmlns:a16="http://schemas.microsoft.com/office/drawing/2014/main" id="{D6D8713D-A660-4243-9F2A-A4768000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7145" name="Line 61">
            <a:extLst>
              <a:ext uri="{FF2B5EF4-FFF2-40B4-BE49-F238E27FC236}">
                <a16:creationId xmlns:a16="http://schemas.microsoft.com/office/drawing/2014/main" id="{CBF65859-B427-6943-975D-6A40E8DAA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6" name="Line 62">
            <a:extLst>
              <a:ext uri="{FF2B5EF4-FFF2-40B4-BE49-F238E27FC236}">
                <a16:creationId xmlns:a16="http://schemas.microsoft.com/office/drawing/2014/main" id="{3A8E723F-62A0-CA45-9C64-64E0E28B10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7" name="Rectangle 64">
            <a:extLst>
              <a:ext uri="{FF2B5EF4-FFF2-40B4-BE49-F238E27FC236}">
                <a16:creationId xmlns:a16="http://schemas.microsoft.com/office/drawing/2014/main" id="{54C60D96-D1E9-3644-B5AC-4A45E0B58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(3)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48" name="TextBox 66">
            <a:extLst>
              <a:ext uri="{FF2B5EF4-FFF2-40B4-BE49-F238E27FC236}">
                <a16:creationId xmlns:a16="http://schemas.microsoft.com/office/drawing/2014/main" id="{2098C2B9-7E7E-A24A-9A02-E8ABA2C4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6A64902F-61F3-B34D-9579-22824836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482725"/>
            <a:ext cx="3132138" cy="37592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LAN1 adapter copies the frame to the network</a:t>
            </a:r>
            <a:endParaRPr lang="en-US" altLang="zh-CN" sz="5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7">
            <a:extLst>
              <a:ext uri="{FF2B5EF4-FFF2-40B4-BE49-F238E27FC236}">
                <a16:creationId xmlns:a16="http://schemas.microsoft.com/office/drawing/2014/main" id="{AB50DF16-1D11-1944-A1FD-CA9D14675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0BBCD6-1372-F048-94DA-7E54033CA7C2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5A7F9-3220-694C-A64D-47DF538CC921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9157" name="灯片编号占位符 5">
            <a:extLst>
              <a:ext uri="{FF2B5EF4-FFF2-40B4-BE49-F238E27FC236}">
                <a16:creationId xmlns:a16="http://schemas.microsoft.com/office/drawing/2014/main" id="{FE750BD4-7B27-3042-AEB3-D87C7D9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92FFF8-23BB-124F-BD9F-ECAA0857E8E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721977BF-DC06-0140-84DB-0DDC43859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9159" name="Rectangle 4">
            <a:extLst>
              <a:ext uri="{FF2B5EF4-FFF2-40B4-BE49-F238E27FC236}">
                <a16:creationId xmlns:a16="http://schemas.microsoft.com/office/drawing/2014/main" id="{7D7E8180-CD5F-B54D-A292-2DC4F420E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9160" name="Rectangle 5">
            <a:extLst>
              <a:ext uri="{FF2B5EF4-FFF2-40B4-BE49-F238E27FC236}">
                <a16:creationId xmlns:a16="http://schemas.microsoft.com/office/drawing/2014/main" id="{0BD670C6-E116-6D40-9C8B-FF88FA05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61" name="Line 6">
            <a:extLst>
              <a:ext uri="{FF2B5EF4-FFF2-40B4-BE49-F238E27FC236}">
                <a16:creationId xmlns:a16="http://schemas.microsoft.com/office/drawing/2014/main" id="{C328491F-43BA-A843-8B6E-B4E0DD095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62" name="Text Box 7">
            <a:extLst>
              <a:ext uri="{FF2B5EF4-FFF2-40B4-BE49-F238E27FC236}">
                <a16:creationId xmlns:a16="http://schemas.microsoft.com/office/drawing/2014/main" id="{7C7A4367-8691-DE4B-BB46-F4171017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9163" name="Line 8">
            <a:extLst>
              <a:ext uri="{FF2B5EF4-FFF2-40B4-BE49-F238E27FC236}">
                <a16:creationId xmlns:a16="http://schemas.microsoft.com/office/drawing/2014/main" id="{6B5F8EC8-C767-4D4E-8DA7-36C83FDC0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64" name="Rectangle 9">
            <a:extLst>
              <a:ext uri="{FF2B5EF4-FFF2-40B4-BE49-F238E27FC236}">
                <a16:creationId xmlns:a16="http://schemas.microsoft.com/office/drawing/2014/main" id="{44BAB43A-171E-9143-8740-2CD28EF2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6D8BF207-0AED-984F-A6B3-D8724C89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B83F2BC3-0F2D-724A-B219-17829E56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49167" name="Text Box 18">
            <a:extLst>
              <a:ext uri="{FF2B5EF4-FFF2-40B4-BE49-F238E27FC236}">
                <a16:creationId xmlns:a16="http://schemas.microsoft.com/office/drawing/2014/main" id="{C59EA1F4-633D-6642-BD45-1F917DC5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9168" name="Line 19">
            <a:extLst>
              <a:ext uri="{FF2B5EF4-FFF2-40B4-BE49-F238E27FC236}">
                <a16:creationId xmlns:a16="http://schemas.microsoft.com/office/drawing/2014/main" id="{8B6D2629-E590-1D4D-A3C0-380E8CD1F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69" name="Text Box 20">
            <a:extLst>
              <a:ext uri="{FF2B5EF4-FFF2-40B4-BE49-F238E27FC236}">
                <a16:creationId xmlns:a16="http://schemas.microsoft.com/office/drawing/2014/main" id="{BA9E7AD2-17E2-F446-9320-8D8F7D50B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9170" name="Line 21">
            <a:extLst>
              <a:ext uri="{FF2B5EF4-FFF2-40B4-BE49-F238E27FC236}">
                <a16:creationId xmlns:a16="http://schemas.microsoft.com/office/drawing/2014/main" id="{97394D5A-64BF-A74B-BC0E-CF1445097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71" name="Line 23">
            <a:extLst>
              <a:ext uri="{FF2B5EF4-FFF2-40B4-BE49-F238E27FC236}">
                <a16:creationId xmlns:a16="http://schemas.microsoft.com/office/drawing/2014/main" id="{C8428F70-A54F-ED49-87A6-CE4556051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72" name="Line 24">
            <a:extLst>
              <a:ext uri="{FF2B5EF4-FFF2-40B4-BE49-F238E27FC236}">
                <a16:creationId xmlns:a16="http://schemas.microsoft.com/office/drawing/2014/main" id="{9644C6DF-9254-0242-A6E5-0CCDE9EED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73" name="Rectangle 25">
            <a:extLst>
              <a:ext uri="{FF2B5EF4-FFF2-40B4-BE49-F238E27FC236}">
                <a16:creationId xmlns:a16="http://schemas.microsoft.com/office/drawing/2014/main" id="{2000C490-FF66-194A-A196-CE555B66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9174" name="Rectangle 26">
            <a:extLst>
              <a:ext uri="{FF2B5EF4-FFF2-40B4-BE49-F238E27FC236}">
                <a16:creationId xmlns:a16="http://schemas.microsoft.com/office/drawing/2014/main" id="{F7E0356C-E9F1-3D4A-9578-27553F8F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49175" name="Rectangle 27">
            <a:extLst>
              <a:ext uri="{FF2B5EF4-FFF2-40B4-BE49-F238E27FC236}">
                <a16:creationId xmlns:a16="http://schemas.microsoft.com/office/drawing/2014/main" id="{760C0A9D-8FB6-234D-AC85-BC8809314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49176" name="Text Box 31">
            <a:extLst>
              <a:ext uri="{FF2B5EF4-FFF2-40B4-BE49-F238E27FC236}">
                <a16:creationId xmlns:a16="http://schemas.microsoft.com/office/drawing/2014/main" id="{5AE22593-00A9-C446-AEB7-B6B73A76A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9177" name="Text Box 32">
            <a:extLst>
              <a:ext uri="{FF2B5EF4-FFF2-40B4-BE49-F238E27FC236}">
                <a16:creationId xmlns:a16="http://schemas.microsoft.com/office/drawing/2014/main" id="{302DDCF8-ED2D-0A47-9685-14192B503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49178" name="Text Box 33">
            <a:extLst>
              <a:ext uri="{FF2B5EF4-FFF2-40B4-BE49-F238E27FC236}">
                <a16:creationId xmlns:a16="http://schemas.microsoft.com/office/drawing/2014/main" id="{2C46B474-A5AE-DF4F-9026-7163C77F5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A10A93-597D-5640-82F6-B4AFB3D0B54B}"/>
              </a:ext>
            </a:extLst>
          </p:cNvPr>
          <p:cNvGrpSpPr>
            <a:grpSpLocks/>
          </p:cNvGrpSpPr>
          <p:nvPr/>
        </p:nvGrpSpPr>
        <p:grpSpPr bwMode="auto">
          <a:xfrm>
            <a:off x="1970088" y="5365750"/>
            <a:ext cx="2076450" cy="304800"/>
            <a:chOff x="1970088" y="5366377"/>
            <a:chExt cx="2076450" cy="303539"/>
          </a:xfrm>
        </p:grpSpPr>
        <p:sp>
          <p:nvSpPr>
            <p:cNvPr id="49202" name="Rectangle 10">
              <a:extLst>
                <a:ext uri="{FF2B5EF4-FFF2-40B4-BE49-F238E27FC236}">
                  <a16:creationId xmlns:a16="http://schemas.microsoft.com/office/drawing/2014/main" id="{26D9865C-8222-2148-B4E3-46E7CAE50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138" y="5448376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9203" name="Rectangle 11">
              <a:extLst>
                <a:ext uri="{FF2B5EF4-FFF2-40B4-BE49-F238E27FC236}">
                  <a16:creationId xmlns:a16="http://schemas.microsoft.com/office/drawing/2014/main" id="{FEF71239-BE93-4741-B24D-6495CB4A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5448376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9204" name="Rectangle 12">
              <a:extLst>
                <a:ext uri="{FF2B5EF4-FFF2-40B4-BE49-F238E27FC236}">
                  <a16:creationId xmlns:a16="http://schemas.microsoft.com/office/drawing/2014/main" id="{5018DFAF-D6E3-1E4D-BDC6-95D38C0A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5448376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9205" name="Text Box 34">
              <a:extLst>
                <a:ext uri="{FF2B5EF4-FFF2-40B4-BE49-F238E27FC236}">
                  <a16:creationId xmlns:a16="http://schemas.microsoft.com/office/drawing/2014/main" id="{1E47561D-9A35-AA4C-A4A6-9B81D548D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088" y="5366377"/>
              <a:ext cx="400050" cy="30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(4)</a:t>
              </a:r>
            </a:p>
          </p:txBody>
        </p:sp>
      </p:grpSp>
      <p:sp>
        <p:nvSpPr>
          <p:cNvPr id="49180" name="AutoShape 39">
            <a:extLst>
              <a:ext uri="{FF2B5EF4-FFF2-40B4-BE49-F238E27FC236}">
                <a16:creationId xmlns:a16="http://schemas.microsoft.com/office/drawing/2014/main" id="{07F2B2D4-2F36-4F4B-8675-FAAD2A44834C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9181" name="Text Box 40">
            <a:extLst>
              <a:ext uri="{FF2B5EF4-FFF2-40B4-BE49-F238E27FC236}">
                <a16:creationId xmlns:a16="http://schemas.microsoft.com/office/drawing/2014/main" id="{0D930C18-60A0-A74B-ADE4-B28B697F7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49182" name="Rectangle 43">
            <a:extLst>
              <a:ext uri="{FF2B5EF4-FFF2-40B4-BE49-F238E27FC236}">
                <a16:creationId xmlns:a16="http://schemas.microsoft.com/office/drawing/2014/main" id="{44BDC371-D44A-844A-840F-54F8C209E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9183" name="Rectangle 44">
            <a:extLst>
              <a:ext uri="{FF2B5EF4-FFF2-40B4-BE49-F238E27FC236}">
                <a16:creationId xmlns:a16="http://schemas.microsoft.com/office/drawing/2014/main" id="{7125149F-5350-9E44-8ECA-C157B6DF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84" name="Rectangle 45">
            <a:extLst>
              <a:ext uri="{FF2B5EF4-FFF2-40B4-BE49-F238E27FC236}">
                <a16:creationId xmlns:a16="http://schemas.microsoft.com/office/drawing/2014/main" id="{D8CC4BB9-E41D-EC46-AB40-D140A4CE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85" name="Line 46">
            <a:extLst>
              <a:ext uri="{FF2B5EF4-FFF2-40B4-BE49-F238E27FC236}">
                <a16:creationId xmlns:a16="http://schemas.microsoft.com/office/drawing/2014/main" id="{98294C79-C493-8344-947F-7922AD4D1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86" name="Line 47">
            <a:extLst>
              <a:ext uri="{FF2B5EF4-FFF2-40B4-BE49-F238E27FC236}">
                <a16:creationId xmlns:a16="http://schemas.microsoft.com/office/drawing/2014/main" id="{24F6ADD5-AE17-DE43-8E82-0F9107106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87" name="Text Box 48">
            <a:extLst>
              <a:ext uri="{FF2B5EF4-FFF2-40B4-BE49-F238E27FC236}">
                <a16:creationId xmlns:a16="http://schemas.microsoft.com/office/drawing/2014/main" id="{ADDA8B5E-FC93-324F-8CCA-34894A243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49188" name="Rectangle 49">
            <a:extLst>
              <a:ext uri="{FF2B5EF4-FFF2-40B4-BE49-F238E27FC236}">
                <a16:creationId xmlns:a16="http://schemas.microsoft.com/office/drawing/2014/main" id="{CECC5C86-AA31-644C-87ED-37A3D696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49189" name="Line 50">
            <a:extLst>
              <a:ext uri="{FF2B5EF4-FFF2-40B4-BE49-F238E27FC236}">
                <a16:creationId xmlns:a16="http://schemas.microsoft.com/office/drawing/2014/main" id="{EBF75D26-6F02-D941-AA77-CB28920F20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0" name="Line 51">
            <a:extLst>
              <a:ext uri="{FF2B5EF4-FFF2-40B4-BE49-F238E27FC236}">
                <a16:creationId xmlns:a16="http://schemas.microsoft.com/office/drawing/2014/main" id="{385CD0B8-3340-434F-8A1C-5F38DF3E6B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1" name="AutoShape 52">
            <a:extLst>
              <a:ext uri="{FF2B5EF4-FFF2-40B4-BE49-F238E27FC236}">
                <a16:creationId xmlns:a16="http://schemas.microsoft.com/office/drawing/2014/main" id="{21ADEFCF-493A-B546-A646-FB6C204195CF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9192" name="Text Box 53">
            <a:extLst>
              <a:ext uri="{FF2B5EF4-FFF2-40B4-BE49-F238E27FC236}">
                <a16:creationId xmlns:a16="http://schemas.microsoft.com/office/drawing/2014/main" id="{5AE659C1-D649-2248-9056-B35447C32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49193" name="Rectangle 57">
            <a:extLst>
              <a:ext uri="{FF2B5EF4-FFF2-40B4-BE49-F238E27FC236}">
                <a16:creationId xmlns:a16="http://schemas.microsoft.com/office/drawing/2014/main" id="{229C023E-B0F4-3E40-BFE1-FDD9D8673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9194" name="Rectangle 58">
            <a:extLst>
              <a:ext uri="{FF2B5EF4-FFF2-40B4-BE49-F238E27FC236}">
                <a16:creationId xmlns:a16="http://schemas.microsoft.com/office/drawing/2014/main" id="{9DD0E394-E360-7943-AB32-7D359B8A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9195" name="Rectangle 59">
            <a:extLst>
              <a:ext uri="{FF2B5EF4-FFF2-40B4-BE49-F238E27FC236}">
                <a16:creationId xmlns:a16="http://schemas.microsoft.com/office/drawing/2014/main" id="{C65259BD-D32F-DB4C-8BC9-8E22B1C8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96" name="Text Box 60">
            <a:extLst>
              <a:ext uri="{FF2B5EF4-FFF2-40B4-BE49-F238E27FC236}">
                <a16:creationId xmlns:a16="http://schemas.microsoft.com/office/drawing/2014/main" id="{8D2C3A9C-2A75-AF42-816F-FBDFBC993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9197" name="Line 61">
            <a:extLst>
              <a:ext uri="{FF2B5EF4-FFF2-40B4-BE49-F238E27FC236}">
                <a16:creationId xmlns:a16="http://schemas.microsoft.com/office/drawing/2014/main" id="{2F79548F-02ED-494B-9C2C-649E50CF22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8" name="Line 62">
            <a:extLst>
              <a:ext uri="{FF2B5EF4-FFF2-40B4-BE49-F238E27FC236}">
                <a16:creationId xmlns:a16="http://schemas.microsoft.com/office/drawing/2014/main" id="{707A6BDE-C92B-6D44-9A35-2F16193220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9" name="Rectangle 64">
            <a:extLst>
              <a:ext uri="{FF2B5EF4-FFF2-40B4-BE49-F238E27FC236}">
                <a16:creationId xmlns:a16="http://schemas.microsoft.com/office/drawing/2014/main" id="{6FC3C16D-374F-5944-89EF-C09D2894B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(4)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200" name="TextBox 66">
            <a:extLst>
              <a:ext uri="{FF2B5EF4-FFF2-40B4-BE49-F238E27FC236}">
                <a16:creationId xmlns:a16="http://schemas.microsoft.com/office/drawing/2014/main" id="{76C7A27E-12A0-DE41-8C2D-3CC781E1A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87902972-A598-814A-B4F9-BBDC142AA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1524000"/>
            <a:ext cx="6750050" cy="23812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When the frame reaches the router, </a:t>
            </a:r>
          </a:p>
          <a:p>
            <a:pPr lvl="1">
              <a:defRPr/>
            </a:pPr>
            <a:r>
              <a:rPr lang="en-US" altLang="zh-CN" sz="2800" b="0" kern="0" dirty="0">
                <a:latin typeface="FandolSong" pitchFamily="2" charset="-128"/>
                <a:ea typeface="宋体" panose="02010600030101010101" pitchFamily="2" charset="-122"/>
              </a:rPr>
              <a:t>the router’s LAN1 adapter </a:t>
            </a:r>
          </a:p>
          <a:p>
            <a:pPr lvl="2">
              <a:defRPr/>
            </a:pPr>
            <a:r>
              <a:rPr lang="en-US" altLang="zh-CN" sz="2400" b="0" kern="0" dirty="0">
                <a:latin typeface="FandolSong" pitchFamily="2" charset="-128"/>
                <a:ea typeface="宋体" panose="02010600030101010101" pitchFamily="2" charset="-122"/>
              </a:rPr>
              <a:t>reads it from the wire</a:t>
            </a:r>
          </a:p>
          <a:p>
            <a:pPr lvl="2">
              <a:defRPr/>
            </a:pPr>
            <a:r>
              <a:rPr lang="en-US" altLang="zh-CN" sz="2400" b="0" kern="0" dirty="0">
                <a:latin typeface="FandolSong" pitchFamily="2" charset="-128"/>
                <a:ea typeface="宋体" panose="02010600030101010101" pitchFamily="2" charset="-122"/>
              </a:rPr>
              <a:t>passes it to the protocol software</a:t>
            </a:r>
            <a:endParaRPr lang="en-US" altLang="zh-CN" sz="5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7">
            <a:extLst>
              <a:ext uri="{FF2B5EF4-FFF2-40B4-BE49-F238E27FC236}">
                <a16:creationId xmlns:a16="http://schemas.microsoft.com/office/drawing/2014/main" id="{A6F5763E-48D0-AA45-9D90-E75E3C463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13234F-1BA8-CB49-8A45-386F7D5BDADF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06A6F7-1999-CF4C-BF20-98DCFB067437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1205" name="灯片编号占位符 5">
            <a:extLst>
              <a:ext uri="{FF2B5EF4-FFF2-40B4-BE49-F238E27FC236}">
                <a16:creationId xmlns:a16="http://schemas.microsoft.com/office/drawing/2014/main" id="{D02D7233-9E36-0140-B839-F9E1146F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07E39F-5EDF-434E-B986-F3776D23620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99938D60-75D5-2B45-868A-8B4D8B89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1207" name="Rectangle 4">
            <a:extLst>
              <a:ext uri="{FF2B5EF4-FFF2-40B4-BE49-F238E27FC236}">
                <a16:creationId xmlns:a16="http://schemas.microsoft.com/office/drawing/2014/main" id="{A597F88F-B165-6F47-9BD2-5A5F9394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1208" name="Rectangle 5">
            <a:extLst>
              <a:ext uri="{FF2B5EF4-FFF2-40B4-BE49-F238E27FC236}">
                <a16:creationId xmlns:a16="http://schemas.microsoft.com/office/drawing/2014/main" id="{2793BC20-1BF2-594E-B3C7-D4C06B51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09" name="Line 6">
            <a:extLst>
              <a:ext uri="{FF2B5EF4-FFF2-40B4-BE49-F238E27FC236}">
                <a16:creationId xmlns:a16="http://schemas.microsoft.com/office/drawing/2014/main" id="{6164FE9F-0BBE-1344-AA4D-26FEC8467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10" name="Text Box 7">
            <a:extLst>
              <a:ext uri="{FF2B5EF4-FFF2-40B4-BE49-F238E27FC236}">
                <a16:creationId xmlns:a16="http://schemas.microsoft.com/office/drawing/2014/main" id="{D71AFD64-797B-CF46-A84D-B7E83B3E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1211" name="Line 8">
            <a:extLst>
              <a:ext uri="{FF2B5EF4-FFF2-40B4-BE49-F238E27FC236}">
                <a16:creationId xmlns:a16="http://schemas.microsoft.com/office/drawing/2014/main" id="{C2F323F2-D91E-BE4B-8424-31A1E382C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12" name="Rectangle 9">
            <a:extLst>
              <a:ext uri="{FF2B5EF4-FFF2-40B4-BE49-F238E27FC236}">
                <a16:creationId xmlns:a16="http://schemas.microsoft.com/office/drawing/2014/main" id="{847B3A56-47D4-394C-A156-9C4019C6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13" name="Rectangle 10">
            <a:extLst>
              <a:ext uri="{FF2B5EF4-FFF2-40B4-BE49-F238E27FC236}">
                <a16:creationId xmlns:a16="http://schemas.microsoft.com/office/drawing/2014/main" id="{0DCF5B83-25F2-3C49-8523-04753A9C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14" name="Rectangle 11">
            <a:extLst>
              <a:ext uri="{FF2B5EF4-FFF2-40B4-BE49-F238E27FC236}">
                <a16:creationId xmlns:a16="http://schemas.microsoft.com/office/drawing/2014/main" id="{48B91684-E464-9A41-AAA0-F74837EF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1215" name="Rectangle 12">
            <a:extLst>
              <a:ext uri="{FF2B5EF4-FFF2-40B4-BE49-F238E27FC236}">
                <a16:creationId xmlns:a16="http://schemas.microsoft.com/office/drawing/2014/main" id="{1A42C40F-2ED5-814D-BB12-EFDAC27D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1216" name="Rectangle 13">
            <a:extLst>
              <a:ext uri="{FF2B5EF4-FFF2-40B4-BE49-F238E27FC236}">
                <a16:creationId xmlns:a16="http://schemas.microsoft.com/office/drawing/2014/main" id="{9FF89FBD-6E68-9F42-8657-764DB8BC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17" name="Rectangle 14">
            <a:extLst>
              <a:ext uri="{FF2B5EF4-FFF2-40B4-BE49-F238E27FC236}">
                <a16:creationId xmlns:a16="http://schemas.microsoft.com/office/drawing/2014/main" id="{433016D9-7236-AE40-9DF4-9E52D6F2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1218" name="Text Box 18">
            <a:extLst>
              <a:ext uri="{FF2B5EF4-FFF2-40B4-BE49-F238E27FC236}">
                <a16:creationId xmlns:a16="http://schemas.microsoft.com/office/drawing/2014/main" id="{26210225-49BF-284B-8CD1-80A046CA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1219" name="Line 19">
            <a:extLst>
              <a:ext uri="{FF2B5EF4-FFF2-40B4-BE49-F238E27FC236}">
                <a16:creationId xmlns:a16="http://schemas.microsoft.com/office/drawing/2014/main" id="{49C6CB1D-DB91-774B-B96D-C028EAF47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394C9C5D-EFB2-CF41-8C49-9DEEDE412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1221" name="Line 21">
            <a:extLst>
              <a:ext uri="{FF2B5EF4-FFF2-40B4-BE49-F238E27FC236}">
                <a16:creationId xmlns:a16="http://schemas.microsoft.com/office/drawing/2014/main" id="{92F41FAB-EF8A-EC44-9519-731467A4B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2" name="Line 23">
            <a:extLst>
              <a:ext uri="{FF2B5EF4-FFF2-40B4-BE49-F238E27FC236}">
                <a16:creationId xmlns:a16="http://schemas.microsoft.com/office/drawing/2014/main" id="{F8FE3602-6E7D-3E4B-8E9C-B1FA08610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3" name="Line 24">
            <a:extLst>
              <a:ext uri="{FF2B5EF4-FFF2-40B4-BE49-F238E27FC236}">
                <a16:creationId xmlns:a16="http://schemas.microsoft.com/office/drawing/2014/main" id="{0C79A285-A877-EB4E-91E1-A835C52D2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4" name="Rectangle 25">
            <a:extLst>
              <a:ext uri="{FF2B5EF4-FFF2-40B4-BE49-F238E27FC236}">
                <a16:creationId xmlns:a16="http://schemas.microsoft.com/office/drawing/2014/main" id="{6B063602-B1AF-3741-8C9F-9BF109DA9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25" name="Rectangle 26">
            <a:extLst>
              <a:ext uri="{FF2B5EF4-FFF2-40B4-BE49-F238E27FC236}">
                <a16:creationId xmlns:a16="http://schemas.microsoft.com/office/drawing/2014/main" id="{C73E658B-85C3-0749-B7EC-975165A9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1226" name="Rectangle 27">
            <a:extLst>
              <a:ext uri="{FF2B5EF4-FFF2-40B4-BE49-F238E27FC236}">
                <a16:creationId xmlns:a16="http://schemas.microsoft.com/office/drawing/2014/main" id="{DD547B7B-3F2F-D248-A474-0173884C0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1227" name="Text Box 31">
            <a:extLst>
              <a:ext uri="{FF2B5EF4-FFF2-40B4-BE49-F238E27FC236}">
                <a16:creationId xmlns:a16="http://schemas.microsoft.com/office/drawing/2014/main" id="{734E5248-E26B-7F46-810D-EA553D41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1228" name="Text Box 32">
            <a:extLst>
              <a:ext uri="{FF2B5EF4-FFF2-40B4-BE49-F238E27FC236}">
                <a16:creationId xmlns:a16="http://schemas.microsoft.com/office/drawing/2014/main" id="{D12170AC-548E-AB45-8BD8-ADDCF4767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1229" name="Text Box 33">
            <a:extLst>
              <a:ext uri="{FF2B5EF4-FFF2-40B4-BE49-F238E27FC236}">
                <a16:creationId xmlns:a16="http://schemas.microsoft.com/office/drawing/2014/main" id="{FE424A2E-8660-9045-9D12-CC2ED650B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1230" name="Text Box 34">
            <a:extLst>
              <a:ext uri="{FF2B5EF4-FFF2-40B4-BE49-F238E27FC236}">
                <a16:creationId xmlns:a16="http://schemas.microsoft.com/office/drawing/2014/main" id="{D9F7601B-C2B9-9F49-9048-E517B21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1231" name="AutoShape 39">
            <a:extLst>
              <a:ext uri="{FF2B5EF4-FFF2-40B4-BE49-F238E27FC236}">
                <a16:creationId xmlns:a16="http://schemas.microsoft.com/office/drawing/2014/main" id="{02CAE4B8-F7DE-F74B-862C-E17BEF575128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1232" name="Text Box 40">
            <a:extLst>
              <a:ext uri="{FF2B5EF4-FFF2-40B4-BE49-F238E27FC236}">
                <a16:creationId xmlns:a16="http://schemas.microsoft.com/office/drawing/2014/main" id="{BE98FCED-F424-7642-9C0D-647748F13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A218FC4-8BF1-9541-AC76-C361504E7B48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5100638"/>
            <a:ext cx="2076450" cy="638175"/>
            <a:chOff x="5551488" y="5100241"/>
            <a:chExt cx="2076450" cy="638726"/>
          </a:xfrm>
        </p:grpSpPr>
        <p:sp>
          <p:nvSpPr>
            <p:cNvPr id="51255" name="Rectangle 15">
              <a:extLst>
                <a:ext uri="{FF2B5EF4-FFF2-40B4-BE49-F238E27FC236}">
                  <a16:creationId xmlns:a16="http://schemas.microsoft.com/office/drawing/2014/main" id="{5B525CE3-3FB6-8D4B-AF13-145B5EC16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488" y="551742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51256" name="Rectangle 16">
              <a:extLst>
                <a:ext uri="{FF2B5EF4-FFF2-40B4-BE49-F238E27FC236}">
                  <a16:creationId xmlns:a16="http://schemas.microsoft.com/office/drawing/2014/main" id="{EE813D76-AC84-544C-A3EE-8EFE1763C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3488" y="551742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51257" name="Rectangle 17">
              <a:extLst>
                <a:ext uri="{FF2B5EF4-FFF2-40B4-BE49-F238E27FC236}">
                  <a16:creationId xmlns:a16="http://schemas.microsoft.com/office/drawing/2014/main" id="{A19D90CB-CDA4-0C41-8110-5177F6AAB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5517428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51258" name="Text Box 35">
              <a:extLst>
                <a:ext uri="{FF2B5EF4-FFF2-40B4-BE49-F238E27FC236}">
                  <a16:creationId xmlns:a16="http://schemas.microsoft.com/office/drawing/2014/main" id="{9A9EB753-AFE6-F544-884C-2E8842072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888" y="5433990"/>
              <a:ext cx="40005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51259" name="AutoShape 41">
              <a:extLst>
                <a:ext uri="{FF2B5EF4-FFF2-40B4-BE49-F238E27FC236}">
                  <a16:creationId xmlns:a16="http://schemas.microsoft.com/office/drawing/2014/main" id="{770BD3E5-488D-FE4F-BED1-C40C224649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88699" y="4595296"/>
              <a:ext cx="103577" cy="1625600"/>
            </a:xfrm>
            <a:prstGeom prst="leftBrace">
              <a:avLst>
                <a:gd name="adj1" fmla="val 11850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51260" name="Text Box 42">
              <a:extLst>
                <a:ext uri="{FF2B5EF4-FFF2-40B4-BE49-F238E27FC236}">
                  <a16:creationId xmlns:a16="http://schemas.microsoft.com/office/drawing/2014/main" id="{94DD0F10-A94C-D745-A857-66FDB1A72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350" y="5100241"/>
              <a:ext cx="118110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LAN2 frame</a:t>
              </a:r>
            </a:p>
          </p:txBody>
        </p:sp>
      </p:grpSp>
      <p:sp>
        <p:nvSpPr>
          <p:cNvPr id="51234" name="Rectangle 43">
            <a:extLst>
              <a:ext uri="{FF2B5EF4-FFF2-40B4-BE49-F238E27FC236}">
                <a16:creationId xmlns:a16="http://schemas.microsoft.com/office/drawing/2014/main" id="{30C14006-FAF8-3B45-8A0A-06095179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1235" name="Rectangle 44">
            <a:extLst>
              <a:ext uri="{FF2B5EF4-FFF2-40B4-BE49-F238E27FC236}">
                <a16:creationId xmlns:a16="http://schemas.microsoft.com/office/drawing/2014/main" id="{1A95627C-96DC-1347-81B8-6B25E8B8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36" name="Rectangle 45">
            <a:extLst>
              <a:ext uri="{FF2B5EF4-FFF2-40B4-BE49-F238E27FC236}">
                <a16:creationId xmlns:a16="http://schemas.microsoft.com/office/drawing/2014/main" id="{8BDB6E28-41EF-E940-8E7E-DF3B48F2E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37" name="Line 46">
            <a:extLst>
              <a:ext uri="{FF2B5EF4-FFF2-40B4-BE49-F238E27FC236}">
                <a16:creationId xmlns:a16="http://schemas.microsoft.com/office/drawing/2014/main" id="{10F06659-14DA-D349-B66F-05BF785F8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38" name="Line 47">
            <a:extLst>
              <a:ext uri="{FF2B5EF4-FFF2-40B4-BE49-F238E27FC236}">
                <a16:creationId xmlns:a16="http://schemas.microsoft.com/office/drawing/2014/main" id="{59B4C0D8-72F6-BC4D-9997-17C2E7B90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39" name="Text Box 48">
            <a:extLst>
              <a:ext uri="{FF2B5EF4-FFF2-40B4-BE49-F238E27FC236}">
                <a16:creationId xmlns:a16="http://schemas.microsoft.com/office/drawing/2014/main" id="{C77F559F-976C-C54A-BB86-32CFACE0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1240" name="Rectangle 49">
            <a:extLst>
              <a:ext uri="{FF2B5EF4-FFF2-40B4-BE49-F238E27FC236}">
                <a16:creationId xmlns:a16="http://schemas.microsoft.com/office/drawing/2014/main" id="{DED045E5-61C7-8746-9D38-94772831B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1241" name="Line 50">
            <a:extLst>
              <a:ext uri="{FF2B5EF4-FFF2-40B4-BE49-F238E27FC236}">
                <a16:creationId xmlns:a16="http://schemas.microsoft.com/office/drawing/2014/main" id="{0ED0F065-AC1E-574B-98DD-9BB0EA95D5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42" name="Line 51">
            <a:extLst>
              <a:ext uri="{FF2B5EF4-FFF2-40B4-BE49-F238E27FC236}">
                <a16:creationId xmlns:a16="http://schemas.microsoft.com/office/drawing/2014/main" id="{D5CCBCD6-5589-FE44-BC60-F69036BD2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43" name="AutoShape 52">
            <a:extLst>
              <a:ext uri="{FF2B5EF4-FFF2-40B4-BE49-F238E27FC236}">
                <a16:creationId xmlns:a16="http://schemas.microsoft.com/office/drawing/2014/main" id="{93BF0273-AB61-2D46-BFE1-9C6005F56F0B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1244" name="Text Box 53">
            <a:extLst>
              <a:ext uri="{FF2B5EF4-FFF2-40B4-BE49-F238E27FC236}">
                <a16:creationId xmlns:a16="http://schemas.microsoft.com/office/drawing/2014/main" id="{D8168541-044E-784A-ADB6-3776E8C9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51245" name="Rectangle 57">
            <a:extLst>
              <a:ext uri="{FF2B5EF4-FFF2-40B4-BE49-F238E27FC236}">
                <a16:creationId xmlns:a16="http://schemas.microsoft.com/office/drawing/2014/main" id="{671A9813-C1BC-EE4B-A334-58D1B1C27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1246" name="Rectangle 58">
            <a:extLst>
              <a:ext uri="{FF2B5EF4-FFF2-40B4-BE49-F238E27FC236}">
                <a16:creationId xmlns:a16="http://schemas.microsoft.com/office/drawing/2014/main" id="{0C84D247-30AB-F549-B72B-72B99654D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1247" name="Rectangle 59">
            <a:extLst>
              <a:ext uri="{FF2B5EF4-FFF2-40B4-BE49-F238E27FC236}">
                <a16:creationId xmlns:a16="http://schemas.microsoft.com/office/drawing/2014/main" id="{B951D9BB-CFE1-CF42-B806-F9BCE980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48" name="Text Box 60">
            <a:extLst>
              <a:ext uri="{FF2B5EF4-FFF2-40B4-BE49-F238E27FC236}">
                <a16:creationId xmlns:a16="http://schemas.microsoft.com/office/drawing/2014/main" id="{7F3390E4-9B22-794D-9E89-C27812E95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1249" name="Line 61">
            <a:extLst>
              <a:ext uri="{FF2B5EF4-FFF2-40B4-BE49-F238E27FC236}">
                <a16:creationId xmlns:a16="http://schemas.microsoft.com/office/drawing/2014/main" id="{6382EFAF-5464-6542-ABB2-0F7DE89CE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50" name="Line 62">
            <a:extLst>
              <a:ext uri="{FF2B5EF4-FFF2-40B4-BE49-F238E27FC236}">
                <a16:creationId xmlns:a16="http://schemas.microsoft.com/office/drawing/2014/main" id="{F5F6DBCA-D386-C249-85A1-FAE0D95A63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51" name="Rectangle 64">
            <a:extLst>
              <a:ext uri="{FF2B5EF4-FFF2-40B4-BE49-F238E27FC236}">
                <a16:creationId xmlns:a16="http://schemas.microsoft.com/office/drawing/2014/main" id="{872FA081-872D-C241-8ECA-3984C31E4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52" name="TextBox 66">
            <a:extLst>
              <a:ext uri="{FF2B5EF4-FFF2-40B4-BE49-F238E27FC236}">
                <a16:creationId xmlns:a16="http://schemas.microsoft.com/office/drawing/2014/main" id="{B53F3D76-7F17-BA44-97E2-7FAD59E10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91AB3889-0096-F241-A2D2-04AE6A31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385888"/>
            <a:ext cx="8758238" cy="26924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router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fetches the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destination internet address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from the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internet packet header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uses this as an index into a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routing table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to determine where to forward the packet</a:t>
            </a:r>
          </a:p>
          <a:p>
            <a:pPr lvl="2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which in this case is LAN2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902A1C7-A6E3-9446-AA6D-A0C9AB394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406525"/>
            <a:ext cx="8758237" cy="24257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router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strips off the old LAN1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frame header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prepends a new LAN2 frame header addressed to host B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passes the resulting frame to the adapter</a:t>
            </a:r>
            <a:endParaRPr lang="en-US" altLang="zh-CN" sz="12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7">
            <a:extLst>
              <a:ext uri="{FF2B5EF4-FFF2-40B4-BE49-F238E27FC236}">
                <a16:creationId xmlns:a16="http://schemas.microsoft.com/office/drawing/2014/main" id="{31CCF75F-7387-1640-ACC7-CE569CECD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C1E8E9-B0FD-6A4B-9902-58D2B78B0A61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8A60CA-3349-0543-BFF2-F575A47F3D1C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53" name="灯片编号占位符 5">
            <a:extLst>
              <a:ext uri="{FF2B5EF4-FFF2-40B4-BE49-F238E27FC236}">
                <a16:creationId xmlns:a16="http://schemas.microsoft.com/office/drawing/2014/main" id="{2ECD8491-7064-FD49-B0F9-5A3489DB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FE21A-512B-494F-966C-3A2F851F2B0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26FC5151-3DB9-BB48-8E7B-C8789818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3255" name="Rectangle 4">
            <a:extLst>
              <a:ext uri="{FF2B5EF4-FFF2-40B4-BE49-F238E27FC236}">
                <a16:creationId xmlns:a16="http://schemas.microsoft.com/office/drawing/2014/main" id="{05CE7F9D-8B8B-CA46-91D6-8E8EA77D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3256" name="Rectangle 5">
            <a:extLst>
              <a:ext uri="{FF2B5EF4-FFF2-40B4-BE49-F238E27FC236}">
                <a16:creationId xmlns:a16="http://schemas.microsoft.com/office/drawing/2014/main" id="{B1D16ABE-1AB2-234E-8E09-AB9A9FF4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257" name="Line 6">
            <a:extLst>
              <a:ext uri="{FF2B5EF4-FFF2-40B4-BE49-F238E27FC236}">
                <a16:creationId xmlns:a16="http://schemas.microsoft.com/office/drawing/2014/main" id="{05A859A3-0800-8E46-A5B9-52A63C7DF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58" name="Text Box 7">
            <a:extLst>
              <a:ext uri="{FF2B5EF4-FFF2-40B4-BE49-F238E27FC236}">
                <a16:creationId xmlns:a16="http://schemas.microsoft.com/office/drawing/2014/main" id="{A7AD6841-7A90-DB40-94BE-5B0A9884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3259" name="Line 8">
            <a:extLst>
              <a:ext uri="{FF2B5EF4-FFF2-40B4-BE49-F238E27FC236}">
                <a16:creationId xmlns:a16="http://schemas.microsoft.com/office/drawing/2014/main" id="{AE6FC916-9968-B04D-BE03-00DAE77ED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60" name="Rectangle 9">
            <a:extLst>
              <a:ext uri="{FF2B5EF4-FFF2-40B4-BE49-F238E27FC236}">
                <a16:creationId xmlns:a16="http://schemas.microsoft.com/office/drawing/2014/main" id="{AE8E0C48-343F-1847-A3DF-A5AF2F2A0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1" name="Rectangle 10">
            <a:extLst>
              <a:ext uri="{FF2B5EF4-FFF2-40B4-BE49-F238E27FC236}">
                <a16:creationId xmlns:a16="http://schemas.microsoft.com/office/drawing/2014/main" id="{8CAEEAF1-020D-194B-94C5-3AD43E286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2" name="Rectangle 11">
            <a:extLst>
              <a:ext uri="{FF2B5EF4-FFF2-40B4-BE49-F238E27FC236}">
                <a16:creationId xmlns:a16="http://schemas.microsoft.com/office/drawing/2014/main" id="{19410DD5-36CE-9C4D-A031-0FBFFE04E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63" name="Rectangle 12">
            <a:extLst>
              <a:ext uri="{FF2B5EF4-FFF2-40B4-BE49-F238E27FC236}">
                <a16:creationId xmlns:a16="http://schemas.microsoft.com/office/drawing/2014/main" id="{E7843BC1-73D5-1E49-BA3C-F1C6B5FA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3264" name="Rectangle 13">
            <a:extLst>
              <a:ext uri="{FF2B5EF4-FFF2-40B4-BE49-F238E27FC236}">
                <a16:creationId xmlns:a16="http://schemas.microsoft.com/office/drawing/2014/main" id="{33F80C44-AFF9-5147-AF9D-44F1EBF3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5" name="Rectangle 14">
            <a:extLst>
              <a:ext uri="{FF2B5EF4-FFF2-40B4-BE49-F238E27FC236}">
                <a16:creationId xmlns:a16="http://schemas.microsoft.com/office/drawing/2014/main" id="{283357AA-D3CB-6A40-951C-2A0E7CBA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66" name="Rectangle 15">
            <a:extLst>
              <a:ext uri="{FF2B5EF4-FFF2-40B4-BE49-F238E27FC236}">
                <a16:creationId xmlns:a16="http://schemas.microsoft.com/office/drawing/2014/main" id="{83AAA9CD-AE92-204A-A0BB-8A0DE07A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7" name="Rectangle 16">
            <a:extLst>
              <a:ext uri="{FF2B5EF4-FFF2-40B4-BE49-F238E27FC236}">
                <a16:creationId xmlns:a16="http://schemas.microsoft.com/office/drawing/2014/main" id="{F0325299-A66D-7949-AD4F-4B14E6FB6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68" name="Rectangle 17">
            <a:extLst>
              <a:ext uri="{FF2B5EF4-FFF2-40B4-BE49-F238E27FC236}">
                <a16:creationId xmlns:a16="http://schemas.microsoft.com/office/drawing/2014/main" id="{5AD0704D-A387-3E47-B7E4-CBEFEC0F5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3269" name="Text Box 18">
            <a:extLst>
              <a:ext uri="{FF2B5EF4-FFF2-40B4-BE49-F238E27FC236}">
                <a16:creationId xmlns:a16="http://schemas.microsoft.com/office/drawing/2014/main" id="{271FA658-E4E5-2B49-A9AA-904D5395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3270" name="Line 19">
            <a:extLst>
              <a:ext uri="{FF2B5EF4-FFF2-40B4-BE49-F238E27FC236}">
                <a16:creationId xmlns:a16="http://schemas.microsoft.com/office/drawing/2014/main" id="{12047079-176A-2A40-BC5D-1249F0F32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1" name="Text Box 20">
            <a:extLst>
              <a:ext uri="{FF2B5EF4-FFF2-40B4-BE49-F238E27FC236}">
                <a16:creationId xmlns:a16="http://schemas.microsoft.com/office/drawing/2014/main" id="{BF11DA21-C00A-7445-B415-33FD517A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3272" name="Line 21">
            <a:extLst>
              <a:ext uri="{FF2B5EF4-FFF2-40B4-BE49-F238E27FC236}">
                <a16:creationId xmlns:a16="http://schemas.microsoft.com/office/drawing/2014/main" id="{F3ED02BE-2584-F742-AFE9-9998CD87B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3" name="Line 23">
            <a:extLst>
              <a:ext uri="{FF2B5EF4-FFF2-40B4-BE49-F238E27FC236}">
                <a16:creationId xmlns:a16="http://schemas.microsoft.com/office/drawing/2014/main" id="{E062CF34-5F9E-0E4E-B581-3B47B0124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4" name="Line 24">
            <a:extLst>
              <a:ext uri="{FF2B5EF4-FFF2-40B4-BE49-F238E27FC236}">
                <a16:creationId xmlns:a16="http://schemas.microsoft.com/office/drawing/2014/main" id="{47F82020-0201-6D40-A18B-40F2513E1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5" name="Rectangle 25">
            <a:extLst>
              <a:ext uri="{FF2B5EF4-FFF2-40B4-BE49-F238E27FC236}">
                <a16:creationId xmlns:a16="http://schemas.microsoft.com/office/drawing/2014/main" id="{D7E928DF-54FC-2842-BB87-54B50127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76" name="Rectangle 26">
            <a:extLst>
              <a:ext uri="{FF2B5EF4-FFF2-40B4-BE49-F238E27FC236}">
                <a16:creationId xmlns:a16="http://schemas.microsoft.com/office/drawing/2014/main" id="{CE995067-4A7C-5342-BCF0-68A15E98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77" name="Rectangle 27">
            <a:extLst>
              <a:ext uri="{FF2B5EF4-FFF2-40B4-BE49-F238E27FC236}">
                <a16:creationId xmlns:a16="http://schemas.microsoft.com/office/drawing/2014/main" id="{6FACEC65-7A2C-E841-9EFD-424EC017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3278" name="Text Box 31">
            <a:extLst>
              <a:ext uri="{FF2B5EF4-FFF2-40B4-BE49-F238E27FC236}">
                <a16:creationId xmlns:a16="http://schemas.microsoft.com/office/drawing/2014/main" id="{F3ECE59F-F8F5-6F48-8C8B-85073770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3279" name="Text Box 32">
            <a:extLst>
              <a:ext uri="{FF2B5EF4-FFF2-40B4-BE49-F238E27FC236}">
                <a16:creationId xmlns:a16="http://schemas.microsoft.com/office/drawing/2014/main" id="{9AE31A60-4BCB-9D46-89B8-C156B49E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3280" name="Text Box 33">
            <a:extLst>
              <a:ext uri="{FF2B5EF4-FFF2-40B4-BE49-F238E27FC236}">
                <a16:creationId xmlns:a16="http://schemas.microsoft.com/office/drawing/2014/main" id="{E77B2A92-C534-9549-B413-19A2C5D73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3281" name="Text Box 34">
            <a:extLst>
              <a:ext uri="{FF2B5EF4-FFF2-40B4-BE49-F238E27FC236}">
                <a16:creationId xmlns:a16="http://schemas.microsoft.com/office/drawing/2014/main" id="{A07FDCB4-46EE-AA42-8E07-1FE92FC9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3282" name="Text Box 35">
            <a:extLst>
              <a:ext uri="{FF2B5EF4-FFF2-40B4-BE49-F238E27FC236}">
                <a16:creationId xmlns:a16="http://schemas.microsoft.com/office/drawing/2014/main" id="{50B49677-9C77-9C44-93F4-B4AF7D570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5434013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(5)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DD678A-70C1-A04F-87B7-A1D026546055}"/>
              </a:ext>
            </a:extLst>
          </p:cNvPr>
          <p:cNvGrpSpPr>
            <a:grpSpLocks/>
          </p:cNvGrpSpPr>
          <p:nvPr/>
        </p:nvGrpSpPr>
        <p:grpSpPr bwMode="auto">
          <a:xfrm>
            <a:off x="6751638" y="4537075"/>
            <a:ext cx="2076450" cy="304800"/>
            <a:chOff x="6751638" y="4537759"/>
            <a:chExt cx="2076450" cy="303539"/>
          </a:xfrm>
        </p:grpSpPr>
        <p:sp>
          <p:nvSpPr>
            <p:cNvPr id="53308" name="Rectangle 28">
              <a:extLst>
                <a:ext uri="{FF2B5EF4-FFF2-40B4-BE49-F238E27FC236}">
                  <a16:creationId xmlns:a16="http://schemas.microsoft.com/office/drawing/2014/main" id="{F87079B4-C636-2543-BC75-355C428E9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461975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53309" name="Rectangle 29">
              <a:extLst>
                <a:ext uri="{FF2B5EF4-FFF2-40B4-BE49-F238E27FC236}">
                  <a16:creationId xmlns:a16="http://schemas.microsoft.com/office/drawing/2014/main" id="{3E0C086C-A00E-914D-AF9C-043239D37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461975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53310" name="Rectangle 30">
              <a:extLst>
                <a:ext uri="{FF2B5EF4-FFF2-40B4-BE49-F238E27FC236}">
                  <a16:creationId xmlns:a16="http://schemas.microsoft.com/office/drawing/2014/main" id="{D1EA48C9-7CCD-6745-AA2D-A1B22D9E6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88" y="4619758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53311" name="Text Box 36">
              <a:extLst>
                <a:ext uri="{FF2B5EF4-FFF2-40B4-BE49-F238E27FC236}">
                  <a16:creationId xmlns:a16="http://schemas.microsoft.com/office/drawing/2014/main" id="{8A1B41D9-ECBA-1941-9472-DF8CD9C79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1638" y="4537759"/>
              <a:ext cx="400050" cy="30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(6)</a:t>
              </a:r>
            </a:p>
          </p:txBody>
        </p:sp>
      </p:grpSp>
      <p:sp>
        <p:nvSpPr>
          <p:cNvPr id="53284" name="AutoShape 39">
            <a:extLst>
              <a:ext uri="{FF2B5EF4-FFF2-40B4-BE49-F238E27FC236}">
                <a16:creationId xmlns:a16="http://schemas.microsoft.com/office/drawing/2014/main" id="{C3A677B4-A81B-B540-983B-50AA1DF92016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85" name="Text Box 40">
            <a:extLst>
              <a:ext uri="{FF2B5EF4-FFF2-40B4-BE49-F238E27FC236}">
                <a16:creationId xmlns:a16="http://schemas.microsoft.com/office/drawing/2014/main" id="{6D71C0A6-4916-194B-8400-30DE11A26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53286" name="AutoShape 41">
            <a:extLst>
              <a:ext uri="{FF2B5EF4-FFF2-40B4-BE49-F238E27FC236}">
                <a16:creationId xmlns:a16="http://schemas.microsoft.com/office/drawing/2014/main" id="{3E48E02E-9502-CA40-8E74-16610CAAD75A}"/>
              </a:ext>
            </a:extLst>
          </p:cNvPr>
          <p:cNvSpPr>
            <a:spLocks/>
          </p:cNvSpPr>
          <p:nvPr/>
        </p:nvSpPr>
        <p:spPr bwMode="auto">
          <a:xfrm rot="5400000">
            <a:off x="6388894" y="4595019"/>
            <a:ext cx="103188" cy="1625600"/>
          </a:xfrm>
          <a:prstGeom prst="leftBrace">
            <a:avLst>
              <a:gd name="adj1" fmla="val 1189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87" name="Text Box 42">
            <a:extLst>
              <a:ext uri="{FF2B5EF4-FFF2-40B4-BE49-F238E27FC236}">
                <a16:creationId xmlns:a16="http://schemas.microsoft.com/office/drawing/2014/main" id="{D4B44C16-D5B0-CB4E-9220-C74918B94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5100638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LAN2 frame</a:t>
            </a:r>
          </a:p>
        </p:txBody>
      </p:sp>
      <p:sp>
        <p:nvSpPr>
          <p:cNvPr id="53288" name="Rectangle 43">
            <a:extLst>
              <a:ext uri="{FF2B5EF4-FFF2-40B4-BE49-F238E27FC236}">
                <a16:creationId xmlns:a16="http://schemas.microsoft.com/office/drawing/2014/main" id="{D4D90172-6CBF-AD4D-B4A3-9F88D25B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3289" name="Rectangle 44">
            <a:extLst>
              <a:ext uri="{FF2B5EF4-FFF2-40B4-BE49-F238E27FC236}">
                <a16:creationId xmlns:a16="http://schemas.microsoft.com/office/drawing/2014/main" id="{5E343899-F78D-8548-9236-04E12076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290" name="Rectangle 45">
            <a:extLst>
              <a:ext uri="{FF2B5EF4-FFF2-40B4-BE49-F238E27FC236}">
                <a16:creationId xmlns:a16="http://schemas.microsoft.com/office/drawing/2014/main" id="{940C1080-998E-3B4F-86C5-5378907B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291" name="Line 46">
            <a:extLst>
              <a:ext uri="{FF2B5EF4-FFF2-40B4-BE49-F238E27FC236}">
                <a16:creationId xmlns:a16="http://schemas.microsoft.com/office/drawing/2014/main" id="{281A71C2-549B-9547-994C-D87772661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2" name="Line 47">
            <a:extLst>
              <a:ext uri="{FF2B5EF4-FFF2-40B4-BE49-F238E27FC236}">
                <a16:creationId xmlns:a16="http://schemas.microsoft.com/office/drawing/2014/main" id="{FE4380AE-E846-DC48-8717-3044FB16F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3" name="Text Box 48">
            <a:extLst>
              <a:ext uri="{FF2B5EF4-FFF2-40B4-BE49-F238E27FC236}">
                <a16:creationId xmlns:a16="http://schemas.microsoft.com/office/drawing/2014/main" id="{DD692746-7C17-364C-A4ED-61B664C42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3294" name="Rectangle 49">
            <a:extLst>
              <a:ext uri="{FF2B5EF4-FFF2-40B4-BE49-F238E27FC236}">
                <a16:creationId xmlns:a16="http://schemas.microsoft.com/office/drawing/2014/main" id="{D97D9091-CD20-9243-A91A-3EB51FB0E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3295" name="Line 50">
            <a:extLst>
              <a:ext uri="{FF2B5EF4-FFF2-40B4-BE49-F238E27FC236}">
                <a16:creationId xmlns:a16="http://schemas.microsoft.com/office/drawing/2014/main" id="{7FB7ADF0-51E7-C84E-B80B-2AD9EAF9A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6" name="Line 51">
            <a:extLst>
              <a:ext uri="{FF2B5EF4-FFF2-40B4-BE49-F238E27FC236}">
                <a16:creationId xmlns:a16="http://schemas.microsoft.com/office/drawing/2014/main" id="{15C07A6C-9223-714A-B695-0AD68B81B5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7" name="AutoShape 52">
            <a:extLst>
              <a:ext uri="{FF2B5EF4-FFF2-40B4-BE49-F238E27FC236}">
                <a16:creationId xmlns:a16="http://schemas.microsoft.com/office/drawing/2014/main" id="{9C471EF3-080F-0841-962C-C4CEC1CF6080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98" name="Text Box 53">
            <a:extLst>
              <a:ext uri="{FF2B5EF4-FFF2-40B4-BE49-F238E27FC236}">
                <a16:creationId xmlns:a16="http://schemas.microsoft.com/office/drawing/2014/main" id="{E7A9438B-46EA-794B-8FF1-8ACBEE2C2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53299" name="Rectangle 57">
            <a:extLst>
              <a:ext uri="{FF2B5EF4-FFF2-40B4-BE49-F238E27FC236}">
                <a16:creationId xmlns:a16="http://schemas.microsoft.com/office/drawing/2014/main" id="{EDC98EA6-3CAB-1D4D-BC0F-E950A64B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3300" name="Rectangle 58">
            <a:extLst>
              <a:ext uri="{FF2B5EF4-FFF2-40B4-BE49-F238E27FC236}">
                <a16:creationId xmlns:a16="http://schemas.microsoft.com/office/drawing/2014/main" id="{6D8459C6-4B48-C742-8B3A-09BB71B66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3301" name="Rectangle 59">
            <a:extLst>
              <a:ext uri="{FF2B5EF4-FFF2-40B4-BE49-F238E27FC236}">
                <a16:creationId xmlns:a16="http://schemas.microsoft.com/office/drawing/2014/main" id="{E3EBFD3C-8380-444E-B9D2-F5BC62F3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302" name="Text Box 60">
            <a:extLst>
              <a:ext uri="{FF2B5EF4-FFF2-40B4-BE49-F238E27FC236}">
                <a16:creationId xmlns:a16="http://schemas.microsoft.com/office/drawing/2014/main" id="{51F6079C-6AFF-8D48-9238-500DEBB45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3303" name="Line 61">
            <a:extLst>
              <a:ext uri="{FF2B5EF4-FFF2-40B4-BE49-F238E27FC236}">
                <a16:creationId xmlns:a16="http://schemas.microsoft.com/office/drawing/2014/main" id="{6DEEAE01-E13F-7D4C-B01D-3623D33031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304" name="Line 62">
            <a:extLst>
              <a:ext uri="{FF2B5EF4-FFF2-40B4-BE49-F238E27FC236}">
                <a16:creationId xmlns:a16="http://schemas.microsoft.com/office/drawing/2014/main" id="{3935FF80-CDF2-454F-A1F8-B4A3E9F15E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305" name="Rectangle 64">
            <a:extLst>
              <a:ext uri="{FF2B5EF4-FFF2-40B4-BE49-F238E27FC236}">
                <a16:creationId xmlns:a16="http://schemas.microsoft.com/office/drawing/2014/main" id="{F06C7F90-6012-C547-BF80-8E502C4C7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(6)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306" name="TextBox 66">
            <a:extLst>
              <a:ext uri="{FF2B5EF4-FFF2-40B4-BE49-F238E27FC236}">
                <a16:creationId xmlns:a16="http://schemas.microsoft.com/office/drawing/2014/main" id="{B151FEF9-E6E4-2F48-AC35-31AE4694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22FAC1D3-4E17-3144-91A1-E3D6D463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495425"/>
            <a:ext cx="3106738" cy="37465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router’s LAN2 adapter copies the frame to the network</a:t>
            </a:r>
            <a:endParaRPr lang="en-US" altLang="zh-CN" sz="16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7">
            <a:extLst>
              <a:ext uri="{FF2B5EF4-FFF2-40B4-BE49-F238E27FC236}">
                <a16:creationId xmlns:a16="http://schemas.microsoft.com/office/drawing/2014/main" id="{48A2EFB3-3A39-824A-8220-EF5500B13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69FBE6-2FC4-3A4E-9AD0-E2833B426BA1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048F3-359C-5248-A7D8-7105653E1856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01" name="灯片编号占位符 5">
            <a:extLst>
              <a:ext uri="{FF2B5EF4-FFF2-40B4-BE49-F238E27FC236}">
                <a16:creationId xmlns:a16="http://schemas.microsoft.com/office/drawing/2014/main" id="{296C0896-6058-5141-9445-583CE4D7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7C812-D04C-E045-8860-A9EE50A86D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3C922761-4968-844A-BB6F-4D823A19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5303" name="Rectangle 4">
            <a:extLst>
              <a:ext uri="{FF2B5EF4-FFF2-40B4-BE49-F238E27FC236}">
                <a16:creationId xmlns:a16="http://schemas.microsoft.com/office/drawing/2014/main" id="{4CA2D25A-6461-1F48-91EB-60773BD9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5304" name="Rectangle 5">
            <a:extLst>
              <a:ext uri="{FF2B5EF4-FFF2-40B4-BE49-F238E27FC236}">
                <a16:creationId xmlns:a16="http://schemas.microsoft.com/office/drawing/2014/main" id="{DD0BDE38-1CD1-DB4A-AD32-AD44849C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05" name="Line 6">
            <a:extLst>
              <a:ext uri="{FF2B5EF4-FFF2-40B4-BE49-F238E27FC236}">
                <a16:creationId xmlns:a16="http://schemas.microsoft.com/office/drawing/2014/main" id="{06ABC5F1-004B-494B-B5F3-A2902E148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6" name="Text Box 7">
            <a:extLst>
              <a:ext uri="{FF2B5EF4-FFF2-40B4-BE49-F238E27FC236}">
                <a16:creationId xmlns:a16="http://schemas.microsoft.com/office/drawing/2014/main" id="{D02700F7-4B7E-994A-A201-7615BE30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5307" name="Line 8">
            <a:extLst>
              <a:ext uri="{FF2B5EF4-FFF2-40B4-BE49-F238E27FC236}">
                <a16:creationId xmlns:a16="http://schemas.microsoft.com/office/drawing/2014/main" id="{05D9E6A1-A79A-DF4C-9899-4FC5B011F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8" name="Rectangle 9">
            <a:extLst>
              <a:ext uri="{FF2B5EF4-FFF2-40B4-BE49-F238E27FC236}">
                <a16:creationId xmlns:a16="http://schemas.microsoft.com/office/drawing/2014/main" id="{4CDD61D3-AD64-E149-9004-47E7DC362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09" name="Rectangle 10">
            <a:extLst>
              <a:ext uri="{FF2B5EF4-FFF2-40B4-BE49-F238E27FC236}">
                <a16:creationId xmlns:a16="http://schemas.microsoft.com/office/drawing/2014/main" id="{C2AE0554-C583-E949-B603-A6575D73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10" name="Rectangle 11">
            <a:extLst>
              <a:ext uri="{FF2B5EF4-FFF2-40B4-BE49-F238E27FC236}">
                <a16:creationId xmlns:a16="http://schemas.microsoft.com/office/drawing/2014/main" id="{C65AA6E0-D8D0-E048-BD2D-92391B46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11" name="Rectangle 12">
            <a:extLst>
              <a:ext uri="{FF2B5EF4-FFF2-40B4-BE49-F238E27FC236}">
                <a16:creationId xmlns:a16="http://schemas.microsoft.com/office/drawing/2014/main" id="{C57D5EA0-CFBC-1B4C-807B-4C19F46AC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5312" name="Rectangle 13">
            <a:extLst>
              <a:ext uri="{FF2B5EF4-FFF2-40B4-BE49-F238E27FC236}">
                <a16:creationId xmlns:a16="http://schemas.microsoft.com/office/drawing/2014/main" id="{E67C15AF-7EAE-9946-A5E3-2D24B71C3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13" name="Rectangle 14">
            <a:extLst>
              <a:ext uri="{FF2B5EF4-FFF2-40B4-BE49-F238E27FC236}">
                <a16:creationId xmlns:a16="http://schemas.microsoft.com/office/drawing/2014/main" id="{12D63EB7-43E2-9046-B994-5C7E94160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14" name="Rectangle 15">
            <a:extLst>
              <a:ext uri="{FF2B5EF4-FFF2-40B4-BE49-F238E27FC236}">
                <a16:creationId xmlns:a16="http://schemas.microsoft.com/office/drawing/2014/main" id="{54D3ECB2-2177-0B45-A3BE-92DF50CF1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15" name="Rectangle 16">
            <a:extLst>
              <a:ext uri="{FF2B5EF4-FFF2-40B4-BE49-F238E27FC236}">
                <a16:creationId xmlns:a16="http://schemas.microsoft.com/office/drawing/2014/main" id="{534B1631-D835-704F-9A25-AA8BD608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16" name="Rectangle 17">
            <a:extLst>
              <a:ext uri="{FF2B5EF4-FFF2-40B4-BE49-F238E27FC236}">
                <a16:creationId xmlns:a16="http://schemas.microsoft.com/office/drawing/2014/main" id="{A4E614E5-12F2-974C-9B21-2201FCC4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5317" name="Text Box 18">
            <a:extLst>
              <a:ext uri="{FF2B5EF4-FFF2-40B4-BE49-F238E27FC236}">
                <a16:creationId xmlns:a16="http://schemas.microsoft.com/office/drawing/2014/main" id="{8DD2EF56-C239-3448-A14A-12ABDDA0E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5318" name="Line 19">
            <a:extLst>
              <a:ext uri="{FF2B5EF4-FFF2-40B4-BE49-F238E27FC236}">
                <a16:creationId xmlns:a16="http://schemas.microsoft.com/office/drawing/2014/main" id="{9D51E815-A65E-254B-8C6D-CB3D9810A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19" name="Text Box 20">
            <a:extLst>
              <a:ext uri="{FF2B5EF4-FFF2-40B4-BE49-F238E27FC236}">
                <a16:creationId xmlns:a16="http://schemas.microsoft.com/office/drawing/2014/main" id="{7D02FC93-FF2A-0043-8E07-F3411565F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5320" name="Line 21">
            <a:extLst>
              <a:ext uri="{FF2B5EF4-FFF2-40B4-BE49-F238E27FC236}">
                <a16:creationId xmlns:a16="http://schemas.microsoft.com/office/drawing/2014/main" id="{6A2FBC82-275D-624F-8F95-1635F2958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1" name="Line 23">
            <a:extLst>
              <a:ext uri="{FF2B5EF4-FFF2-40B4-BE49-F238E27FC236}">
                <a16:creationId xmlns:a16="http://schemas.microsoft.com/office/drawing/2014/main" id="{A28C6F6E-480A-014E-92E2-1D38C0122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2" name="Line 24">
            <a:extLst>
              <a:ext uri="{FF2B5EF4-FFF2-40B4-BE49-F238E27FC236}">
                <a16:creationId xmlns:a16="http://schemas.microsoft.com/office/drawing/2014/main" id="{1D9DEB69-6C90-8248-908F-76CC0849B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3" name="Rectangle 25">
            <a:extLst>
              <a:ext uri="{FF2B5EF4-FFF2-40B4-BE49-F238E27FC236}">
                <a16:creationId xmlns:a16="http://schemas.microsoft.com/office/drawing/2014/main" id="{8259D658-BF5D-2C4F-B970-451B0BB35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24" name="Rectangle 26">
            <a:extLst>
              <a:ext uri="{FF2B5EF4-FFF2-40B4-BE49-F238E27FC236}">
                <a16:creationId xmlns:a16="http://schemas.microsoft.com/office/drawing/2014/main" id="{FC6B8473-E159-4440-AB6B-F321408F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25" name="Rectangle 27">
            <a:extLst>
              <a:ext uri="{FF2B5EF4-FFF2-40B4-BE49-F238E27FC236}">
                <a16:creationId xmlns:a16="http://schemas.microsoft.com/office/drawing/2014/main" id="{9EC069E0-6493-2B4E-90D7-5068C0CD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5326" name="Rectangle 28">
            <a:extLst>
              <a:ext uri="{FF2B5EF4-FFF2-40B4-BE49-F238E27FC236}">
                <a16:creationId xmlns:a16="http://schemas.microsoft.com/office/drawing/2014/main" id="{28032B48-C180-9443-853C-608B6157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27" name="Rectangle 29">
            <a:extLst>
              <a:ext uri="{FF2B5EF4-FFF2-40B4-BE49-F238E27FC236}">
                <a16:creationId xmlns:a16="http://schemas.microsoft.com/office/drawing/2014/main" id="{3ABE0A5B-1F1A-C442-815B-81723C73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28" name="Rectangle 30">
            <a:extLst>
              <a:ext uri="{FF2B5EF4-FFF2-40B4-BE49-F238E27FC236}">
                <a16:creationId xmlns:a16="http://schemas.microsoft.com/office/drawing/2014/main" id="{E3EC2F10-B774-7E44-A369-815F05A5B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4619625"/>
            <a:ext cx="457200" cy="20796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5329" name="Text Box 31">
            <a:extLst>
              <a:ext uri="{FF2B5EF4-FFF2-40B4-BE49-F238E27FC236}">
                <a16:creationId xmlns:a16="http://schemas.microsoft.com/office/drawing/2014/main" id="{311D6773-98FF-734C-9544-4E033462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5330" name="Text Box 32">
            <a:extLst>
              <a:ext uri="{FF2B5EF4-FFF2-40B4-BE49-F238E27FC236}">
                <a16:creationId xmlns:a16="http://schemas.microsoft.com/office/drawing/2014/main" id="{4D54C3F9-964B-6441-8C31-AA1DA92F7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5331" name="Text Box 33">
            <a:extLst>
              <a:ext uri="{FF2B5EF4-FFF2-40B4-BE49-F238E27FC236}">
                <a16:creationId xmlns:a16="http://schemas.microsoft.com/office/drawing/2014/main" id="{B9BC658A-CCD4-7B46-88FB-635156AA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5332" name="Text Box 34">
            <a:extLst>
              <a:ext uri="{FF2B5EF4-FFF2-40B4-BE49-F238E27FC236}">
                <a16:creationId xmlns:a16="http://schemas.microsoft.com/office/drawing/2014/main" id="{55517601-2075-F940-BC2A-1E501DE7F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5333" name="Text Box 35">
            <a:extLst>
              <a:ext uri="{FF2B5EF4-FFF2-40B4-BE49-F238E27FC236}">
                <a16:creationId xmlns:a16="http://schemas.microsoft.com/office/drawing/2014/main" id="{8D72B39A-4004-9445-8431-CDEEA935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5434013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55334" name="Text Box 36">
            <a:extLst>
              <a:ext uri="{FF2B5EF4-FFF2-40B4-BE49-F238E27FC236}">
                <a16:creationId xmlns:a16="http://schemas.microsoft.com/office/drawing/2014/main" id="{E93112EB-8278-1E4A-AB70-6E9A4DBE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(6)</a:t>
            </a:r>
          </a:p>
        </p:txBody>
      </p:sp>
      <p:sp>
        <p:nvSpPr>
          <p:cNvPr id="55335" name="AutoShape 39">
            <a:extLst>
              <a:ext uri="{FF2B5EF4-FFF2-40B4-BE49-F238E27FC236}">
                <a16:creationId xmlns:a16="http://schemas.microsoft.com/office/drawing/2014/main" id="{66C98D8A-C95F-B64B-9F38-D1C5D0FD7CFB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36" name="Text Box 40">
            <a:extLst>
              <a:ext uri="{FF2B5EF4-FFF2-40B4-BE49-F238E27FC236}">
                <a16:creationId xmlns:a16="http://schemas.microsoft.com/office/drawing/2014/main" id="{1211042C-00FA-C644-BF6F-D992F412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55337" name="AutoShape 41">
            <a:extLst>
              <a:ext uri="{FF2B5EF4-FFF2-40B4-BE49-F238E27FC236}">
                <a16:creationId xmlns:a16="http://schemas.microsoft.com/office/drawing/2014/main" id="{52910289-62DA-FE43-85FB-4D4F9266A591}"/>
              </a:ext>
            </a:extLst>
          </p:cNvPr>
          <p:cNvSpPr>
            <a:spLocks/>
          </p:cNvSpPr>
          <p:nvPr/>
        </p:nvSpPr>
        <p:spPr bwMode="auto">
          <a:xfrm rot="5400000">
            <a:off x="6388894" y="4595019"/>
            <a:ext cx="103188" cy="1625600"/>
          </a:xfrm>
          <a:prstGeom prst="leftBrace">
            <a:avLst>
              <a:gd name="adj1" fmla="val 1189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38" name="Text Box 42">
            <a:extLst>
              <a:ext uri="{FF2B5EF4-FFF2-40B4-BE49-F238E27FC236}">
                <a16:creationId xmlns:a16="http://schemas.microsoft.com/office/drawing/2014/main" id="{6901DB50-F967-2645-98BA-E38B8B0A6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5100638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LAN2 frame</a:t>
            </a:r>
          </a:p>
        </p:txBody>
      </p:sp>
      <p:sp>
        <p:nvSpPr>
          <p:cNvPr id="55339" name="Rectangle 43">
            <a:extLst>
              <a:ext uri="{FF2B5EF4-FFF2-40B4-BE49-F238E27FC236}">
                <a16:creationId xmlns:a16="http://schemas.microsoft.com/office/drawing/2014/main" id="{01FDE901-7B35-A446-A1EE-B561C0A7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5340" name="Rectangle 44">
            <a:extLst>
              <a:ext uri="{FF2B5EF4-FFF2-40B4-BE49-F238E27FC236}">
                <a16:creationId xmlns:a16="http://schemas.microsoft.com/office/drawing/2014/main" id="{CB6D59B8-A759-074B-8F6A-86E81016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41" name="Rectangle 45">
            <a:extLst>
              <a:ext uri="{FF2B5EF4-FFF2-40B4-BE49-F238E27FC236}">
                <a16:creationId xmlns:a16="http://schemas.microsoft.com/office/drawing/2014/main" id="{88CF3875-D29B-2B40-B7CE-890D53428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42" name="Line 46">
            <a:extLst>
              <a:ext uri="{FF2B5EF4-FFF2-40B4-BE49-F238E27FC236}">
                <a16:creationId xmlns:a16="http://schemas.microsoft.com/office/drawing/2014/main" id="{7F1B92B9-B415-6743-BAF7-B0A5DECB8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3" name="Line 47">
            <a:extLst>
              <a:ext uri="{FF2B5EF4-FFF2-40B4-BE49-F238E27FC236}">
                <a16:creationId xmlns:a16="http://schemas.microsoft.com/office/drawing/2014/main" id="{50DF9E03-F9B6-D646-8523-2A98B2B0C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4" name="Text Box 48">
            <a:extLst>
              <a:ext uri="{FF2B5EF4-FFF2-40B4-BE49-F238E27FC236}">
                <a16:creationId xmlns:a16="http://schemas.microsoft.com/office/drawing/2014/main" id="{B0BA9F19-082A-EC44-BFE6-CF2CD732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5345" name="Rectangle 49">
            <a:extLst>
              <a:ext uri="{FF2B5EF4-FFF2-40B4-BE49-F238E27FC236}">
                <a16:creationId xmlns:a16="http://schemas.microsoft.com/office/drawing/2014/main" id="{B8D908C4-3CD9-F045-AB04-5FD76E5B1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5346" name="Line 50">
            <a:extLst>
              <a:ext uri="{FF2B5EF4-FFF2-40B4-BE49-F238E27FC236}">
                <a16:creationId xmlns:a16="http://schemas.microsoft.com/office/drawing/2014/main" id="{6C3EF46B-BB55-574C-AC50-499475452F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7" name="Line 51">
            <a:extLst>
              <a:ext uri="{FF2B5EF4-FFF2-40B4-BE49-F238E27FC236}">
                <a16:creationId xmlns:a16="http://schemas.microsoft.com/office/drawing/2014/main" id="{16A34CE2-2A45-254D-815A-2DD1B847E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8" name="AutoShape 52">
            <a:extLst>
              <a:ext uri="{FF2B5EF4-FFF2-40B4-BE49-F238E27FC236}">
                <a16:creationId xmlns:a16="http://schemas.microsoft.com/office/drawing/2014/main" id="{34DEF684-2331-AB45-A58F-37C197405E1E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49" name="Text Box 53">
            <a:extLst>
              <a:ext uri="{FF2B5EF4-FFF2-40B4-BE49-F238E27FC236}">
                <a16:creationId xmlns:a16="http://schemas.microsoft.com/office/drawing/2014/main" id="{5E9A9F0B-7598-2449-AD98-078615DD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46D4B0F-A70C-6E40-9313-CD87006AD02C}"/>
              </a:ext>
            </a:extLst>
          </p:cNvPr>
          <p:cNvGrpSpPr>
            <a:grpSpLocks/>
          </p:cNvGrpSpPr>
          <p:nvPr/>
        </p:nvGrpSpPr>
        <p:grpSpPr bwMode="auto">
          <a:xfrm>
            <a:off x="6770688" y="3443288"/>
            <a:ext cx="2057400" cy="304800"/>
            <a:chOff x="6770688" y="3443005"/>
            <a:chExt cx="2057400" cy="304977"/>
          </a:xfrm>
        </p:grpSpPr>
        <p:sp>
          <p:nvSpPr>
            <p:cNvPr id="55360" name="Text Box 37">
              <a:extLst>
                <a:ext uri="{FF2B5EF4-FFF2-40B4-BE49-F238E27FC236}">
                  <a16:creationId xmlns:a16="http://schemas.microsoft.com/office/drawing/2014/main" id="{91BB3E79-46F2-F041-96B1-9B99AB940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3443005"/>
              <a:ext cx="40005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(7)</a:t>
              </a:r>
            </a:p>
          </p:txBody>
        </p:sp>
        <p:sp>
          <p:nvSpPr>
            <p:cNvPr id="55361" name="Rectangle 54">
              <a:extLst>
                <a:ext uri="{FF2B5EF4-FFF2-40B4-BE49-F238E27FC236}">
                  <a16:creationId xmlns:a16="http://schemas.microsoft.com/office/drawing/2014/main" id="{49E338CE-42A5-9440-9D65-FA710C66C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3537951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55362" name="Rectangle 55">
              <a:extLst>
                <a:ext uri="{FF2B5EF4-FFF2-40B4-BE49-F238E27FC236}">
                  <a16:creationId xmlns:a16="http://schemas.microsoft.com/office/drawing/2014/main" id="{6805791F-6DD1-B74F-9AF8-F01A8A12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3537951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55363" name="Rectangle 56">
              <a:extLst>
                <a:ext uri="{FF2B5EF4-FFF2-40B4-BE49-F238E27FC236}">
                  <a16:creationId xmlns:a16="http://schemas.microsoft.com/office/drawing/2014/main" id="{DC3F8C62-1B93-2140-A014-07C973D8B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88" y="3537951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</p:grpSp>
      <p:sp>
        <p:nvSpPr>
          <p:cNvPr id="55351" name="Rectangle 57">
            <a:extLst>
              <a:ext uri="{FF2B5EF4-FFF2-40B4-BE49-F238E27FC236}">
                <a16:creationId xmlns:a16="http://schemas.microsoft.com/office/drawing/2014/main" id="{DEAEF131-4CC4-814E-86C4-A0AB1718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5352" name="Rectangle 58">
            <a:extLst>
              <a:ext uri="{FF2B5EF4-FFF2-40B4-BE49-F238E27FC236}">
                <a16:creationId xmlns:a16="http://schemas.microsoft.com/office/drawing/2014/main" id="{8A09ABF2-18E3-B249-8EFF-C24F180F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5353" name="Rectangle 59">
            <a:extLst>
              <a:ext uri="{FF2B5EF4-FFF2-40B4-BE49-F238E27FC236}">
                <a16:creationId xmlns:a16="http://schemas.microsoft.com/office/drawing/2014/main" id="{75099641-662D-8F47-BC23-D391F77C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54" name="Text Box 60">
            <a:extLst>
              <a:ext uri="{FF2B5EF4-FFF2-40B4-BE49-F238E27FC236}">
                <a16:creationId xmlns:a16="http://schemas.microsoft.com/office/drawing/2014/main" id="{0257827D-42A9-914E-936A-7C030DD5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5355" name="Line 61">
            <a:extLst>
              <a:ext uri="{FF2B5EF4-FFF2-40B4-BE49-F238E27FC236}">
                <a16:creationId xmlns:a16="http://schemas.microsoft.com/office/drawing/2014/main" id="{F5ECAF60-263B-8344-976E-A5B657661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56" name="Line 62">
            <a:extLst>
              <a:ext uri="{FF2B5EF4-FFF2-40B4-BE49-F238E27FC236}">
                <a16:creationId xmlns:a16="http://schemas.microsoft.com/office/drawing/2014/main" id="{15CE1CCE-01A4-2041-8305-18AF8CBFF9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57" name="Rectangle 64">
            <a:extLst>
              <a:ext uri="{FF2B5EF4-FFF2-40B4-BE49-F238E27FC236}">
                <a16:creationId xmlns:a16="http://schemas.microsoft.com/office/drawing/2014/main" id="{8F9CF91D-D78A-1547-8BE6-B9A602B88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(7)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358" name="TextBox 66">
            <a:extLst>
              <a:ext uri="{FF2B5EF4-FFF2-40B4-BE49-F238E27FC236}">
                <a16:creationId xmlns:a16="http://schemas.microsoft.com/office/drawing/2014/main" id="{E7FCB34E-6F94-5D4A-B3AA-889E81DED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BA5248AB-4402-E741-BE1B-F18953891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1511300"/>
            <a:ext cx="3330575" cy="374332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When the frame reaches host B,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its adapter reads the frame from the wire and passes it to the protocol software</a:t>
            </a:r>
            <a:endParaRPr lang="en-US" altLang="zh-CN" sz="16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7">
            <a:extLst>
              <a:ext uri="{FF2B5EF4-FFF2-40B4-BE49-F238E27FC236}">
                <a16:creationId xmlns:a16="http://schemas.microsoft.com/office/drawing/2014/main" id="{32C6FC7F-BBA4-844F-AFF5-0257878C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ADE1A3-3751-A140-8E76-037585E79EDC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676323-2875-2648-9FA1-8DBF5AC37390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349" name="灯片编号占位符 5">
            <a:extLst>
              <a:ext uri="{FF2B5EF4-FFF2-40B4-BE49-F238E27FC236}">
                <a16:creationId xmlns:a16="http://schemas.microsoft.com/office/drawing/2014/main" id="{25BDEF91-C022-CC48-914F-37FEDE9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67433-5093-A145-BAB1-C4D8B2B93FE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F2808CBD-77F9-754C-BDA8-0636D90C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7351" name="Rectangle 4">
            <a:extLst>
              <a:ext uri="{FF2B5EF4-FFF2-40B4-BE49-F238E27FC236}">
                <a16:creationId xmlns:a16="http://schemas.microsoft.com/office/drawing/2014/main" id="{8DBD3CE3-0AF2-7141-BB0C-2C39B62E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7352" name="Rectangle 5">
            <a:extLst>
              <a:ext uri="{FF2B5EF4-FFF2-40B4-BE49-F238E27FC236}">
                <a16:creationId xmlns:a16="http://schemas.microsoft.com/office/drawing/2014/main" id="{80D5FF92-1C75-DC4D-ADCB-4FA6EE2C6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353" name="Line 6">
            <a:extLst>
              <a:ext uri="{FF2B5EF4-FFF2-40B4-BE49-F238E27FC236}">
                <a16:creationId xmlns:a16="http://schemas.microsoft.com/office/drawing/2014/main" id="{3ACA1A07-3910-CF4B-B113-C688DB74D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54" name="Text Box 7">
            <a:extLst>
              <a:ext uri="{FF2B5EF4-FFF2-40B4-BE49-F238E27FC236}">
                <a16:creationId xmlns:a16="http://schemas.microsoft.com/office/drawing/2014/main" id="{E98E8C7B-CAF7-2342-9CF4-0DCE5214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7355" name="Line 8">
            <a:extLst>
              <a:ext uri="{FF2B5EF4-FFF2-40B4-BE49-F238E27FC236}">
                <a16:creationId xmlns:a16="http://schemas.microsoft.com/office/drawing/2014/main" id="{0CE27711-DDD8-F64E-9C39-5D9260854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56" name="Rectangle 9">
            <a:extLst>
              <a:ext uri="{FF2B5EF4-FFF2-40B4-BE49-F238E27FC236}">
                <a16:creationId xmlns:a16="http://schemas.microsoft.com/office/drawing/2014/main" id="{C0911A62-15DD-2943-9AA5-8F89E41B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57" name="Rectangle 10">
            <a:extLst>
              <a:ext uri="{FF2B5EF4-FFF2-40B4-BE49-F238E27FC236}">
                <a16:creationId xmlns:a16="http://schemas.microsoft.com/office/drawing/2014/main" id="{78BB1285-C2FE-5541-B375-DBC3339A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58" name="Rectangle 11">
            <a:extLst>
              <a:ext uri="{FF2B5EF4-FFF2-40B4-BE49-F238E27FC236}">
                <a16:creationId xmlns:a16="http://schemas.microsoft.com/office/drawing/2014/main" id="{1FE311A6-9ADC-804C-9CF7-B8DFFC05E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59" name="Rectangle 12">
            <a:extLst>
              <a:ext uri="{FF2B5EF4-FFF2-40B4-BE49-F238E27FC236}">
                <a16:creationId xmlns:a16="http://schemas.microsoft.com/office/drawing/2014/main" id="{CA0AC8EF-CEB9-F742-91D0-E60A4C85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7360" name="Rectangle 13">
            <a:extLst>
              <a:ext uri="{FF2B5EF4-FFF2-40B4-BE49-F238E27FC236}">
                <a16:creationId xmlns:a16="http://schemas.microsoft.com/office/drawing/2014/main" id="{D4EEB36E-5DC0-2448-9F1A-4936D303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61" name="Rectangle 14">
            <a:extLst>
              <a:ext uri="{FF2B5EF4-FFF2-40B4-BE49-F238E27FC236}">
                <a16:creationId xmlns:a16="http://schemas.microsoft.com/office/drawing/2014/main" id="{002B7930-6EC9-6440-B670-9058A3758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62" name="Rectangle 15">
            <a:extLst>
              <a:ext uri="{FF2B5EF4-FFF2-40B4-BE49-F238E27FC236}">
                <a16:creationId xmlns:a16="http://schemas.microsoft.com/office/drawing/2014/main" id="{5686A841-9968-C443-B0C9-D5EF794D6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63" name="Rectangle 16">
            <a:extLst>
              <a:ext uri="{FF2B5EF4-FFF2-40B4-BE49-F238E27FC236}">
                <a16:creationId xmlns:a16="http://schemas.microsoft.com/office/drawing/2014/main" id="{5A515A47-BF44-534B-BC44-7AA6AC9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64" name="Rectangle 17">
            <a:extLst>
              <a:ext uri="{FF2B5EF4-FFF2-40B4-BE49-F238E27FC236}">
                <a16:creationId xmlns:a16="http://schemas.microsoft.com/office/drawing/2014/main" id="{439C6535-093C-EC44-B7BB-14C491808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7365" name="Text Box 18">
            <a:extLst>
              <a:ext uri="{FF2B5EF4-FFF2-40B4-BE49-F238E27FC236}">
                <a16:creationId xmlns:a16="http://schemas.microsoft.com/office/drawing/2014/main" id="{9CCA2AF1-6C19-0843-90EA-181E6AFF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7366" name="Line 19">
            <a:extLst>
              <a:ext uri="{FF2B5EF4-FFF2-40B4-BE49-F238E27FC236}">
                <a16:creationId xmlns:a16="http://schemas.microsoft.com/office/drawing/2014/main" id="{25582AE6-F1A0-1A48-A7D1-5C5CB240E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67" name="Text Box 20">
            <a:extLst>
              <a:ext uri="{FF2B5EF4-FFF2-40B4-BE49-F238E27FC236}">
                <a16:creationId xmlns:a16="http://schemas.microsoft.com/office/drawing/2014/main" id="{B594A058-E62F-5C4E-A50C-731991DBF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7368" name="Line 21">
            <a:extLst>
              <a:ext uri="{FF2B5EF4-FFF2-40B4-BE49-F238E27FC236}">
                <a16:creationId xmlns:a16="http://schemas.microsoft.com/office/drawing/2014/main" id="{ECC1A4C5-CBF3-B742-9F04-141480262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3756" name="Rectangle 22">
            <a:extLst>
              <a:ext uri="{FF2B5EF4-FFF2-40B4-BE49-F238E27FC236}">
                <a16:creationId xmlns:a16="http://schemas.microsoft.com/office/drawing/2014/main" id="{1779CA24-E78F-AE4A-9B2F-C207D25B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255905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70" name="Line 23">
            <a:extLst>
              <a:ext uri="{FF2B5EF4-FFF2-40B4-BE49-F238E27FC236}">
                <a16:creationId xmlns:a16="http://schemas.microsoft.com/office/drawing/2014/main" id="{E718262A-D5CE-AB4B-AA89-78056B3CE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71" name="Line 24">
            <a:extLst>
              <a:ext uri="{FF2B5EF4-FFF2-40B4-BE49-F238E27FC236}">
                <a16:creationId xmlns:a16="http://schemas.microsoft.com/office/drawing/2014/main" id="{19FFF951-586F-124E-B2E9-D51C8515A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72" name="Rectangle 25">
            <a:extLst>
              <a:ext uri="{FF2B5EF4-FFF2-40B4-BE49-F238E27FC236}">
                <a16:creationId xmlns:a16="http://schemas.microsoft.com/office/drawing/2014/main" id="{E8327D93-F593-D248-89B7-75CD5506E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73" name="Rectangle 26">
            <a:extLst>
              <a:ext uri="{FF2B5EF4-FFF2-40B4-BE49-F238E27FC236}">
                <a16:creationId xmlns:a16="http://schemas.microsoft.com/office/drawing/2014/main" id="{D0017470-1FFA-BC41-8F91-A641A05A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74" name="Rectangle 27">
            <a:extLst>
              <a:ext uri="{FF2B5EF4-FFF2-40B4-BE49-F238E27FC236}">
                <a16:creationId xmlns:a16="http://schemas.microsoft.com/office/drawing/2014/main" id="{4D044AD3-1549-C64C-B374-4C6240C55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7375" name="Rectangle 28">
            <a:extLst>
              <a:ext uri="{FF2B5EF4-FFF2-40B4-BE49-F238E27FC236}">
                <a16:creationId xmlns:a16="http://schemas.microsoft.com/office/drawing/2014/main" id="{66F18101-9FF1-F549-9AC3-D3380186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76" name="Rectangle 29">
            <a:extLst>
              <a:ext uri="{FF2B5EF4-FFF2-40B4-BE49-F238E27FC236}">
                <a16:creationId xmlns:a16="http://schemas.microsoft.com/office/drawing/2014/main" id="{172D342F-4E55-B54A-9E86-40851900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77" name="Rectangle 30">
            <a:extLst>
              <a:ext uri="{FF2B5EF4-FFF2-40B4-BE49-F238E27FC236}">
                <a16:creationId xmlns:a16="http://schemas.microsoft.com/office/drawing/2014/main" id="{5EDE46E7-E406-F745-B7C3-3EC01706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4619625"/>
            <a:ext cx="457200" cy="20796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7378" name="Text Box 31">
            <a:extLst>
              <a:ext uri="{FF2B5EF4-FFF2-40B4-BE49-F238E27FC236}">
                <a16:creationId xmlns:a16="http://schemas.microsoft.com/office/drawing/2014/main" id="{DAEC3DD9-F6F9-D847-BB64-53CE61032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7379" name="Text Box 32">
            <a:extLst>
              <a:ext uri="{FF2B5EF4-FFF2-40B4-BE49-F238E27FC236}">
                <a16:creationId xmlns:a16="http://schemas.microsoft.com/office/drawing/2014/main" id="{351F2772-755E-DC4C-ABD4-8CC3351E0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7380" name="Text Box 33">
            <a:extLst>
              <a:ext uri="{FF2B5EF4-FFF2-40B4-BE49-F238E27FC236}">
                <a16:creationId xmlns:a16="http://schemas.microsoft.com/office/drawing/2014/main" id="{D15D49DF-E429-0640-B8DF-B4A32F3CB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7381" name="Text Box 34">
            <a:extLst>
              <a:ext uri="{FF2B5EF4-FFF2-40B4-BE49-F238E27FC236}">
                <a16:creationId xmlns:a16="http://schemas.microsoft.com/office/drawing/2014/main" id="{1D4D02B8-04BB-2742-A222-2188D823F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7382" name="Text Box 35">
            <a:extLst>
              <a:ext uri="{FF2B5EF4-FFF2-40B4-BE49-F238E27FC236}">
                <a16:creationId xmlns:a16="http://schemas.microsoft.com/office/drawing/2014/main" id="{C097E9B8-0E9F-304F-8154-FEBFD252F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5434013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57383" name="Text Box 36">
            <a:extLst>
              <a:ext uri="{FF2B5EF4-FFF2-40B4-BE49-F238E27FC236}">
                <a16:creationId xmlns:a16="http://schemas.microsoft.com/office/drawing/2014/main" id="{4EC872CB-560F-5248-84C1-159EBB2E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(6)</a:t>
            </a:r>
          </a:p>
        </p:txBody>
      </p:sp>
      <p:sp>
        <p:nvSpPr>
          <p:cNvPr id="57384" name="Text Box 37">
            <a:extLst>
              <a:ext uri="{FF2B5EF4-FFF2-40B4-BE49-F238E27FC236}">
                <a16:creationId xmlns:a16="http://schemas.microsoft.com/office/drawing/2014/main" id="{9CAF85A8-CD43-6248-971D-F0614119E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688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(7)</a:t>
            </a:r>
          </a:p>
        </p:txBody>
      </p:sp>
      <p:sp>
        <p:nvSpPr>
          <p:cNvPr id="73772" name="Text Box 38">
            <a:extLst>
              <a:ext uri="{FF2B5EF4-FFF2-40B4-BE49-F238E27FC236}">
                <a16:creationId xmlns:a16="http://schemas.microsoft.com/office/drawing/2014/main" id="{25FAE872-35AC-7E4A-8C8E-42BC31902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688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(8)</a:t>
            </a:r>
          </a:p>
        </p:txBody>
      </p:sp>
      <p:sp>
        <p:nvSpPr>
          <p:cNvPr id="57386" name="AutoShape 39">
            <a:extLst>
              <a:ext uri="{FF2B5EF4-FFF2-40B4-BE49-F238E27FC236}">
                <a16:creationId xmlns:a16="http://schemas.microsoft.com/office/drawing/2014/main" id="{3C93D773-FC3C-DB4A-AE27-21BC7B02ED47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387" name="Text Box 40">
            <a:extLst>
              <a:ext uri="{FF2B5EF4-FFF2-40B4-BE49-F238E27FC236}">
                <a16:creationId xmlns:a16="http://schemas.microsoft.com/office/drawing/2014/main" id="{C378AE70-5113-3544-9EFD-52056083A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57388" name="AutoShape 41">
            <a:extLst>
              <a:ext uri="{FF2B5EF4-FFF2-40B4-BE49-F238E27FC236}">
                <a16:creationId xmlns:a16="http://schemas.microsoft.com/office/drawing/2014/main" id="{ED079373-42BD-A242-B8EA-E87570F627AF}"/>
              </a:ext>
            </a:extLst>
          </p:cNvPr>
          <p:cNvSpPr>
            <a:spLocks/>
          </p:cNvSpPr>
          <p:nvPr/>
        </p:nvSpPr>
        <p:spPr bwMode="auto">
          <a:xfrm rot="5400000">
            <a:off x="6388894" y="4595019"/>
            <a:ext cx="103188" cy="1625600"/>
          </a:xfrm>
          <a:prstGeom prst="leftBrace">
            <a:avLst>
              <a:gd name="adj1" fmla="val 1189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389" name="Text Box 42">
            <a:extLst>
              <a:ext uri="{FF2B5EF4-FFF2-40B4-BE49-F238E27FC236}">
                <a16:creationId xmlns:a16="http://schemas.microsoft.com/office/drawing/2014/main" id="{3631517E-A0FE-DA4B-934B-922F04C8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5100638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LAN2 frame</a:t>
            </a:r>
          </a:p>
        </p:txBody>
      </p:sp>
      <p:sp>
        <p:nvSpPr>
          <p:cNvPr id="57390" name="Rectangle 43">
            <a:extLst>
              <a:ext uri="{FF2B5EF4-FFF2-40B4-BE49-F238E27FC236}">
                <a16:creationId xmlns:a16="http://schemas.microsoft.com/office/drawing/2014/main" id="{3864C093-A3C7-E241-8363-ED5D44DC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7391" name="Rectangle 44">
            <a:extLst>
              <a:ext uri="{FF2B5EF4-FFF2-40B4-BE49-F238E27FC236}">
                <a16:creationId xmlns:a16="http://schemas.microsoft.com/office/drawing/2014/main" id="{511A1E2E-D145-B543-B4AA-BAFB71E5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392" name="Rectangle 45">
            <a:extLst>
              <a:ext uri="{FF2B5EF4-FFF2-40B4-BE49-F238E27FC236}">
                <a16:creationId xmlns:a16="http://schemas.microsoft.com/office/drawing/2014/main" id="{E9CE2781-5B35-C44F-B91B-4778AD193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393" name="Line 46">
            <a:extLst>
              <a:ext uri="{FF2B5EF4-FFF2-40B4-BE49-F238E27FC236}">
                <a16:creationId xmlns:a16="http://schemas.microsoft.com/office/drawing/2014/main" id="{78494380-F26F-8F40-A425-A7428515F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4" name="Line 47">
            <a:extLst>
              <a:ext uri="{FF2B5EF4-FFF2-40B4-BE49-F238E27FC236}">
                <a16:creationId xmlns:a16="http://schemas.microsoft.com/office/drawing/2014/main" id="{B994E0A0-07FB-6843-AF84-344C9C2F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5" name="Text Box 48">
            <a:extLst>
              <a:ext uri="{FF2B5EF4-FFF2-40B4-BE49-F238E27FC236}">
                <a16:creationId xmlns:a16="http://schemas.microsoft.com/office/drawing/2014/main" id="{E83CF61E-B44B-FD46-9508-E851A450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7396" name="Rectangle 49">
            <a:extLst>
              <a:ext uri="{FF2B5EF4-FFF2-40B4-BE49-F238E27FC236}">
                <a16:creationId xmlns:a16="http://schemas.microsoft.com/office/drawing/2014/main" id="{503BDE07-4EC2-9141-A3D8-4E439014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7397" name="Line 50">
            <a:extLst>
              <a:ext uri="{FF2B5EF4-FFF2-40B4-BE49-F238E27FC236}">
                <a16:creationId xmlns:a16="http://schemas.microsoft.com/office/drawing/2014/main" id="{B4B24FBA-8544-5C46-9E52-0A391E2EA3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8" name="Line 51">
            <a:extLst>
              <a:ext uri="{FF2B5EF4-FFF2-40B4-BE49-F238E27FC236}">
                <a16:creationId xmlns:a16="http://schemas.microsoft.com/office/drawing/2014/main" id="{A6C59D2C-5DB3-224A-A46B-DDB6EB011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9" name="AutoShape 52">
            <a:extLst>
              <a:ext uri="{FF2B5EF4-FFF2-40B4-BE49-F238E27FC236}">
                <a16:creationId xmlns:a16="http://schemas.microsoft.com/office/drawing/2014/main" id="{D1387C3C-B8EB-1340-A1E9-AE05F94C1D1E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400" name="Text Box 53">
            <a:extLst>
              <a:ext uri="{FF2B5EF4-FFF2-40B4-BE49-F238E27FC236}">
                <a16:creationId xmlns:a16="http://schemas.microsoft.com/office/drawing/2014/main" id="{7B727ADC-056B-EE46-AB23-6FBBD8C1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57401" name="Rectangle 54">
            <a:extLst>
              <a:ext uri="{FF2B5EF4-FFF2-40B4-BE49-F238E27FC236}">
                <a16:creationId xmlns:a16="http://schemas.microsoft.com/office/drawing/2014/main" id="{1619C541-7AB6-E841-B2CD-B4E4AF12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3538538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402" name="Rectangle 55">
            <a:extLst>
              <a:ext uri="{FF2B5EF4-FFF2-40B4-BE49-F238E27FC236}">
                <a16:creationId xmlns:a16="http://schemas.microsoft.com/office/drawing/2014/main" id="{0B80390D-FB0E-6A4E-AC5C-54990055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3538538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403" name="Rectangle 56">
            <a:extLst>
              <a:ext uri="{FF2B5EF4-FFF2-40B4-BE49-F238E27FC236}">
                <a16:creationId xmlns:a16="http://schemas.microsoft.com/office/drawing/2014/main" id="{4A4561D7-9B8C-6841-B299-FF4E845B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3538538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7404" name="Rectangle 57">
            <a:extLst>
              <a:ext uri="{FF2B5EF4-FFF2-40B4-BE49-F238E27FC236}">
                <a16:creationId xmlns:a16="http://schemas.microsoft.com/office/drawing/2014/main" id="{56BF0FC8-151E-AE44-BCC3-B8210CD4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7405" name="Rectangle 58">
            <a:extLst>
              <a:ext uri="{FF2B5EF4-FFF2-40B4-BE49-F238E27FC236}">
                <a16:creationId xmlns:a16="http://schemas.microsoft.com/office/drawing/2014/main" id="{25B08C84-DD04-DD47-9CE2-3DD8FAB49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7406" name="Rectangle 59">
            <a:extLst>
              <a:ext uri="{FF2B5EF4-FFF2-40B4-BE49-F238E27FC236}">
                <a16:creationId xmlns:a16="http://schemas.microsoft.com/office/drawing/2014/main" id="{15B6537E-7346-0240-A528-12C7E09D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407" name="Text Box 60">
            <a:extLst>
              <a:ext uri="{FF2B5EF4-FFF2-40B4-BE49-F238E27FC236}">
                <a16:creationId xmlns:a16="http://schemas.microsoft.com/office/drawing/2014/main" id="{4CDB6FD8-CF2D-374D-B8C4-2D81F10F4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7408" name="Line 61">
            <a:extLst>
              <a:ext uri="{FF2B5EF4-FFF2-40B4-BE49-F238E27FC236}">
                <a16:creationId xmlns:a16="http://schemas.microsoft.com/office/drawing/2014/main" id="{EF7789C9-2233-B34C-9024-8309840FB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09" name="Line 62">
            <a:extLst>
              <a:ext uri="{FF2B5EF4-FFF2-40B4-BE49-F238E27FC236}">
                <a16:creationId xmlns:a16="http://schemas.microsoft.com/office/drawing/2014/main" id="{EFF91529-2396-0C40-AA00-B83D8DDD1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10" name="Rectangle 64">
            <a:extLst>
              <a:ext uri="{FF2B5EF4-FFF2-40B4-BE49-F238E27FC236}">
                <a16:creationId xmlns:a16="http://schemas.microsoft.com/office/drawing/2014/main" id="{6B5A55F0-069A-E84A-914C-31C0D27E7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(8)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411" name="TextBox 66">
            <a:extLst>
              <a:ext uri="{FF2B5EF4-FFF2-40B4-BE49-F238E27FC236}">
                <a16:creationId xmlns:a16="http://schemas.microsoft.com/office/drawing/2014/main" id="{42E80A7D-CC9D-8745-AA2A-2F622D7DE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69" name="Rectangle 3">
            <a:extLst>
              <a:ext uri="{FF2B5EF4-FFF2-40B4-BE49-F238E27FC236}">
                <a16:creationId xmlns:a16="http://schemas.microsoft.com/office/drawing/2014/main" id="{7D5C214F-C73D-FE49-8FC3-213BACFAA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08125"/>
            <a:ext cx="5561013" cy="519747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Finally, the protocol software on host B strips off the packet header and frame header. </a:t>
            </a:r>
          </a:p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protocol software will eventually copy the resulting data into the server’s virtual address space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when the server invokes a system call that reads the data.</a:t>
            </a:r>
            <a:endParaRPr lang="en-US" altLang="zh-CN" sz="16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6" grpId="0" animBg="1"/>
      <p:bldP spid="73772" grpId="0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D9182974-1900-9D4A-8346-A6F64146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B74046-4FD4-BB4A-B652-04AA5B1457C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99D5146-01C4-8545-85F7-B92C0EB5D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issues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A072017-AACD-9D46-86E8-C2752E505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are glossing over several important questions: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What if different networks have different maximum frame sizes? (segmentation)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do routers know where to forward frames?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are routers informed when the network topology changes?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What if packets get lost?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7CF49BEA-7269-764C-AE95-6A7862D1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0E5569-B581-F247-9415-072A5D79737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5A2A145-1B9B-E241-B478-2F3AF0F87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issues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4E57D80-62F7-4A4A-A393-585C67713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These questions form the heart of the area of computer systems known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computer networking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2D383F9D-F417-1B45-B322-D681D86A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CE9BFF-FCD6-CF41-8AE7-F65206BA1E6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83CD9EC-9EBC-954E-A6F4-DA448C5C0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52BC014-B1D4-ED45-82C7-2F554E194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Most network applications are based on the client-server model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server</a:t>
            </a:r>
            <a:r>
              <a:rPr lang="en-US" altLang="zh-CN">
                <a:ea typeface="宋体" panose="02010600030101010101" pitchFamily="2" charset="-122"/>
              </a:rPr>
              <a:t> process and one or more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client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processes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manages some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resource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provides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service</a:t>
            </a:r>
            <a:r>
              <a:rPr lang="en-US" altLang="zh-CN">
                <a:ea typeface="宋体" panose="02010600030101010101" pitchFamily="2" charset="-122"/>
              </a:rPr>
              <a:t> by manipulating resource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clients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activated by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request</a:t>
            </a:r>
            <a:r>
              <a:rPr lang="en-US" altLang="zh-CN">
                <a:ea typeface="宋体" panose="02010600030101010101" pitchFamily="2" charset="-122"/>
              </a:rPr>
              <a:t> from client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0">
            <a:extLst>
              <a:ext uri="{FF2B5EF4-FFF2-40B4-BE49-F238E27FC236}">
                <a16:creationId xmlns:a16="http://schemas.microsoft.com/office/drawing/2014/main" id="{B791887C-B6E4-544A-81C4-B563EA9BE6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C95C3D-7BEA-B14F-993D-0BCD48C3B24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15DFD5A-FDB3-2747-A10C-9F4FD0325F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Global IP Internet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03243012-C68F-B544-9ADF-14AFB9E5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7FE2C-9543-A944-A7B0-52960EB2264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FC54997-6969-6C45-945D-6B0FD21B5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718A39B-9F73-7545-9DD6-8D362C627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Global IP Internet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IP addresses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Domain Names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Internet Connections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11.3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3740CB58-61D5-8B46-B5DF-167ACEFD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OSI, TCP/IP &amp; Protocol Stack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7587" name="组合 2">
            <a:extLst>
              <a:ext uri="{FF2B5EF4-FFF2-40B4-BE49-F238E27FC236}">
                <a16:creationId xmlns:a16="http://schemas.microsoft.com/office/drawing/2014/main" id="{359603EE-30A5-904D-A513-7DD53A3133F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00200"/>
            <a:ext cx="2513013" cy="5105400"/>
            <a:chOff x="459581" y="2343150"/>
            <a:chExt cx="1763317" cy="3472399"/>
          </a:xfrm>
        </p:grpSpPr>
        <p:sp>
          <p:nvSpPr>
            <p:cNvPr id="67605" name="矩形 3">
              <a:extLst>
                <a:ext uri="{FF2B5EF4-FFF2-40B4-BE49-F238E27FC236}">
                  <a16:creationId xmlns:a16="http://schemas.microsoft.com/office/drawing/2014/main" id="{49D46640-8886-8841-B827-F5DBD047A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2343150"/>
              <a:ext cx="1749029" cy="400050"/>
            </a:xfrm>
            <a:prstGeom prst="rect">
              <a:avLst/>
            </a:prstGeom>
            <a:solidFill>
              <a:srgbClr val="FCFFFF"/>
            </a:solidFill>
            <a:ln w="9525">
              <a:solidFill>
                <a:srgbClr val="E0E9F8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7th Application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6" name="矩形 4">
              <a:extLst>
                <a:ext uri="{FF2B5EF4-FFF2-40B4-BE49-F238E27FC236}">
                  <a16:creationId xmlns:a16="http://schemas.microsoft.com/office/drawing/2014/main" id="{6E5480FF-4FB6-0348-8CE8-B57FF43A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2743200"/>
              <a:ext cx="1749029" cy="400050"/>
            </a:xfrm>
            <a:prstGeom prst="rect">
              <a:avLst/>
            </a:pr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6th Presentation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7" name="矩形 5">
              <a:extLst>
                <a:ext uri="{FF2B5EF4-FFF2-40B4-BE49-F238E27FC236}">
                  <a16:creationId xmlns:a16="http://schemas.microsoft.com/office/drawing/2014/main" id="{9646F741-0293-2C47-AB98-DA372F95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3543300"/>
              <a:ext cx="1749029" cy="400050"/>
            </a:xfrm>
            <a:prstGeom prst="rect">
              <a:avLst/>
            </a:prstGeom>
            <a:solidFill>
              <a:srgbClr val="84C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4th Transport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8" name="矩形 6">
              <a:extLst>
                <a:ext uri="{FF2B5EF4-FFF2-40B4-BE49-F238E27FC236}">
                  <a16:creationId xmlns:a16="http://schemas.microsoft.com/office/drawing/2014/main" id="{F18E545D-0573-7E4D-8872-BF0D7174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3943350"/>
              <a:ext cx="1749029" cy="400050"/>
            </a:xfrm>
            <a:prstGeom prst="rect">
              <a:avLst/>
            </a:prstGeom>
            <a:solidFill>
              <a:srgbClr val="32A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3rd Network</a:t>
              </a:r>
              <a:endPara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9" name="矩形 7">
              <a:extLst>
                <a:ext uri="{FF2B5EF4-FFF2-40B4-BE49-F238E27FC236}">
                  <a16:creationId xmlns:a16="http://schemas.microsoft.com/office/drawing/2014/main" id="{850058FB-6FFC-5B44-866B-A61E20E88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4343400"/>
              <a:ext cx="1749029" cy="400050"/>
            </a:xfrm>
            <a:prstGeom prst="rect">
              <a:avLst/>
            </a:prstGeom>
            <a:solidFill>
              <a:srgbClr val="257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2nd Link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0" name="矩形 8">
              <a:extLst>
                <a:ext uri="{FF2B5EF4-FFF2-40B4-BE49-F238E27FC236}">
                  <a16:creationId xmlns:a16="http://schemas.microsoft.com/office/drawing/2014/main" id="{0F449970-597F-C945-8E0B-E4BDBB8B6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4743450"/>
              <a:ext cx="1749029" cy="400050"/>
            </a:xfrm>
            <a:prstGeom prst="rect">
              <a:avLst/>
            </a:prstGeom>
            <a:solidFill>
              <a:srgbClr val="1A5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1st Physical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1" name="矩形 24">
              <a:extLst>
                <a:ext uri="{FF2B5EF4-FFF2-40B4-BE49-F238E27FC236}">
                  <a16:creationId xmlns:a16="http://schemas.microsoft.com/office/drawing/2014/main" id="{7A70DA18-2444-424D-B4B4-74436F489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3143250"/>
              <a:ext cx="1749029" cy="400050"/>
            </a:xfrm>
            <a:prstGeom prst="rect">
              <a:avLst/>
            </a:prstGeom>
            <a:solidFill>
              <a:srgbClr val="C9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5th Session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2" name="TextBox 1">
              <a:extLst>
                <a:ext uri="{FF2B5EF4-FFF2-40B4-BE49-F238E27FC236}">
                  <a16:creationId xmlns:a16="http://schemas.microsoft.com/office/drawing/2014/main" id="{C4309CD6-7B60-824A-B73A-5A28FA2C5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6" y="5292329"/>
              <a:ext cx="17561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Calibri" panose="020F0502020204030204" pitchFamily="34" charset="0"/>
                  <a:ea typeface="宋体" panose="02010600030101010101" pitchFamily="2" charset="-122"/>
                </a:rPr>
                <a:t>OSI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588" name="组合 1">
            <a:extLst>
              <a:ext uri="{FF2B5EF4-FFF2-40B4-BE49-F238E27FC236}">
                <a16:creationId xmlns:a16="http://schemas.microsoft.com/office/drawing/2014/main" id="{235D14D7-290C-DB47-9688-AF67CD7D34B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752600"/>
            <a:ext cx="5867400" cy="4876800"/>
            <a:chOff x="2470548" y="2343150"/>
            <a:chExt cx="4444603" cy="3472399"/>
          </a:xfrm>
        </p:grpSpPr>
        <p:sp>
          <p:nvSpPr>
            <p:cNvPr id="67589" name="矩形 9">
              <a:extLst>
                <a:ext uri="{FF2B5EF4-FFF2-40B4-BE49-F238E27FC236}">
                  <a16:creationId xmlns:a16="http://schemas.microsoft.com/office/drawing/2014/main" id="{6CBEB37F-A2E4-D043-A352-9C0FC6592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2343150"/>
              <a:ext cx="1319275" cy="1200150"/>
            </a:xfrm>
            <a:prstGeom prst="rect">
              <a:avLst/>
            </a:prstGeom>
            <a:solidFill>
              <a:srgbClr val="E4F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Application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D399F2-EAA7-9642-82A1-5272E83B323D}"/>
                </a:ext>
              </a:extLst>
            </p:cNvPr>
            <p:cNvSpPr/>
            <p:nvPr/>
          </p:nvSpPr>
          <p:spPr bwMode="auto">
            <a:xfrm>
              <a:off x="3807777" y="2343150"/>
              <a:ext cx="683045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HTTP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FE51F9-166F-6D40-8978-54522F989FC4}"/>
                </a:ext>
              </a:extLst>
            </p:cNvPr>
            <p:cNvSpPr/>
            <p:nvPr/>
          </p:nvSpPr>
          <p:spPr bwMode="auto">
            <a:xfrm>
              <a:off x="3805372" y="3543569"/>
              <a:ext cx="1675144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TCP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437AFE9-2593-6C44-BD50-ABD3C8461A13}"/>
                </a:ext>
              </a:extLst>
            </p:cNvPr>
            <p:cNvSpPr/>
            <p:nvPr/>
          </p:nvSpPr>
          <p:spPr bwMode="auto">
            <a:xfrm>
              <a:off x="3798157" y="4343849"/>
              <a:ext cx="1693182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Ethernet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7819B0-09A2-7141-8A69-4401418F1A4B}"/>
                </a:ext>
              </a:extLst>
            </p:cNvPr>
            <p:cNvSpPr/>
            <p:nvPr/>
          </p:nvSpPr>
          <p:spPr bwMode="auto">
            <a:xfrm>
              <a:off x="5466086" y="3543569"/>
              <a:ext cx="1438243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UDP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9FF2E77-E2C2-D649-BA94-DC80C045BC09}"/>
                </a:ext>
              </a:extLst>
            </p:cNvPr>
            <p:cNvSpPr/>
            <p:nvPr/>
          </p:nvSpPr>
          <p:spPr bwMode="auto">
            <a:xfrm>
              <a:off x="3798157" y="3943709"/>
              <a:ext cx="3106172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IP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C18493-E125-F240-BB52-81B6D9DB40DF}"/>
                </a:ext>
              </a:extLst>
            </p:cNvPr>
            <p:cNvSpPr/>
            <p:nvPr/>
          </p:nvSpPr>
          <p:spPr bwMode="auto">
            <a:xfrm>
              <a:off x="5487732" y="4343849"/>
              <a:ext cx="648171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PPP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9640EF-C7B8-784E-84DC-3EBE613E4E68}"/>
                </a:ext>
              </a:extLst>
            </p:cNvPr>
            <p:cNvSpPr/>
            <p:nvPr/>
          </p:nvSpPr>
          <p:spPr bwMode="auto">
            <a:xfrm>
              <a:off x="6140713" y="4343849"/>
              <a:ext cx="763616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…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2355CCA-CE9F-1248-9E23-0A91C4815E45}"/>
                </a:ext>
              </a:extLst>
            </p:cNvPr>
            <p:cNvSpPr/>
            <p:nvPr/>
          </p:nvSpPr>
          <p:spPr bwMode="auto">
            <a:xfrm>
              <a:off x="4498037" y="2343150"/>
              <a:ext cx="743172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SMTP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7FCDF9-CAD5-C54C-8B21-6827C800AA40}"/>
                </a:ext>
              </a:extLst>
            </p:cNvPr>
            <p:cNvSpPr/>
            <p:nvPr/>
          </p:nvSpPr>
          <p:spPr bwMode="auto">
            <a:xfrm>
              <a:off x="5248425" y="2343150"/>
              <a:ext cx="684248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POP3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EB3560-8A61-8849-A52C-B28D4D1B39AC}"/>
                </a:ext>
              </a:extLst>
            </p:cNvPr>
            <p:cNvSpPr/>
            <p:nvPr/>
          </p:nvSpPr>
          <p:spPr bwMode="auto">
            <a:xfrm>
              <a:off x="5933875" y="2343150"/>
              <a:ext cx="521904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FTP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B407691-7E65-4345-95CE-2124FCABFBED}"/>
                </a:ext>
              </a:extLst>
            </p:cNvPr>
            <p:cNvSpPr/>
            <p:nvPr/>
          </p:nvSpPr>
          <p:spPr bwMode="auto">
            <a:xfrm>
              <a:off x="6455779" y="2343150"/>
              <a:ext cx="448549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…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1" name="矩形 23">
              <a:extLst>
                <a:ext uri="{FF2B5EF4-FFF2-40B4-BE49-F238E27FC236}">
                  <a16:creationId xmlns:a16="http://schemas.microsoft.com/office/drawing/2014/main" id="{74A28598-4051-2249-BCA8-B103A9675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3543300"/>
              <a:ext cx="1319275" cy="400050"/>
            </a:xfrm>
            <a:prstGeom prst="rect">
              <a:avLst/>
            </a:prstGeom>
            <a:solidFill>
              <a:srgbClr val="CFE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Transport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2" name="矩形 25">
              <a:extLst>
                <a:ext uri="{FF2B5EF4-FFF2-40B4-BE49-F238E27FC236}">
                  <a16:creationId xmlns:a16="http://schemas.microsoft.com/office/drawing/2014/main" id="{113ABE2C-C26F-5E4F-A983-AA3605E5C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3943350"/>
              <a:ext cx="1319275" cy="400050"/>
            </a:xfrm>
            <a:prstGeom prst="rect">
              <a:avLst/>
            </a:prstGeom>
            <a:solidFill>
              <a:srgbClr val="B0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Network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3" name="矩形 26">
              <a:extLst>
                <a:ext uri="{FF2B5EF4-FFF2-40B4-BE49-F238E27FC236}">
                  <a16:creationId xmlns:a16="http://schemas.microsoft.com/office/drawing/2014/main" id="{D30C45AC-8825-0040-A4D7-9B08038C6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4343400"/>
              <a:ext cx="1319275" cy="800100"/>
            </a:xfrm>
            <a:prstGeom prst="rect">
              <a:avLst/>
            </a:prstGeom>
            <a:solidFill>
              <a:srgbClr val="77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Link 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4" name="TextBox 28">
              <a:extLst>
                <a:ext uri="{FF2B5EF4-FFF2-40B4-BE49-F238E27FC236}">
                  <a16:creationId xmlns:a16="http://schemas.microsoft.com/office/drawing/2014/main" id="{579177FE-E800-5A40-878B-F73FA617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548" y="5292329"/>
              <a:ext cx="444460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Calibri" panose="020F0502020204030204" pitchFamily="34" charset="0"/>
                  <a:ea typeface="宋体" panose="02010600030101010101" pitchFamily="2" charset="-122"/>
                </a:rPr>
                <a:t>TCP/IP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50196FA9-347D-844E-87D4-8057613F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85C19-9B74-1148-A029-B760DC3669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C918544-CB35-0340-BCA8-F89434A70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IP Internet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46BA96B-2529-4D49-9CC4-0E957D07F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Most famous example of an internet.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Based on the TCP/IP protocol family.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IP </a:t>
            </a:r>
            <a:r>
              <a:rPr lang="en-US" altLang="zh-CN" dirty="0">
                <a:ea typeface="宋体" panose="02010600030101010101" pitchFamily="2" charset="-122"/>
              </a:rPr>
              <a:t>(Internet protocol) : </a:t>
            </a: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provides basic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naming scheme </a:t>
            </a:r>
            <a:r>
              <a:rPr lang="en-US" altLang="zh-CN" dirty="0">
                <a:ea typeface="宋体" panose="02010600030101010101" pitchFamily="2" charset="-122"/>
              </a:rPr>
              <a:t>and unreliable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delivery capability</a:t>
            </a:r>
            <a:r>
              <a:rPr lang="en-US" altLang="zh-CN" dirty="0">
                <a:ea typeface="宋体" panose="02010600030101010101" pitchFamily="2" charset="-122"/>
              </a:rPr>
              <a:t> of packets (datagrams) from host-to-host.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519D91DB-5D60-AF4D-A4B2-E27A9B12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736C03-25DD-7341-88C7-2B1FF914356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B6A1877-E2CD-6E44-8CE9-2C960D02D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IP Internet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1F894BE-935C-804C-A07D-DC9737670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Based on the TCP/IP protocol family.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UDP</a:t>
            </a:r>
            <a:r>
              <a:rPr lang="en-US" altLang="zh-CN" dirty="0">
                <a:ea typeface="宋体" panose="02010600030101010101" pitchFamily="2" charset="-122"/>
              </a:rPr>
              <a:t> (Unreliable Datagram Protocol)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uses IP to provide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unreliable datagram delivery </a:t>
            </a:r>
            <a:r>
              <a:rPr lang="en-US" altLang="zh-CN" dirty="0">
                <a:ea typeface="宋体" panose="02010600030101010101" pitchFamily="2" charset="-122"/>
              </a:rPr>
              <a:t>from process-to-process.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TCP</a:t>
            </a:r>
            <a:r>
              <a:rPr lang="en-US" altLang="zh-CN" dirty="0">
                <a:ea typeface="宋体" panose="02010600030101010101" pitchFamily="2" charset="-122"/>
              </a:rPr>
              <a:t> (Transmission Control Protocol)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uses IP to provide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reliable byte streams </a:t>
            </a:r>
            <a:r>
              <a:rPr lang="en-US" altLang="zh-CN" dirty="0">
                <a:ea typeface="宋体" panose="02010600030101010101" pitchFamily="2" charset="-122"/>
              </a:rPr>
              <a:t>(like files) from process-to-process.</a:t>
            </a: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Accessed via a mix of Unix file I/O and functions from the Berkeley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sockets interface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2AC8B8CA-A0AC-0142-AC60-734933DF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F16C8-4CCA-5C43-9F00-A9F5E1235C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10506EF-ECCB-4841-A91D-E80B8DF7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3147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TCP/IP</a:t>
            </a:r>
          </a:p>
        </p:txBody>
      </p:sp>
      <p:sp>
        <p:nvSpPr>
          <p:cNvPr id="72708" name="Line 3">
            <a:extLst>
              <a:ext uri="{FF2B5EF4-FFF2-40B4-BE49-F238E27FC236}">
                <a16:creationId xmlns:a16="http://schemas.microsoft.com/office/drawing/2014/main" id="{0DDF8DBB-7825-514C-98DA-E657E7C4F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2933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09" name="Line 4">
            <a:extLst>
              <a:ext uri="{FF2B5EF4-FFF2-40B4-BE49-F238E27FC236}">
                <a16:creationId xmlns:a16="http://schemas.microsoft.com/office/drawing/2014/main" id="{5087A99F-6EAD-3A49-BA99-7B096CC0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39243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A71409AA-234E-AB41-B003-07038ADC9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2324100"/>
            <a:ext cx="1284287" cy="6096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72711" name="Rectangle 6">
            <a:extLst>
              <a:ext uri="{FF2B5EF4-FFF2-40B4-BE49-F238E27FC236}">
                <a16:creationId xmlns:a16="http://schemas.microsoft.com/office/drawing/2014/main" id="{7C596113-AA05-C145-87BD-2A852EDF5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43053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Network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72712" name="Line 7">
            <a:extLst>
              <a:ext uri="{FF2B5EF4-FFF2-40B4-BE49-F238E27FC236}">
                <a16:creationId xmlns:a16="http://schemas.microsoft.com/office/drawing/2014/main" id="{8C94F5F6-252D-FD4F-9208-538140D67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49149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3" name="AutoShape 8">
            <a:extLst>
              <a:ext uri="{FF2B5EF4-FFF2-40B4-BE49-F238E27FC236}">
                <a16:creationId xmlns:a16="http://schemas.microsoft.com/office/drawing/2014/main" id="{28523FEA-845B-6A49-8A01-A9C511573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3467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Global IP Internet</a:t>
            </a:r>
          </a:p>
        </p:txBody>
      </p:sp>
      <p:sp>
        <p:nvSpPr>
          <p:cNvPr id="72714" name="Rectangle 9">
            <a:extLst>
              <a:ext uri="{FF2B5EF4-FFF2-40B4-BE49-F238E27FC236}">
                <a16:creationId xmlns:a16="http://schemas.microsoft.com/office/drawing/2014/main" id="{035B6871-C9E2-BA47-8E5B-AA0FB7036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33147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TCP/IP</a:t>
            </a:r>
          </a:p>
        </p:txBody>
      </p:sp>
      <p:sp>
        <p:nvSpPr>
          <p:cNvPr id="72715" name="Line 10">
            <a:extLst>
              <a:ext uri="{FF2B5EF4-FFF2-40B4-BE49-F238E27FC236}">
                <a16:creationId xmlns:a16="http://schemas.microsoft.com/office/drawing/2014/main" id="{D2264F31-EE69-214B-B47C-EAA3BED2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29337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6" name="Line 11">
            <a:extLst>
              <a:ext uri="{FF2B5EF4-FFF2-40B4-BE49-F238E27FC236}">
                <a16:creationId xmlns:a16="http://schemas.microsoft.com/office/drawing/2014/main" id="{DDE2DC39-CAA3-8046-9147-A04E4B46E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39243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7" name="Rectangle 12">
            <a:extLst>
              <a:ext uri="{FF2B5EF4-FFF2-40B4-BE49-F238E27FC236}">
                <a16:creationId xmlns:a16="http://schemas.microsoft.com/office/drawing/2014/main" id="{F0E335AA-A7CA-6A48-8EEF-BC856AFB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2324100"/>
            <a:ext cx="1284287" cy="6096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72718" name="Rectangle 13">
            <a:extLst>
              <a:ext uri="{FF2B5EF4-FFF2-40B4-BE49-F238E27FC236}">
                <a16:creationId xmlns:a16="http://schemas.microsoft.com/office/drawing/2014/main" id="{856D8767-B209-B74B-8369-B3260EF87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43053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Network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72719" name="Line 14">
            <a:extLst>
              <a:ext uri="{FF2B5EF4-FFF2-40B4-BE49-F238E27FC236}">
                <a16:creationId xmlns:a16="http://schemas.microsoft.com/office/drawing/2014/main" id="{1F9FDB9D-B8F6-B74A-A992-3AAB25A42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49149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20" name="Text Box 15">
            <a:extLst>
              <a:ext uri="{FF2B5EF4-FFF2-40B4-BE49-F238E27FC236}">
                <a16:creationId xmlns:a16="http://schemas.microsoft.com/office/drawing/2014/main" id="{D77E47FB-6CB4-FD4D-9F50-623A80B74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1905000"/>
            <a:ext cx="2005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Internet client host</a:t>
            </a:r>
          </a:p>
        </p:txBody>
      </p:sp>
      <p:sp>
        <p:nvSpPr>
          <p:cNvPr id="72721" name="Text Box 16">
            <a:extLst>
              <a:ext uri="{FF2B5EF4-FFF2-40B4-BE49-F238E27FC236}">
                <a16:creationId xmlns:a16="http://schemas.microsoft.com/office/drawing/2014/main" id="{EFE667B1-1D81-D345-9A0D-8EEA8DBA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1905000"/>
            <a:ext cx="208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Internet server host</a:t>
            </a:r>
          </a:p>
        </p:txBody>
      </p:sp>
      <p:sp>
        <p:nvSpPr>
          <p:cNvPr id="72722" name="Text Box 17">
            <a:extLst>
              <a:ext uri="{FF2B5EF4-FFF2-40B4-BE49-F238E27FC236}">
                <a16:creationId xmlns:a16="http://schemas.microsoft.com/office/drawing/2014/main" id="{29787FF4-5185-4049-8A89-C151B6001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11463"/>
            <a:ext cx="1844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sockets interface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(system calls)</a:t>
            </a:r>
          </a:p>
        </p:txBody>
      </p:sp>
      <p:sp>
        <p:nvSpPr>
          <p:cNvPr id="72723" name="Text Box 18">
            <a:extLst>
              <a:ext uri="{FF2B5EF4-FFF2-40B4-BE49-F238E27FC236}">
                <a16:creationId xmlns:a16="http://schemas.microsoft.com/office/drawing/2014/main" id="{7A14F818-4ED5-D34B-909D-844191F3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800475"/>
            <a:ext cx="1992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hardware interface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(interrupts)</a:t>
            </a:r>
          </a:p>
        </p:txBody>
      </p:sp>
      <p:sp>
        <p:nvSpPr>
          <p:cNvPr id="72724" name="Text Box 19">
            <a:extLst>
              <a:ext uri="{FF2B5EF4-FFF2-40B4-BE49-F238E27FC236}">
                <a16:creationId xmlns:a16="http://schemas.microsoft.com/office/drawing/2014/main" id="{BF792A63-27AA-9D49-93AC-B7CA587D2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44750"/>
            <a:ext cx="1174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User code</a:t>
            </a:r>
          </a:p>
        </p:txBody>
      </p:sp>
      <p:sp>
        <p:nvSpPr>
          <p:cNvPr id="72725" name="Text Box 20">
            <a:extLst>
              <a:ext uri="{FF2B5EF4-FFF2-40B4-BE49-F238E27FC236}">
                <a16:creationId xmlns:a16="http://schemas.microsoft.com/office/drawing/2014/main" id="{A897A915-8130-BB4F-8A91-F304E2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3433763"/>
            <a:ext cx="1357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Kernel code</a:t>
            </a:r>
          </a:p>
        </p:txBody>
      </p:sp>
      <p:sp>
        <p:nvSpPr>
          <p:cNvPr id="72726" name="Text Box 21">
            <a:extLst>
              <a:ext uri="{FF2B5EF4-FFF2-40B4-BE49-F238E27FC236}">
                <a16:creationId xmlns:a16="http://schemas.microsoft.com/office/drawing/2014/main" id="{CBEB4E6D-4B49-D242-B43E-7C135D39C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302125"/>
            <a:ext cx="146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Hardware </a:t>
            </a:r>
            <a:b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</a:b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and firmware</a:t>
            </a:r>
          </a:p>
        </p:txBody>
      </p:sp>
      <p:sp>
        <p:nvSpPr>
          <p:cNvPr id="72727" name="Line 22">
            <a:extLst>
              <a:ext uri="{FF2B5EF4-FFF2-40B4-BE49-F238E27FC236}">
                <a16:creationId xmlns:a16="http://schemas.microsoft.com/office/drawing/2014/main" id="{F84D8C8E-FD94-A34C-A45B-E7E25E20F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9838" y="3098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28" name="Rectangle 23">
            <a:extLst>
              <a:ext uri="{FF2B5EF4-FFF2-40B4-BE49-F238E27FC236}">
                <a16:creationId xmlns:a16="http://schemas.microsoft.com/office/drawing/2014/main" id="{0F1E2353-C9B4-5D4C-A7AD-013FE9C40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2247900"/>
            <a:ext cx="1447800" cy="2819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72729" name="Rectangle 24">
            <a:extLst>
              <a:ext uri="{FF2B5EF4-FFF2-40B4-BE49-F238E27FC236}">
                <a16:creationId xmlns:a16="http://schemas.microsoft.com/office/drawing/2014/main" id="{7286DC3E-8580-1345-91D5-123FCA31B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2247900"/>
            <a:ext cx="1447800" cy="2819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72730" name="Line 25">
            <a:extLst>
              <a:ext uri="{FF2B5EF4-FFF2-40B4-BE49-F238E27FC236}">
                <a16:creationId xmlns:a16="http://schemas.microsoft.com/office/drawing/2014/main" id="{9B8C7FC8-87E6-864E-9141-A7DADE7A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138" y="41021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31" name="Rectangle 26">
            <a:extLst>
              <a:ext uri="{FF2B5EF4-FFF2-40B4-BE49-F238E27FC236}">
                <a16:creationId xmlns:a16="http://schemas.microsoft.com/office/drawing/2014/main" id="{B3E01207-1982-2F41-9180-B456AD141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106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and software organization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an Internet application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46936440-8539-5C4F-B86E-4942D117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7D4A5D-8F2A-D845-90EC-1BE636C7672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6B7DE8A-7E81-3D40-8FED-14514ED4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Programmer’s view of the Internet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77EB2CD-8461-7844-8493-CF450BAF4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Hosts are mapped to a set of 32-bit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IP addresses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 dirty="0">
                <a:ea typeface="宋体" panose="02010600030101010101" pitchFamily="2" charset="-122"/>
              </a:rPr>
              <a:t> (ICS server)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set of IP addresses is mapped to a set of identifiers called Internet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domain names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 dirty="0">
                <a:ea typeface="宋体" panose="02010600030101010101" pitchFamily="2" charset="-122"/>
              </a:rPr>
              <a:t> is mapped to  </a:t>
            </a:r>
            <a:r>
              <a:rPr lang="en-US" altLang="zh-CN" dirty="0" err="1">
                <a:ea typeface="宋体" panose="02010600030101010101" pitchFamily="2" charset="-122"/>
              </a:rPr>
              <a:t>ipads.se.sjtu.edu.cn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process on one host communicates with a process on another host over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connection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A3073B15-0964-E441-8359-C8FED654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03979-677C-9646-8153-6FCDA4CCEAA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364BCD3-8278-FA4D-A3A3-EC01E2ED1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Dotted decimal notation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83776F4-DED7-9C40-9108-C92167EF4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By convention, each byte in a 32-bit IP address is represented by its decimal value and separated by a period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IP address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= 202.120.40.188</a:t>
            </a:r>
            <a:endParaRPr lang="en-US" altLang="zh-CN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D2F87B37-49D6-8849-9D4C-8D12F31B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B000E7-648F-6541-A311-8C98B66ECF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4AC3185-7377-9040-A1DC-2C3E06535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IP Addresses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B2A8802-9306-7547-9008-583CEC0F3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2209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32-bit IP addresses are stored in an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address struct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IP addresses are always stored in memory in network byte order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big-endian</a:t>
            </a:r>
            <a:r>
              <a:rPr lang="en-US" altLang="zh-CN">
                <a:ea typeface="宋体" panose="02010600030101010101" pitchFamily="2" charset="-122"/>
              </a:rPr>
              <a:t> byte order)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490A4A9B-C0CD-514A-87BF-A6D4FBF3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8915400" cy="13843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CC66"/>
                </a:solidFill>
                <a:latin typeface="Courier New" pitchFamily="49" charset="0"/>
                <a:ea typeface="宋体" pitchFamily="2" charset="-122"/>
              </a:rPr>
              <a:t>/* Internet address structure */</a:t>
            </a:r>
          </a:p>
          <a:p>
            <a:pPr>
              <a:defRPr/>
            </a:pP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in_addr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  uint32_t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s_addr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2000" dirty="0">
                <a:solidFill>
                  <a:srgbClr val="00CC66"/>
                </a:solidFill>
                <a:latin typeface="Courier New" pitchFamily="49" charset="0"/>
                <a:ea typeface="宋体" pitchFamily="2" charset="-122"/>
              </a:rPr>
              <a:t>/* network byte order (big-endian) */</a:t>
            </a: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0F573BBE-CAD4-8640-9B6A-B240DF4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34626-3B9B-D244-92FC-294D2EE82B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126307B-0944-5F47-9E75-B4DF3FEB9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Utility Functions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914C437-83D3-1D4D-BF88-BE7765E39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1447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following functions convert between network and host byte order</a:t>
            </a:r>
          </a:p>
          <a:p>
            <a:r>
              <a:rPr lang="en-US" altLang="zh-CN">
                <a:ea typeface="宋体" panose="02010600030101010101" pitchFamily="2" charset="-122"/>
              </a:rPr>
              <a:t>No equivalent function for 64-bit value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E351B5A5-2B60-8C47-80D0-07391117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0"/>
            <a:ext cx="8534400" cy="310832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arpa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inet.h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 b="0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uint32_t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htonl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(uint32_t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hostlong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2400" b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uint16_t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htons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(uint16_t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hostshort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Returns: value in network byte order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zh-CN" sz="1400" b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uint32_t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ntohl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(uint32_t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netlong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2400" b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uint16_t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ntohs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(uint16_t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netshort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2400" b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Returns: value in host byte order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4A460FF0-240C-D74C-819E-EBE39472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D67B66-18BE-CF45-B7C6-D422391FE5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16CBE55-A56B-3742-B1AF-2F6D3925F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</a:p>
        </p:txBody>
      </p:sp>
      <p:grpSp>
        <p:nvGrpSpPr>
          <p:cNvPr id="10244" name="Group 5">
            <a:extLst>
              <a:ext uri="{FF2B5EF4-FFF2-40B4-BE49-F238E27FC236}">
                <a16:creationId xmlns:a16="http://schemas.microsoft.com/office/drawing/2014/main" id="{A293484D-295F-B94A-BEAD-1046815DEE7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11363"/>
            <a:ext cx="7543800" cy="3313112"/>
            <a:chOff x="485" y="2080"/>
            <a:chExt cx="4752" cy="1765"/>
          </a:xfrm>
        </p:grpSpPr>
        <p:sp>
          <p:nvSpPr>
            <p:cNvPr id="10245" name="Oval 6">
              <a:extLst>
                <a:ext uri="{FF2B5EF4-FFF2-40B4-BE49-F238E27FC236}">
                  <a16:creationId xmlns:a16="http://schemas.microsoft.com/office/drawing/2014/main" id="{BFB3DF9A-B20A-D144-9858-F08EEDDC5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246" name="Line 7">
              <a:extLst>
                <a:ext uri="{FF2B5EF4-FFF2-40B4-BE49-F238E27FC236}">
                  <a16:creationId xmlns:a16="http://schemas.microsoft.com/office/drawing/2014/main" id="{D42143AB-B421-464A-8BC1-E7748E418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9" y="228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47" name="Oval 8">
              <a:extLst>
                <a:ext uri="{FF2B5EF4-FFF2-40B4-BE49-F238E27FC236}">
                  <a16:creationId xmlns:a16="http://schemas.microsoft.com/office/drawing/2014/main" id="{F64E8769-32A2-3643-ADFF-C751D0A89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248" name="Text Box 9">
              <a:extLst>
                <a:ext uri="{FF2B5EF4-FFF2-40B4-BE49-F238E27FC236}">
                  <a16:creationId xmlns:a16="http://schemas.microsoft.com/office/drawing/2014/main" id="{895CAF7D-1C33-F645-959A-0F6E3E19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" y="2080"/>
              <a:ext cx="149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1.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sends request</a:t>
              </a:r>
            </a:p>
          </p:txBody>
        </p:sp>
        <p:sp>
          <p:nvSpPr>
            <p:cNvPr id="10249" name="Text Box 10">
              <a:extLst>
                <a:ext uri="{FF2B5EF4-FFF2-40B4-BE49-F238E27FC236}">
                  <a16:creationId xmlns:a16="http://schemas.microsoft.com/office/drawing/2014/main" id="{6F5A821C-2B89-5F41-9121-F1E5F9CB0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582"/>
              <a:ext cx="67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2.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request</a:t>
              </a:r>
            </a:p>
          </p:txBody>
        </p:sp>
        <p:sp>
          <p:nvSpPr>
            <p:cNvPr id="10250" name="Line 11">
              <a:extLst>
                <a:ext uri="{FF2B5EF4-FFF2-40B4-BE49-F238E27FC236}">
                  <a16:creationId xmlns:a16="http://schemas.microsoft.com/office/drawing/2014/main" id="{62226A56-B8B7-3147-96D8-871AF4C3C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7" y="256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1" name="Text Box 12">
              <a:extLst>
                <a:ext uri="{FF2B5EF4-FFF2-40B4-BE49-F238E27FC236}">
                  <a16:creationId xmlns:a16="http://schemas.microsoft.com/office/drawing/2014/main" id="{15EBF4C0-930B-7840-83F5-DAA21C73B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2591"/>
              <a:ext cx="16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3.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sends response</a:t>
              </a:r>
            </a:p>
          </p:txBody>
        </p:sp>
        <p:sp>
          <p:nvSpPr>
            <p:cNvPr id="10252" name="Text Box 13">
              <a:extLst>
                <a:ext uri="{FF2B5EF4-FFF2-40B4-BE49-F238E27FC236}">
                  <a16:creationId xmlns:a16="http://schemas.microsoft.com/office/drawing/2014/main" id="{CA16E267-8C22-FF45-A329-ACE3870B7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2576"/>
              <a:ext cx="68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4.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response</a:t>
              </a:r>
            </a:p>
          </p:txBody>
        </p:sp>
        <p:sp>
          <p:nvSpPr>
            <p:cNvPr id="10253" name="Line 14">
              <a:extLst>
                <a:ext uri="{FF2B5EF4-FFF2-40B4-BE49-F238E27FC236}">
                  <a16:creationId xmlns:a16="http://schemas.microsoft.com/office/drawing/2014/main" id="{E5835434-7174-2148-9EFD-7A76E3B2C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2425"/>
              <a:ext cx="5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4" name="AutoShape 15">
              <a:extLst>
                <a:ext uri="{FF2B5EF4-FFF2-40B4-BE49-F238E27FC236}">
                  <a16:creationId xmlns:a16="http://schemas.microsoft.com/office/drawing/2014/main" id="{77A120A2-BD33-6042-980C-3F5D8C1D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234"/>
              <a:ext cx="686" cy="359"/>
            </a:xfrm>
            <a:prstGeom prst="flowChartMagneticDisk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resource</a:t>
              </a:r>
            </a:p>
          </p:txBody>
        </p:sp>
        <p:sp>
          <p:nvSpPr>
            <p:cNvPr id="10255" name="Text Box 16">
              <a:extLst>
                <a:ext uri="{FF2B5EF4-FFF2-40B4-BE49-F238E27FC236}">
                  <a16:creationId xmlns:a16="http://schemas.microsoft.com/office/drawing/2014/main" id="{188AC345-0060-0C4A-9F69-5BC43435C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504"/>
              <a:ext cx="409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  <a:ea typeface="宋体" panose="02010600030101010101" pitchFamily="2" charset="-122"/>
                </a:rPr>
                <a:t>Note: clients and servers are processes running on hosts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  <a:ea typeface="宋体" panose="02010600030101010101" pitchFamily="2" charset="-122"/>
                </a:rPr>
                <a:t>(can be the same or different hosts).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D7E7C1DC-D2BB-C64C-BDF7-387EA25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D6A67C-D146-9A4B-9ABC-5750E8EBDCF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3A64BE0-D355-2941-A765-96DE9AD3F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IP Address vs. Dotted Decimal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0CFE49C-D10F-B64E-B5EC-7564E5126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Functions for converting between binary IP addresses and dotted decimal strings: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inet_pton</a:t>
            </a:r>
            <a:r>
              <a:rPr lang="en-US" altLang="zh-CN" dirty="0">
                <a:ea typeface="宋体" pitchFamily="2" charset="-122"/>
              </a:rPr>
              <a:t>:  converts a dotted decimal string to an IP address in network byte order.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inet_ntop</a:t>
            </a:r>
            <a:r>
              <a:rPr lang="en-US" altLang="zh-CN" dirty="0">
                <a:ea typeface="宋体" pitchFamily="2" charset="-122"/>
              </a:rPr>
              <a:t>:  converts an IP address in network by order to its corresponding dotted decimal string.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” denotes network representation. “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” denotes presentation.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75F61FE2-B640-B747-A451-B98F8D0C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FD9B4-A926-F747-B1E5-3B0ED1A57D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07773B0-CA6D-964F-99C9-357137898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Utility Functions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3C53EE8-56CE-A649-B14E-1797220FB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419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#include &lt;arpa/inet.h&gt;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inet_pton(AF_INET, const char *src, void *dst);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Returns:1 if OK, 0 if src is invalid dotted decimal, -1 on error</a:t>
            </a:r>
          </a:p>
          <a:p>
            <a:pPr algn="r"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const char *inet_ntop(AF_INET, const void 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src, char *dst, socklen_t size);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Returns: pointer to a dotted decimal string if OK, NULL on error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5F21B8E3-85C1-C04E-A00C-3179E5FD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33DDF0-FF07-8940-9F72-E1EBA9F7C32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87043" name="Group 2">
            <a:extLst>
              <a:ext uri="{FF2B5EF4-FFF2-40B4-BE49-F238E27FC236}">
                <a16:creationId xmlns:a16="http://schemas.microsoft.com/office/drawing/2014/main" id="{F32FA52F-4F9A-904D-AF13-385543262189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1714500"/>
            <a:ext cx="8005763" cy="4459288"/>
            <a:chOff x="243" y="692"/>
            <a:chExt cx="5447" cy="3325"/>
          </a:xfrm>
        </p:grpSpPr>
        <p:sp>
          <p:nvSpPr>
            <p:cNvPr id="87050" name="Text Box 3">
              <a:extLst>
                <a:ext uri="{FF2B5EF4-FFF2-40B4-BE49-F238E27FC236}">
                  <a16:creationId xmlns:a16="http://schemas.microsoft.com/office/drawing/2014/main" id="{11B9F7E3-1B1D-824C-B633-AFF2B7D6C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1276"/>
              <a:ext cx="32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mil</a:t>
              </a:r>
            </a:p>
          </p:txBody>
        </p:sp>
        <p:sp>
          <p:nvSpPr>
            <p:cNvPr id="87051" name="Line 4">
              <a:extLst>
                <a:ext uri="{FF2B5EF4-FFF2-40B4-BE49-F238E27FC236}">
                  <a16:creationId xmlns:a16="http://schemas.microsoft.com/office/drawing/2014/main" id="{AC3F3515-A2B8-9748-9B26-484171E64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9" y="922"/>
              <a:ext cx="93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2" name="Text Box 5">
              <a:extLst>
                <a:ext uri="{FF2B5EF4-FFF2-40B4-BE49-F238E27FC236}">
                  <a16:creationId xmlns:a16="http://schemas.microsoft.com/office/drawing/2014/main" id="{69E45567-0B11-D948-8A4E-BD6E978C0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2" y="1276"/>
              <a:ext cx="37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edu</a:t>
              </a:r>
            </a:p>
          </p:txBody>
        </p:sp>
        <p:sp>
          <p:nvSpPr>
            <p:cNvPr id="87053" name="Text Box 6">
              <a:extLst>
                <a:ext uri="{FF2B5EF4-FFF2-40B4-BE49-F238E27FC236}">
                  <a16:creationId xmlns:a16="http://schemas.microsoft.com/office/drawing/2014/main" id="{29AAEFF9-FFC5-FF43-AE26-718FC5B15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1276"/>
              <a:ext cx="36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gov</a:t>
              </a:r>
            </a:p>
          </p:txBody>
        </p:sp>
        <p:sp>
          <p:nvSpPr>
            <p:cNvPr id="87054" name="Text Box 7">
              <a:extLst>
                <a:ext uri="{FF2B5EF4-FFF2-40B4-BE49-F238E27FC236}">
                  <a16:creationId xmlns:a16="http://schemas.microsoft.com/office/drawing/2014/main" id="{01BC3AC8-AFC3-B441-8C46-9F3EF3EB0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1276"/>
              <a:ext cx="4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com</a:t>
              </a:r>
            </a:p>
          </p:txBody>
        </p:sp>
        <p:sp>
          <p:nvSpPr>
            <p:cNvPr id="87055" name="Line 8">
              <a:extLst>
                <a:ext uri="{FF2B5EF4-FFF2-40B4-BE49-F238E27FC236}">
                  <a16:creationId xmlns:a16="http://schemas.microsoft.com/office/drawing/2014/main" id="{95B03F13-2672-9747-AD20-13E607132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922"/>
              <a:ext cx="259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6" name="Line 9">
              <a:extLst>
                <a:ext uri="{FF2B5EF4-FFF2-40B4-BE49-F238E27FC236}">
                  <a16:creationId xmlns:a16="http://schemas.microsoft.com/office/drawing/2014/main" id="{FB2C8D83-975B-FC48-B9A5-98F02D1D1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9" y="922"/>
              <a:ext cx="268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7" name="Line 10">
              <a:extLst>
                <a:ext uri="{FF2B5EF4-FFF2-40B4-BE49-F238E27FC236}">
                  <a16:creationId xmlns:a16="http://schemas.microsoft.com/office/drawing/2014/main" id="{18B7402F-4C9E-1340-906B-676744041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922"/>
              <a:ext cx="859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8" name="Text Box 11">
              <a:extLst>
                <a:ext uri="{FF2B5EF4-FFF2-40B4-BE49-F238E27FC236}">
                  <a16:creationId xmlns:a16="http://schemas.microsoft.com/office/drawing/2014/main" id="{5DE64363-20C8-2544-829F-3AE3E8D92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862"/>
              <a:ext cx="41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cmu</a:t>
              </a:r>
            </a:p>
          </p:txBody>
        </p:sp>
        <p:sp>
          <p:nvSpPr>
            <p:cNvPr id="87059" name="Text Box 12">
              <a:extLst>
                <a:ext uri="{FF2B5EF4-FFF2-40B4-BE49-F238E27FC236}">
                  <a16:creationId xmlns:a16="http://schemas.microsoft.com/office/drawing/2014/main" id="{C43DA4C7-3602-234F-8674-309C200E9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1862"/>
              <a:ext cx="68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berkeley</a:t>
              </a:r>
            </a:p>
          </p:txBody>
        </p:sp>
        <p:sp>
          <p:nvSpPr>
            <p:cNvPr id="87060" name="Text Box 13">
              <a:extLst>
                <a:ext uri="{FF2B5EF4-FFF2-40B4-BE49-F238E27FC236}">
                  <a16:creationId xmlns:a16="http://schemas.microsoft.com/office/drawing/2014/main" id="{FD147135-759C-0845-AB8F-80617C3D3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" y="1862"/>
              <a:ext cx="33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mit</a:t>
              </a:r>
            </a:p>
          </p:txBody>
        </p:sp>
        <p:sp>
          <p:nvSpPr>
            <p:cNvPr id="87061" name="Line 14">
              <a:extLst>
                <a:ext uri="{FF2B5EF4-FFF2-40B4-BE49-F238E27FC236}">
                  <a16:creationId xmlns:a16="http://schemas.microsoft.com/office/drawing/2014/main" id="{1F55FACE-1299-8A41-8DE1-08D02E2EB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07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2" name="Text Box 15">
              <a:extLst>
                <a:ext uri="{FF2B5EF4-FFF2-40B4-BE49-F238E27FC236}">
                  <a16:creationId xmlns:a16="http://schemas.microsoft.com/office/drawing/2014/main" id="{46CBFDC5-38F1-D041-9310-CC47149E2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2445"/>
              <a:ext cx="27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cs</a:t>
              </a:r>
            </a:p>
          </p:txBody>
        </p:sp>
        <p:sp>
          <p:nvSpPr>
            <p:cNvPr id="87063" name="Text Box 16">
              <a:extLst>
                <a:ext uri="{FF2B5EF4-FFF2-40B4-BE49-F238E27FC236}">
                  <a16:creationId xmlns:a16="http://schemas.microsoft.com/office/drawing/2014/main" id="{7A5F7F11-9D7C-A244-A409-7CFFB3A95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2445"/>
              <a:ext cx="35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ece</a:t>
              </a:r>
            </a:p>
          </p:txBody>
        </p:sp>
        <p:sp>
          <p:nvSpPr>
            <p:cNvPr id="87064" name="Line 17">
              <a:extLst>
                <a:ext uri="{FF2B5EF4-FFF2-40B4-BE49-F238E27FC236}">
                  <a16:creationId xmlns:a16="http://schemas.microsoft.com/office/drawing/2014/main" id="{E20C0BBF-99DB-D241-86D9-BB84351AC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92"/>
              <a:ext cx="421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5" name="Line 18">
              <a:extLst>
                <a:ext uri="{FF2B5EF4-FFF2-40B4-BE49-F238E27FC236}">
                  <a16:creationId xmlns:a16="http://schemas.microsoft.com/office/drawing/2014/main" id="{25A0BFE7-D5A8-6140-BC43-A8CC587CF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677"/>
              <a:ext cx="415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6" name="Text Box 19">
              <a:extLst>
                <a:ext uri="{FF2B5EF4-FFF2-40B4-BE49-F238E27FC236}">
                  <a16:creationId xmlns:a16="http://schemas.microsoft.com/office/drawing/2014/main" id="{E9F07ED7-5472-0342-9563-0A29AFF2C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3598"/>
              <a:ext cx="895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whaleshark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128.2.210.175</a:t>
              </a:r>
            </a:p>
          </p:txBody>
        </p:sp>
        <p:sp>
          <p:nvSpPr>
            <p:cNvPr id="87067" name="Line 20">
              <a:extLst>
                <a:ext uri="{FF2B5EF4-FFF2-40B4-BE49-F238E27FC236}">
                  <a16:creationId xmlns:a16="http://schemas.microsoft.com/office/drawing/2014/main" id="{592E1077-9CA1-9C4D-9763-223FF8C4E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1490"/>
              <a:ext cx="437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8" name="Line 21">
              <a:extLst>
                <a:ext uri="{FF2B5EF4-FFF2-40B4-BE49-F238E27FC236}">
                  <a16:creationId xmlns:a16="http://schemas.microsoft.com/office/drawing/2014/main" id="{3A7C6C40-8EFE-2E45-BD91-EA2752D86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" y="1490"/>
              <a:ext cx="419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9" name="Line 22">
              <a:extLst>
                <a:ext uri="{FF2B5EF4-FFF2-40B4-BE49-F238E27FC236}">
                  <a16:creationId xmlns:a16="http://schemas.microsoft.com/office/drawing/2014/main" id="{9942F635-0545-5E4B-9E00-548F6B107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2092"/>
              <a:ext cx="435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0" name="Text Box 23">
              <a:extLst>
                <a:ext uri="{FF2B5EF4-FFF2-40B4-BE49-F238E27FC236}">
                  <a16:creationId xmlns:a16="http://schemas.microsoft.com/office/drawing/2014/main" id="{6E74C43C-4CC6-6B41-A092-8B07BB4B6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3030"/>
              <a:ext cx="3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ics</a:t>
              </a:r>
            </a:p>
          </p:txBody>
        </p:sp>
        <p:sp>
          <p:nvSpPr>
            <p:cNvPr id="87071" name="Line 24">
              <a:extLst>
                <a:ext uri="{FF2B5EF4-FFF2-40B4-BE49-F238E27FC236}">
                  <a16:creationId xmlns:a16="http://schemas.microsoft.com/office/drawing/2014/main" id="{72E2832F-23E4-614C-A0D4-28F4F89C1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" y="3262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2" name="Text Box 25">
              <a:extLst>
                <a:ext uri="{FF2B5EF4-FFF2-40B4-BE49-F238E27FC236}">
                  <a16:creationId xmlns:a16="http://schemas.microsoft.com/office/drawing/2014/main" id="{7B5771B9-A4EC-1A44-9E2E-27D013F64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692"/>
              <a:ext cx="104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unnamed root</a:t>
              </a:r>
            </a:p>
          </p:txBody>
        </p:sp>
        <p:sp>
          <p:nvSpPr>
            <p:cNvPr id="87073" name="Line 26">
              <a:extLst>
                <a:ext uri="{FF2B5EF4-FFF2-40B4-BE49-F238E27FC236}">
                  <a16:creationId xmlns:a16="http://schemas.microsoft.com/office/drawing/2014/main" id="{0A3153AD-B172-AA4D-917A-51326ADDC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" y="2677"/>
              <a:ext cx="373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4" name="Text Box 27">
              <a:extLst>
                <a:ext uri="{FF2B5EF4-FFF2-40B4-BE49-F238E27FC236}">
                  <a16:creationId xmlns:a16="http://schemas.microsoft.com/office/drawing/2014/main" id="{9CE3F484-5115-154D-88C3-375B01A2A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3032"/>
              <a:ext cx="33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pdl</a:t>
              </a:r>
            </a:p>
          </p:txBody>
        </p:sp>
        <p:sp>
          <p:nvSpPr>
            <p:cNvPr id="87075" name="Line 28">
              <a:extLst>
                <a:ext uri="{FF2B5EF4-FFF2-40B4-BE49-F238E27FC236}">
                  <a16:creationId xmlns:a16="http://schemas.microsoft.com/office/drawing/2014/main" id="{4131477F-BBDA-D84F-B2BF-55CF5193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6" y="3270"/>
              <a:ext cx="8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6" name="Text Box 29">
              <a:extLst>
                <a:ext uri="{FF2B5EF4-FFF2-40B4-BE49-F238E27FC236}">
                  <a16:creationId xmlns:a16="http://schemas.microsoft.com/office/drawing/2014/main" id="{CBE57CF8-D326-7D41-9E0F-9989F76FB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3604"/>
              <a:ext cx="869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www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128.2.131.66 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77" name="Text Box 30">
              <a:extLst>
                <a:ext uri="{FF2B5EF4-FFF2-40B4-BE49-F238E27FC236}">
                  <a16:creationId xmlns:a16="http://schemas.microsoft.com/office/drawing/2014/main" id="{72DBF470-63AF-F446-82F5-F0DE024CC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0" y="1869"/>
              <a:ext cx="64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amazon</a:t>
              </a:r>
            </a:p>
          </p:txBody>
        </p:sp>
        <p:sp>
          <p:nvSpPr>
            <p:cNvPr id="87078" name="Line 31">
              <a:extLst>
                <a:ext uri="{FF2B5EF4-FFF2-40B4-BE49-F238E27FC236}">
                  <a16:creationId xmlns:a16="http://schemas.microsoft.com/office/drawing/2014/main" id="{E334001B-5F75-0E45-BFB0-81A6F2C98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" y="1491"/>
              <a:ext cx="256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9" name="Line 32">
              <a:extLst>
                <a:ext uri="{FF2B5EF4-FFF2-40B4-BE49-F238E27FC236}">
                  <a16:creationId xmlns:a16="http://schemas.microsoft.com/office/drawing/2014/main" id="{61AFDF5A-6356-EB47-B4A6-377CB1FA2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2115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80" name="Text Box 33">
              <a:extLst>
                <a:ext uri="{FF2B5EF4-FFF2-40B4-BE49-F238E27FC236}">
                  <a16:creationId xmlns:a16="http://schemas.microsoft.com/office/drawing/2014/main" id="{F7B586DF-C29B-1C46-9309-2A85114C1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" y="2436"/>
              <a:ext cx="90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www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176.32.98.166</a:t>
              </a:r>
            </a:p>
          </p:txBody>
        </p:sp>
        <p:sp>
          <p:nvSpPr>
            <p:cNvPr id="87081" name="Text Box 34">
              <a:extLst>
                <a:ext uri="{FF2B5EF4-FFF2-40B4-BE49-F238E27FC236}">
                  <a16:creationId xmlns:a16="http://schemas.microsoft.com/office/drawing/2014/main" id="{56ECA5C6-363D-1140-8279-809CCE267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1212"/>
              <a:ext cx="174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first-level domain names</a:t>
              </a:r>
            </a:p>
          </p:txBody>
        </p:sp>
        <p:sp>
          <p:nvSpPr>
            <p:cNvPr id="87082" name="Text Box 35">
              <a:extLst>
                <a:ext uri="{FF2B5EF4-FFF2-40B4-BE49-F238E27FC236}">
                  <a16:creationId xmlns:a16="http://schemas.microsoft.com/office/drawing/2014/main" id="{699269CA-2C3F-5645-BB7E-2A3AF30E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1" y="1854"/>
              <a:ext cx="196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second-level domain names</a:t>
              </a:r>
            </a:p>
          </p:txBody>
        </p:sp>
        <p:sp>
          <p:nvSpPr>
            <p:cNvPr id="87083" name="Text Box 36">
              <a:extLst>
                <a:ext uri="{FF2B5EF4-FFF2-40B4-BE49-F238E27FC236}">
                  <a16:creationId xmlns:a16="http://schemas.microsoft.com/office/drawing/2014/main" id="{04FD89AE-EE59-7C43-8883-99EEDDA6E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2431"/>
              <a:ext cx="17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third-level domain names</a:t>
              </a:r>
            </a:p>
          </p:txBody>
        </p:sp>
      </p:grpSp>
      <p:sp>
        <p:nvSpPr>
          <p:cNvPr id="87044" name="Rectangle 37">
            <a:extLst>
              <a:ext uri="{FF2B5EF4-FFF2-40B4-BE49-F238E27FC236}">
                <a16:creationId xmlns:a16="http://schemas.microsoft.com/office/drawing/2014/main" id="{1884020A-368B-D941-B80E-87AA4A981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Domain Names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5" name="文本框 1">
            <a:extLst>
              <a:ext uri="{FF2B5EF4-FFF2-40B4-BE49-F238E27FC236}">
                <a16:creationId xmlns:a16="http://schemas.microsoft.com/office/drawing/2014/main" id="{7314CE8A-204C-3F49-BCD3-28A951E21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900113"/>
            <a:ext cx="3600666" cy="1015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ICANN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Internet Corporation for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Assigned Names and Numbers</a:t>
            </a:r>
            <a:endParaRPr lang="zh-CN" altLang="en-US" sz="20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cxnSp>
        <p:nvCxnSpPr>
          <p:cNvPr id="87046" name="直接箭头连接符 3">
            <a:extLst>
              <a:ext uri="{FF2B5EF4-FFF2-40B4-BE49-F238E27FC236}">
                <a16:creationId xmlns:a16="http://schemas.microsoft.com/office/drawing/2014/main" id="{8A5BB4F2-95EA-424D-999E-0412FB0AB6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3600" y="1444625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87047" name="直接箭头连接符 5">
            <a:extLst>
              <a:ext uri="{FF2B5EF4-FFF2-40B4-BE49-F238E27FC236}">
                <a16:creationId xmlns:a16="http://schemas.microsoft.com/office/drawing/2014/main" id="{F1BC9EF4-C6EC-AA40-991D-353BD11E0425}"/>
              </a:ext>
            </a:extLst>
          </p:cNvPr>
          <p:cNvCxnSpPr>
            <a:cxnSpLocks noChangeShapeType="1"/>
            <a:stCxn id="87045" idx="2"/>
            <a:endCxn id="87081" idx="0"/>
          </p:cNvCxnSpPr>
          <p:nvPr/>
        </p:nvCxnSpPr>
        <p:spPr bwMode="auto">
          <a:xfrm>
            <a:off x="6697771" y="1915776"/>
            <a:ext cx="232037" cy="496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8" name="文本框 44">
            <a:extLst>
              <a:ext uri="{FF2B5EF4-FFF2-40B4-BE49-F238E27FC236}">
                <a16:creationId xmlns:a16="http://schemas.microsoft.com/office/drawing/2014/main" id="{B68841D3-AECA-1648-B4B5-37F2340DC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4879975"/>
            <a:ext cx="2632452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ICANN agents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First-come, first-serve</a:t>
            </a:r>
            <a:endParaRPr lang="zh-CN" altLang="en-US" sz="20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cxnSp>
        <p:nvCxnSpPr>
          <p:cNvPr id="87049" name="直接箭头连接符 9">
            <a:extLst>
              <a:ext uri="{FF2B5EF4-FFF2-40B4-BE49-F238E27FC236}">
                <a16:creationId xmlns:a16="http://schemas.microsoft.com/office/drawing/2014/main" id="{ABA67C4B-331A-BC4A-B22D-61FBD0B70D6F}"/>
              </a:ext>
            </a:extLst>
          </p:cNvPr>
          <p:cNvCxnSpPr>
            <a:cxnSpLocks noChangeShapeType="1"/>
            <a:stCxn id="87048" idx="0"/>
          </p:cNvCxnSpPr>
          <p:nvPr/>
        </p:nvCxnSpPr>
        <p:spPr bwMode="auto">
          <a:xfrm flipV="1">
            <a:off x="5132576" y="3592513"/>
            <a:ext cx="595124" cy="128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FB4FA5CD-2ED3-6A47-877F-E7E9A2AE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C69E0-B380-524D-9DB7-D0DDAA5223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F02B81E7-7EFF-A04A-9616-9BA61612E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Domain Naming System (DNS)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29DB267-4420-8148-B382-5B0207BEC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dirty="0">
                <a:ea typeface="宋体" pitchFamily="2" charset="-122"/>
              </a:rPr>
              <a:t>The Internet maintains a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mapping</a:t>
            </a:r>
            <a:r>
              <a:rPr lang="en-US" altLang="zh-CN" dirty="0">
                <a:ea typeface="宋体" pitchFamily="2" charset="-122"/>
              </a:rPr>
              <a:t> between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IP addresses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domain names</a:t>
            </a:r>
            <a:r>
              <a:rPr lang="en-US" altLang="zh-CN" sz="2400" dirty="0">
                <a:ea typeface="宋体" pitchFamily="2" charset="-122"/>
              </a:rPr>
              <a:t>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 a huge distributed database called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DNS</a:t>
            </a:r>
            <a:endParaRPr lang="en-US" altLang="zh-CN" sz="1100" dirty="0">
              <a:ea typeface="宋体" pitchFamily="2" charset="-12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dirty="0">
                <a:ea typeface="宋体" pitchFamily="2" charset="-122"/>
              </a:rPr>
              <a:t>Conceptually, we can think of the DNS database as being millions of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host entry structures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dirty="0">
                <a:ea typeface="宋体" pitchFamily="2" charset="-122"/>
              </a:rPr>
              <a:t>Each host entry is an equivalence class of domain names and IP addresses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9A558A7E-2D42-1F46-8AC7-815A84B6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1BB82-0057-854E-BA5E-6B2128BDCCF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9EBE0D0-60EE-2640-93BA-49B3E0D2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5EC9219-9A9B-DD4F-AB95-D8DEECF14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1-1:</a:t>
            </a:r>
            <a:r>
              <a:rPr lang="en-US" altLang="zh-CN" dirty="0">
                <a:ea typeface="宋体" panose="02010600030101010101" pitchFamily="2" charset="-122"/>
              </a:rPr>
              <a:t> mapping between domain name and IP address: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whaleshark.ics.cs.cmu.edu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128.2.210.175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M-1:</a:t>
            </a:r>
            <a:r>
              <a:rPr lang="en-US" altLang="zh-CN" dirty="0">
                <a:ea typeface="宋体" panose="02010600030101010101" pitchFamily="2" charset="-122"/>
              </a:rPr>
              <a:t> Multiple domain names mapped to the same IP address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cs.mit.edu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18.62.1.6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eecs.mit.edu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18.62.1.6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7D768CD4-71FC-E940-A6B8-35778409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12092E-5E26-5B4E-B82F-E718509C35D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2A92BF7-AE60-AD47-A305-C17752E96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EA1F635-A594-674D-AD15-2C5BC663B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M-N: </a:t>
            </a:r>
            <a:r>
              <a:rPr lang="en-US" altLang="zh-CN" dirty="0">
                <a:ea typeface="宋体" panose="02010600030101010101" pitchFamily="2" charset="-122"/>
              </a:rPr>
              <a:t>Multiple domain names mapped to multiple IP addresses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www.twitter.com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199.16.156.6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199.16.156.70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199.16.156.102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199.16.156.230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twitter.com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199.16.156.6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199.16.156.70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199.16.156.102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199.16.156.230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C3CCA212-08A1-9D4A-A586-FE2529B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1174A-BE95-554F-BAF3-8D0E854C54A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B51DF55-B2B6-D440-8FD4-117BCB175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D9F28EF-96E8-0B47-9B43-00ADA6964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1-?:</a:t>
            </a:r>
            <a:r>
              <a:rPr lang="en-US" altLang="zh-CN" dirty="0">
                <a:ea typeface="宋体" panose="02010600030101010101" pitchFamily="2" charset="-122"/>
              </a:rPr>
              <a:t> Some valid domain name don’t map to any IP address: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edu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 Can’t find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No answer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ics.cs.cmu.edu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 Can’t find ics.cs.cmu.edu: No answer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56C67FAD-F5F0-934F-9A67-9D93C1F4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AE319-21FC-AF45-9F1C-09103B90F3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EAC65A4-3B82-FB46-822E-F28AB7FAD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BD4A839-C7C3-134B-B938-F89F7217F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Each host has a locally defined domain name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localhost</a:t>
            </a:r>
          </a:p>
          <a:p>
            <a:pPr lvl="1">
              <a:defRPr/>
            </a:pPr>
            <a:r>
              <a:rPr lang="en-US" altLang="zh-CN" dirty="0">
                <a:ea typeface="+mn-ea"/>
              </a:rPr>
              <a:t>provides a convenient and portable way to reference clients and server that are running on the same machine, which can be especially useful for debugging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localhost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127.0.0.1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hostname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whaleshark.ics.cs.cmu.edu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8729CF36-2737-214D-AC15-4737D2B4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F12B9F-7C24-6E47-80F9-D9B9333BCF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DCD19FEA-260B-BD4C-B2C8-2CEEE761F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B046187-DBE8-7444-A227-B7F8AA3AB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Clients and servers communicate by sending streams of bytes of connections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point-to-point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it connects a pair of processes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full-duplex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data can flow in both directions at the same time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reliable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data sent by source process will eventually be received by the destination process in the same order it was sent even with catastrophic failure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60514661-7403-6A4C-AF05-16945A67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D77AC0-6A34-9B45-B197-3B9BD0476C1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1C81B05-AC6F-0645-8BF7-88E37D0AB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916FDED-B969-AE4D-9407-528E45466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648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</a:t>
            </a:r>
            <a:r>
              <a:rPr lang="en-US" altLang="zh-CN">
                <a:ea typeface="宋体" panose="02010600030101010101" pitchFamily="2" charset="-122"/>
              </a:rPr>
              <a:t> is an endpoint of a connection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Socket address is an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IPaddress:port</a:t>
            </a:r>
            <a:r>
              <a:rPr lang="en-US" altLang="zh-CN">
                <a:ea typeface="宋体" panose="02010600030101010101" pitchFamily="2" charset="-122"/>
              </a:rPr>
              <a:t> pair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port </a:t>
            </a:r>
            <a:r>
              <a:rPr lang="en-US" altLang="zh-CN">
                <a:ea typeface="宋体" panose="02010600030101010101" pitchFamily="2" charset="-122"/>
              </a:rPr>
              <a:t>is a 16-bit integer that identifies a process</a:t>
            </a:r>
          </a:p>
          <a:p>
            <a:r>
              <a:rPr lang="en-US" altLang="zh-CN">
                <a:ea typeface="宋体" panose="02010600030101010101" pitchFamily="2" charset="-122"/>
              </a:rPr>
              <a:t>ephemeral port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assigned automatically on client when client makes a connection request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4E988EB7-F4D8-0E44-AEAC-730C72F2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867642-8CDC-2B41-801C-B85485BD501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Text Box 20">
            <a:extLst>
              <a:ext uri="{FF2B5EF4-FFF2-40B4-BE49-F238E27FC236}">
                <a16:creationId xmlns:a16="http://schemas.microsoft.com/office/drawing/2014/main" id="{C0C9C27C-5E4C-784F-874D-F89D832B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1600200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CPU chip</a:t>
            </a:r>
          </a:p>
        </p:txBody>
      </p:sp>
      <p:grpSp>
        <p:nvGrpSpPr>
          <p:cNvPr id="12292" name="Group 52">
            <a:extLst>
              <a:ext uri="{FF2B5EF4-FFF2-40B4-BE49-F238E27FC236}">
                <a16:creationId xmlns:a16="http://schemas.microsoft.com/office/drawing/2014/main" id="{873537CB-1317-BD41-9D04-D46191B85C0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7696200" cy="4800600"/>
            <a:chOff x="624" y="672"/>
            <a:chExt cx="4608" cy="3360"/>
          </a:xfrm>
        </p:grpSpPr>
        <p:sp>
          <p:nvSpPr>
            <p:cNvPr id="12294" name="AutoShape 2">
              <a:extLst>
                <a:ext uri="{FF2B5EF4-FFF2-40B4-BE49-F238E27FC236}">
                  <a16:creationId xmlns:a16="http://schemas.microsoft.com/office/drawing/2014/main" id="{1A679F5B-C162-8940-8940-F68AF4E1E2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40" y="262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295" name="Rectangle 4">
              <a:extLst>
                <a:ext uri="{FF2B5EF4-FFF2-40B4-BE49-F238E27FC236}">
                  <a16:creationId xmlns:a16="http://schemas.microsoft.com/office/drawing/2014/main" id="{C56C9F18-79FE-B443-B247-36B88BE19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632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12296" name="AutoShape 5">
              <a:extLst>
                <a:ext uri="{FF2B5EF4-FFF2-40B4-BE49-F238E27FC236}">
                  <a16:creationId xmlns:a16="http://schemas.microsoft.com/office/drawing/2014/main" id="{5415EAD3-4444-C84B-A0F0-F433A9D37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72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297" name="Rectangle 6">
              <a:extLst>
                <a:ext uri="{FF2B5EF4-FFF2-40B4-BE49-F238E27FC236}">
                  <a16:creationId xmlns:a16="http://schemas.microsoft.com/office/drawing/2014/main" id="{BC5C566E-1614-D442-A7FF-993F5B49A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174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I/O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bridge</a:t>
              </a:r>
            </a:p>
          </p:txBody>
        </p:sp>
        <p:sp>
          <p:nvSpPr>
            <p:cNvPr id="12298" name="AutoShape 7">
              <a:extLst>
                <a:ext uri="{FF2B5EF4-FFF2-40B4-BE49-F238E27FC236}">
                  <a16:creationId xmlns:a16="http://schemas.microsoft.com/office/drawing/2014/main" id="{76D62757-A624-E042-B832-4B7C66CD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172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299" name="Rectangle 8">
              <a:extLst>
                <a:ext uri="{FF2B5EF4-FFF2-40B4-BE49-F238E27FC236}">
                  <a16:creationId xmlns:a16="http://schemas.microsoft.com/office/drawing/2014/main" id="{3D08A121-6201-E84B-8955-FC189FE95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48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MI</a:t>
              </a:r>
            </a:p>
          </p:txBody>
        </p:sp>
        <p:sp>
          <p:nvSpPr>
            <p:cNvPr id="12300" name="Rectangle 9">
              <a:extLst>
                <a:ext uri="{FF2B5EF4-FFF2-40B4-BE49-F238E27FC236}">
                  <a16:creationId xmlns:a16="http://schemas.microsoft.com/office/drawing/2014/main" id="{6A2183A4-30FD-F347-92AB-F6E1672D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91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1" name="Rectangle 10">
              <a:extLst>
                <a:ext uri="{FF2B5EF4-FFF2-40B4-BE49-F238E27FC236}">
                  <a16:creationId xmlns:a16="http://schemas.microsoft.com/office/drawing/2014/main" id="{D810618D-21F9-084F-8651-F5453B33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2" name="Rectangle 11">
              <a:extLst>
                <a:ext uri="{FF2B5EF4-FFF2-40B4-BE49-F238E27FC236}">
                  <a16:creationId xmlns:a16="http://schemas.microsoft.com/office/drawing/2014/main" id="{2E0DB2D6-7C59-FD44-A949-BFFC360F7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3" name="Rectangle 12">
              <a:extLst>
                <a:ext uri="{FF2B5EF4-FFF2-40B4-BE49-F238E27FC236}">
                  <a16:creationId xmlns:a16="http://schemas.microsoft.com/office/drawing/2014/main" id="{EB282455-AF2B-3349-B68E-E4C9C49C4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4" name="Rectangle 13">
              <a:extLst>
                <a:ext uri="{FF2B5EF4-FFF2-40B4-BE49-F238E27FC236}">
                  <a16:creationId xmlns:a16="http://schemas.microsoft.com/office/drawing/2014/main" id="{778928FD-7480-B14A-8F26-E73D03021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5" name="AutoShape 14">
              <a:extLst>
                <a:ext uri="{FF2B5EF4-FFF2-40B4-BE49-F238E27FC236}">
                  <a16:creationId xmlns:a16="http://schemas.microsoft.com/office/drawing/2014/main" id="{F66D3C4B-150A-194E-B293-A814A0FE8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912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6" name="AutoShape 15">
              <a:extLst>
                <a:ext uri="{FF2B5EF4-FFF2-40B4-BE49-F238E27FC236}">
                  <a16:creationId xmlns:a16="http://schemas.microsoft.com/office/drawing/2014/main" id="{166A3853-4CC6-5049-AA95-FFACE04196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76" y="1152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7" name="Rectangle 16">
              <a:extLst>
                <a:ext uri="{FF2B5EF4-FFF2-40B4-BE49-F238E27FC236}">
                  <a16:creationId xmlns:a16="http://schemas.microsoft.com/office/drawing/2014/main" id="{3CB7BEED-0B6D-4649-8036-3560297B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816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12308" name="Text Box 17">
              <a:extLst>
                <a:ext uri="{FF2B5EF4-FFF2-40B4-BE49-F238E27FC236}">
                  <a16:creationId xmlns:a16="http://schemas.microsoft.com/office/drawing/2014/main" id="{756F7F2B-57FE-0E4B-BB2A-16B963885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" y="699"/>
              <a:ext cx="76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12309" name="AutoShape 18">
              <a:extLst>
                <a:ext uri="{FF2B5EF4-FFF2-40B4-BE49-F238E27FC236}">
                  <a16:creationId xmlns:a16="http://schemas.microsoft.com/office/drawing/2014/main" id="{6753C972-080F-5A41-B8A6-7B857FBF1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40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0" name="Rectangle 19">
              <a:extLst>
                <a:ext uri="{FF2B5EF4-FFF2-40B4-BE49-F238E27FC236}">
                  <a16:creationId xmlns:a16="http://schemas.microsoft.com/office/drawing/2014/main" id="{8132347A-D5FA-DC42-A039-7505E31D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72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1" name="Text Box 21">
              <a:extLst>
                <a:ext uri="{FF2B5EF4-FFF2-40B4-BE49-F238E27FC236}">
                  <a16:creationId xmlns:a16="http://schemas.microsoft.com/office/drawing/2014/main" id="{77B4EAF1-3641-B347-B097-2603F069B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1284"/>
              <a:ext cx="77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system bus</a:t>
              </a:r>
            </a:p>
          </p:txBody>
        </p:sp>
        <p:sp>
          <p:nvSpPr>
            <p:cNvPr id="12312" name="Line 22">
              <a:extLst>
                <a:ext uri="{FF2B5EF4-FFF2-40B4-BE49-F238E27FC236}">
                  <a16:creationId xmlns:a16="http://schemas.microsoft.com/office/drawing/2014/main" id="{17A4C2B2-6972-8643-8368-E761AAC08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520"/>
              <a:ext cx="216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13" name="Text Box 23">
              <a:extLst>
                <a:ext uri="{FF2B5EF4-FFF2-40B4-BE49-F238E27FC236}">
                  <a16:creationId xmlns:a16="http://schemas.microsoft.com/office/drawing/2014/main" id="{542FCCAE-65F4-4746-B122-35ECB2B8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" y="1284"/>
              <a:ext cx="83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memory bus</a:t>
              </a:r>
            </a:p>
          </p:txBody>
        </p:sp>
        <p:sp>
          <p:nvSpPr>
            <p:cNvPr id="12314" name="Line 24">
              <a:extLst>
                <a:ext uri="{FF2B5EF4-FFF2-40B4-BE49-F238E27FC236}">
                  <a16:creationId xmlns:a16="http://schemas.microsoft.com/office/drawing/2014/main" id="{5154751E-4ABD-F24A-87C8-19D44C68D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15" name="AutoShape 25">
              <a:extLst>
                <a:ext uri="{FF2B5EF4-FFF2-40B4-BE49-F238E27FC236}">
                  <a16:creationId xmlns:a16="http://schemas.microsoft.com/office/drawing/2014/main" id="{66E0D0C2-1556-9A45-9A9D-3F941337B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6" name="Rectangle 26">
              <a:extLst>
                <a:ext uri="{FF2B5EF4-FFF2-40B4-BE49-F238E27FC236}">
                  <a16:creationId xmlns:a16="http://schemas.microsoft.com/office/drawing/2014/main" id="{14C89C3A-7339-654F-A0B9-A31BF28F8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3080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controller</a:t>
              </a:r>
            </a:p>
          </p:txBody>
        </p:sp>
        <p:sp>
          <p:nvSpPr>
            <p:cNvPr id="12317" name="AutoShape 27">
              <a:extLst>
                <a:ext uri="{FF2B5EF4-FFF2-40B4-BE49-F238E27FC236}">
                  <a16:creationId xmlns:a16="http://schemas.microsoft.com/office/drawing/2014/main" id="{7ED5D30C-54AE-C642-A5C1-F144267EDB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52" y="262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8" name="Rectangle 28">
              <a:extLst>
                <a:ext uri="{FF2B5EF4-FFF2-40B4-BE49-F238E27FC236}">
                  <a16:creationId xmlns:a16="http://schemas.microsoft.com/office/drawing/2014/main" id="{E04AD841-E0F2-9F49-B104-127104AA1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3080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12319" name="AutoShape 29">
              <a:extLst>
                <a:ext uri="{FF2B5EF4-FFF2-40B4-BE49-F238E27FC236}">
                  <a16:creationId xmlns:a16="http://schemas.microsoft.com/office/drawing/2014/main" id="{E8E41959-704E-8542-8F7F-60B89DA6E9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96" y="262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20" name="Rectangle 30">
              <a:extLst>
                <a:ext uri="{FF2B5EF4-FFF2-40B4-BE49-F238E27FC236}">
                  <a16:creationId xmlns:a16="http://schemas.microsoft.com/office/drawing/2014/main" id="{41392662-CC8F-0944-AF19-C2437B406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3072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controller</a:t>
              </a:r>
            </a:p>
          </p:txBody>
        </p:sp>
        <p:sp>
          <p:nvSpPr>
            <p:cNvPr id="12321" name="Line 31">
              <a:extLst>
                <a:ext uri="{FF2B5EF4-FFF2-40B4-BE49-F238E27FC236}">
                  <a16:creationId xmlns:a16="http://schemas.microsoft.com/office/drawing/2014/main" id="{9ABFA601-3F8A-A145-B785-479264D4D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2" name="Line 32">
              <a:extLst>
                <a:ext uri="{FF2B5EF4-FFF2-40B4-BE49-F238E27FC236}">
                  <a16:creationId xmlns:a16="http://schemas.microsoft.com/office/drawing/2014/main" id="{3C342C4B-2A7D-A64B-B82A-8BD0DF8E2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3" name="Text Box 33">
              <a:extLst>
                <a:ext uri="{FF2B5EF4-FFF2-40B4-BE49-F238E27FC236}">
                  <a16:creationId xmlns:a16="http://schemas.microsoft.com/office/drawing/2014/main" id="{65A13161-F356-C343-AD99-135A5792F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3541"/>
              <a:ext cx="50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mouse</a:t>
              </a:r>
            </a:p>
          </p:txBody>
        </p:sp>
        <p:sp>
          <p:nvSpPr>
            <p:cNvPr id="12324" name="Text Box 34">
              <a:extLst>
                <a:ext uri="{FF2B5EF4-FFF2-40B4-BE49-F238E27FC236}">
                  <a16:creationId xmlns:a16="http://schemas.microsoft.com/office/drawing/2014/main" id="{43C70856-1617-4343-9342-E0349D61D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3541"/>
              <a:ext cx="64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keyboard</a:t>
              </a:r>
            </a:p>
          </p:txBody>
        </p:sp>
        <p:sp>
          <p:nvSpPr>
            <p:cNvPr id="12325" name="Line 35">
              <a:extLst>
                <a:ext uri="{FF2B5EF4-FFF2-40B4-BE49-F238E27FC236}">
                  <a16:creationId xmlns:a16="http://schemas.microsoft.com/office/drawing/2014/main" id="{03CAB064-EC01-1048-ADBD-53E704517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6" name="Text Box 36">
              <a:extLst>
                <a:ext uri="{FF2B5EF4-FFF2-40B4-BE49-F238E27FC236}">
                  <a16:creationId xmlns:a16="http://schemas.microsoft.com/office/drawing/2014/main" id="{DB46EDEF-10A7-B142-870D-DA0325578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3541"/>
              <a:ext cx="56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monitor</a:t>
              </a:r>
            </a:p>
          </p:txBody>
        </p:sp>
        <p:sp>
          <p:nvSpPr>
            <p:cNvPr id="12327" name="Line 37">
              <a:extLst>
                <a:ext uri="{FF2B5EF4-FFF2-40B4-BE49-F238E27FC236}">
                  <a16:creationId xmlns:a16="http://schemas.microsoft.com/office/drawing/2014/main" id="{9E729820-78B5-A943-88BF-0C8437E86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8" name="AutoShape 38">
              <a:extLst>
                <a:ext uri="{FF2B5EF4-FFF2-40B4-BE49-F238E27FC236}">
                  <a16:creationId xmlns:a16="http://schemas.microsoft.com/office/drawing/2014/main" id="{D47A79BC-2643-F042-8C3A-0C7D38D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648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disk</a:t>
              </a:r>
            </a:p>
          </p:txBody>
        </p:sp>
        <p:sp>
          <p:nvSpPr>
            <p:cNvPr id="12329" name="AutoShape 39">
              <a:extLst>
                <a:ext uri="{FF2B5EF4-FFF2-40B4-BE49-F238E27FC236}">
                  <a16:creationId xmlns:a16="http://schemas.microsoft.com/office/drawing/2014/main" id="{97E2B8ED-639C-724A-B1C0-11540A3E4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8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0" name="Rectangle 40">
              <a:extLst>
                <a:ext uri="{FF2B5EF4-FFF2-40B4-BE49-F238E27FC236}">
                  <a16:creationId xmlns:a16="http://schemas.microsoft.com/office/drawing/2014/main" id="{00FA0948-C072-EE4A-B9B3-FC44C9F7A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59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1" name="Rectangle 41">
              <a:extLst>
                <a:ext uri="{FF2B5EF4-FFF2-40B4-BE49-F238E27FC236}">
                  <a16:creationId xmlns:a16="http://schemas.microsoft.com/office/drawing/2014/main" id="{EA5B1D83-54F4-E74F-9D6C-439474D47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2589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2" name="Rectangle 42">
              <a:extLst>
                <a:ext uri="{FF2B5EF4-FFF2-40B4-BE49-F238E27FC236}">
                  <a16:creationId xmlns:a16="http://schemas.microsoft.com/office/drawing/2014/main" id="{36FAF5A0-E025-0E42-AF84-8967F2BE8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583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3" name="Text Box 43">
              <a:extLst>
                <a:ext uri="{FF2B5EF4-FFF2-40B4-BE49-F238E27FC236}">
                  <a16:creationId xmlns:a16="http://schemas.microsoft.com/office/drawing/2014/main" id="{A469986E-D5E7-5844-98AA-B97FDA682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2669"/>
              <a:ext cx="52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I/O bus</a:t>
              </a:r>
            </a:p>
          </p:txBody>
        </p:sp>
        <p:sp>
          <p:nvSpPr>
            <p:cNvPr id="12334" name="Rectangle 44">
              <a:extLst>
                <a:ext uri="{FF2B5EF4-FFF2-40B4-BE49-F238E27FC236}">
                  <a16:creationId xmlns:a16="http://schemas.microsoft.com/office/drawing/2014/main" id="{836C5876-025F-2849-AB50-28CABED2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544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5" name="Rectangle 45">
              <a:extLst>
                <a:ext uri="{FF2B5EF4-FFF2-40B4-BE49-F238E27FC236}">
                  <a16:creationId xmlns:a16="http://schemas.microsoft.com/office/drawing/2014/main" id="{F0C6B883-FB87-6744-A113-A886D795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9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6" name="Rectangle 46">
              <a:extLst>
                <a:ext uri="{FF2B5EF4-FFF2-40B4-BE49-F238E27FC236}">
                  <a16:creationId xmlns:a16="http://schemas.microsoft.com/office/drawing/2014/main" id="{6D1C5342-5D08-5640-9CAE-CCB5BF08F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9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7" name="AutoShape 47">
              <a:extLst>
                <a:ext uri="{FF2B5EF4-FFF2-40B4-BE49-F238E27FC236}">
                  <a16:creationId xmlns:a16="http://schemas.microsoft.com/office/drawing/2014/main" id="{D89E2E5E-65F2-2743-AE74-20076BE4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496"/>
              <a:ext cx="176" cy="576"/>
            </a:xfrm>
            <a:prstGeom prst="downArrow">
              <a:avLst>
                <a:gd name="adj1" fmla="val 50000"/>
                <a:gd name="adj2" fmla="val 81818"/>
              </a:avLst>
            </a:prstGeom>
            <a:solidFill>
              <a:srgbClr val="FF00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solidFill>
                  <a:schemeClr val="bg1"/>
                </a:solidFill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8" name="Text Box 48">
              <a:extLst>
                <a:ext uri="{FF2B5EF4-FFF2-40B4-BE49-F238E27FC236}">
                  <a16:creationId xmlns:a16="http://schemas.microsoft.com/office/drawing/2014/main" id="{93F755B3-9F45-204F-B38E-855DDF50F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2283"/>
              <a:ext cx="104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Expansion slots</a:t>
              </a:r>
            </a:p>
          </p:txBody>
        </p:sp>
        <p:sp>
          <p:nvSpPr>
            <p:cNvPr id="12339" name="Rectangle 49">
              <a:extLst>
                <a:ext uri="{FF2B5EF4-FFF2-40B4-BE49-F238E27FC236}">
                  <a16:creationId xmlns:a16="http://schemas.microsoft.com/office/drawing/2014/main" id="{3FAABDF2-EB7D-2D44-99BA-355BE5F2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72"/>
              <a:ext cx="816" cy="328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12340" name="Line 50">
              <a:extLst>
                <a:ext uri="{FF2B5EF4-FFF2-40B4-BE49-F238E27FC236}">
                  <a16:creationId xmlns:a16="http://schemas.microsoft.com/office/drawing/2014/main" id="{F6624935-32E7-EB41-9378-C62C696A0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0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41" name="AutoShape 51">
              <a:extLst>
                <a:ext uri="{FF2B5EF4-FFF2-40B4-BE49-F238E27FC236}">
                  <a16:creationId xmlns:a16="http://schemas.microsoft.com/office/drawing/2014/main" id="{EC3F6F35-D4A2-BF49-B4A3-E88EAA2B1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664"/>
              <a:ext cx="984" cy="360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network</a:t>
              </a:r>
            </a:p>
          </p:txBody>
        </p:sp>
      </p:grpSp>
      <p:sp>
        <p:nvSpPr>
          <p:cNvPr id="12293" name="Rectangle 53">
            <a:extLst>
              <a:ext uri="{FF2B5EF4-FFF2-40B4-BE49-F238E27FC236}">
                <a16:creationId xmlns:a16="http://schemas.microsoft.com/office/drawing/2014/main" id="{B44DE047-630F-2247-8D56-32E813076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organization of a network host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DB303868-8B6C-1840-8F21-5CEC2FB0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FA952-3556-3746-98C5-97F73447196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32CFE1F-CAFA-3C44-9CC9-9B4CF1F2D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52C49011-4ABC-D345-8A21-1FA4C7A18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well-known port: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associated with some service provided by a server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e.g., port 80 is associated with Web servers, port 25 is associated with email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with well-known name such as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en-US" altLang="zh-CN">
                <a:ea typeface="宋体" panose="02010600030101010101" pitchFamily="2" charset="-122"/>
              </a:rPr>
              <a:t>(web service),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en-US" altLang="zh-CN">
                <a:ea typeface="宋体" panose="02010600030101010101" pitchFamily="2" charset="-122"/>
              </a:rPr>
              <a:t>(email) contained in a file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/etc/services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connection is uniquely identified by the socket addresses of its endpoints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 pair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(cliaddr:cliport, servaddr:servport)</a:t>
            </a: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B2987518-B55C-A245-97B1-D9CA066E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8B510-3D1D-0B44-AD33-BC35FFAC0F2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105475" name="Group 2">
            <a:extLst>
              <a:ext uri="{FF2B5EF4-FFF2-40B4-BE49-F238E27FC236}">
                <a16:creationId xmlns:a16="http://schemas.microsoft.com/office/drawing/2014/main" id="{9940CE8F-A5B0-CD4E-A7A1-F7753ADC9695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2205038"/>
            <a:ext cx="8224837" cy="2551112"/>
            <a:chOff x="305" y="1389"/>
            <a:chExt cx="5181" cy="1607"/>
          </a:xfrm>
        </p:grpSpPr>
        <p:sp>
          <p:nvSpPr>
            <p:cNvPr id="105477" name="Rectangle 15">
              <a:extLst>
                <a:ext uri="{FF2B5EF4-FFF2-40B4-BE49-F238E27FC236}">
                  <a16:creationId xmlns:a16="http://schemas.microsoft.com/office/drawing/2014/main" id="{3550EDB3-9F06-9C42-B0FC-C4FCFC27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890"/>
              <a:ext cx="923" cy="65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78" name="Rectangle 16">
              <a:extLst>
                <a:ext uri="{FF2B5EF4-FFF2-40B4-BE49-F238E27FC236}">
                  <a16:creationId xmlns:a16="http://schemas.microsoft.com/office/drawing/2014/main" id="{1CD1FC9D-8888-7141-8488-9625125E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1890"/>
              <a:ext cx="923" cy="65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79" name="Text Box 3">
              <a:extLst>
                <a:ext uri="{FF2B5EF4-FFF2-40B4-BE49-F238E27FC236}">
                  <a16:creationId xmlns:a16="http://schemas.microsoft.com/office/drawing/2014/main" id="{361802E3-E3AB-D049-87CC-5340C5F00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191"/>
              <a:ext cx="322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connection socket pair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(128.2.194.242:51213, 208.216.181.15:80)</a:t>
              </a:r>
            </a:p>
          </p:txBody>
        </p:sp>
        <p:sp>
          <p:nvSpPr>
            <p:cNvPr id="105480" name="Oval 4">
              <a:extLst>
                <a:ext uri="{FF2B5EF4-FFF2-40B4-BE49-F238E27FC236}">
                  <a16:creationId xmlns:a16="http://schemas.microsoft.com/office/drawing/2014/main" id="{35703CC4-67A9-8C49-9E3D-F68B083A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1958"/>
              <a:ext cx="811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(port 80)</a:t>
              </a:r>
            </a:p>
          </p:txBody>
        </p:sp>
        <p:sp>
          <p:nvSpPr>
            <p:cNvPr id="105481" name="Oval 5">
              <a:extLst>
                <a:ext uri="{FF2B5EF4-FFF2-40B4-BE49-F238E27FC236}">
                  <a16:creationId xmlns:a16="http://schemas.microsoft.com/office/drawing/2014/main" id="{85FAA778-522A-C94F-B95C-C3F0B21B1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958"/>
              <a:ext cx="811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</p:txBody>
        </p:sp>
        <p:sp>
          <p:nvSpPr>
            <p:cNvPr id="105482" name="Line 6">
              <a:extLst>
                <a:ext uri="{FF2B5EF4-FFF2-40B4-BE49-F238E27FC236}">
                  <a16:creationId xmlns:a16="http://schemas.microsoft.com/office/drawing/2014/main" id="{7FC09AD1-BE3E-D949-A7D3-60AC7D472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212"/>
              <a:ext cx="28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5483" name="Oval 7">
              <a:extLst>
                <a:ext uri="{FF2B5EF4-FFF2-40B4-BE49-F238E27FC236}">
                  <a16:creationId xmlns:a16="http://schemas.microsoft.com/office/drawing/2014/main" id="{5D3E331C-5AB5-744C-8B17-7FA50E9E45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4" y="2171"/>
              <a:ext cx="81" cy="8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84" name="Oval 8">
              <a:extLst>
                <a:ext uri="{FF2B5EF4-FFF2-40B4-BE49-F238E27FC236}">
                  <a16:creationId xmlns:a16="http://schemas.microsoft.com/office/drawing/2014/main" id="{1C40F3E3-ECCB-3D4D-AF0A-BBB1613C99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9" y="2171"/>
              <a:ext cx="81" cy="8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85" name="Text Box 9">
              <a:extLst>
                <a:ext uri="{FF2B5EF4-FFF2-40B4-BE49-F238E27FC236}">
                  <a16:creationId xmlns:a16="http://schemas.microsoft.com/office/drawing/2014/main" id="{04AE6ACD-1746-9245-8F65-491E6699D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1389"/>
              <a:ext cx="176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client socket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128.2.194.242:51213</a:t>
              </a:r>
            </a:p>
          </p:txBody>
        </p:sp>
        <p:sp>
          <p:nvSpPr>
            <p:cNvPr id="105486" name="Text Box 10">
              <a:extLst>
                <a:ext uri="{FF2B5EF4-FFF2-40B4-BE49-F238E27FC236}">
                  <a16:creationId xmlns:a16="http://schemas.microsoft.com/office/drawing/2014/main" id="{1E94F2C3-6F62-F645-BB91-13C40D3EF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389"/>
              <a:ext cx="18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server socket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208.216.181.15:80</a:t>
              </a:r>
            </a:p>
          </p:txBody>
        </p:sp>
        <p:sp>
          <p:nvSpPr>
            <p:cNvPr id="105487" name="Line 11">
              <a:extLst>
                <a:ext uri="{FF2B5EF4-FFF2-40B4-BE49-F238E27FC236}">
                  <a16:creationId xmlns:a16="http://schemas.microsoft.com/office/drawing/2014/main" id="{EAB758F2-378F-9B4A-B3E4-4AFF52BA0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5" y="1776"/>
              <a:ext cx="191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5488" name="Line 12">
              <a:extLst>
                <a:ext uri="{FF2B5EF4-FFF2-40B4-BE49-F238E27FC236}">
                  <a16:creationId xmlns:a16="http://schemas.microsoft.com/office/drawing/2014/main" id="{9CF110D4-9E18-6E4D-A9AF-22C0849F6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1776"/>
              <a:ext cx="191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5489" name="Text Box 13">
              <a:extLst>
                <a:ext uri="{FF2B5EF4-FFF2-40B4-BE49-F238E27FC236}">
                  <a16:creationId xmlns:a16="http://schemas.microsoft.com/office/drawing/2014/main" id="{5386D9CE-EE40-4F44-B756-89447FB32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589"/>
              <a:ext cx="14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client host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128.2.194.242 </a:t>
              </a:r>
              <a:endPara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105490" name="Text Box 14">
              <a:extLst>
                <a:ext uri="{FF2B5EF4-FFF2-40B4-BE49-F238E27FC236}">
                  <a16:creationId xmlns:a16="http://schemas.microsoft.com/office/drawing/2014/main" id="{C6225C4B-620C-5944-9024-3F503D5D4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" y="2589"/>
              <a:ext cx="14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server host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208.216.181.15</a:t>
              </a:r>
            </a:p>
          </p:txBody>
        </p:sp>
      </p:grpSp>
      <p:sp>
        <p:nvSpPr>
          <p:cNvPr id="105476" name="Rectangle 17">
            <a:extLst>
              <a:ext uri="{FF2B5EF4-FFF2-40B4-BE49-F238E27FC236}">
                <a16:creationId xmlns:a16="http://schemas.microsoft.com/office/drawing/2014/main" id="{A867794C-A267-6A47-B39A-F67D92099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Putting it all together: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Anatomy of an Internet connection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A43BF94E-8178-DE43-8B8B-65ECBA96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712ED0-874E-6C49-B8EF-A201760623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40496089-5166-4547-A0BB-4255192F9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</a:p>
        </p:txBody>
      </p:sp>
      <p:grpSp>
        <p:nvGrpSpPr>
          <p:cNvPr id="107524" name="Group 5">
            <a:extLst>
              <a:ext uri="{FF2B5EF4-FFF2-40B4-BE49-F238E27FC236}">
                <a16:creationId xmlns:a16="http://schemas.microsoft.com/office/drawing/2014/main" id="{6A39FDDE-4964-FD47-BC39-EA2A0EF3BD9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11363"/>
            <a:ext cx="7543800" cy="3313112"/>
            <a:chOff x="485" y="2080"/>
            <a:chExt cx="4752" cy="1765"/>
          </a:xfrm>
        </p:grpSpPr>
        <p:sp>
          <p:nvSpPr>
            <p:cNvPr id="107525" name="Oval 6">
              <a:extLst>
                <a:ext uri="{FF2B5EF4-FFF2-40B4-BE49-F238E27FC236}">
                  <a16:creationId xmlns:a16="http://schemas.microsoft.com/office/drawing/2014/main" id="{743935E4-540A-F143-80E3-8C018AF6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7526" name="Line 7">
              <a:extLst>
                <a:ext uri="{FF2B5EF4-FFF2-40B4-BE49-F238E27FC236}">
                  <a16:creationId xmlns:a16="http://schemas.microsoft.com/office/drawing/2014/main" id="{9C8A3CD2-65B6-3449-9B37-473803D65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9" y="228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7527" name="Oval 8">
              <a:extLst>
                <a:ext uri="{FF2B5EF4-FFF2-40B4-BE49-F238E27FC236}">
                  <a16:creationId xmlns:a16="http://schemas.microsoft.com/office/drawing/2014/main" id="{B70DC88B-C4C4-9942-A930-BC5525C2D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7528" name="Text Box 9">
              <a:extLst>
                <a:ext uri="{FF2B5EF4-FFF2-40B4-BE49-F238E27FC236}">
                  <a16:creationId xmlns:a16="http://schemas.microsoft.com/office/drawing/2014/main" id="{8C949860-3B65-B641-944A-726729565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" y="2080"/>
              <a:ext cx="149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1.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sends request</a:t>
              </a:r>
            </a:p>
          </p:txBody>
        </p:sp>
        <p:sp>
          <p:nvSpPr>
            <p:cNvPr id="107529" name="Text Box 10">
              <a:extLst>
                <a:ext uri="{FF2B5EF4-FFF2-40B4-BE49-F238E27FC236}">
                  <a16:creationId xmlns:a16="http://schemas.microsoft.com/office/drawing/2014/main" id="{02B9ECAA-6594-0040-8ACD-966EB2F3C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582"/>
              <a:ext cx="67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2.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request</a:t>
              </a:r>
            </a:p>
          </p:txBody>
        </p:sp>
        <p:sp>
          <p:nvSpPr>
            <p:cNvPr id="107530" name="Line 11">
              <a:extLst>
                <a:ext uri="{FF2B5EF4-FFF2-40B4-BE49-F238E27FC236}">
                  <a16:creationId xmlns:a16="http://schemas.microsoft.com/office/drawing/2014/main" id="{E0DFE59D-4A4A-A641-855A-DDFCFA0F1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7" y="256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7531" name="Text Box 12">
              <a:extLst>
                <a:ext uri="{FF2B5EF4-FFF2-40B4-BE49-F238E27FC236}">
                  <a16:creationId xmlns:a16="http://schemas.microsoft.com/office/drawing/2014/main" id="{EFDF8082-9C3A-B741-B221-1BDA7D146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2591"/>
              <a:ext cx="16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3.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sends response</a:t>
              </a:r>
            </a:p>
          </p:txBody>
        </p:sp>
        <p:sp>
          <p:nvSpPr>
            <p:cNvPr id="107532" name="Text Box 13">
              <a:extLst>
                <a:ext uri="{FF2B5EF4-FFF2-40B4-BE49-F238E27FC236}">
                  <a16:creationId xmlns:a16="http://schemas.microsoft.com/office/drawing/2014/main" id="{25F136EE-CC55-3546-BE62-A7A081AFB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2576"/>
              <a:ext cx="68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4.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response</a:t>
              </a:r>
            </a:p>
          </p:txBody>
        </p:sp>
        <p:sp>
          <p:nvSpPr>
            <p:cNvPr id="107533" name="Line 14">
              <a:extLst>
                <a:ext uri="{FF2B5EF4-FFF2-40B4-BE49-F238E27FC236}">
                  <a16:creationId xmlns:a16="http://schemas.microsoft.com/office/drawing/2014/main" id="{27361523-B707-584D-86D4-E5559D07A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2425"/>
              <a:ext cx="5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7534" name="AutoShape 15">
              <a:extLst>
                <a:ext uri="{FF2B5EF4-FFF2-40B4-BE49-F238E27FC236}">
                  <a16:creationId xmlns:a16="http://schemas.microsoft.com/office/drawing/2014/main" id="{31602869-6AF9-4940-A62F-03A031A2C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234"/>
              <a:ext cx="686" cy="359"/>
            </a:xfrm>
            <a:prstGeom prst="flowChartMagneticDisk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resource</a:t>
              </a:r>
            </a:p>
          </p:txBody>
        </p:sp>
        <p:sp>
          <p:nvSpPr>
            <p:cNvPr id="107535" name="Text Box 16">
              <a:extLst>
                <a:ext uri="{FF2B5EF4-FFF2-40B4-BE49-F238E27FC236}">
                  <a16:creationId xmlns:a16="http://schemas.microsoft.com/office/drawing/2014/main" id="{4537A989-0640-3944-8DE8-366704DE3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504"/>
              <a:ext cx="409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Note: clients and servers are processes running on hosts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(can be the same or different hosts).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67BBEC43-21E0-EA49-A5E2-723BD6E3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A6B5FD-34E7-1F4C-B053-C1258EFBE0E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AD01289-7076-A043-9546-2F9A9F4BE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Clients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25D8F690-F531-C643-BD66-BCFF8EDB1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client programs</a:t>
            </a:r>
          </a:p>
          <a:p>
            <a:pPr lvl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Web browsers, ftp, telnet, ssh</a:t>
            </a:r>
          </a:p>
          <a:p>
            <a:pPr lvl="1"/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does the client find the server?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address of the server process has two parts: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IP-address:port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address </a:t>
            </a:r>
            <a:r>
              <a:rPr lang="en-US" altLang="zh-CN">
                <a:ea typeface="宋体" panose="02010600030101010101" pitchFamily="2" charset="-122"/>
              </a:rPr>
              <a:t>is a unique 32-bit positive integer that identifies the host (adapter).</a:t>
            </a:r>
          </a:p>
          <a:p>
            <a:pPr lvl="3"/>
            <a:r>
              <a:rPr lang="en-US" altLang="zh-CN" sz="1800">
                <a:ea typeface="宋体" panose="02010600030101010101" pitchFamily="2" charset="-122"/>
              </a:rPr>
              <a:t>dotted decimal form: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0x8002C2F2 = 128.2.194.242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port</a:t>
            </a:r>
            <a:r>
              <a:rPr lang="en-US" altLang="zh-CN">
                <a:ea typeface="宋体" panose="02010600030101010101" pitchFamily="2" charset="-122"/>
              </a:rPr>
              <a:t> is 16-bit positive integer associated with a service (and thus a server process) on that machine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A2423EC1-C5ED-C041-A8C7-DB1CA4B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D47F5E-2B8E-6442-BF2A-49A65187E9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30C44443-1E0B-D84D-B665-064D2AF5F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95800"/>
          </a:xfrm>
        </p:spPr>
        <p:txBody>
          <a:bodyPr lIns="91294" tIns="45647" rIns="91294" bIns="45647"/>
          <a:lstStyle/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Servers are long-running processes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daemons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Created at boot-time (typically) by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</a:t>
            </a:r>
            <a:r>
              <a:rPr lang="en-US" altLang="zh-CN">
                <a:ea typeface="宋体" panose="02010600030101010101" pitchFamily="2" charset="-122"/>
              </a:rPr>
              <a:t> process (process 1)</a:t>
            </a:r>
          </a:p>
          <a:p>
            <a:pPr lvl="1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Run continuously until the machine is turned off</a:t>
            </a:r>
          </a:p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A machine that runs a server process is also often  referred to as a “server”.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1910BE5-DE9E-744B-BA95-9A0B8E338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Servers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C3D3677-80E9-8B4D-9620-5DCA55BEE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5730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Echo Client and Server</a:t>
            </a:r>
          </a:p>
        </p:txBody>
      </p:sp>
      <p:sp>
        <p:nvSpPr>
          <p:cNvPr id="762884" name="Text Box 4">
            <a:extLst>
              <a:ext uri="{FF2B5EF4-FFF2-40B4-BE49-F238E27FC236}">
                <a16:creationId xmlns:a16="http://schemas.microsoft.com/office/drawing/2014/main" id="{4C73FE35-F424-2748-88A1-F89501D6B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812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Courier New" pitchFamily="49" charset="0"/>
              </a:rPr>
              <a:t>server&gt; </a:t>
            </a:r>
            <a:r>
              <a:rPr lang="en-US" sz="2000" i="1" dirty="0">
                <a:latin typeface="Courier New" pitchFamily="49" charset="0"/>
              </a:rPr>
              <a:t>./</a:t>
            </a:r>
            <a:r>
              <a:rPr lang="en-US" sz="2000" i="1" dirty="0" err="1">
                <a:latin typeface="Courier New" pitchFamily="49" charset="0"/>
              </a:rPr>
              <a:t>echoserveri</a:t>
            </a:r>
            <a:r>
              <a:rPr lang="en-US" sz="2000" i="1" dirty="0">
                <a:latin typeface="Courier New" pitchFamily="49" charset="0"/>
              </a:rPr>
              <a:t> 15213</a:t>
            </a:r>
          </a:p>
        </p:txBody>
      </p:sp>
      <p:sp>
        <p:nvSpPr>
          <p:cNvPr id="113668" name="Text Box 5">
            <a:extLst>
              <a:ext uri="{FF2B5EF4-FFF2-40B4-BE49-F238E27FC236}">
                <a16:creationId xmlns:a16="http://schemas.microsoft.com/office/drawing/2014/main" id="{9324B6D1-393A-5944-B9D5-C8F0475F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00200"/>
            <a:ext cx="1447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On Server</a:t>
            </a:r>
          </a:p>
        </p:txBody>
      </p:sp>
      <p:sp>
        <p:nvSpPr>
          <p:cNvPr id="113669" name="Text Box 6">
            <a:extLst>
              <a:ext uri="{FF2B5EF4-FFF2-40B4-BE49-F238E27FC236}">
                <a16:creationId xmlns:a16="http://schemas.microsoft.com/office/drawing/2014/main" id="{28655BD6-BA54-3644-98D7-A67A41399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1366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On Client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2629DD4-A305-BB49-8F80-9C8C3622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53063"/>
            <a:ext cx="5978525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Courier New" pitchFamily="49" charset="0"/>
              </a:rPr>
              <a:t>Connection closed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116648C-B069-F948-BE68-B9D132BA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005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Courier New" pitchFamily="49" charset="0"/>
              </a:rPr>
              <a:t>server received 12 bytes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832BC76-8930-1844-B44B-04C18817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57525"/>
            <a:ext cx="597852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Courier New" pitchFamily="49" charset="0"/>
              </a:rPr>
              <a:t>server connected to BRYANT-TP4.VLSI.CS.CMU.EDU (128.2.213.29)</a:t>
            </a:r>
          </a:p>
        </p:txBody>
      </p:sp>
      <p:sp>
        <p:nvSpPr>
          <p:cNvPr id="113673" name="Text Box 3">
            <a:extLst>
              <a:ext uri="{FF2B5EF4-FFF2-40B4-BE49-F238E27FC236}">
                <a16:creationId xmlns:a16="http://schemas.microsoft.com/office/drawing/2014/main" id="{7639B35D-03A1-2847-ADD7-A050183D3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05338"/>
            <a:ext cx="7848600" cy="738187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echo: HELLO THERE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type: ^D</a:t>
            </a:r>
          </a:p>
        </p:txBody>
      </p:sp>
      <p:sp>
        <p:nvSpPr>
          <p:cNvPr id="113674" name="Text Box 3">
            <a:extLst>
              <a:ext uri="{FF2B5EF4-FFF2-40B4-BE49-F238E27FC236}">
                <a16:creationId xmlns:a16="http://schemas.microsoft.com/office/drawing/2014/main" id="{72225288-AD34-6546-8FA6-40EB33C35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48088"/>
            <a:ext cx="7848600" cy="338137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type: hello there</a:t>
            </a:r>
          </a:p>
        </p:txBody>
      </p:sp>
      <p:sp>
        <p:nvSpPr>
          <p:cNvPr id="113675" name="Text Box 3">
            <a:extLst>
              <a:ext uri="{FF2B5EF4-FFF2-40B4-BE49-F238E27FC236}">
                <a16:creationId xmlns:a16="http://schemas.microsoft.com/office/drawing/2014/main" id="{DBF2D3D0-8D2D-7F4B-A0C6-E57878BA5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35250"/>
            <a:ext cx="7848600" cy="338138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client&gt; echoclient greatwhite.ics.cs.cmu.edu 15213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D72F5B42-4CCE-F74D-921D-56A41D2C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EFB9A4-062E-AE43-AB6D-65CF1E4D552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3CB7130-A6F5-BD40-A79A-6E5353EEF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0F36861-180C-214B-8944-83FDD358E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network</a:t>
            </a:r>
            <a:r>
              <a:rPr lang="en-US" altLang="zh-CN" dirty="0">
                <a:ea typeface="宋体" panose="02010600030101010101" pitchFamily="2" charset="-122"/>
              </a:rPr>
              <a:t> is a hierarchical system of boxes and wires organized by geographical proximity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At the lowest level is 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LAN (Local Area Network) that spans a building or campus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most popular LAN technology is Ethernet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developed in the mid-1970s at Xerox PARC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resilient, evolving from 3Mb/s to 10Gb/s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8EB21CAA-6F4B-574B-8B40-A908BC28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3BD37A-7E0A-D244-8881-5E74F0E5E5F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734D7E7-E0A5-F540-9F2D-F7C19712A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Lowest level: Ethernet segment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B735C30-F9E7-404F-A9CC-119BF8985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16538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Ethernet segment consists of a collection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hosts</a:t>
            </a:r>
            <a:r>
              <a:rPr lang="en-US" altLang="zh-CN" dirty="0">
                <a:ea typeface="宋体" panose="02010600030101010101" pitchFamily="2" charset="-122"/>
              </a:rPr>
              <a:t> connected by wires (twisted pairs) to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hub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Spans room or floor in a building.</a:t>
            </a:r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A5CD4612-BC03-6F48-A5A6-D204715BFE3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3438525" cy="1787525"/>
            <a:chOff x="1629" y="1610"/>
            <a:chExt cx="2166" cy="1126"/>
          </a:xfrm>
        </p:grpSpPr>
        <p:sp>
          <p:nvSpPr>
            <p:cNvPr id="16391" name="Line 5">
              <a:extLst>
                <a:ext uri="{FF2B5EF4-FFF2-40B4-BE49-F238E27FC236}">
                  <a16:creationId xmlns:a16="http://schemas.microsoft.com/office/drawing/2014/main" id="{33CE9D48-13C6-5F41-BAFB-41241CC37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2" y="1811"/>
              <a:ext cx="52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392" name="Line 6">
              <a:extLst>
                <a:ext uri="{FF2B5EF4-FFF2-40B4-BE49-F238E27FC236}">
                  <a16:creationId xmlns:a16="http://schemas.microsoft.com/office/drawing/2014/main" id="{AAFC94C3-A3CF-1B43-AE57-8CA3C972F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181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393" name="Line 7">
              <a:extLst>
                <a:ext uri="{FF2B5EF4-FFF2-40B4-BE49-F238E27FC236}">
                  <a16:creationId xmlns:a16="http://schemas.microsoft.com/office/drawing/2014/main" id="{E28B5922-2FA0-744F-A057-55B1AD5FF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0" y="1811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394" name="Rectangle 8">
              <a:extLst>
                <a:ext uri="{FF2B5EF4-FFF2-40B4-BE49-F238E27FC236}">
                  <a16:creationId xmlns:a16="http://schemas.microsoft.com/office/drawing/2014/main" id="{B442311B-79BC-CE45-9593-E09B14F25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1622"/>
              <a:ext cx="428" cy="239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16395" name="Rectangle 9">
              <a:extLst>
                <a:ext uri="{FF2B5EF4-FFF2-40B4-BE49-F238E27FC236}">
                  <a16:creationId xmlns:a16="http://schemas.microsoft.com/office/drawing/2014/main" id="{2AEC8BA5-1602-A54E-ABB8-B43C7CED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1610"/>
              <a:ext cx="428" cy="239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16396" name="Rectangle 10">
              <a:extLst>
                <a:ext uri="{FF2B5EF4-FFF2-40B4-BE49-F238E27FC236}">
                  <a16:creationId xmlns:a16="http://schemas.microsoft.com/office/drawing/2014/main" id="{B2A7A134-FF90-3A4F-8A58-E6A3F772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610"/>
              <a:ext cx="428" cy="239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16397" name="AutoShape 11">
              <a:extLst>
                <a:ext uri="{FF2B5EF4-FFF2-40B4-BE49-F238E27FC236}">
                  <a16:creationId xmlns:a16="http://schemas.microsoft.com/office/drawing/2014/main" id="{5D2A44E2-D057-E74B-963B-411E5F7B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95"/>
              <a:ext cx="576" cy="25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16398" name="Text Box 12">
              <a:extLst>
                <a:ext uri="{FF2B5EF4-FFF2-40B4-BE49-F238E27FC236}">
                  <a16:creationId xmlns:a16="http://schemas.microsoft.com/office/drawing/2014/main" id="{FD01B1F5-8586-3244-B93A-F01FE89B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5" y="1844"/>
              <a:ext cx="73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or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1Gb/s</a:t>
              </a:r>
            </a:p>
          </p:txBody>
        </p:sp>
        <p:sp>
          <p:nvSpPr>
            <p:cNvPr id="16399" name="Text Box 13">
              <a:extLst>
                <a:ext uri="{FF2B5EF4-FFF2-40B4-BE49-F238E27FC236}">
                  <a16:creationId xmlns:a16="http://schemas.microsoft.com/office/drawing/2014/main" id="{8AB0D4DA-72F7-514A-A0C2-08116DC8C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892"/>
              <a:ext cx="73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or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1Gb/s</a:t>
              </a:r>
            </a:p>
          </p:txBody>
        </p:sp>
        <p:sp>
          <p:nvSpPr>
            <p:cNvPr id="16400" name="Text Box 14">
              <a:extLst>
                <a:ext uri="{FF2B5EF4-FFF2-40B4-BE49-F238E27FC236}">
                  <a16:creationId xmlns:a16="http://schemas.microsoft.com/office/drawing/2014/main" id="{CD257035-0A7E-CD46-BF60-AC9802D27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505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Helvetica" pitchFamily="2" charset="0"/>
                  <a:ea typeface="宋体" panose="02010600030101010101" pitchFamily="2" charset="-122"/>
                </a:rPr>
                <a:t>ports</a:t>
              </a:r>
            </a:p>
          </p:txBody>
        </p:sp>
        <p:sp>
          <p:nvSpPr>
            <p:cNvPr id="16401" name="Line 15">
              <a:extLst>
                <a:ext uri="{FF2B5EF4-FFF2-40B4-BE49-F238E27FC236}">
                  <a16:creationId xmlns:a16="http://schemas.microsoft.com/office/drawing/2014/main" id="{6465EA3B-ECFB-0546-A7A9-C9BB809CE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2003"/>
              <a:ext cx="43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02" name="Line 16">
              <a:extLst>
                <a:ext uri="{FF2B5EF4-FFF2-40B4-BE49-F238E27FC236}">
                  <a16:creationId xmlns:a16="http://schemas.microsoft.com/office/drawing/2014/main" id="{31BB3EE2-6041-FB44-8863-E4FA4EF22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2003"/>
              <a:ext cx="67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03" name="Line 17">
              <a:extLst>
                <a:ext uri="{FF2B5EF4-FFF2-40B4-BE49-F238E27FC236}">
                  <a16:creationId xmlns:a16="http://schemas.microsoft.com/office/drawing/2014/main" id="{C7E97BFA-36AA-A544-8541-D8A988C4B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96" y="2003"/>
              <a:ext cx="864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DDD0065-6B67-984A-9124-63F6EA703697}"/>
              </a:ext>
            </a:extLst>
          </p:cNvPr>
          <p:cNvSpPr txBox="1"/>
          <p:nvPr/>
        </p:nvSpPr>
        <p:spPr>
          <a:xfrm>
            <a:off x="5902325" y="1579563"/>
            <a:ext cx="2701925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FF0000"/>
                </a:solidFill>
                <a:latin typeface="FandolSong" pitchFamily="2" charset="-128"/>
                <a:ea typeface="宋体" pitchFamily="2" charset="-122"/>
              </a:rPr>
              <a:t>Hub</a:t>
            </a:r>
            <a:r>
              <a:rPr lang="en-US" altLang="zh-CN" sz="2400" b="0" dirty="0">
                <a:latin typeface="FandolSong" pitchFamily="2" charset="-128"/>
                <a:ea typeface="宋体" pitchFamily="2" charset="-122"/>
              </a:rPr>
              <a:t> slavishly copies each bit from each port to every other port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>
                <a:latin typeface="FandolSong" pitchFamily="2" charset="-128"/>
                <a:ea typeface="宋体" pitchFamily="2" charset="-122"/>
              </a:rPr>
              <a:t>Every host sees every bit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>
                <a:latin typeface="FandolSong" pitchFamily="2" charset="-128"/>
                <a:ea typeface="宋体" pitchFamily="2" charset="-122"/>
              </a:rPr>
              <a:t>NOTE: Hubs are on their way 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1368FCB9-BAB4-2745-9FBE-FFDB115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D116E8-996B-2B4D-81AB-7D369C6CADE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67C680F-31FA-5145-897D-0991BA10E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Lowest level: Ethernet segment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E2F7543-6C1E-9E48-A8E4-B9C80E772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Operation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Each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Ethernet adapter </a:t>
            </a:r>
            <a:r>
              <a:rPr lang="en-US" altLang="zh-CN" dirty="0">
                <a:ea typeface="宋体" pitchFamily="2" charset="-122"/>
              </a:rPr>
              <a:t>has a unique 48-bit address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E.g.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00:16:ea:e3:54:e6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Hosts send bits to any other host in chunks called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frames</a:t>
            </a:r>
            <a:r>
              <a:rPr lang="en-US" altLang="zh-CN" i="1" dirty="0">
                <a:ea typeface="宋体" pitchFamily="2" charset="-122"/>
              </a:rPr>
              <a:t>.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Each frame includes 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some fixed number of header bits that identify</a:t>
            </a:r>
          </a:p>
          <a:p>
            <a:pPr lvl="3">
              <a:defRPr/>
            </a:pPr>
            <a:r>
              <a:rPr lang="en-US" altLang="zh-CN" dirty="0">
                <a:ea typeface="宋体" pitchFamily="2" charset="-122"/>
              </a:rPr>
              <a:t>the source and destination of the frame </a:t>
            </a:r>
          </a:p>
          <a:p>
            <a:pPr lvl="3">
              <a:defRPr/>
            </a:pPr>
            <a:r>
              <a:rPr lang="en-US" altLang="zh-CN" dirty="0">
                <a:ea typeface="宋体" pitchFamily="2" charset="-122"/>
              </a:rPr>
              <a:t>the frame length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followed by a payload of data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1231172C-98D0-A341-8A36-B42CC249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748C14-AC96-E148-B023-FC09ED18023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DB6D52F-AD6D-F249-96E5-9194C9BC2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 level: Bridged Ethernet segment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27CC5D8-5454-EA49-8163-8C4FBBF75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Spans building or campus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Bridges cleverly learn which hosts are reachable from which ports and then selectively copy frames from port to 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15411</TotalTime>
  <Words>3241</Words>
  <Application>Microsoft Macintosh PowerPoint</Application>
  <PresentationFormat>如螢幕大小 (4:3)</PresentationFormat>
  <Paragraphs>969</Paragraphs>
  <Slides>55</Slides>
  <Notes>54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4" baseType="lpstr">
      <vt:lpstr>FandolSong</vt:lpstr>
      <vt:lpstr>宋体</vt:lpstr>
      <vt:lpstr>Arial</vt:lpstr>
      <vt:lpstr>Calibri</vt:lpstr>
      <vt:lpstr>Comic Sans MS</vt:lpstr>
      <vt:lpstr>Courier New</vt:lpstr>
      <vt:lpstr>Helvetica</vt:lpstr>
      <vt:lpstr>Times New Roman</vt:lpstr>
      <vt:lpstr>icfp99</vt:lpstr>
      <vt:lpstr>Introduction to Networks</vt:lpstr>
      <vt:lpstr>Outline</vt:lpstr>
      <vt:lpstr>A client-server transaction</vt:lpstr>
      <vt:lpstr>A client-server transaction</vt:lpstr>
      <vt:lpstr>Hardware organization of a network host</vt:lpstr>
      <vt:lpstr>Computer networks</vt:lpstr>
      <vt:lpstr>Lowest level: Ethernet segment</vt:lpstr>
      <vt:lpstr>Lowest level: Ethernet segment</vt:lpstr>
      <vt:lpstr>Next level: Bridged Ethernet segment</vt:lpstr>
      <vt:lpstr>Next level: Bridged Ethernet segment</vt:lpstr>
      <vt:lpstr>Conceptual view of LANs</vt:lpstr>
      <vt:lpstr>Computer networks</vt:lpstr>
      <vt:lpstr>Next level: internets</vt:lpstr>
      <vt:lpstr>Logical Structure of an internet</vt:lpstr>
      <vt:lpstr>The notion of an internet protocol</vt:lpstr>
      <vt:lpstr>The notion of an internet protocol</vt:lpstr>
      <vt:lpstr>What does an internet protocol do?</vt:lpstr>
      <vt:lpstr>What does an internet protocol do?</vt:lpstr>
      <vt:lpstr>Transferring data over an internet</vt:lpstr>
      <vt:lpstr>Transferring data over an internet (1)</vt:lpstr>
      <vt:lpstr>Transferring data over an internet (2)</vt:lpstr>
      <vt:lpstr>Transferring data over an internet (3)</vt:lpstr>
      <vt:lpstr>Transferring data over an internet (4)</vt:lpstr>
      <vt:lpstr>Transferring data over an internet (5)</vt:lpstr>
      <vt:lpstr>Transferring data over an internet (6)</vt:lpstr>
      <vt:lpstr>Transferring data over an internet (7)</vt:lpstr>
      <vt:lpstr>Transferring data over an internet (8)</vt:lpstr>
      <vt:lpstr>Other issues</vt:lpstr>
      <vt:lpstr>Other issues</vt:lpstr>
      <vt:lpstr>The Global IP Internet</vt:lpstr>
      <vt:lpstr>Outline</vt:lpstr>
      <vt:lpstr>OSI, TCP/IP &amp; Protocol Stack</vt:lpstr>
      <vt:lpstr>Global IP Internet</vt:lpstr>
      <vt:lpstr>Global IP Internet</vt:lpstr>
      <vt:lpstr>Hardware and software organization  of an Internet application</vt:lpstr>
      <vt:lpstr>Programmer’s view of the Internet</vt:lpstr>
      <vt:lpstr>Dotted decimal notation</vt:lpstr>
      <vt:lpstr>IP Addresses</vt:lpstr>
      <vt:lpstr>Utility Functions</vt:lpstr>
      <vt:lpstr>IP Address vs. Dotted Decimal</vt:lpstr>
      <vt:lpstr>Utility Functions</vt:lpstr>
      <vt:lpstr>Internet Domain Names</vt:lpstr>
      <vt:lpstr>Domain Naming System (DNS)</vt:lpstr>
      <vt:lpstr>Properties of DNS host entries</vt:lpstr>
      <vt:lpstr>Properties of DNS host entries</vt:lpstr>
      <vt:lpstr>Properties of DNS host entries</vt:lpstr>
      <vt:lpstr>Properties of DNS host entries</vt:lpstr>
      <vt:lpstr>Internet connections</vt:lpstr>
      <vt:lpstr>Internet connections</vt:lpstr>
      <vt:lpstr>Internet connections</vt:lpstr>
      <vt:lpstr>Putting it all together:  Anatomy of an Internet connection</vt:lpstr>
      <vt:lpstr>A client-server transaction</vt:lpstr>
      <vt:lpstr>Clients</vt:lpstr>
      <vt:lpstr>Servers</vt:lpstr>
      <vt:lpstr>Example: Echo Client and Server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467</cp:revision>
  <dcterms:created xsi:type="dcterms:W3CDTF">2000-01-15T07:54:11Z</dcterms:created>
  <dcterms:modified xsi:type="dcterms:W3CDTF">2020-11-28T08:33:52Z</dcterms:modified>
</cp:coreProperties>
</file>