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997" r:id="rId2"/>
    <p:sldId id="998" r:id="rId3"/>
    <p:sldId id="999" r:id="rId4"/>
    <p:sldId id="1000" r:id="rId5"/>
    <p:sldId id="1058" r:id="rId6"/>
    <p:sldId id="1020" r:id="rId7"/>
    <p:sldId id="1001" r:id="rId8"/>
    <p:sldId id="1002" r:id="rId9"/>
    <p:sldId id="1003" r:id="rId10"/>
    <p:sldId id="1004" r:id="rId11"/>
    <p:sldId id="1005" r:id="rId12"/>
    <p:sldId id="1006" r:id="rId13"/>
    <p:sldId id="1022" r:id="rId14"/>
    <p:sldId id="1007" r:id="rId15"/>
    <p:sldId id="1021" r:id="rId16"/>
    <p:sldId id="1009" r:id="rId17"/>
    <p:sldId id="1010" r:id="rId18"/>
    <p:sldId id="1011" r:id="rId19"/>
    <p:sldId id="1012" r:id="rId20"/>
    <p:sldId id="1013" r:id="rId21"/>
    <p:sldId id="1059" r:id="rId22"/>
    <p:sldId id="1024" r:id="rId23"/>
    <p:sldId id="1025" r:id="rId24"/>
    <p:sldId id="1060" r:id="rId25"/>
    <p:sldId id="1027" r:id="rId26"/>
    <p:sldId id="1061" r:id="rId27"/>
    <p:sldId id="1030" r:id="rId28"/>
    <p:sldId id="1062" r:id="rId29"/>
    <p:sldId id="1032" r:id="rId30"/>
    <p:sldId id="1015" r:id="rId31"/>
    <p:sldId id="1033" r:id="rId32"/>
    <p:sldId id="1034" r:id="rId33"/>
    <p:sldId id="1017" r:id="rId34"/>
    <p:sldId id="1018" r:id="rId35"/>
    <p:sldId id="1047" r:id="rId36"/>
    <p:sldId id="1048" r:id="rId37"/>
    <p:sldId id="1049" r:id="rId38"/>
    <p:sldId id="1050" r:id="rId39"/>
    <p:sldId id="1051" r:id="rId40"/>
    <p:sldId id="1052" r:id="rId41"/>
    <p:sldId id="1053" r:id="rId42"/>
    <p:sldId id="1054" r:id="rId43"/>
    <p:sldId id="1055" r:id="rId44"/>
    <p:sldId id="1056" r:id="rId45"/>
    <p:sldId id="1057" r:id="rId46"/>
    <p:sldId id="1063" r:id="rId47"/>
    <p:sldId id="1066" r:id="rId48"/>
    <p:sldId id="1067" r:id="rId49"/>
    <p:sldId id="1068" r:id="rId50"/>
    <p:sldId id="1069" r:id="rId51"/>
    <p:sldId id="1070" r:id="rId52"/>
    <p:sldId id="107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96197" autoAdjust="0"/>
  </p:normalViewPr>
  <p:slideViewPr>
    <p:cSldViewPr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963330-E787-DC44-A7C0-E6FC025EE5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81DEC0-C22D-EF41-B4C7-4C4166AF13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9610A7F-5A5B-4540-8B4C-38438A16B3A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1A4575-436E-054C-9C5E-5F09EEF8E3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4D7B666-F4B5-1B41-938F-F212702F7D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8D09860-71CE-B244-B1C9-223D3624E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05CCFE93-0CB8-9343-BD00-10F87EE0E20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E9EEC63-BD9A-C148-9972-7D5A8646D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C5CDA59-B8B2-6B45-9022-8DEADCD01DD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892669A-5F91-0343-B6F6-ACCBBA40F8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FDB64FC-915A-3040-93AA-037D988E9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17A460B-AA81-7347-AFE7-858B3D6CB3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E507731-8B9E-754D-BED4-48ED2156B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B6F3FFA-89DF-DB41-A338-119699B90E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5C13ADD-C4EC-C847-AF8B-23AE49BD1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FEBFEE2-3FFD-5749-92FC-E9A6FE73A1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3C89D5D-8733-3049-9990-39CBD2820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A01D38D-C594-8C41-A423-B23FBCBB83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01947D3-C8E8-C344-846F-660A9F26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4CEDED5-9487-624D-B817-0D9459893B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2FA0D0-826C-7246-BBD8-23BE8756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4E71369-447A-D546-895A-CA82634868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D489B2A-E15F-E143-8E73-16DCD5B8C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23D3895-2C87-8F4D-A454-5E1F8F827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81F855-3E64-AE4C-9212-492F0539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8B4DD74-21CF-7343-8089-1CE6BF3E1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87B4B68-E61C-544B-AE1E-8D839A4D9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098ED12-063A-0B4A-8553-79898DB9D5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89C4368-6D7F-744E-8D4D-D93A5271A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931BDC7-2A03-E844-9F4D-D5E9F152DA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3FD1BC7-4B14-CB48-AD47-06DEDA024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CEE894F-8896-DE4A-BC9C-13B2C794A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2F50B672-0407-EF4D-B51C-4CC66BA49915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732FB9B-B992-FB41-B5D9-0E8202F800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6E120E8-C3FB-EB4D-AB3C-65925CC64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B63CD07-4943-9C4D-B1CF-78E8A2A94C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3C7A5E0-5150-1149-AA75-C1C9DB341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C0EF2D3-53C2-A74A-8B18-301358E390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F56A4C-FB45-314B-94F7-EC7A6DF26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CB57834-2D7B-2547-90C9-453E2633DC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D9F0C58-1532-BA41-8F37-0D31BC616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C911A5-DBE8-034F-967A-28B5E9F571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7F305A4-2CB6-4941-9884-84F2A6141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2C41124-3F94-B74B-BC52-5C4C8827E3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DA00418-FBC1-1845-BDE4-BF01A040E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FD1C68D-DF47-4943-B844-7CAA594BCE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4EC14F-117E-3D48-AD28-4258774F5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B35CAF-FF77-5145-9F5C-4FAFEB1F82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ED76D0E-6432-FF4C-A7AA-8F84F01B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1478C6F-E41D-ED4C-A3E5-0C3E26640D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C88E6C4-42B1-7F47-9612-7BFD01059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25853E9-EC72-0E40-992C-FA8C2EAD0F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63E4E62-64C7-5640-B57D-40B7EE4DB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9EEFC4B-9EE3-2D43-A64D-99BCD08A83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7F90AFE-4FBB-AA47-8108-61A9A239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F3ED7A-1AFC-AE45-B42F-7A87502829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1C5EFD-255B-B24D-84AD-48BE976DD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F483DE7-D352-F54D-BF8A-D133314C7F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3A4CBD1-7EC0-0B46-9F80-B6CDCA486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0CB1F74-24D8-8D4D-809F-580BA6FBE3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63E2918-C3D9-2A4A-8184-593FB9923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6BAE82B-7F53-8B4E-80AE-1A2F67D18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F78BDA-5E3D-8B42-AC66-5733063A5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3AA0E0D-12F5-8142-9A45-D059B1E1DA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7404F43-EF55-A341-A05A-6C9BAAC01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D219711-F525-224B-AA78-C17B1EE096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D4EBC6A-0F06-8D4D-A3B3-706F4A233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A249D4F-0FE4-8849-9A6A-359A5B2F3E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0BBB90-F33B-D144-8FCD-B6414E2E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3F3322F-2AD2-A246-B173-AA7BBFAA92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40FFFCA-032C-BF45-BF0E-5FFB2EAE2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6FB3D80-BCA8-994C-B2DC-16ADACE6DA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A4D3A65-A40E-E245-A242-4F6BDF63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BDBBB78-DFA5-AE4F-98F1-3B034E2E79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A6BF6F8-091D-8345-9499-4421700F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This is the modern division. There are other kinds besides superscalar, VLIW and EPIC, e.g. vector machine, stack machine (example is X87)</a:t>
            </a:r>
          </a:p>
          <a:p>
            <a:r>
              <a:rPr lang="en-US" altLang="zh-CN"/>
              <a:t>We will cover some of these topics in the last lesson of cpu design.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0DE28E0-0115-6648-870B-DAE2EBAAC9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9BF4AAD-3A3E-0149-9232-586498A9A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C0B9F23-ED47-4349-875A-A362CE57F8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49CBE43-1AD2-7B40-9C5B-E0EEB2AA9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D6A845A-ACFC-EF43-9722-9F47863B70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9029597-A367-944A-87D8-91900B8B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22DBE15-3273-ED45-BD12-31920A9E80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656904C-164D-7540-A2C6-CF103FF0C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74C3410-DEE0-DE49-AA8C-BC961B334C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ACA67FA-977C-5944-94D7-762361849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42A197A-25F5-6043-8E18-CD56A8619F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A95602B-2222-D042-A447-CE575B5C6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3F72DB9-D8ED-FF49-A3E4-6163112F94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32E1F95-E21D-7949-9B0F-A33097F4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1C9D25F-DFF3-B44F-A07F-6ED74C4586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EC7CEB2-A981-744F-8DAE-93AA6A06F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49588DF-4487-404D-9DEC-D5F4CDECB9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8E3C1ED-44DE-AA4A-8469-97AB424BA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AE90957-15EE-AE43-BFB5-BC71E955B6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42D070F-4F15-CC43-88AD-7C575D2D9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49C792F-03F0-B844-BBAA-2D522770BF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0F83E1D-E7EE-B143-B103-6114E7CCB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B0DE4EC-4A42-354B-A4C2-7A90D56023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EABF3E2-86C8-AF4A-B713-008B5FAE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3DFCDA1-7106-1046-A769-1BAB2D0B01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61000C1-57C3-9C4C-A9A6-69EBE5A42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AABDE8C-C29E-3E4F-A325-E4E3DC75BC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032D1DF-9112-364A-ACB6-47A68373F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2F8F8BD-D00E-3148-B1E1-856AA9FA89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4363AFD-0CBE-6246-8BF5-03764D80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A1B6FDA-E28E-2741-8DC0-B928C3A400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B7A1566-69DB-2942-983C-DDED43054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6FC61AD-4359-2342-9CE2-DC3AC90051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EA385CC-F850-1945-97E6-01D30CC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340E516-9664-244E-9411-2E42C7F3BF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38B8FC-EC39-5844-9C32-D7E901089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C5E0742-0CC5-5643-BFB0-58266B93B0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A435AE-1825-7447-A428-D752D250C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B060AF2-90EF-8A4D-8DA3-4E5225A02C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582B-B224-4949-A0CD-F4190625F9D8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019E1F7-EEE2-1648-A6D4-0F6F52A90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6E21C4-9E15-5045-A042-E10BD7AA8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98C70E-27F1-624A-9B99-5CBED80034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8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592F2D-75FC-5540-8F65-819C79702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C1B6-DCE9-8042-BC83-6E2B3FE14E20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1A19E5-CBBE-A74A-B705-20058421F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39EBE2-57C1-1141-B8E5-A5BC966F2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4434B-AC02-2848-BD86-4F67014517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69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C04481-D32D-D94A-9C47-EF50D8200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17F9E-6E2B-BF4F-BB47-7199EAEFB022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F4BA49-7723-3F45-B690-91E405E35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267E92-87D8-6D44-9F69-64805EA40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3F31F-F213-6945-9871-4A0937A184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2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86BC8-7018-B046-94E1-D11A271DC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18271-95FB-9540-990B-D0AB1FD73798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F778F-17FD-744D-9F40-BA17ADDBC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CA12E-E140-CC44-A91C-D9F8AAEFE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64E19-E0E1-4A46-A181-B69ABD1E21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1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0E9011-4686-F14C-ADB0-9044AC244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751A5-742C-794A-9DA2-CD9DE4432372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9E4501-3585-5D42-B8DF-1865C2B8D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AD1BB9-1940-B840-8715-ADA979742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D121A-F65F-544F-BE2D-F796BE760C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41CFAF-1B6D-EF44-A3A6-0FC8E1E34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CF14-DDF9-7A45-A250-8F3D6C8E8DFA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8C99B3-01B1-C34F-894C-3D92445A8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3FEB5B-F3C6-BD4E-9287-052B14096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B5CFA-1948-D84F-8995-5F7548D4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0016D-9A55-EC49-A6AA-037FE6F2D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58AB-9CB8-DF4D-9985-F32966D2E185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C22C8-864F-E543-94D4-E9FF22BF6F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42EB4-A774-1047-A1B1-F668B08E2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26AB1-3CF0-CF44-9515-D23ACCEF58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58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33AA0A-069D-E645-965D-C7DBF2DC7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72E78-1B89-B146-84EB-619E45503660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814413-7809-0746-AB92-2A0161018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D72F53-FCB7-FC4B-9C70-700A3087D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98BC-D739-2140-A7D9-8C45CDC83F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8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E82F60-0F95-7240-880C-0CA60E09E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6F33-04AB-7447-8A89-1DF5F53E04C9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60CE3D-D997-6F47-9264-FA1E71C5A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DA6671-B822-2D4A-AB6D-E3C8A7737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4D24A-E820-7F4B-B281-DE6DFD51EF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456BC6-13B2-4A42-8372-B5802C161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9A31-460C-B749-9D1E-0E41F17671FA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67FFE0-4B11-DD4A-9664-2768AED1B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FCB899-675B-D64C-BBBE-07FB40BFC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0DF21-A6A5-CE4C-8CB4-2A0D0B236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8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91F9E-D204-C340-B728-DEF93B9674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FDF9-1F4A-1B46-93B0-B54C7884CFDC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BA462-B447-7D46-9CBE-29EE9BF65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ED220-EF43-D048-B800-C44766FC5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71E8D-A3C1-CE41-A742-23771A53B9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8D0FB-7F4C-0246-AD9A-E62568EFB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0E8BE-3B13-BD46-BDA4-8ACEF09F23A1}" type="datetime1">
              <a:rPr lang="zh-CN" altLang="en-US"/>
              <a:pPr>
                <a:defRPr/>
              </a:pPr>
              <a:t>2020/7/13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DCD11-B35E-BD4E-9C88-F02EA3D1F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8E3B9-6535-ED4F-90DC-066D23BDF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C71EE-C0EA-BA48-9EDB-CC0C92D00B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41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4F9B84-1183-F040-B790-91BCCD4D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2FD2EB-2225-7E48-8BF1-914EEDB33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748E66-ACB8-864C-9E35-49A9CF106D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81521E4A-F865-6E4F-97D4-14C568FACC90}" type="datetime1">
              <a:rPr lang="zh-CN" altLang="en-US" smtClean="0"/>
              <a:pPr>
                <a:defRPr/>
              </a:pPr>
              <a:t>2020/7/13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4B8BD1A-C341-A041-B00F-F61163BFF0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557D821-CB3A-C04D-A6F7-C3FC7B2EE4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fld id="{2B49894B-F8D2-0E47-9511-700A9064EE3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CAC95D1-39D0-7B4A-AF3B-CC0F3CD48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E9E3286E-C5BF-6B45-976B-6E120D806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B3FAB-9395-4B46-ACAF-0DF062ED936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4EA576A-5C60-6D42-9B27-CAE96FF6F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Introducing to Y86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2">
            <a:extLst>
              <a:ext uri="{FF2B5EF4-FFF2-40B4-BE49-F238E27FC236}">
                <a16:creationId xmlns:a16="http://schemas.microsoft.com/office/drawing/2014/main" id="{19E8C235-D5AF-6D47-A40E-6F399CC0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65438"/>
            <a:ext cx="4800600" cy="4603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0ACAD00-122E-CE41-A106-BD8738C72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Example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194A57B-A1CB-224A-BC57-CF9C669CB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07388" cy="441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Addition Instruction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e.g., </a:t>
            </a:r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,%</a:t>
            </a:r>
            <a:r>
              <a:rPr lang="en-US" altLang="zh-CN" dirty="0" err="1">
                <a:ea typeface="宋体" panose="02010600030101010101" pitchFamily="2" charset="-122"/>
              </a:rPr>
              <a:t>rsi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Encoding: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60 06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Two-byte encoding</a:t>
            </a: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First indicates instruction type</a:t>
            </a: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Second gives source and destination registers</a:t>
            </a:r>
          </a:p>
        </p:txBody>
      </p:sp>
      <p:grpSp>
        <p:nvGrpSpPr>
          <p:cNvPr id="2" name="Group 93">
            <a:extLst>
              <a:ext uri="{FF2B5EF4-FFF2-40B4-BE49-F238E27FC236}">
                <a16:creationId xmlns:a16="http://schemas.microsoft.com/office/drawing/2014/main" id="{59F96466-3234-EE46-AB14-5744FE7B475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4266183" cy="304800"/>
            <a:chOff x="528" y="1680"/>
            <a:chExt cx="2013" cy="192"/>
          </a:xfrm>
          <a:solidFill>
            <a:srgbClr val="FFFF00"/>
          </a:solidFill>
        </p:grpSpPr>
        <p:sp>
          <p:nvSpPr>
            <p:cNvPr id="13324" name="Rectangle 5">
              <a:extLst>
                <a:ext uri="{FF2B5EF4-FFF2-40B4-BE49-F238E27FC236}">
                  <a16:creationId xmlns:a16="http://schemas.microsoft.com/office/drawing/2014/main" id="{DD175EF1-9FC4-6540-A509-B436BAAC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 wrap="none" lIns="95939" tIns="47969" rIns="95939" bIns="47969" anchor="ctr"/>
            <a:lstStyle/>
            <a:p>
              <a:pPr defTabSz="958850" eaLnBrk="1" hangingPunct="1">
                <a:spcBef>
                  <a:spcPct val="20000"/>
                </a:spcBef>
                <a:defRPr/>
              </a:pPr>
              <a:r>
                <a:rPr lang="en-US" altLang="zh-CN" b="0" dirty="0" err="1">
                  <a:latin typeface="Nanum Myeongjo" panose="02020603020101020101" pitchFamily="18" charset="-127"/>
                </a:rPr>
                <a:t>addq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b="0" dirty="0" err="1">
                  <a:latin typeface="Nanum Myeongjo" panose="02020603020101020101" pitchFamily="18" charset="-127"/>
                </a:rPr>
                <a:t>rA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, </a:t>
              </a:r>
              <a:r>
                <a:rPr lang="en-US" altLang="zh-CN" b="0" dirty="0" err="1">
                  <a:latin typeface="Nanum Myeongjo" panose="02020603020101020101" pitchFamily="18" charset="-127"/>
                </a:rPr>
                <a:t>rB</a:t>
              </a:r>
              <a:endParaRPr lang="en-US" altLang="zh-CN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ECBAFA56-982D-8442-ACB9-033F3DCB3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  <a:grpFill/>
          </p:grpSpPr>
          <p:sp>
            <p:nvSpPr>
              <p:cNvPr id="13331" name="Rectangle 8">
                <a:extLst>
                  <a:ext uri="{FF2B5EF4-FFF2-40B4-BE49-F238E27FC236}">
                    <a16:creationId xmlns:a16="http://schemas.microsoft.com/office/drawing/2014/main" id="{8C392BDE-B2E2-DD4E-9C20-B6599613A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13330" name="Rectangle 7">
                <a:extLst>
                  <a:ext uri="{FF2B5EF4-FFF2-40B4-BE49-F238E27FC236}">
                    <a16:creationId xmlns:a16="http://schemas.microsoft.com/office/drawing/2014/main" id="{87C96552-1607-5E45-821B-E8F6F2DD1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>
                    <a:latin typeface="Nanum Myeongjo" panose="02020603020101020101" pitchFamily="18" charset="-127"/>
                  </a:rPr>
                  <a:t>6</a:t>
                </a:r>
              </a:p>
            </p:txBody>
          </p:sp>
        </p:grpSp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7FD50E55-F2C4-2E4D-A253-F1EB5992F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680"/>
              <a:ext cx="467" cy="192"/>
              <a:chOff x="1642" y="2544"/>
              <a:chExt cx="467" cy="192"/>
            </a:xfrm>
            <a:grpFill/>
          </p:grpSpPr>
          <p:sp>
            <p:nvSpPr>
              <p:cNvPr id="13327" name="Rectangle 11">
                <a:extLst>
                  <a:ext uri="{FF2B5EF4-FFF2-40B4-BE49-F238E27FC236}">
                    <a16:creationId xmlns:a16="http://schemas.microsoft.com/office/drawing/2014/main" id="{DD026169-AF45-384C-8B37-4E0E4EF81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544"/>
                <a:ext cx="25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ts val="0"/>
                  </a:spcBef>
                  <a:defRPr/>
                </a:pPr>
                <a:r>
                  <a:rPr lang="en-US" altLang="zh-CN" b="0" dirty="0" err="1">
                    <a:latin typeface="Nanum Myeongjo" panose="02020603020101020101" pitchFamily="18" charset="-127"/>
                  </a:rPr>
                  <a:t>rA</a:t>
                </a:r>
                <a:endParaRPr lang="en-US" altLang="zh-CN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328" name="Rectangle 12">
                <a:extLst>
                  <a:ext uri="{FF2B5EF4-FFF2-40B4-BE49-F238E27FC236}">
                    <a16:creationId xmlns:a16="http://schemas.microsoft.com/office/drawing/2014/main" id="{6620E779-045D-B848-93B1-756273F4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37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 err="1">
                    <a:latin typeface="Nanum Myeongjo" panose="02020603020101020101" pitchFamily="18" charset="-127"/>
                  </a:rPr>
                  <a:t>rB</a:t>
                </a:r>
                <a:endParaRPr lang="en-US" altLang="zh-CN" b="0" dirty="0">
                  <a:latin typeface="Nanum Myeongjo" panose="02020603020101020101" pitchFamily="18" charset="-127"/>
                </a:endParaRPr>
              </a:p>
            </p:txBody>
          </p:sp>
        </p:grpSp>
      </p:grpSp>
      <p:grpSp>
        <p:nvGrpSpPr>
          <p:cNvPr id="22534" name="Group 91">
            <a:extLst>
              <a:ext uri="{FF2B5EF4-FFF2-40B4-BE49-F238E27FC236}">
                <a16:creationId xmlns:a16="http://schemas.microsoft.com/office/drawing/2014/main" id="{AA52EC2D-EA92-B84F-9224-2C1F37AEE15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209800"/>
            <a:ext cx="4256656" cy="609600"/>
            <a:chOff x="2491" y="1104"/>
            <a:chExt cx="2968" cy="443"/>
          </a:xfrm>
        </p:grpSpPr>
        <p:sp>
          <p:nvSpPr>
            <p:cNvPr id="22538" name="Line 86">
              <a:extLst>
                <a:ext uri="{FF2B5EF4-FFF2-40B4-BE49-F238E27FC236}">
                  <a16:creationId xmlns:a16="http://schemas.microsoft.com/office/drawing/2014/main" id="{442D8897-8095-2146-A111-570222BCC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1" y="1307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9" name="Text Box 87">
              <a:extLst>
                <a:ext uri="{FF2B5EF4-FFF2-40B4-BE49-F238E27FC236}">
                  <a16:creationId xmlns:a16="http://schemas.microsoft.com/office/drawing/2014/main" id="{ED1EE9FA-B467-E94F-BF41-5550A6208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Encoded Representation</a:t>
              </a:r>
            </a:p>
          </p:txBody>
        </p:sp>
      </p:grpSp>
      <p:grpSp>
        <p:nvGrpSpPr>
          <p:cNvPr id="22535" name="Group 90">
            <a:extLst>
              <a:ext uri="{FF2B5EF4-FFF2-40B4-BE49-F238E27FC236}">
                <a16:creationId xmlns:a16="http://schemas.microsoft.com/office/drawing/2014/main" id="{E2F08333-1D7D-AC4F-8529-EA0BA34141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133600"/>
            <a:ext cx="3705225" cy="609600"/>
            <a:chOff x="1150" y="768"/>
            <a:chExt cx="2332" cy="761"/>
          </a:xfrm>
        </p:grpSpPr>
        <p:sp>
          <p:nvSpPr>
            <p:cNvPr id="22536" name="Line 88">
              <a:extLst>
                <a:ext uri="{FF2B5EF4-FFF2-40B4-BE49-F238E27FC236}">
                  <a16:creationId xmlns:a16="http://schemas.microsoft.com/office/drawing/2014/main" id="{6A878B31-22EF-DF44-A60B-E6BF2C22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1053"/>
              <a:ext cx="576" cy="4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7" name="Text Box 89">
              <a:extLst>
                <a:ext uri="{FF2B5EF4-FFF2-40B4-BE49-F238E27FC236}">
                  <a16:creationId xmlns:a16="http://schemas.microsoft.com/office/drawing/2014/main" id="{9107366B-F902-9041-86F4-6915601E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Generic Form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382A9EC-2C4A-4C46-8B42-D5FEA776E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Arithmetic and Logical Operations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59460E1-98A7-BD4D-920C-53E5C6478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1938338"/>
            <a:ext cx="4248150" cy="4614862"/>
          </a:xfrm>
        </p:spPr>
        <p:txBody>
          <a:bodyPr/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Refer to generically as “</a:t>
            </a:r>
            <a:r>
              <a:rPr lang="en-US" altLang="zh-CN" dirty="0" err="1">
                <a:ea typeface="宋体" panose="02010600030101010101" pitchFamily="2" charset="-122"/>
              </a:rPr>
              <a:t>OPl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Encodings differ only by “function code”</a:t>
            </a: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Low-order 4 bites in first instruction word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condition codes as side effect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Notice: no multiply or divide operation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6CE0615-60B0-7A48-8EDE-5079ED92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14736"/>
            <a:ext cx="4465638" cy="4616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AD1AA4B7-9FB7-1441-BE8B-275CD678E5D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473325"/>
            <a:ext cx="3779837" cy="377825"/>
            <a:chOff x="528" y="1680"/>
            <a:chExt cx="1968" cy="192"/>
          </a:xfrm>
        </p:grpSpPr>
        <p:sp>
          <p:nvSpPr>
            <p:cNvPr id="24625" name="Rectangle 6">
              <a:extLst>
                <a:ext uri="{FF2B5EF4-FFF2-40B4-BE49-F238E27FC236}">
                  <a16:creationId xmlns:a16="http://schemas.microsoft.com/office/drawing/2014/main" id="{8C1E00D6-6E72-174E-AAF8-0395BFDCD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addq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4626" name="Group 7">
              <a:extLst>
                <a:ext uri="{FF2B5EF4-FFF2-40B4-BE49-F238E27FC236}">
                  <a16:creationId xmlns:a16="http://schemas.microsoft.com/office/drawing/2014/main" id="{5873D2CB-FD43-A34B-963A-1C088E2A3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4631" name="Rectangle 8">
                <a:extLst>
                  <a:ext uri="{FF2B5EF4-FFF2-40B4-BE49-F238E27FC236}">
                    <a16:creationId xmlns:a16="http://schemas.microsoft.com/office/drawing/2014/main" id="{6E06A0F9-CDC4-1D4C-8E80-40D1DAB6C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4632" name="Rectangle 9">
                <a:extLst>
                  <a:ext uri="{FF2B5EF4-FFF2-40B4-BE49-F238E27FC236}">
                    <a16:creationId xmlns:a16="http://schemas.microsoft.com/office/drawing/2014/main" id="{66C0C8D5-AF70-4942-8CE6-171848148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4633" name="Rectangle 10">
                <a:extLst>
                  <a:ext uri="{FF2B5EF4-FFF2-40B4-BE49-F238E27FC236}">
                    <a16:creationId xmlns:a16="http://schemas.microsoft.com/office/drawing/2014/main" id="{86BDCC65-FED6-BB49-A0FE-C3DB2D79A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27" name="Group 11">
              <a:extLst>
                <a:ext uri="{FF2B5EF4-FFF2-40B4-BE49-F238E27FC236}">
                  <a16:creationId xmlns:a16="http://schemas.microsoft.com/office/drawing/2014/main" id="{AC69C61E-FB0C-A34E-A1D1-C83DFEB96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4628" name="Rectangle 12">
                <a:extLst>
                  <a:ext uri="{FF2B5EF4-FFF2-40B4-BE49-F238E27FC236}">
                    <a16:creationId xmlns:a16="http://schemas.microsoft.com/office/drawing/2014/main" id="{D7DA5100-DE97-4E43-94C8-C6E06AA4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29" name="Rectangle 13">
                <a:extLst>
                  <a:ext uri="{FF2B5EF4-FFF2-40B4-BE49-F238E27FC236}">
                    <a16:creationId xmlns:a16="http://schemas.microsoft.com/office/drawing/2014/main" id="{5E23165C-4360-C04B-B0A9-A43A02D5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30" name="Rectangle 14">
                <a:extLst>
                  <a:ext uri="{FF2B5EF4-FFF2-40B4-BE49-F238E27FC236}">
                    <a16:creationId xmlns:a16="http://schemas.microsoft.com/office/drawing/2014/main" id="{BB6BEDA2-3C8D-D946-B3A0-FA6AD5754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582" name="Rectangle 15">
            <a:extLst>
              <a:ext uri="{FF2B5EF4-FFF2-40B4-BE49-F238E27FC236}">
                <a16:creationId xmlns:a16="http://schemas.microsoft.com/office/drawing/2014/main" id="{0F98B66C-C76A-D144-A87D-89591502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25986"/>
            <a:ext cx="4572000" cy="4616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4583" name="Group 16">
            <a:extLst>
              <a:ext uri="{FF2B5EF4-FFF2-40B4-BE49-F238E27FC236}">
                <a16:creationId xmlns:a16="http://schemas.microsoft.com/office/drawing/2014/main" id="{86F1B3D6-B07E-3144-A961-4EBA7C2411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17913"/>
            <a:ext cx="3387725" cy="306387"/>
            <a:chOff x="365" y="1680"/>
            <a:chExt cx="2131" cy="192"/>
          </a:xfrm>
        </p:grpSpPr>
        <p:sp>
          <p:nvSpPr>
            <p:cNvPr id="24616" name="Rectangle 17">
              <a:extLst>
                <a:ext uri="{FF2B5EF4-FFF2-40B4-BE49-F238E27FC236}">
                  <a16:creationId xmlns:a16="http://schemas.microsoft.com/office/drawing/2014/main" id="{1619BA60-EC72-4A48-AA1A-C1B63DE1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subq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4617" name="Group 18">
              <a:extLst>
                <a:ext uri="{FF2B5EF4-FFF2-40B4-BE49-F238E27FC236}">
                  <a16:creationId xmlns:a16="http://schemas.microsoft.com/office/drawing/2014/main" id="{784F8AED-5E5B-454F-80FC-69C3C2FF6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4622" name="Rectangle 19">
                <a:extLst>
                  <a:ext uri="{FF2B5EF4-FFF2-40B4-BE49-F238E27FC236}">
                    <a16:creationId xmlns:a16="http://schemas.microsoft.com/office/drawing/2014/main" id="{6F94170A-1544-E14E-9F6A-100BD13E1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4623" name="Rectangle 20">
                <a:extLst>
                  <a:ext uri="{FF2B5EF4-FFF2-40B4-BE49-F238E27FC236}">
                    <a16:creationId xmlns:a16="http://schemas.microsoft.com/office/drawing/2014/main" id="{3ED1C168-5754-CA49-BA2A-37A6D612E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624" name="Rectangle 21">
                <a:extLst>
                  <a:ext uri="{FF2B5EF4-FFF2-40B4-BE49-F238E27FC236}">
                    <a16:creationId xmlns:a16="http://schemas.microsoft.com/office/drawing/2014/main" id="{E3792ED8-6530-CA46-9C54-E2CB2215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8" name="Group 22">
              <a:extLst>
                <a:ext uri="{FF2B5EF4-FFF2-40B4-BE49-F238E27FC236}">
                  <a16:creationId xmlns:a16="http://schemas.microsoft.com/office/drawing/2014/main" id="{21943954-E0EE-5740-914A-FFC57E51F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4619" name="Rectangle 23">
                <a:extLst>
                  <a:ext uri="{FF2B5EF4-FFF2-40B4-BE49-F238E27FC236}">
                    <a16:creationId xmlns:a16="http://schemas.microsoft.com/office/drawing/2014/main" id="{08F6ED43-A755-8349-BECB-6C766509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20" name="Rectangle 24">
                <a:extLst>
                  <a:ext uri="{FF2B5EF4-FFF2-40B4-BE49-F238E27FC236}">
                    <a16:creationId xmlns:a16="http://schemas.microsoft.com/office/drawing/2014/main" id="{796D8F53-71B8-094C-A3B4-33EA6A1BA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21" name="Rectangle 25">
                <a:extLst>
                  <a:ext uri="{FF2B5EF4-FFF2-40B4-BE49-F238E27FC236}">
                    <a16:creationId xmlns:a16="http://schemas.microsoft.com/office/drawing/2014/main" id="{DC9D7F4E-1450-3B4D-8736-8416E4348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584" name="Rectangle 26">
            <a:extLst>
              <a:ext uri="{FF2B5EF4-FFF2-40B4-BE49-F238E27FC236}">
                <a16:creationId xmlns:a16="http://schemas.microsoft.com/office/drawing/2014/main" id="{BC480B62-3A18-AF49-997B-316DF91E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07086"/>
            <a:ext cx="4572000" cy="4616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4585" name="Group 27">
            <a:extLst>
              <a:ext uri="{FF2B5EF4-FFF2-40B4-BE49-F238E27FC236}">
                <a16:creationId xmlns:a16="http://schemas.microsoft.com/office/drawing/2014/main" id="{D6D26D9F-9C07-4846-BC66-6590697B65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64088"/>
            <a:ext cx="3581400" cy="341312"/>
            <a:chOff x="468" y="1680"/>
            <a:chExt cx="2028" cy="192"/>
          </a:xfrm>
        </p:grpSpPr>
        <p:sp>
          <p:nvSpPr>
            <p:cNvPr id="24607" name="Rectangle 28">
              <a:extLst>
                <a:ext uri="{FF2B5EF4-FFF2-40B4-BE49-F238E27FC236}">
                  <a16:creationId xmlns:a16="http://schemas.microsoft.com/office/drawing/2014/main" id="{C306A5FF-C904-1848-BF95-5D9D7C53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andq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4608" name="Group 29">
              <a:extLst>
                <a:ext uri="{FF2B5EF4-FFF2-40B4-BE49-F238E27FC236}">
                  <a16:creationId xmlns:a16="http://schemas.microsoft.com/office/drawing/2014/main" id="{8670E689-0402-EB44-AAB8-798ECBCA9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4613" name="Rectangle 30">
                <a:extLst>
                  <a:ext uri="{FF2B5EF4-FFF2-40B4-BE49-F238E27FC236}">
                    <a16:creationId xmlns:a16="http://schemas.microsoft.com/office/drawing/2014/main" id="{9CC87B9C-7EA4-C547-848A-15651129D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4614" name="Rectangle 31">
                <a:extLst>
                  <a:ext uri="{FF2B5EF4-FFF2-40B4-BE49-F238E27FC236}">
                    <a16:creationId xmlns:a16="http://schemas.microsoft.com/office/drawing/2014/main" id="{8BC06B8D-BC03-CB4B-9AAB-1364A3DE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4615" name="Rectangle 32">
                <a:extLst>
                  <a:ext uri="{FF2B5EF4-FFF2-40B4-BE49-F238E27FC236}">
                    <a16:creationId xmlns:a16="http://schemas.microsoft.com/office/drawing/2014/main" id="{26CE4E44-15B5-6643-B89A-3F97C31E8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9" name="Group 33">
              <a:extLst>
                <a:ext uri="{FF2B5EF4-FFF2-40B4-BE49-F238E27FC236}">
                  <a16:creationId xmlns:a16="http://schemas.microsoft.com/office/drawing/2014/main" id="{20E58BAA-C5C6-1F40-A430-049AC8F7A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4610" name="Rectangle 34">
                <a:extLst>
                  <a:ext uri="{FF2B5EF4-FFF2-40B4-BE49-F238E27FC236}">
                    <a16:creationId xmlns:a16="http://schemas.microsoft.com/office/drawing/2014/main" id="{F1AE0E56-3838-7645-B7E7-30A0D764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7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Rectangle 35">
                <a:extLst>
                  <a:ext uri="{FF2B5EF4-FFF2-40B4-BE49-F238E27FC236}">
                    <a16:creationId xmlns:a16="http://schemas.microsoft.com/office/drawing/2014/main" id="{BC4AFC06-A1B1-4B42-A800-DE941E3CF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61B2CE1A-7783-C145-9847-7F9559201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586" name="Rectangle 37">
            <a:extLst>
              <a:ext uri="{FF2B5EF4-FFF2-40B4-BE49-F238E27FC236}">
                <a16:creationId xmlns:a16="http://schemas.microsoft.com/office/drawing/2014/main" id="{1E5DE105-0C9F-7B46-9B58-74A1C7F8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852468"/>
            <a:ext cx="4648200" cy="4616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4587" name="Group 38">
            <a:extLst>
              <a:ext uri="{FF2B5EF4-FFF2-40B4-BE49-F238E27FC236}">
                <a16:creationId xmlns:a16="http://schemas.microsoft.com/office/drawing/2014/main" id="{DDBDCF44-2A06-CD4B-83C9-E243DF93DECC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5908675"/>
            <a:ext cx="3856037" cy="339725"/>
            <a:chOff x="528" y="1680"/>
            <a:chExt cx="1968" cy="192"/>
          </a:xfrm>
        </p:grpSpPr>
        <p:sp>
          <p:nvSpPr>
            <p:cNvPr id="24598" name="Rectangle 39">
              <a:extLst>
                <a:ext uri="{FF2B5EF4-FFF2-40B4-BE49-F238E27FC236}">
                  <a16:creationId xmlns:a16="http://schemas.microsoft.com/office/drawing/2014/main" id="{0F6949F5-67EA-AA4A-8CF2-2D144BDC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xorq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4599" name="Group 40">
              <a:extLst>
                <a:ext uri="{FF2B5EF4-FFF2-40B4-BE49-F238E27FC236}">
                  <a16:creationId xmlns:a16="http://schemas.microsoft.com/office/drawing/2014/main" id="{9F4D424D-2792-CE48-B801-48F3D6532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4604" name="Rectangle 41">
                <a:extLst>
                  <a:ext uri="{FF2B5EF4-FFF2-40B4-BE49-F238E27FC236}">
                    <a16:creationId xmlns:a16="http://schemas.microsoft.com/office/drawing/2014/main" id="{C3B7AEFD-80E2-7D4B-A9BB-824512281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4605" name="Rectangle 42">
                <a:extLst>
                  <a:ext uri="{FF2B5EF4-FFF2-40B4-BE49-F238E27FC236}">
                    <a16:creationId xmlns:a16="http://schemas.microsoft.com/office/drawing/2014/main" id="{47D804F3-930D-FC4D-B5FF-7E65BB06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3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06" name="Rectangle 43">
                <a:extLst>
                  <a:ext uri="{FF2B5EF4-FFF2-40B4-BE49-F238E27FC236}">
                    <a16:creationId xmlns:a16="http://schemas.microsoft.com/office/drawing/2014/main" id="{209AC0C9-953C-EC46-9C4E-75C273FB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0" name="Group 44">
              <a:extLst>
                <a:ext uri="{FF2B5EF4-FFF2-40B4-BE49-F238E27FC236}">
                  <a16:creationId xmlns:a16="http://schemas.microsoft.com/office/drawing/2014/main" id="{A1B8BBA5-F1BB-C349-B012-EF0E771C1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4601" name="Rectangle 45">
                <a:extLst>
                  <a:ext uri="{FF2B5EF4-FFF2-40B4-BE49-F238E27FC236}">
                    <a16:creationId xmlns:a16="http://schemas.microsoft.com/office/drawing/2014/main" id="{C25429D0-883A-3242-A337-F2F401D84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Rectangle 46">
                <a:extLst>
                  <a:ext uri="{FF2B5EF4-FFF2-40B4-BE49-F238E27FC236}">
                    <a16:creationId xmlns:a16="http://schemas.microsoft.com/office/drawing/2014/main" id="{D190915A-5243-C247-9790-4AAD3CD0D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Rectangle 47">
                <a:extLst>
                  <a:ext uri="{FF2B5EF4-FFF2-40B4-BE49-F238E27FC236}">
                    <a16:creationId xmlns:a16="http://schemas.microsoft.com/office/drawing/2014/main" id="{9D233ADC-2346-9F43-8DD0-2782D1ABC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588" name="Text Box 48">
            <a:extLst>
              <a:ext uri="{FF2B5EF4-FFF2-40B4-BE49-F238E27FC236}">
                <a16:creationId xmlns:a16="http://schemas.microsoft.com/office/drawing/2014/main" id="{02B07074-6770-E043-81DD-05617C76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939925"/>
            <a:ext cx="6842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24589" name="Text Box 49">
            <a:extLst>
              <a:ext uri="{FF2B5EF4-FFF2-40B4-BE49-F238E27FC236}">
                <a16:creationId xmlns:a16="http://schemas.microsoft.com/office/drawing/2014/main" id="{8013E616-AC15-524C-A530-097221E5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3084513"/>
            <a:ext cx="3025562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Subtract (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from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4590" name="Text Box 50">
            <a:extLst>
              <a:ext uri="{FF2B5EF4-FFF2-40B4-BE49-F238E27FC236}">
                <a16:creationId xmlns:a16="http://schemas.microsoft.com/office/drawing/2014/main" id="{561FD512-89C7-EF40-9D7D-17771915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4229100"/>
            <a:ext cx="6651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24591" name="Text Box 51">
            <a:extLst>
              <a:ext uri="{FF2B5EF4-FFF2-40B4-BE49-F238E27FC236}">
                <a16:creationId xmlns:a16="http://schemas.microsoft.com/office/drawing/2014/main" id="{07DDA3A6-2307-2947-B109-2CB23E83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5375275"/>
            <a:ext cx="1949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Exclusive-Or</a:t>
            </a:r>
          </a:p>
        </p:txBody>
      </p:sp>
      <p:grpSp>
        <p:nvGrpSpPr>
          <p:cNvPr id="14" name="Group 57">
            <a:extLst>
              <a:ext uri="{FF2B5EF4-FFF2-40B4-BE49-F238E27FC236}">
                <a16:creationId xmlns:a16="http://schemas.microsoft.com/office/drawing/2014/main" id="{7D96898B-53CB-344D-9737-272CEA94E4BC}"/>
              </a:ext>
            </a:extLst>
          </p:cNvPr>
          <p:cNvGrpSpPr>
            <a:grpSpLocks/>
          </p:cNvGrpSpPr>
          <p:nvPr/>
        </p:nvGrpSpPr>
        <p:grpSpPr bwMode="auto">
          <a:xfrm>
            <a:off x="449450" y="1600200"/>
            <a:ext cx="2839850" cy="704850"/>
            <a:chOff x="-251" y="565"/>
            <a:chExt cx="1787" cy="443"/>
          </a:xfrm>
        </p:grpSpPr>
        <p:sp>
          <p:nvSpPr>
            <p:cNvPr id="24596" name="Line 52">
              <a:extLst>
                <a:ext uri="{FF2B5EF4-FFF2-40B4-BE49-F238E27FC236}">
                  <a16:creationId xmlns:a16="http://schemas.microsoft.com/office/drawing/2014/main" id="{BB92C443-F10B-8240-ABF9-DE50D088A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7" name="Text Box 53">
              <a:extLst>
                <a:ext uri="{FF2B5EF4-FFF2-40B4-BE49-F238E27FC236}">
                  <a16:creationId xmlns:a16="http://schemas.microsoft.com/office/drawing/2014/main" id="{D17E0A0E-8146-6749-AF17-303575F1C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1" y="565"/>
              <a:ext cx="1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Instruction Code</a:t>
              </a:r>
            </a:p>
          </p:txBody>
        </p:sp>
      </p:grpSp>
      <p:grpSp>
        <p:nvGrpSpPr>
          <p:cNvPr id="15" name="Group 56">
            <a:extLst>
              <a:ext uri="{FF2B5EF4-FFF2-40B4-BE49-F238E27FC236}">
                <a16:creationId xmlns:a16="http://schemas.microsoft.com/office/drawing/2014/main" id="{112E7BAA-791B-E74F-BA0F-F0DE2C547CAB}"/>
              </a:ext>
            </a:extLst>
          </p:cNvPr>
          <p:cNvGrpSpPr>
            <a:grpSpLocks/>
          </p:cNvGrpSpPr>
          <p:nvPr/>
        </p:nvGrpSpPr>
        <p:grpSpPr bwMode="auto">
          <a:xfrm>
            <a:off x="2981325" y="1600200"/>
            <a:ext cx="2109788" cy="704850"/>
            <a:chOff x="1342" y="565"/>
            <a:chExt cx="1327" cy="443"/>
          </a:xfrm>
        </p:grpSpPr>
        <p:sp>
          <p:nvSpPr>
            <p:cNvPr id="24594" name="Line 54">
              <a:extLst>
                <a:ext uri="{FF2B5EF4-FFF2-40B4-BE49-F238E27FC236}">
                  <a16:creationId xmlns:a16="http://schemas.microsoft.com/office/drawing/2014/main" id="{0B05ED77-9F85-894F-B3B3-A6195243F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5" name="Text Box 55">
              <a:extLst>
                <a:ext uri="{FF2B5EF4-FFF2-40B4-BE49-F238E27FC236}">
                  <a16:creationId xmlns:a16="http://schemas.microsoft.com/office/drawing/2014/main" id="{FD81F83F-DF28-2149-920E-51BAA2A0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565"/>
              <a:ext cx="132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Function Code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D257FC8-717C-9A4D-BC2B-2C80C1A81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Move Operations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412414-7B9F-D04B-A3F3-36D4B2D81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114925"/>
            <a:ext cx="7705725" cy="15589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the IA64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instruction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Simpler format for memory addresses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Give different names to keep them distinct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1D02489-5574-6C46-BA50-CFD5120A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19238"/>
            <a:ext cx="5257800" cy="4619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F3F5655C-FE93-8A4C-8722-1864B7B0B92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598613"/>
            <a:ext cx="3616325" cy="304800"/>
            <a:chOff x="221" y="1680"/>
            <a:chExt cx="2275" cy="192"/>
          </a:xfrm>
        </p:grpSpPr>
        <p:sp>
          <p:nvSpPr>
            <p:cNvPr id="26673" name="Rectangle 6">
              <a:extLst>
                <a:ext uri="{FF2B5EF4-FFF2-40B4-BE49-F238E27FC236}">
                  <a16:creationId xmlns:a16="http://schemas.microsoft.com/office/drawing/2014/main" id="{F33B595D-CCF5-7540-B0EA-63A784289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6674" name="Group 7">
              <a:extLst>
                <a:ext uri="{FF2B5EF4-FFF2-40B4-BE49-F238E27FC236}">
                  <a16:creationId xmlns:a16="http://schemas.microsoft.com/office/drawing/2014/main" id="{003CE4E7-E3F8-EF4E-A87A-5878C15FC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679" name="Rectangle 8">
                <a:extLst>
                  <a:ext uri="{FF2B5EF4-FFF2-40B4-BE49-F238E27FC236}">
                    <a16:creationId xmlns:a16="http://schemas.microsoft.com/office/drawing/2014/main" id="{EC0F045B-08D6-B04B-A087-86E91406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2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6680" name="Rectangle 9">
                <a:extLst>
                  <a:ext uri="{FF2B5EF4-FFF2-40B4-BE49-F238E27FC236}">
                    <a16:creationId xmlns:a16="http://schemas.microsoft.com/office/drawing/2014/main" id="{98A67A56-9515-604D-8008-69672654F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6681" name="Rectangle 10">
                <a:extLst>
                  <a:ext uri="{FF2B5EF4-FFF2-40B4-BE49-F238E27FC236}">
                    <a16:creationId xmlns:a16="http://schemas.microsoft.com/office/drawing/2014/main" id="{60EC07A4-6B50-4545-9248-F8C30E8A0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5" name="Group 11">
              <a:extLst>
                <a:ext uri="{FF2B5EF4-FFF2-40B4-BE49-F238E27FC236}">
                  <a16:creationId xmlns:a16="http://schemas.microsoft.com/office/drawing/2014/main" id="{910693F1-1365-3941-8415-C8D15D954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676" name="Rectangle 12">
                <a:extLst>
                  <a:ext uri="{FF2B5EF4-FFF2-40B4-BE49-F238E27FC236}">
                    <a16:creationId xmlns:a16="http://schemas.microsoft.com/office/drawing/2014/main" id="{293CC9AE-DB86-CE4A-A721-ACFCBF827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6677" name="Rectangle 13">
                <a:extLst>
                  <a:ext uri="{FF2B5EF4-FFF2-40B4-BE49-F238E27FC236}">
                    <a16:creationId xmlns:a16="http://schemas.microsoft.com/office/drawing/2014/main" id="{DF439202-7CB4-2E47-BA5B-E036DDBEC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6678" name="Rectangle 14">
                <a:extLst>
                  <a:ext uri="{FF2B5EF4-FFF2-40B4-BE49-F238E27FC236}">
                    <a16:creationId xmlns:a16="http://schemas.microsoft.com/office/drawing/2014/main" id="{BD9D21B2-D538-6946-9045-11CFB5A42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630" name="Text Box 48">
            <a:extLst>
              <a:ext uri="{FF2B5EF4-FFF2-40B4-BE49-F238E27FC236}">
                <a16:creationId xmlns:a16="http://schemas.microsoft.com/office/drawing/2014/main" id="{E7D9539E-CF3F-ED48-9FC1-B36EF7C1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24000"/>
            <a:ext cx="2993502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--&gt; Register</a:t>
            </a:r>
          </a:p>
        </p:txBody>
      </p:sp>
      <p:sp>
        <p:nvSpPr>
          <p:cNvPr id="26631" name="Text Box 50">
            <a:extLst>
              <a:ext uri="{FF2B5EF4-FFF2-40B4-BE49-F238E27FC236}">
                <a16:creationId xmlns:a16="http://schemas.microsoft.com/office/drawing/2014/main" id="{C408780D-4301-C54D-8B4B-48846E08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28875"/>
            <a:ext cx="3322117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Immediate --&gt; Register</a:t>
            </a:r>
          </a:p>
        </p:txBody>
      </p:sp>
      <p:grpSp>
        <p:nvGrpSpPr>
          <p:cNvPr id="26632" name="组合 57">
            <a:extLst>
              <a:ext uri="{FF2B5EF4-FFF2-40B4-BE49-F238E27FC236}">
                <a16:creationId xmlns:a16="http://schemas.microsoft.com/office/drawing/2014/main" id="{A812364A-8558-454D-8071-A8B8F3A0ABBD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2365375"/>
            <a:ext cx="5421312" cy="460375"/>
            <a:chOff x="295857" y="2364730"/>
            <a:chExt cx="5190543" cy="461665"/>
          </a:xfrm>
        </p:grpSpPr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9D507E34-3B71-C347-986D-CB454EFCB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94" y="2364730"/>
              <a:ext cx="5134306" cy="46166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6661" name="Group 71">
              <a:extLst>
                <a:ext uri="{FF2B5EF4-FFF2-40B4-BE49-F238E27FC236}">
                  <a16:creationId xmlns:a16="http://schemas.microsoft.com/office/drawing/2014/main" id="{C354DF92-1E59-B948-ACFC-082D3D382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857" y="2438407"/>
              <a:ext cx="5037415" cy="309563"/>
              <a:chOff x="349" y="2589"/>
              <a:chExt cx="3169" cy="195"/>
            </a:xfrm>
          </p:grpSpPr>
          <p:sp>
            <p:nvSpPr>
              <p:cNvPr id="26662" name="Rectangle 28">
                <a:extLst>
                  <a:ext uri="{FF2B5EF4-FFF2-40B4-BE49-F238E27FC236}">
                    <a16:creationId xmlns:a16="http://schemas.microsoft.com/office/drawing/2014/main" id="{4B0D22FD-8CAA-BB42-B0B1-BDEF200CF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" y="2592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irmovq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V, </a:t>
                </a:r>
                <a:r>
                  <a:rPr lang="en-US" altLang="zh-CN" sz="24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6663" name="Group 70">
                <a:extLst>
                  <a:ext uri="{FF2B5EF4-FFF2-40B4-BE49-F238E27FC236}">
                    <a16:creationId xmlns:a16="http://schemas.microsoft.com/office/drawing/2014/main" id="{4A1BFDD6-D35D-AB40-BDF5-382FAB5A6A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89"/>
                <a:ext cx="1838" cy="195"/>
                <a:chOff x="3168" y="3357"/>
                <a:chExt cx="1838" cy="195"/>
              </a:xfrm>
            </p:grpSpPr>
            <p:grpSp>
              <p:nvGrpSpPr>
                <p:cNvPr id="26664" name="Group 60">
                  <a:extLst>
                    <a:ext uri="{FF2B5EF4-FFF2-40B4-BE49-F238E27FC236}">
                      <a16:creationId xmlns:a16="http://schemas.microsoft.com/office/drawing/2014/main" id="{2957624C-A4C3-164A-A27F-F5A2FB230D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26670" name="Rectangle 61">
                    <a:extLst>
                      <a:ext uri="{FF2B5EF4-FFF2-40B4-BE49-F238E27FC236}">
                        <a16:creationId xmlns:a16="http://schemas.microsoft.com/office/drawing/2014/main" id="{06CE8FF4-06D0-8B40-A2A9-3E30027546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6671" name="Rectangle 62">
                    <a:extLst>
                      <a:ext uri="{FF2B5EF4-FFF2-40B4-BE49-F238E27FC236}">
                        <a16:creationId xmlns:a16="http://schemas.microsoft.com/office/drawing/2014/main" id="{DC49A9A6-75D1-C546-80F4-A1632153BC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26672" name="Rectangle 63">
                    <a:extLst>
                      <a:ext uri="{FF2B5EF4-FFF2-40B4-BE49-F238E27FC236}">
                        <a16:creationId xmlns:a16="http://schemas.microsoft.com/office/drawing/2014/main" id="{09BCA488-C04B-2843-BFA1-2C41C021B2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665" name="Group 64">
                  <a:extLst>
                    <a:ext uri="{FF2B5EF4-FFF2-40B4-BE49-F238E27FC236}">
                      <a16:creationId xmlns:a16="http://schemas.microsoft.com/office/drawing/2014/main" id="{47E9A1FD-1D77-9945-85FB-37DAD97734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26667" name="Rectangle 65">
                    <a:extLst>
                      <a:ext uri="{FF2B5EF4-FFF2-40B4-BE49-F238E27FC236}">
                        <a16:creationId xmlns:a16="http://schemas.microsoft.com/office/drawing/2014/main" id="{A732705B-387C-DA48-8498-8D9BBC23C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F</a:t>
                    </a:r>
                  </a:p>
                </p:txBody>
              </p:sp>
              <p:sp>
                <p:nvSpPr>
                  <p:cNvPr id="26668" name="Rectangle 66">
                    <a:extLst>
                      <a:ext uri="{FF2B5EF4-FFF2-40B4-BE49-F238E27FC236}">
                        <a16:creationId xmlns:a16="http://schemas.microsoft.com/office/drawing/2014/main" id="{3FF4DFA6-47F7-3143-B0BD-131A32AE5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buFontTx/>
                      <a:buNone/>
                    </a:pPr>
                    <a:r>
                      <a:rPr lang="en-US" altLang="zh-CN" sz="1800" b="0" dirty="0" err="1">
                        <a:solidFill>
                          <a:srgbClr val="000000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18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69" name="Rectangle 67">
                    <a:extLst>
                      <a:ext uri="{FF2B5EF4-FFF2-40B4-BE49-F238E27FC236}">
                        <a16:creationId xmlns:a16="http://schemas.microsoft.com/office/drawing/2014/main" id="{B3AA392E-15F1-7E49-99C3-D461B94120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5939" tIns="47969" rIns="95939" bIns="47969" anchor="ctr"/>
                  <a:lstStyle>
                    <a:lvl1pPr defTabSz="95885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588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5885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5885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5885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5885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6666" name="Rectangle 68">
                  <a:extLst>
                    <a:ext uri="{FF2B5EF4-FFF2-40B4-BE49-F238E27FC236}">
                      <a16:creationId xmlns:a16="http://schemas.microsoft.com/office/drawing/2014/main" id="{76B0CF90-FAA7-AC4D-8163-E7849864C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3357"/>
                  <a:ext cx="1070" cy="19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V</a:t>
                  </a:r>
                </a:p>
              </p:txBody>
            </p:sp>
          </p:grpSp>
        </p:grpSp>
      </p:grpSp>
      <p:sp>
        <p:nvSpPr>
          <p:cNvPr id="26633" name="Rectangle 72">
            <a:extLst>
              <a:ext uri="{FF2B5EF4-FFF2-40B4-BE49-F238E27FC236}">
                <a16:creationId xmlns:a16="http://schemas.microsoft.com/office/drawing/2014/main" id="{50645F41-8BE8-8043-A559-6F2682F1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57563"/>
            <a:ext cx="5875338" cy="4619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6634" name="Text Box 73">
            <a:extLst>
              <a:ext uri="{FF2B5EF4-FFF2-40B4-BE49-F238E27FC236}">
                <a16:creationId xmlns:a16="http://schemas.microsoft.com/office/drawing/2014/main" id="{9BCB6B38-5BB3-F043-B847-AB3262CD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52800"/>
            <a:ext cx="3143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--&gt; Memory</a:t>
            </a:r>
          </a:p>
        </p:txBody>
      </p:sp>
      <p:grpSp>
        <p:nvGrpSpPr>
          <p:cNvPr id="26635" name="Group 74">
            <a:extLst>
              <a:ext uri="{FF2B5EF4-FFF2-40B4-BE49-F238E27FC236}">
                <a16:creationId xmlns:a16="http://schemas.microsoft.com/office/drawing/2014/main" id="{F5B416B1-5163-554C-8951-3A5420FCE717}"/>
              </a:ext>
            </a:extLst>
          </p:cNvPr>
          <p:cNvGrpSpPr>
            <a:grpSpLocks/>
          </p:cNvGrpSpPr>
          <p:nvPr/>
        </p:nvGrpSpPr>
        <p:grpSpPr bwMode="auto">
          <a:xfrm>
            <a:off x="73025" y="3429000"/>
            <a:ext cx="5870575" cy="311150"/>
            <a:chOff x="382" y="2588"/>
            <a:chExt cx="3693" cy="196"/>
          </a:xfrm>
        </p:grpSpPr>
        <p:sp>
          <p:nvSpPr>
            <p:cNvPr id="15387" name="Rectangle 75">
              <a:extLst>
                <a:ext uri="{FF2B5EF4-FFF2-40B4-BE49-F238E27FC236}">
                  <a16:creationId xmlns:a16="http://schemas.microsoft.com/office/drawing/2014/main" id="{47374757-BA6F-924E-8EF7-08D483EA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5939" tIns="47969" rIns="95939" bIns="47969" anchor="ctr"/>
            <a:lstStyle/>
            <a:p>
              <a:pPr defTabSz="958850" eaLnBrk="1" hangingPunct="1">
                <a:spcBef>
                  <a:spcPct val="20000"/>
                </a:spcBef>
                <a:defRPr/>
              </a:pPr>
              <a:r>
                <a:rPr lang="en-US" altLang="zh-CN" sz="2000" b="0" dirty="0" err="1">
                  <a:latin typeface="Nanum Myeongjo" panose="02020603020101020101" pitchFamily="18" charset="-127"/>
                  <a:cs typeface="Courier New" pitchFamily="49" charset="0"/>
                </a:rPr>
                <a:t>rmmovq</a:t>
              </a:r>
              <a:r>
                <a:rPr lang="en-US" altLang="zh-CN" sz="2000" b="0" dirty="0">
                  <a:latin typeface="Nanum Myeongjo" panose="02020603020101020101" pitchFamily="18" charset="-127"/>
                  <a:cs typeface="Courier New" pitchFamily="49" charset="0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cs typeface="Courier New" pitchFamily="49" charset="0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cs typeface="Courier New" pitchFamily="49" charset="0"/>
                </a:rPr>
                <a:t>, D(</a:t>
              </a:r>
              <a:r>
                <a:rPr lang="en-US" altLang="zh-CN" sz="2000" b="0" dirty="0" err="1">
                  <a:latin typeface="Nanum Myeongjo" panose="02020603020101020101" pitchFamily="18" charset="-127"/>
                  <a:cs typeface="Courier New" pitchFamily="49" charset="0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cs typeface="Courier New" pitchFamily="49" charset="0"/>
                </a:rPr>
                <a:t>)</a:t>
              </a:r>
            </a:p>
          </p:txBody>
        </p:sp>
        <p:grpSp>
          <p:nvGrpSpPr>
            <p:cNvPr id="26650" name="Group 76">
              <a:extLst>
                <a:ext uri="{FF2B5EF4-FFF2-40B4-BE49-F238E27FC236}">
                  <a16:creationId xmlns:a16="http://schemas.microsoft.com/office/drawing/2014/main" id="{C902D05D-5409-8A40-9A94-8EB8555CA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" y="2588"/>
              <a:ext cx="2301" cy="196"/>
              <a:chOff x="3262" y="3356"/>
              <a:chExt cx="2301" cy="196"/>
            </a:xfrm>
          </p:grpSpPr>
          <p:grpSp>
            <p:nvGrpSpPr>
              <p:cNvPr id="26651" name="Group 77">
                <a:extLst>
                  <a:ext uri="{FF2B5EF4-FFF2-40B4-BE49-F238E27FC236}">
                    <a16:creationId xmlns:a16="http://schemas.microsoft.com/office/drawing/2014/main" id="{4548F190-3439-D64C-9884-AE86A07FD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2" y="3356"/>
                <a:ext cx="384" cy="196"/>
                <a:chOff x="1390" y="2540"/>
                <a:chExt cx="384" cy="196"/>
              </a:xfrm>
            </p:grpSpPr>
            <p:sp>
              <p:nvSpPr>
                <p:cNvPr id="26657" name="Rectangle 78">
                  <a:extLst>
                    <a:ext uri="{FF2B5EF4-FFF2-40B4-BE49-F238E27FC236}">
                      <a16:creationId xmlns:a16="http://schemas.microsoft.com/office/drawing/2014/main" id="{1ABBF069-C242-524B-B2A7-2CA20BE3C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0" y="2540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658" name="Rectangle 79">
                  <a:extLst>
                    <a:ext uri="{FF2B5EF4-FFF2-40B4-BE49-F238E27FC236}">
                      <a16:creationId xmlns:a16="http://schemas.microsoft.com/office/drawing/2014/main" id="{76C24BAB-AEA9-644F-A1A2-95F486FB1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6659" name="Rectangle 80">
                  <a:extLst>
                    <a:ext uri="{FF2B5EF4-FFF2-40B4-BE49-F238E27FC236}">
                      <a16:creationId xmlns:a16="http://schemas.microsoft.com/office/drawing/2014/main" id="{39C060CB-91FB-2441-9281-DD89EEC7B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52" name="Group 81">
                <a:extLst>
                  <a:ext uri="{FF2B5EF4-FFF2-40B4-BE49-F238E27FC236}">
                    <a16:creationId xmlns:a16="http://schemas.microsoft.com/office/drawing/2014/main" id="{134FFAEE-C58B-0541-AAF0-08848E0247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5" y="3360"/>
                <a:ext cx="384" cy="192"/>
                <a:chOff x="2781" y="1632"/>
                <a:chExt cx="384" cy="192"/>
              </a:xfrm>
            </p:grpSpPr>
            <p:sp>
              <p:nvSpPr>
                <p:cNvPr id="26654" name="Rectangle 82">
                  <a:extLst>
                    <a:ext uri="{FF2B5EF4-FFF2-40B4-BE49-F238E27FC236}">
                      <a16:creationId xmlns:a16="http://schemas.microsoft.com/office/drawing/2014/main" id="{1CB720DA-89E7-764D-82EA-93DDCCB30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1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18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5" name="Rectangle 83">
                  <a:extLst>
                    <a:ext uri="{FF2B5EF4-FFF2-40B4-BE49-F238E27FC236}">
                      <a16:creationId xmlns:a16="http://schemas.microsoft.com/office/drawing/2014/main" id="{BA784080-F9AB-7740-BD66-DEB33C7D4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18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6" name="Rectangle 84">
                  <a:extLst>
                    <a:ext uri="{FF2B5EF4-FFF2-40B4-BE49-F238E27FC236}">
                      <a16:creationId xmlns:a16="http://schemas.microsoft.com/office/drawing/2014/main" id="{56522D3A-423B-1F43-8849-58A2F6995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1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53" name="Rectangle 85">
                <a:extLst>
                  <a:ext uri="{FF2B5EF4-FFF2-40B4-BE49-F238E27FC236}">
                    <a16:creationId xmlns:a16="http://schemas.microsoft.com/office/drawing/2014/main" id="{79A80AEC-2582-5F49-B674-E9F199D36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636" name="Rectangle 86">
            <a:extLst>
              <a:ext uri="{FF2B5EF4-FFF2-40B4-BE49-F238E27FC236}">
                <a16:creationId xmlns:a16="http://schemas.microsoft.com/office/drawing/2014/main" id="{5B509276-32B4-F44D-B2F0-8B18EC30C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19600"/>
            <a:ext cx="5943600" cy="4619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6637" name="Text Box 87">
            <a:extLst>
              <a:ext uri="{FF2B5EF4-FFF2-40B4-BE49-F238E27FC236}">
                <a16:creationId xmlns:a16="http://schemas.microsoft.com/office/drawing/2014/main" id="{B2CC1C22-5061-B84B-86EB-32100D8B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4410075"/>
            <a:ext cx="3143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 --&gt; Register</a:t>
            </a:r>
          </a:p>
        </p:txBody>
      </p:sp>
      <p:sp>
        <p:nvSpPr>
          <p:cNvPr id="14350" name="Rectangle 89">
            <a:extLst>
              <a:ext uri="{FF2B5EF4-FFF2-40B4-BE49-F238E27FC236}">
                <a16:creationId xmlns:a16="http://schemas.microsoft.com/office/drawing/2014/main" id="{B6C81EC2-7DC2-7345-80C7-25A95EF7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1908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39" tIns="47969" rIns="95939" bIns="47969" anchor="ctr"/>
          <a:lstStyle>
            <a:lvl1pPr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0" dirty="0" err="1">
                <a:latin typeface="Nanum Myeongjo" panose="02020603020101020101" pitchFamily="18" charset="-127"/>
                <a:cs typeface="Courier New" pitchFamily="49" charset="0"/>
              </a:rPr>
              <a:t>mrmovq</a:t>
            </a:r>
            <a:r>
              <a:rPr lang="en-US" altLang="zh-CN" sz="2000" b="0" dirty="0">
                <a:latin typeface="Nanum Myeongjo" panose="02020603020101020101" pitchFamily="18" charset="-127"/>
                <a:cs typeface="Courier New" pitchFamily="49" charset="0"/>
              </a:rPr>
              <a:t> D(</a:t>
            </a:r>
            <a:r>
              <a:rPr lang="en-US" altLang="zh-CN" sz="2000" b="0" dirty="0" err="1">
                <a:latin typeface="Nanum Myeongjo" panose="02020603020101020101" pitchFamily="18" charset="-127"/>
                <a:cs typeface="Courier New" pitchFamily="49" charset="0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cs typeface="Courier New" pitchFamily="49" charset="0"/>
              </a:rPr>
              <a:t>), </a:t>
            </a:r>
            <a:r>
              <a:rPr lang="en-US" altLang="zh-CN" sz="2000" b="0" dirty="0" err="1">
                <a:latin typeface="Nanum Myeongjo" panose="02020603020101020101" pitchFamily="18" charset="-127"/>
                <a:cs typeface="Courier New" pitchFamily="49" charset="0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26639" name="Group 90">
            <a:extLst>
              <a:ext uri="{FF2B5EF4-FFF2-40B4-BE49-F238E27FC236}">
                <a16:creationId xmlns:a16="http://schemas.microsoft.com/office/drawing/2014/main" id="{EB5ED99D-92C8-DD45-81AC-F1DF805FF87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495800"/>
            <a:ext cx="3662363" cy="306388"/>
            <a:chOff x="3168" y="3360"/>
            <a:chExt cx="2304" cy="192"/>
          </a:xfrm>
        </p:grpSpPr>
        <p:grpSp>
          <p:nvGrpSpPr>
            <p:cNvPr id="26640" name="Group 91">
              <a:extLst>
                <a:ext uri="{FF2B5EF4-FFF2-40B4-BE49-F238E27FC236}">
                  <a16:creationId xmlns:a16="http://schemas.microsoft.com/office/drawing/2014/main" id="{80282386-3E57-124C-A480-981C41B3C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360"/>
              <a:ext cx="384" cy="192"/>
              <a:chOff x="1296" y="2544"/>
              <a:chExt cx="384" cy="192"/>
            </a:xfrm>
          </p:grpSpPr>
          <p:sp>
            <p:nvSpPr>
              <p:cNvPr id="26646" name="Rectangle 92">
                <a:extLst>
                  <a:ext uri="{FF2B5EF4-FFF2-40B4-BE49-F238E27FC236}">
                    <a16:creationId xmlns:a16="http://schemas.microsoft.com/office/drawing/2014/main" id="{E15414BB-C602-244B-B931-778022C02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6647" name="Rectangle 93">
                <a:extLst>
                  <a:ext uri="{FF2B5EF4-FFF2-40B4-BE49-F238E27FC236}">
                    <a16:creationId xmlns:a16="http://schemas.microsoft.com/office/drawing/2014/main" id="{4CCE6BE1-839D-AF48-B8D2-AA5B5C20A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6648" name="Rectangle 94">
                <a:extLst>
                  <a:ext uri="{FF2B5EF4-FFF2-40B4-BE49-F238E27FC236}">
                    <a16:creationId xmlns:a16="http://schemas.microsoft.com/office/drawing/2014/main" id="{B031FEB7-E403-DA48-A366-1CB66E22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41" name="Group 95">
              <a:extLst>
                <a:ext uri="{FF2B5EF4-FFF2-40B4-BE49-F238E27FC236}">
                  <a16:creationId xmlns:a16="http://schemas.microsoft.com/office/drawing/2014/main" id="{401C8EFD-21D4-EC4A-9DED-A5C96CB4E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360"/>
              <a:ext cx="384" cy="192"/>
              <a:chOff x="2688" y="1632"/>
              <a:chExt cx="384" cy="192"/>
            </a:xfrm>
          </p:grpSpPr>
          <p:sp>
            <p:nvSpPr>
              <p:cNvPr id="26643" name="Rectangle 96">
                <a:extLst>
                  <a:ext uri="{FF2B5EF4-FFF2-40B4-BE49-F238E27FC236}">
                    <a16:creationId xmlns:a16="http://schemas.microsoft.com/office/drawing/2014/main" id="{2E5062B1-C47D-EE47-90EE-3C4D26E3D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6644" name="Rectangle 97">
                <a:extLst>
                  <a:ext uri="{FF2B5EF4-FFF2-40B4-BE49-F238E27FC236}">
                    <a16:creationId xmlns:a16="http://schemas.microsoft.com/office/drawing/2014/main" id="{48EECCAE-7C9E-0E41-A8C5-F11B90E4C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63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6645" name="Rectangle 98">
                <a:extLst>
                  <a:ext uri="{FF2B5EF4-FFF2-40B4-BE49-F238E27FC236}">
                    <a16:creationId xmlns:a16="http://schemas.microsoft.com/office/drawing/2014/main" id="{BF0DB7CE-4381-234C-8ED3-3F21AD0DF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42" name="Rectangle 99">
              <a:extLst>
                <a:ext uri="{FF2B5EF4-FFF2-40B4-BE49-F238E27FC236}">
                  <a16:creationId xmlns:a16="http://schemas.microsoft.com/office/drawing/2014/main" id="{DA805F30-1019-4942-8AF6-1E2B1481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60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2BA0BC-C392-864D-A4DE-7A64C553F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Move Instruction Examples</a:t>
            </a:r>
          </a:p>
        </p:txBody>
      </p:sp>
      <p:sp>
        <p:nvSpPr>
          <p:cNvPr id="28675" name="Text Box 20">
            <a:extLst>
              <a:ext uri="{FF2B5EF4-FFF2-40B4-BE49-F238E27FC236}">
                <a16:creationId xmlns:a16="http://schemas.microsoft.com/office/drawing/2014/main" id="{8EE74F41-4A95-0B4D-B42B-6F5DE0B8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7477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IA64</a:t>
            </a:r>
          </a:p>
        </p:txBody>
      </p:sp>
      <p:sp>
        <p:nvSpPr>
          <p:cNvPr id="28676" name="Text Box 21">
            <a:extLst>
              <a:ext uri="{FF2B5EF4-FFF2-40B4-BE49-F238E27FC236}">
                <a16:creationId xmlns:a16="http://schemas.microsoft.com/office/drawing/2014/main" id="{F9C2706F-F8A2-5144-BF96-061102BC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71600"/>
            <a:ext cx="651514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Y86</a:t>
            </a:r>
            <a:endParaRPr lang="en-US" altLang="zh-CN" b="0" dirty="0">
              <a:solidFill>
                <a:schemeClr val="tx2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8677" name="组合 30">
            <a:extLst>
              <a:ext uri="{FF2B5EF4-FFF2-40B4-BE49-F238E27FC236}">
                <a16:creationId xmlns:a16="http://schemas.microsoft.com/office/drawing/2014/main" id="{3E5A2FBB-46CE-D546-95AF-CB318E342FE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24350"/>
            <a:ext cx="7391400" cy="1924050"/>
            <a:chOff x="228600" y="3662363"/>
            <a:chExt cx="6181725" cy="1125127"/>
          </a:xfrm>
        </p:grpSpPr>
        <p:sp>
          <p:nvSpPr>
            <p:cNvPr id="28691" name="Rectangle 58">
              <a:extLst>
                <a:ext uri="{FF2B5EF4-FFF2-40B4-BE49-F238E27FC236}">
                  <a16:creationId xmlns:a16="http://schemas.microsoft.com/office/drawing/2014/main" id="{3701AC28-F069-5B4E-AF27-2FBF6645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063615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Rectangle 59">
              <a:extLst>
                <a:ext uri="{FF2B5EF4-FFF2-40B4-BE49-F238E27FC236}">
                  <a16:creationId xmlns:a16="http://schemas.microsoft.com/office/drawing/2014/main" id="{A7872317-F99A-C74A-8E50-E649F23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445410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Rectangle 57">
              <a:extLst>
                <a:ext uri="{FF2B5EF4-FFF2-40B4-BE49-F238E27FC236}">
                  <a16:creationId xmlns:a16="http://schemas.microsoft.com/office/drawing/2014/main" id="{E8B3B97D-6C57-0A4A-A13E-733A587D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681821"/>
              <a:ext cx="6181725" cy="34208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4" name="Rectangle 32">
              <a:extLst>
                <a:ext uri="{FF2B5EF4-FFF2-40B4-BE49-F238E27FC236}">
                  <a16:creationId xmlns:a16="http://schemas.microsoft.com/office/drawing/2014/main" id="{D0CBA848-1A08-BF49-8F7D-907FE2F0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36623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	—</a:t>
              </a:r>
            </a:p>
          </p:txBody>
        </p:sp>
        <p:sp>
          <p:nvSpPr>
            <p:cNvPr id="28695" name="Rectangle 33">
              <a:extLst>
                <a:ext uri="{FF2B5EF4-FFF2-40B4-BE49-F238E27FC236}">
                  <a16:creationId xmlns:a16="http://schemas.microsoft.com/office/drawing/2014/main" id="{6E13857E-8B14-2D46-BD87-4D00FD77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6623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$0xabcd, 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rax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696" name="Rectangle 35">
              <a:extLst>
                <a:ext uri="{FF2B5EF4-FFF2-40B4-BE49-F238E27FC236}">
                  <a16:creationId xmlns:a16="http://schemas.microsoft.com/office/drawing/2014/main" id="{00BD2BE0-614E-4A4C-93C2-D3D8B1502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4043363"/>
              <a:ext cx="22129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—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7" name="Rectangle 36">
              <a:extLst>
                <a:ext uri="{FF2B5EF4-FFF2-40B4-BE49-F238E27FC236}">
                  <a16:creationId xmlns:a16="http://schemas.microsoft.com/office/drawing/2014/main" id="{4B59C7DB-9E30-1C49-BDE5-C0E30821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043363"/>
              <a:ext cx="22129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movl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rax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, 12(%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rax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,%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698" name="Rectangle 38">
              <a:extLst>
                <a:ext uri="{FF2B5EF4-FFF2-40B4-BE49-F238E27FC236}">
                  <a16:creationId xmlns:a16="http://schemas.microsoft.com/office/drawing/2014/main" id="{1B964EE8-6C39-BA41-B3FA-B7B68613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4425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	—</a:t>
              </a:r>
            </a:p>
          </p:txBody>
        </p:sp>
        <p:sp>
          <p:nvSpPr>
            <p:cNvPr id="28699" name="Rectangle 39">
              <a:extLst>
                <a:ext uri="{FF2B5EF4-FFF2-40B4-BE49-F238E27FC236}">
                  <a16:creationId xmlns:a16="http://schemas.microsoft.com/office/drawing/2014/main" id="{8FBA071E-1B0F-2149-B07A-BFCA112EB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425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movl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(%rbp,%rax,8),%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rcx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8" name="组合 31">
            <a:extLst>
              <a:ext uri="{FF2B5EF4-FFF2-40B4-BE49-F238E27FC236}">
                <a16:creationId xmlns:a16="http://schemas.microsoft.com/office/drawing/2014/main" id="{54F6BD23-A8E8-B944-B598-1DAAB72F583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84350"/>
            <a:ext cx="8763000" cy="2354263"/>
            <a:chOff x="228600" y="1786208"/>
            <a:chExt cx="6293305" cy="1574826"/>
          </a:xfrm>
        </p:grpSpPr>
        <p:sp>
          <p:nvSpPr>
            <p:cNvPr id="28679" name="Rectangle 54">
              <a:extLst>
                <a:ext uri="{FF2B5EF4-FFF2-40B4-BE49-F238E27FC236}">
                  <a16:creationId xmlns:a16="http://schemas.microsoft.com/office/drawing/2014/main" id="{9A1583E4-C031-B34D-947A-F827E7C1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207122"/>
              <a:ext cx="6293305" cy="39111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0" name="Rectangle 55">
              <a:extLst>
                <a:ext uri="{FF2B5EF4-FFF2-40B4-BE49-F238E27FC236}">
                  <a16:creationId xmlns:a16="http://schemas.microsoft.com/office/drawing/2014/main" id="{6CC129DB-0FCD-AC48-9673-FCFE76F7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588916"/>
              <a:ext cx="6293305" cy="39111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1" name="Rectangle 56">
              <a:extLst>
                <a:ext uri="{FF2B5EF4-FFF2-40B4-BE49-F238E27FC236}">
                  <a16:creationId xmlns:a16="http://schemas.microsoft.com/office/drawing/2014/main" id="{F2A54973-7864-714C-8B74-B3402A50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969916"/>
              <a:ext cx="6293305" cy="39111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2" name="Rectangle 53">
              <a:extLst>
                <a:ext uri="{FF2B5EF4-FFF2-40B4-BE49-F238E27FC236}">
                  <a16:creationId xmlns:a16="http://schemas.microsoft.com/office/drawing/2014/main" id="{28C0729A-E378-BE44-8DA0-F76A2CF3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86208"/>
              <a:ext cx="6293305" cy="39111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3" name="Rectangle 5">
              <a:extLst>
                <a:ext uri="{FF2B5EF4-FFF2-40B4-BE49-F238E27FC236}">
                  <a16:creationId xmlns:a16="http://schemas.microsoft.com/office/drawing/2014/main" id="{F3A554CA-0FE5-C340-BB24-931B9257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1830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irmovq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$0xabcd,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8684" name="Rectangle 16">
              <a:extLst>
                <a:ext uri="{FF2B5EF4-FFF2-40B4-BE49-F238E27FC236}">
                  <a16:creationId xmlns:a16="http://schemas.microsoft.com/office/drawing/2014/main" id="{4BD3E70B-28F7-7747-BEF3-5860FFE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830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$0xabcd,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5" name="Rectangle 23">
              <a:extLst>
                <a:ext uri="{FF2B5EF4-FFF2-40B4-BE49-F238E27FC236}">
                  <a16:creationId xmlns:a16="http://schemas.microsoft.com/office/drawing/2014/main" id="{7ED69FCD-29B4-734A-9FB8-D5F19D24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211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rsp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8686" name="Rectangle 24">
              <a:extLst>
                <a:ext uri="{FF2B5EF4-FFF2-40B4-BE49-F238E27FC236}">
                  <a16:creationId xmlns:a16="http://schemas.microsoft.com/office/drawing/2014/main" id="{F08FDC36-E61F-A34C-B86D-EBE9D0AD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211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rsp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7" name="Rectangle 26">
              <a:extLst>
                <a:ext uri="{FF2B5EF4-FFF2-40B4-BE49-F238E27FC236}">
                  <a16:creationId xmlns:a16="http://schemas.microsoft.com/office/drawing/2014/main" id="{8DA348A7-B58B-D64D-9814-367255E3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593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-12(%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),%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rcx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8" name="Rectangle 27">
              <a:extLst>
                <a:ext uri="{FF2B5EF4-FFF2-40B4-BE49-F238E27FC236}">
                  <a16:creationId xmlns:a16="http://schemas.microsoft.com/office/drawing/2014/main" id="{E6A0F2ED-C9F5-F14F-BF2F-DC58EA16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593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-12(%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),%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rcx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9" name="Rectangle 29">
              <a:extLst>
                <a:ext uri="{FF2B5EF4-FFF2-40B4-BE49-F238E27FC236}">
                  <a16:creationId xmlns:a16="http://schemas.microsoft.com/office/drawing/2014/main" id="{2D77157C-FC2C-7049-823D-72B992B0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974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rmmovq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%rsp,0x12345c(%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690" name="Rectangle 30">
              <a:extLst>
                <a:ext uri="{FF2B5EF4-FFF2-40B4-BE49-F238E27FC236}">
                  <a16:creationId xmlns:a16="http://schemas.microsoft.com/office/drawing/2014/main" id="{424051DF-6395-5A4C-B7EE-CD4E60702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974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%rsp,0x12345(%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64F93A9-13AF-C448-BC57-8544F551E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Move Instruction Examples</a:t>
            </a:r>
          </a:p>
        </p:txBody>
      </p:sp>
      <p:sp>
        <p:nvSpPr>
          <p:cNvPr id="30723" name="Text Box 21">
            <a:extLst>
              <a:ext uri="{FF2B5EF4-FFF2-40B4-BE49-F238E27FC236}">
                <a16:creationId xmlns:a16="http://schemas.microsoft.com/office/drawing/2014/main" id="{F8E6A6CB-23D5-2445-A8D2-1398715B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38275"/>
            <a:ext cx="651514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Y86</a:t>
            </a:r>
            <a:endParaRPr lang="en-US" altLang="zh-CN" b="0" dirty="0">
              <a:solidFill>
                <a:schemeClr val="tx2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0724" name="Text Box 22">
            <a:extLst>
              <a:ext uri="{FF2B5EF4-FFF2-40B4-BE49-F238E27FC236}">
                <a16:creationId xmlns:a16="http://schemas.microsoft.com/office/drawing/2014/main" id="{1C3D7EC6-EACF-7D4F-9AEC-6DA0798DA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438275"/>
            <a:ext cx="1360041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Encoding</a:t>
            </a:r>
            <a:endParaRPr lang="en-US" altLang="zh-CN" b="0" dirty="0">
              <a:solidFill>
                <a:schemeClr val="tx2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30725" name="组合 31">
            <a:extLst>
              <a:ext uri="{FF2B5EF4-FFF2-40B4-BE49-F238E27FC236}">
                <a16:creationId xmlns:a16="http://schemas.microsoft.com/office/drawing/2014/main" id="{946D441E-4437-7343-AED8-3031B86281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5638"/>
            <a:ext cx="8458200" cy="2998787"/>
            <a:chOff x="3429000" y="1830388"/>
            <a:chExt cx="5562600" cy="1479306"/>
          </a:xfrm>
        </p:grpSpPr>
        <p:sp>
          <p:nvSpPr>
            <p:cNvPr id="30726" name="Rectangle 54">
              <a:extLst>
                <a:ext uri="{FF2B5EF4-FFF2-40B4-BE49-F238E27FC236}">
                  <a16:creationId xmlns:a16="http://schemas.microsoft.com/office/drawing/2014/main" id="{653AF96C-045E-8E4A-8E61-29AFD970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258462"/>
              <a:ext cx="5562600" cy="28843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27" name="Rectangle 55">
              <a:extLst>
                <a:ext uri="{FF2B5EF4-FFF2-40B4-BE49-F238E27FC236}">
                  <a16:creationId xmlns:a16="http://schemas.microsoft.com/office/drawing/2014/main" id="{1D067C86-20E0-B64A-B032-60EA43CB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640256"/>
              <a:ext cx="5562600" cy="28843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28" name="Rectangle 56">
              <a:extLst>
                <a:ext uri="{FF2B5EF4-FFF2-40B4-BE49-F238E27FC236}">
                  <a16:creationId xmlns:a16="http://schemas.microsoft.com/office/drawing/2014/main" id="{F61A01C2-34F9-1A43-BC74-6A0A316C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21256"/>
              <a:ext cx="5562600" cy="28843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29" name="Rectangle 53">
              <a:extLst>
                <a:ext uri="{FF2B5EF4-FFF2-40B4-BE49-F238E27FC236}">
                  <a16:creationId xmlns:a16="http://schemas.microsoft.com/office/drawing/2014/main" id="{69FAE797-D111-D543-9569-771E279C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37549"/>
              <a:ext cx="5562600" cy="28843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32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0" name="Rectangle 5">
              <a:extLst>
                <a:ext uri="{FF2B5EF4-FFF2-40B4-BE49-F238E27FC236}">
                  <a16:creationId xmlns:a16="http://schemas.microsoft.com/office/drawing/2014/main" id="{6EA606F2-7A76-1E43-8093-B8135CE5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1830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irmovq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$0xabcd,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731" name="Rectangle 18">
              <a:extLst>
                <a:ext uri="{FF2B5EF4-FFF2-40B4-BE49-F238E27FC236}">
                  <a16:creationId xmlns:a16="http://schemas.microsoft.com/office/drawing/2014/main" id="{63D76DFC-F29B-AA41-9949-36DAEA10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5" y="1830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30 F2 cd ab 00 00 00 00 00 00</a:t>
              </a:r>
            </a:p>
          </p:txBody>
        </p:sp>
        <p:sp>
          <p:nvSpPr>
            <p:cNvPr id="30732" name="Rectangle 23">
              <a:extLst>
                <a:ext uri="{FF2B5EF4-FFF2-40B4-BE49-F238E27FC236}">
                  <a16:creationId xmlns:a16="http://schemas.microsoft.com/office/drawing/2014/main" id="{618C3239-B386-D040-B32B-1A204702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211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rsp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, 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733" name="Rectangle 25">
              <a:extLst>
                <a:ext uri="{FF2B5EF4-FFF2-40B4-BE49-F238E27FC236}">
                  <a16:creationId xmlns:a16="http://schemas.microsoft.com/office/drawing/2014/main" id="{337335BB-68D7-0F49-B07F-E4E12A2A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5" y="221138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20 43</a:t>
              </a:r>
            </a:p>
          </p:txBody>
        </p:sp>
        <p:sp>
          <p:nvSpPr>
            <p:cNvPr id="30734" name="Rectangle 26">
              <a:extLst>
                <a:ext uri="{FF2B5EF4-FFF2-40B4-BE49-F238E27FC236}">
                  <a16:creationId xmlns:a16="http://schemas.microsoft.com/office/drawing/2014/main" id="{7780810E-8D66-6D48-84C6-4E129414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593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mrmovq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-12(%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rbp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),%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rcx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5" name="Rectangle 28">
              <a:extLst>
                <a:ext uri="{FF2B5EF4-FFF2-40B4-BE49-F238E27FC236}">
                  <a16:creationId xmlns:a16="http://schemas.microsoft.com/office/drawing/2014/main" id="{31E6CE04-E627-524E-A8F6-7016679A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5" y="2593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50 15 f4 ff ff ff ff ff ff ff</a:t>
              </a:r>
            </a:p>
          </p:txBody>
        </p:sp>
        <p:sp>
          <p:nvSpPr>
            <p:cNvPr id="30736" name="Rectangle 29">
              <a:extLst>
                <a:ext uri="{FF2B5EF4-FFF2-40B4-BE49-F238E27FC236}">
                  <a16:creationId xmlns:a16="http://schemas.microsoft.com/office/drawing/2014/main" id="{4187CDAB-F60B-5944-A5CD-FC9258B4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2974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rmmovq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 %rsp,0x12345(%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rdx</a:t>
              </a: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737" name="Rectangle 60">
              <a:extLst>
                <a:ext uri="{FF2B5EF4-FFF2-40B4-BE49-F238E27FC236}">
                  <a16:creationId xmlns:a16="http://schemas.microsoft.com/office/drawing/2014/main" id="{6989C173-3B82-A543-BEFC-921EB160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5" y="2974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40 42 45 23 01 00 00 00 00 00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94EAF4-E8C0-9D45-B178-676A132F4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Move Operations</a:t>
            </a:r>
          </a:p>
        </p:txBody>
      </p:sp>
      <p:grpSp>
        <p:nvGrpSpPr>
          <p:cNvPr id="32771" name="组合 58">
            <a:extLst>
              <a:ext uri="{FF2B5EF4-FFF2-40B4-BE49-F238E27FC236}">
                <a16:creationId xmlns:a16="http://schemas.microsoft.com/office/drawing/2014/main" id="{52FAED5F-F9C9-F74E-8860-94E87850B1F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19238"/>
            <a:ext cx="4800600" cy="461962"/>
            <a:chOff x="152400" y="1519238"/>
            <a:chExt cx="4800600" cy="461962"/>
          </a:xfrm>
        </p:grpSpPr>
        <p:sp>
          <p:nvSpPr>
            <p:cNvPr id="32834" name="Rectangle 4">
              <a:extLst>
                <a:ext uri="{FF2B5EF4-FFF2-40B4-BE49-F238E27FC236}">
                  <a16:creationId xmlns:a16="http://schemas.microsoft.com/office/drawing/2014/main" id="{634BF30C-9E32-BE43-97F2-9740B40FE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835" name="Group 5">
              <a:extLst>
                <a:ext uri="{FF2B5EF4-FFF2-40B4-BE49-F238E27FC236}">
                  <a16:creationId xmlns:a16="http://schemas.microsoft.com/office/drawing/2014/main" id="{3D4A42CA-48D1-0F41-AEB5-A146F7B18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836" name="Rectangle 6">
                <a:extLst>
                  <a:ext uri="{FF2B5EF4-FFF2-40B4-BE49-F238E27FC236}">
                    <a16:creationId xmlns:a16="http://schemas.microsoft.com/office/drawing/2014/main" id="{9F0060FA-60E3-8D4E-BFEB-BBD59D46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cmovle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837" name="Group 7">
                <a:extLst>
                  <a:ext uri="{FF2B5EF4-FFF2-40B4-BE49-F238E27FC236}">
                    <a16:creationId xmlns:a16="http://schemas.microsoft.com/office/drawing/2014/main" id="{421E9658-2A16-C842-811A-1EEEEEEA6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842" name="Rectangle 8">
                  <a:extLst>
                    <a:ext uri="{FF2B5EF4-FFF2-40B4-BE49-F238E27FC236}">
                      <a16:creationId xmlns:a16="http://schemas.microsoft.com/office/drawing/2014/main" id="{DD4ED338-364A-C345-AB62-5B014ED69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43" name="Rectangle 9">
                  <a:extLst>
                    <a:ext uri="{FF2B5EF4-FFF2-40B4-BE49-F238E27FC236}">
                      <a16:creationId xmlns:a16="http://schemas.microsoft.com/office/drawing/2014/main" id="{1B97D990-3677-E649-BD8E-D1EB183E2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2844" name="Rectangle 10">
                  <a:extLst>
                    <a:ext uri="{FF2B5EF4-FFF2-40B4-BE49-F238E27FC236}">
                      <a16:creationId xmlns:a16="http://schemas.microsoft.com/office/drawing/2014/main" id="{8211EF64-7776-2543-A10C-46512831D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38" name="Group 11">
                <a:extLst>
                  <a:ext uri="{FF2B5EF4-FFF2-40B4-BE49-F238E27FC236}">
                    <a16:creationId xmlns:a16="http://schemas.microsoft.com/office/drawing/2014/main" id="{6E3BCFFB-D272-054E-A423-838D0C31AC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839" name="Rectangle 12">
                  <a:extLst>
                    <a:ext uri="{FF2B5EF4-FFF2-40B4-BE49-F238E27FC236}">
                      <a16:creationId xmlns:a16="http://schemas.microsoft.com/office/drawing/2014/main" id="{8E0D0B81-7967-E24A-816A-29D48B9D6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40" name="Rectangle 13">
                  <a:extLst>
                    <a:ext uri="{FF2B5EF4-FFF2-40B4-BE49-F238E27FC236}">
                      <a16:creationId xmlns:a16="http://schemas.microsoft.com/office/drawing/2014/main" id="{DC9D9556-CB9E-D44F-85E6-89CF8CC7E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41" name="Rectangle 14">
                  <a:extLst>
                    <a:ext uri="{FF2B5EF4-FFF2-40B4-BE49-F238E27FC236}">
                      <a16:creationId xmlns:a16="http://schemas.microsoft.com/office/drawing/2014/main" id="{5F164CDE-89F3-5F4C-AE6B-1077A9163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772" name="组合 59">
            <a:extLst>
              <a:ext uri="{FF2B5EF4-FFF2-40B4-BE49-F238E27FC236}">
                <a16:creationId xmlns:a16="http://schemas.microsoft.com/office/drawing/2014/main" id="{1A00BFD0-E34B-484E-922C-D90B97F0B56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4800600" cy="461963"/>
            <a:chOff x="152400" y="1519238"/>
            <a:chExt cx="4800600" cy="461962"/>
          </a:xfrm>
        </p:grpSpPr>
        <p:sp>
          <p:nvSpPr>
            <p:cNvPr id="32823" name="Rectangle 4">
              <a:extLst>
                <a:ext uri="{FF2B5EF4-FFF2-40B4-BE49-F238E27FC236}">
                  <a16:creationId xmlns:a16="http://schemas.microsoft.com/office/drawing/2014/main" id="{48959D09-4438-A74B-952A-9D4C7A0D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824" name="Group 5">
              <a:extLst>
                <a:ext uri="{FF2B5EF4-FFF2-40B4-BE49-F238E27FC236}">
                  <a16:creationId xmlns:a16="http://schemas.microsoft.com/office/drawing/2014/main" id="{DAD4C36A-3076-224F-B8FD-3F7873518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825" name="Rectangle 6">
                <a:extLst>
                  <a:ext uri="{FF2B5EF4-FFF2-40B4-BE49-F238E27FC236}">
                    <a16:creationId xmlns:a16="http://schemas.microsoft.com/office/drawing/2014/main" id="{453AB513-395A-DB4B-A3B6-338D9FF43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cmovl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  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826" name="Group 7">
                <a:extLst>
                  <a:ext uri="{FF2B5EF4-FFF2-40B4-BE49-F238E27FC236}">
                    <a16:creationId xmlns:a16="http://schemas.microsoft.com/office/drawing/2014/main" id="{54F1E473-62E6-484A-BDEF-4BDCF5ECB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831" name="Rectangle 8">
                  <a:extLst>
                    <a:ext uri="{FF2B5EF4-FFF2-40B4-BE49-F238E27FC236}">
                      <a16:creationId xmlns:a16="http://schemas.microsoft.com/office/drawing/2014/main" id="{AEF91969-FB9B-F944-861C-D9219A96F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32" name="Rectangle 9">
                  <a:extLst>
                    <a:ext uri="{FF2B5EF4-FFF2-40B4-BE49-F238E27FC236}">
                      <a16:creationId xmlns:a16="http://schemas.microsoft.com/office/drawing/2014/main" id="{26A94022-4299-1649-991B-A0B583201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2833" name="Rectangle 10">
                  <a:extLst>
                    <a:ext uri="{FF2B5EF4-FFF2-40B4-BE49-F238E27FC236}">
                      <a16:creationId xmlns:a16="http://schemas.microsoft.com/office/drawing/2014/main" id="{26B14C0F-099E-B44F-BAAA-AB4219BAE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27" name="Group 11">
                <a:extLst>
                  <a:ext uri="{FF2B5EF4-FFF2-40B4-BE49-F238E27FC236}">
                    <a16:creationId xmlns:a16="http://schemas.microsoft.com/office/drawing/2014/main" id="{823FFAD3-0434-9045-81B8-2B2B2374EF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828" name="Rectangle 12">
                  <a:extLst>
                    <a:ext uri="{FF2B5EF4-FFF2-40B4-BE49-F238E27FC236}">
                      <a16:creationId xmlns:a16="http://schemas.microsoft.com/office/drawing/2014/main" id="{595C54F2-7E18-2843-BFA0-B8BACBAC9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9" name="Rectangle 13">
                  <a:extLst>
                    <a:ext uri="{FF2B5EF4-FFF2-40B4-BE49-F238E27FC236}">
                      <a16:creationId xmlns:a16="http://schemas.microsoft.com/office/drawing/2014/main" id="{D19C64D8-A750-9B48-A417-DD86C33AD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30" name="Rectangle 14">
                  <a:extLst>
                    <a:ext uri="{FF2B5EF4-FFF2-40B4-BE49-F238E27FC236}">
                      <a16:creationId xmlns:a16="http://schemas.microsoft.com/office/drawing/2014/main" id="{5321179A-3613-DC4D-A33C-557072F9E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773" name="组合 71">
            <a:extLst>
              <a:ext uri="{FF2B5EF4-FFF2-40B4-BE49-F238E27FC236}">
                <a16:creationId xmlns:a16="http://schemas.microsoft.com/office/drawing/2014/main" id="{FC2FAD16-6670-FE46-A3A5-8AFF77C0ED1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38438"/>
            <a:ext cx="4800600" cy="461962"/>
            <a:chOff x="152400" y="1519238"/>
            <a:chExt cx="4800600" cy="461962"/>
          </a:xfrm>
        </p:grpSpPr>
        <p:sp>
          <p:nvSpPr>
            <p:cNvPr id="32812" name="Rectangle 4">
              <a:extLst>
                <a:ext uri="{FF2B5EF4-FFF2-40B4-BE49-F238E27FC236}">
                  <a16:creationId xmlns:a16="http://schemas.microsoft.com/office/drawing/2014/main" id="{563C6D35-AC96-234C-8661-678476A7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813" name="Group 5">
              <a:extLst>
                <a:ext uri="{FF2B5EF4-FFF2-40B4-BE49-F238E27FC236}">
                  <a16:creationId xmlns:a16="http://schemas.microsoft.com/office/drawing/2014/main" id="{5CB54038-04FB-154D-950F-37418D5FD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814" name="Rectangle 6">
                <a:extLst>
                  <a:ext uri="{FF2B5EF4-FFF2-40B4-BE49-F238E27FC236}">
                    <a16:creationId xmlns:a16="http://schemas.microsoft.com/office/drawing/2014/main" id="{914C8CA7-1D94-2141-A63D-227BDE48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cmove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815" name="Group 7">
                <a:extLst>
                  <a:ext uri="{FF2B5EF4-FFF2-40B4-BE49-F238E27FC236}">
                    <a16:creationId xmlns:a16="http://schemas.microsoft.com/office/drawing/2014/main" id="{FBFBFD33-BAAD-0345-9053-006171AF4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820" name="Rectangle 8">
                  <a:extLst>
                    <a:ext uri="{FF2B5EF4-FFF2-40B4-BE49-F238E27FC236}">
                      <a16:creationId xmlns:a16="http://schemas.microsoft.com/office/drawing/2014/main" id="{60C35ABD-6014-9740-9249-B67C3F45D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1" name="Rectangle 9">
                  <a:extLst>
                    <a:ext uri="{FF2B5EF4-FFF2-40B4-BE49-F238E27FC236}">
                      <a16:creationId xmlns:a16="http://schemas.microsoft.com/office/drawing/2014/main" id="{AA92BE65-94C7-DB49-A620-67C1BD849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2822" name="Rectangle 10">
                  <a:extLst>
                    <a:ext uri="{FF2B5EF4-FFF2-40B4-BE49-F238E27FC236}">
                      <a16:creationId xmlns:a16="http://schemas.microsoft.com/office/drawing/2014/main" id="{1A16BCA3-E00F-4C40-AE52-33E452193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16" name="Group 11">
                <a:extLst>
                  <a:ext uri="{FF2B5EF4-FFF2-40B4-BE49-F238E27FC236}">
                    <a16:creationId xmlns:a16="http://schemas.microsoft.com/office/drawing/2014/main" id="{919F6DBD-55F8-5B43-BB09-401048368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817" name="Rectangle 12">
                  <a:extLst>
                    <a:ext uri="{FF2B5EF4-FFF2-40B4-BE49-F238E27FC236}">
                      <a16:creationId xmlns:a16="http://schemas.microsoft.com/office/drawing/2014/main" id="{057FF878-A78F-1A44-B581-FBD9C6723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18" name="Rectangle 13">
                  <a:extLst>
                    <a:ext uri="{FF2B5EF4-FFF2-40B4-BE49-F238E27FC236}">
                      <a16:creationId xmlns:a16="http://schemas.microsoft.com/office/drawing/2014/main" id="{4F54FD6A-1B85-A14D-B64A-D0364785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19" name="Rectangle 14">
                  <a:extLst>
                    <a:ext uri="{FF2B5EF4-FFF2-40B4-BE49-F238E27FC236}">
                      <a16:creationId xmlns:a16="http://schemas.microsoft.com/office/drawing/2014/main" id="{217DC5D7-C81B-D34D-A6AF-F85EAFFC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774" name="组合 83">
            <a:extLst>
              <a:ext uri="{FF2B5EF4-FFF2-40B4-BE49-F238E27FC236}">
                <a16:creationId xmlns:a16="http://schemas.microsoft.com/office/drawing/2014/main" id="{9E6975F8-AFDD-3C45-998C-29005A984DB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48038"/>
            <a:ext cx="4800600" cy="461962"/>
            <a:chOff x="152400" y="1519238"/>
            <a:chExt cx="4800600" cy="461962"/>
          </a:xfrm>
        </p:grpSpPr>
        <p:sp>
          <p:nvSpPr>
            <p:cNvPr id="32801" name="Rectangle 4">
              <a:extLst>
                <a:ext uri="{FF2B5EF4-FFF2-40B4-BE49-F238E27FC236}">
                  <a16:creationId xmlns:a16="http://schemas.microsoft.com/office/drawing/2014/main" id="{46DC389E-C159-E543-9CBA-8B928289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802" name="Group 5">
              <a:extLst>
                <a:ext uri="{FF2B5EF4-FFF2-40B4-BE49-F238E27FC236}">
                  <a16:creationId xmlns:a16="http://schemas.microsoft.com/office/drawing/2014/main" id="{DEA96A0D-D036-F445-A646-B91CB9933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803" name="Rectangle 6">
                <a:extLst>
                  <a:ext uri="{FF2B5EF4-FFF2-40B4-BE49-F238E27FC236}">
                    <a16:creationId xmlns:a16="http://schemas.microsoft.com/office/drawing/2014/main" id="{81A34C9F-E964-BD4F-B300-7D0691DC4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cmovne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804" name="Group 7">
                <a:extLst>
                  <a:ext uri="{FF2B5EF4-FFF2-40B4-BE49-F238E27FC236}">
                    <a16:creationId xmlns:a16="http://schemas.microsoft.com/office/drawing/2014/main" id="{65B31B9C-D073-CA43-B011-9616960E9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809" name="Rectangle 8">
                  <a:extLst>
                    <a:ext uri="{FF2B5EF4-FFF2-40B4-BE49-F238E27FC236}">
                      <a16:creationId xmlns:a16="http://schemas.microsoft.com/office/drawing/2014/main" id="{043B055F-06DF-F64E-82FF-2415903A4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10" name="Rectangle 9">
                  <a:extLst>
                    <a:ext uri="{FF2B5EF4-FFF2-40B4-BE49-F238E27FC236}">
                      <a16:creationId xmlns:a16="http://schemas.microsoft.com/office/drawing/2014/main" id="{381B1466-FA08-BD49-BBFF-BF56EB795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2811" name="Rectangle 10">
                  <a:extLst>
                    <a:ext uri="{FF2B5EF4-FFF2-40B4-BE49-F238E27FC236}">
                      <a16:creationId xmlns:a16="http://schemas.microsoft.com/office/drawing/2014/main" id="{0BAF8927-4F18-2C41-B99F-B8D23429F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05" name="Group 11">
                <a:extLst>
                  <a:ext uri="{FF2B5EF4-FFF2-40B4-BE49-F238E27FC236}">
                    <a16:creationId xmlns:a16="http://schemas.microsoft.com/office/drawing/2014/main" id="{5898BAE8-F761-2F44-B929-6B999CDF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806" name="Rectangle 12">
                  <a:extLst>
                    <a:ext uri="{FF2B5EF4-FFF2-40B4-BE49-F238E27FC236}">
                      <a16:creationId xmlns:a16="http://schemas.microsoft.com/office/drawing/2014/main" id="{8B7C248E-8609-B643-B635-C1B42E2F4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07" name="Rectangle 13">
                  <a:extLst>
                    <a:ext uri="{FF2B5EF4-FFF2-40B4-BE49-F238E27FC236}">
                      <a16:creationId xmlns:a16="http://schemas.microsoft.com/office/drawing/2014/main" id="{B95611D5-4206-A347-9E2B-BC374EB10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08" name="Rectangle 14">
                  <a:extLst>
                    <a:ext uri="{FF2B5EF4-FFF2-40B4-BE49-F238E27FC236}">
                      <a16:creationId xmlns:a16="http://schemas.microsoft.com/office/drawing/2014/main" id="{0A4791AC-D2D8-D74D-8116-9D6E584F0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775" name="组合 95">
            <a:extLst>
              <a:ext uri="{FF2B5EF4-FFF2-40B4-BE49-F238E27FC236}">
                <a16:creationId xmlns:a16="http://schemas.microsoft.com/office/drawing/2014/main" id="{C9664E75-BAC5-4243-8A99-C8BB11B8BEA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57638"/>
            <a:ext cx="4800600" cy="461962"/>
            <a:chOff x="152400" y="1519238"/>
            <a:chExt cx="4800600" cy="461962"/>
          </a:xfrm>
        </p:grpSpPr>
        <p:sp>
          <p:nvSpPr>
            <p:cNvPr id="32790" name="Rectangle 4">
              <a:extLst>
                <a:ext uri="{FF2B5EF4-FFF2-40B4-BE49-F238E27FC236}">
                  <a16:creationId xmlns:a16="http://schemas.microsoft.com/office/drawing/2014/main" id="{7A7E6FE3-B81E-4544-A112-10679D57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791" name="Group 5">
              <a:extLst>
                <a:ext uri="{FF2B5EF4-FFF2-40B4-BE49-F238E27FC236}">
                  <a16:creationId xmlns:a16="http://schemas.microsoft.com/office/drawing/2014/main" id="{134BDBC4-EDC4-D64C-950E-4ABDEB8E3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792" name="Rectangle 6">
                <a:extLst>
                  <a:ext uri="{FF2B5EF4-FFF2-40B4-BE49-F238E27FC236}">
                    <a16:creationId xmlns:a16="http://schemas.microsoft.com/office/drawing/2014/main" id="{706081D2-77B9-A042-9CCF-8743056E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cmovge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793" name="Group 7">
                <a:extLst>
                  <a:ext uri="{FF2B5EF4-FFF2-40B4-BE49-F238E27FC236}">
                    <a16:creationId xmlns:a16="http://schemas.microsoft.com/office/drawing/2014/main" id="{64D42ED1-F7ED-3B46-A55B-776A261F77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798" name="Rectangle 8">
                  <a:extLst>
                    <a:ext uri="{FF2B5EF4-FFF2-40B4-BE49-F238E27FC236}">
                      <a16:creationId xmlns:a16="http://schemas.microsoft.com/office/drawing/2014/main" id="{E3E54EC7-A4AB-E54F-8DD1-A7A5D9FEA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9" name="Rectangle 9">
                  <a:extLst>
                    <a:ext uri="{FF2B5EF4-FFF2-40B4-BE49-F238E27FC236}">
                      <a16:creationId xmlns:a16="http://schemas.microsoft.com/office/drawing/2014/main" id="{605E5F37-F162-0647-AD40-A1FD40914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2800" name="Rectangle 10">
                  <a:extLst>
                    <a:ext uri="{FF2B5EF4-FFF2-40B4-BE49-F238E27FC236}">
                      <a16:creationId xmlns:a16="http://schemas.microsoft.com/office/drawing/2014/main" id="{31712AA1-C60E-A841-903F-E2FF51EE1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94" name="Group 11">
                <a:extLst>
                  <a:ext uri="{FF2B5EF4-FFF2-40B4-BE49-F238E27FC236}">
                    <a16:creationId xmlns:a16="http://schemas.microsoft.com/office/drawing/2014/main" id="{58C308A6-E61B-5C41-90A5-B1E956D488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795" name="Rectangle 12">
                  <a:extLst>
                    <a:ext uri="{FF2B5EF4-FFF2-40B4-BE49-F238E27FC236}">
                      <a16:creationId xmlns:a16="http://schemas.microsoft.com/office/drawing/2014/main" id="{B07AD8F4-60AB-2E4D-B169-A22FEF70F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6" name="Rectangle 13">
                  <a:extLst>
                    <a:ext uri="{FF2B5EF4-FFF2-40B4-BE49-F238E27FC236}">
                      <a16:creationId xmlns:a16="http://schemas.microsoft.com/office/drawing/2014/main" id="{7F0EC3F8-346B-6942-B4DB-EC4412DF7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7" name="Rectangle 14">
                  <a:extLst>
                    <a:ext uri="{FF2B5EF4-FFF2-40B4-BE49-F238E27FC236}">
                      <a16:creationId xmlns:a16="http://schemas.microsoft.com/office/drawing/2014/main" id="{32DE4610-8BB4-CF48-B673-068F27193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776" name="组合 107">
            <a:extLst>
              <a:ext uri="{FF2B5EF4-FFF2-40B4-BE49-F238E27FC236}">
                <a16:creationId xmlns:a16="http://schemas.microsoft.com/office/drawing/2014/main" id="{752B6743-07B4-714B-88E3-7DDDCBDE2F2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67238"/>
            <a:ext cx="4800600" cy="461962"/>
            <a:chOff x="152400" y="1519238"/>
            <a:chExt cx="4800600" cy="461962"/>
          </a:xfrm>
        </p:grpSpPr>
        <p:sp>
          <p:nvSpPr>
            <p:cNvPr id="32779" name="Rectangle 4">
              <a:extLst>
                <a:ext uri="{FF2B5EF4-FFF2-40B4-BE49-F238E27FC236}">
                  <a16:creationId xmlns:a16="http://schemas.microsoft.com/office/drawing/2014/main" id="{3943D400-ABC8-4C4E-A42B-B09B326A0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519238"/>
              <a:ext cx="4800600" cy="46196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2780" name="Group 5">
              <a:extLst>
                <a:ext uri="{FF2B5EF4-FFF2-40B4-BE49-F238E27FC236}">
                  <a16:creationId xmlns:a16="http://schemas.microsoft.com/office/drawing/2014/main" id="{C4488BC0-7F2D-9B43-8854-8991DB60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01" y="1600200"/>
              <a:ext cx="4520803" cy="304800"/>
              <a:chOff x="365" y="2400"/>
              <a:chExt cx="2844" cy="192"/>
            </a:xfrm>
          </p:grpSpPr>
          <p:sp>
            <p:nvSpPr>
              <p:cNvPr id="32781" name="Rectangle 6">
                <a:extLst>
                  <a:ext uri="{FF2B5EF4-FFF2-40B4-BE49-F238E27FC236}">
                    <a16:creationId xmlns:a16="http://schemas.microsoft.com/office/drawing/2014/main" id="{6985EFA7-8012-2E46-87B8-7DDAB9BCC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40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cmovg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2782" name="Group 7">
                <a:extLst>
                  <a:ext uri="{FF2B5EF4-FFF2-40B4-BE49-F238E27FC236}">
                    <a16:creationId xmlns:a16="http://schemas.microsoft.com/office/drawing/2014/main" id="{AA0DC503-EA79-5747-8DC0-CDDFD417E4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0" y="2400"/>
                <a:ext cx="384" cy="192"/>
                <a:chOff x="1898" y="3264"/>
                <a:chExt cx="384" cy="192"/>
              </a:xfrm>
            </p:grpSpPr>
            <p:sp>
              <p:nvSpPr>
                <p:cNvPr id="32787" name="Rectangle 8">
                  <a:extLst>
                    <a:ext uri="{FF2B5EF4-FFF2-40B4-BE49-F238E27FC236}">
                      <a16:creationId xmlns:a16="http://schemas.microsoft.com/office/drawing/2014/main" id="{B32C32AC-FA2B-1546-8156-0974D23B2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8" name="Rectangle 9">
                  <a:extLst>
                    <a:ext uri="{FF2B5EF4-FFF2-40B4-BE49-F238E27FC236}">
                      <a16:creationId xmlns:a16="http://schemas.microsoft.com/office/drawing/2014/main" id="{CD0B5D65-2837-7A40-B0CE-F6CDA3471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0" y="326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789" name="Rectangle 10">
                  <a:extLst>
                    <a:ext uri="{FF2B5EF4-FFF2-40B4-BE49-F238E27FC236}">
                      <a16:creationId xmlns:a16="http://schemas.microsoft.com/office/drawing/2014/main" id="{199C2A69-25A9-CF42-9D27-614A58490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32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83" name="Group 11">
                <a:extLst>
                  <a:ext uri="{FF2B5EF4-FFF2-40B4-BE49-F238E27FC236}">
                    <a16:creationId xmlns:a16="http://schemas.microsoft.com/office/drawing/2014/main" id="{CDA6A325-DD91-D94B-985C-BFA7AFF256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00"/>
                <a:ext cx="495" cy="192"/>
                <a:chOff x="2282" y="3264"/>
                <a:chExt cx="495" cy="192"/>
              </a:xfrm>
            </p:grpSpPr>
            <p:sp>
              <p:nvSpPr>
                <p:cNvPr id="32784" name="Rectangle 12">
                  <a:extLst>
                    <a:ext uri="{FF2B5EF4-FFF2-40B4-BE49-F238E27FC236}">
                      <a16:creationId xmlns:a16="http://schemas.microsoft.com/office/drawing/2014/main" id="{D5694A14-5CCF-8049-8B0F-59D8C74F5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Rectangle 13">
                  <a:extLst>
                    <a:ext uri="{FF2B5EF4-FFF2-40B4-BE49-F238E27FC236}">
                      <a16:creationId xmlns:a16="http://schemas.microsoft.com/office/drawing/2014/main" id="{F3EC2E62-876C-FC4A-8722-67758C943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3264"/>
                  <a:ext cx="240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zh-CN" sz="2400" b="0" dirty="0" err="1">
                      <a:solidFill>
                        <a:srgbClr val="000000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Rectangle 14">
                  <a:extLst>
                    <a:ext uri="{FF2B5EF4-FFF2-40B4-BE49-F238E27FC236}">
                      <a16:creationId xmlns:a16="http://schemas.microsoft.com/office/drawing/2014/main" id="{79E40954-D8DC-D241-B71D-FBFAF8E1B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264"/>
                  <a:ext cx="479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5939" tIns="47969" rIns="95939" bIns="47969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zh-CN" sz="18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20" name="Rectangle 3">
            <a:extLst>
              <a:ext uri="{FF2B5EF4-FFF2-40B4-BE49-F238E27FC236}">
                <a16:creationId xmlns:a16="http://schemas.microsoft.com/office/drawing/2014/main" id="{375EBDEA-A4C2-5447-A5CD-B959CF93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47800"/>
            <a:ext cx="3352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Refer to generically as “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cmov</a:t>
            </a:r>
            <a:r>
              <a:rPr kumimoji="0"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XX”</a:t>
            </a:r>
          </a:p>
          <a:p>
            <a:pPr marL="2857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宋体" pitchFamily="2" charset="-122"/>
              </a:rPr>
              <a:t>Share the same “instruction code” with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rrmovl</a:t>
            </a:r>
            <a:endParaRPr kumimoji="0" lang="en-US" altLang="zh-CN" b="0" kern="0" dirty="0">
              <a:solidFill>
                <a:schemeClr val="tx1"/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marL="285750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Encodings differ only by “function code”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0BA5533-90E3-DC48-BF6E-2270E253AD7F}"/>
              </a:ext>
            </a:extLst>
          </p:cNvPr>
          <p:cNvSpPr/>
          <p:nvPr/>
        </p:nvSpPr>
        <p:spPr>
          <a:xfrm>
            <a:off x="685800" y="5191125"/>
            <a:ext cx="5486400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Based on values of condition codes</a:t>
            </a:r>
          </a:p>
          <a:p>
            <a:pPr marL="285750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rPr>
              <a:t>Same as IA64 counterparts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A75110F-0447-5E4E-8E9C-ACA3429CC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Jump Instructions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A7D6D1A-74C3-204B-8963-4C2FA8778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8538" y="1447800"/>
            <a:ext cx="4335462" cy="5224463"/>
          </a:xfrm>
        </p:spPr>
        <p:txBody>
          <a:bodyPr/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Refer to generically as “</a:t>
            </a:r>
            <a:r>
              <a:rPr lang="en-US" altLang="zh-CN" dirty="0" err="1">
                <a:ea typeface="宋体" panose="02010600030101010101" pitchFamily="2" charset="-122"/>
              </a:rPr>
              <a:t>jXX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Encodings differ only by “function code”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Based on values of condition codes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Same as IA64 counterparts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Encode full destination address</a:t>
            </a:r>
          </a:p>
          <a:p>
            <a:pPr lvl="2" eaLnBrk="1" hangingPunct="1"/>
            <a:r>
              <a:rPr lang="en-US" altLang="zh-CN" sz="2400" dirty="0">
                <a:ea typeface="宋体" panose="02010600030101010101" pitchFamily="2" charset="-122"/>
              </a:rPr>
              <a:t>Unlike PC-relative addressing seen in IA64</a:t>
            </a:r>
          </a:p>
        </p:txBody>
      </p:sp>
      <p:grpSp>
        <p:nvGrpSpPr>
          <p:cNvPr id="34820" name="Group 120">
            <a:extLst>
              <a:ext uri="{FF2B5EF4-FFF2-40B4-BE49-F238E27FC236}">
                <a16:creationId xmlns:a16="http://schemas.microsoft.com/office/drawing/2014/main" id="{22CBC863-DA62-B14C-91AE-60EACDAE989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2075"/>
            <a:ext cx="4656138" cy="763588"/>
            <a:chOff x="288" y="672"/>
            <a:chExt cx="2928" cy="480"/>
          </a:xfrm>
        </p:grpSpPr>
        <p:sp>
          <p:nvSpPr>
            <p:cNvPr id="34875" name="Rectangle 4">
              <a:extLst>
                <a:ext uri="{FF2B5EF4-FFF2-40B4-BE49-F238E27FC236}">
                  <a16:creationId xmlns:a16="http://schemas.microsoft.com/office/drawing/2014/main" id="{AA99368B-C78F-4B4D-9218-34D4D5F1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76" name="Rectangle 6">
              <a:extLst>
                <a:ext uri="{FF2B5EF4-FFF2-40B4-BE49-F238E27FC236}">
                  <a16:creationId xmlns:a16="http://schemas.microsoft.com/office/drawing/2014/main" id="{F57F656F-558A-7548-BBAC-1F7B40EA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jmp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77" name="Group 7">
              <a:extLst>
                <a:ext uri="{FF2B5EF4-FFF2-40B4-BE49-F238E27FC236}">
                  <a16:creationId xmlns:a16="http://schemas.microsoft.com/office/drawing/2014/main" id="{5F588B10-1A19-DE41-9E3B-D4EDAD3C6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80" name="Rectangle 8">
                <a:extLst>
                  <a:ext uri="{FF2B5EF4-FFF2-40B4-BE49-F238E27FC236}">
                    <a16:creationId xmlns:a16="http://schemas.microsoft.com/office/drawing/2014/main" id="{ADD6395B-3B3C-944B-866F-C5196AD5E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81" name="Rectangle 9">
                <a:extLst>
                  <a:ext uri="{FF2B5EF4-FFF2-40B4-BE49-F238E27FC236}">
                    <a16:creationId xmlns:a16="http://schemas.microsoft.com/office/drawing/2014/main" id="{8E57A49A-9C28-C541-9428-B0B9EC65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4882" name="Rectangle 10">
                <a:extLst>
                  <a:ext uri="{FF2B5EF4-FFF2-40B4-BE49-F238E27FC236}">
                    <a16:creationId xmlns:a16="http://schemas.microsoft.com/office/drawing/2014/main" id="{F5C73F12-8FEB-E146-A6CA-2B649CCC3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78" name="Text Box 48">
              <a:extLst>
                <a:ext uri="{FF2B5EF4-FFF2-40B4-BE49-F238E27FC236}">
                  <a16:creationId xmlns:a16="http://schemas.microsoft.com/office/drawing/2014/main" id="{7AE636E3-D8BA-254E-8D05-0C468331E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4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Unconditionally</a:t>
              </a:r>
            </a:p>
          </p:txBody>
        </p:sp>
        <p:sp>
          <p:nvSpPr>
            <p:cNvPr id="34879" name="Rectangle 64">
              <a:extLst>
                <a:ext uri="{FF2B5EF4-FFF2-40B4-BE49-F238E27FC236}">
                  <a16:creationId xmlns:a16="http://schemas.microsoft.com/office/drawing/2014/main" id="{9049A11E-7FEE-1C4A-87C7-CAE554559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1" name="Group 121">
            <a:extLst>
              <a:ext uri="{FF2B5EF4-FFF2-40B4-BE49-F238E27FC236}">
                <a16:creationId xmlns:a16="http://schemas.microsoft.com/office/drawing/2014/main" id="{0827DEA3-B8FA-8D4E-A1B4-04428274F2D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25663"/>
            <a:ext cx="4656138" cy="763587"/>
            <a:chOff x="288" y="672"/>
            <a:chExt cx="2928" cy="480"/>
          </a:xfrm>
        </p:grpSpPr>
        <p:sp>
          <p:nvSpPr>
            <p:cNvPr id="34867" name="Rectangle 122">
              <a:extLst>
                <a:ext uri="{FF2B5EF4-FFF2-40B4-BE49-F238E27FC236}">
                  <a16:creationId xmlns:a16="http://schemas.microsoft.com/office/drawing/2014/main" id="{EE47D054-8CB6-AD4B-A07A-7443D8F4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68" name="Rectangle 123">
              <a:extLst>
                <a:ext uri="{FF2B5EF4-FFF2-40B4-BE49-F238E27FC236}">
                  <a16:creationId xmlns:a16="http://schemas.microsoft.com/office/drawing/2014/main" id="{70AC5E0A-3CB8-1D4B-8B8B-1E573902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jle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69" name="Group 124">
              <a:extLst>
                <a:ext uri="{FF2B5EF4-FFF2-40B4-BE49-F238E27FC236}">
                  <a16:creationId xmlns:a16="http://schemas.microsoft.com/office/drawing/2014/main" id="{CE72D031-21A5-334C-B3A2-AC151616D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72" name="Rectangle 125">
                <a:extLst>
                  <a:ext uri="{FF2B5EF4-FFF2-40B4-BE49-F238E27FC236}">
                    <a16:creationId xmlns:a16="http://schemas.microsoft.com/office/drawing/2014/main" id="{BAEEDE50-FF55-EC44-B6D4-687114F93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73" name="Rectangle 126">
                <a:extLst>
                  <a:ext uri="{FF2B5EF4-FFF2-40B4-BE49-F238E27FC236}">
                    <a16:creationId xmlns:a16="http://schemas.microsoft.com/office/drawing/2014/main" id="{0FFB4469-C824-F046-ACD6-364ED2DE6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4874" name="Rectangle 127">
                <a:extLst>
                  <a:ext uri="{FF2B5EF4-FFF2-40B4-BE49-F238E27FC236}">
                    <a16:creationId xmlns:a16="http://schemas.microsoft.com/office/drawing/2014/main" id="{43842377-F28E-0547-9E50-E430163BB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70" name="Text Box 128">
              <a:extLst>
                <a:ext uri="{FF2B5EF4-FFF2-40B4-BE49-F238E27FC236}">
                  <a16:creationId xmlns:a16="http://schemas.microsoft.com/office/drawing/2014/main" id="{023CE133-A15F-224E-91C4-24D6766E6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7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Less or Equal</a:t>
              </a:r>
            </a:p>
          </p:txBody>
        </p:sp>
        <p:sp>
          <p:nvSpPr>
            <p:cNvPr id="34871" name="Rectangle 129">
              <a:extLst>
                <a:ext uri="{FF2B5EF4-FFF2-40B4-BE49-F238E27FC236}">
                  <a16:creationId xmlns:a16="http://schemas.microsoft.com/office/drawing/2014/main" id="{45F32861-32AE-1740-B9F1-652E6517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2" name="Group 130">
            <a:extLst>
              <a:ext uri="{FF2B5EF4-FFF2-40B4-BE49-F238E27FC236}">
                <a16:creationId xmlns:a16="http://schemas.microsoft.com/office/drawing/2014/main" id="{AA8DA21D-0214-F44A-8C19-BE74FAED122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89250"/>
            <a:ext cx="4656138" cy="763588"/>
            <a:chOff x="288" y="672"/>
            <a:chExt cx="2928" cy="480"/>
          </a:xfrm>
        </p:grpSpPr>
        <p:sp>
          <p:nvSpPr>
            <p:cNvPr id="34859" name="Rectangle 131">
              <a:extLst>
                <a:ext uri="{FF2B5EF4-FFF2-40B4-BE49-F238E27FC236}">
                  <a16:creationId xmlns:a16="http://schemas.microsoft.com/office/drawing/2014/main" id="{4EDDDACD-4084-574F-AD04-F3ED8648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60" name="Rectangle 132">
              <a:extLst>
                <a:ext uri="{FF2B5EF4-FFF2-40B4-BE49-F238E27FC236}">
                  <a16:creationId xmlns:a16="http://schemas.microsoft.com/office/drawing/2014/main" id="{56A7188D-4A5D-DE46-BD8E-B35DB922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jl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61" name="Group 133">
              <a:extLst>
                <a:ext uri="{FF2B5EF4-FFF2-40B4-BE49-F238E27FC236}">
                  <a16:creationId xmlns:a16="http://schemas.microsoft.com/office/drawing/2014/main" id="{4B335582-873C-084B-A9B5-77469B23C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64" name="Rectangle 134">
                <a:extLst>
                  <a:ext uri="{FF2B5EF4-FFF2-40B4-BE49-F238E27FC236}">
                    <a16:creationId xmlns:a16="http://schemas.microsoft.com/office/drawing/2014/main" id="{DE6300B9-973F-8045-A938-B776E9D2C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65" name="Rectangle 135">
                <a:extLst>
                  <a:ext uri="{FF2B5EF4-FFF2-40B4-BE49-F238E27FC236}">
                    <a16:creationId xmlns:a16="http://schemas.microsoft.com/office/drawing/2014/main" id="{0E135308-49E3-C149-8549-AE4C2155D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4866" name="Rectangle 136">
                <a:extLst>
                  <a:ext uri="{FF2B5EF4-FFF2-40B4-BE49-F238E27FC236}">
                    <a16:creationId xmlns:a16="http://schemas.microsoft.com/office/drawing/2014/main" id="{1E2F4FF6-96F3-494C-BB3B-7C9D95331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62" name="Text Box 137">
              <a:extLst>
                <a:ext uri="{FF2B5EF4-FFF2-40B4-BE49-F238E27FC236}">
                  <a16:creationId xmlns:a16="http://schemas.microsoft.com/office/drawing/2014/main" id="{14995C2D-180E-C84A-AE1B-AD1B2C5B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13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Less</a:t>
              </a:r>
            </a:p>
          </p:txBody>
        </p:sp>
        <p:sp>
          <p:nvSpPr>
            <p:cNvPr id="34863" name="Rectangle 138">
              <a:extLst>
                <a:ext uri="{FF2B5EF4-FFF2-40B4-BE49-F238E27FC236}">
                  <a16:creationId xmlns:a16="http://schemas.microsoft.com/office/drawing/2014/main" id="{D7256202-A07B-5942-B0F1-AB2ABF99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5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3" name="Group 139">
            <a:extLst>
              <a:ext uri="{FF2B5EF4-FFF2-40B4-BE49-F238E27FC236}">
                <a16:creationId xmlns:a16="http://schemas.microsoft.com/office/drawing/2014/main" id="{BE828261-53BE-7943-AEB7-3606861FE02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2838"/>
            <a:ext cx="4656138" cy="763587"/>
            <a:chOff x="288" y="672"/>
            <a:chExt cx="2928" cy="480"/>
          </a:xfrm>
        </p:grpSpPr>
        <p:sp>
          <p:nvSpPr>
            <p:cNvPr id="34851" name="Rectangle 140">
              <a:extLst>
                <a:ext uri="{FF2B5EF4-FFF2-40B4-BE49-F238E27FC236}">
                  <a16:creationId xmlns:a16="http://schemas.microsoft.com/office/drawing/2014/main" id="{025BB004-88F2-2C45-927D-FE41C989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52" name="Rectangle 141">
              <a:extLst>
                <a:ext uri="{FF2B5EF4-FFF2-40B4-BE49-F238E27FC236}">
                  <a16:creationId xmlns:a16="http://schemas.microsoft.com/office/drawing/2014/main" id="{32585B2E-7D37-444A-B5F3-F721653F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je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53" name="Group 142">
              <a:extLst>
                <a:ext uri="{FF2B5EF4-FFF2-40B4-BE49-F238E27FC236}">
                  <a16:creationId xmlns:a16="http://schemas.microsoft.com/office/drawing/2014/main" id="{AE413AC3-8284-3C40-B801-92F17A766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56" name="Rectangle 143">
                <a:extLst>
                  <a:ext uri="{FF2B5EF4-FFF2-40B4-BE49-F238E27FC236}">
                    <a16:creationId xmlns:a16="http://schemas.microsoft.com/office/drawing/2014/main" id="{547741A5-ACF0-0945-898E-AEC1EBCD2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57" name="Rectangle 144">
                <a:extLst>
                  <a:ext uri="{FF2B5EF4-FFF2-40B4-BE49-F238E27FC236}">
                    <a16:creationId xmlns:a16="http://schemas.microsoft.com/office/drawing/2014/main" id="{AE03BA9C-C9F9-0C48-9DA3-CDB114DF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4858" name="Rectangle 145">
                <a:extLst>
                  <a:ext uri="{FF2B5EF4-FFF2-40B4-BE49-F238E27FC236}">
                    <a16:creationId xmlns:a16="http://schemas.microsoft.com/office/drawing/2014/main" id="{AE1E9F56-5D10-864C-9A46-C918570AC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54" name="Text Box 146">
              <a:extLst>
                <a:ext uri="{FF2B5EF4-FFF2-40B4-BE49-F238E27FC236}">
                  <a16:creationId xmlns:a16="http://schemas.microsoft.com/office/drawing/2014/main" id="{9B2617F6-2E44-E947-9ADD-6D485E6D2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25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Equal</a:t>
              </a:r>
            </a:p>
          </p:txBody>
        </p:sp>
        <p:sp>
          <p:nvSpPr>
            <p:cNvPr id="34855" name="Rectangle 147">
              <a:extLst>
                <a:ext uri="{FF2B5EF4-FFF2-40B4-BE49-F238E27FC236}">
                  <a16:creationId xmlns:a16="http://schemas.microsoft.com/office/drawing/2014/main" id="{6139CEC6-D3B5-6443-8072-279E53073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4" name="Group 148">
            <a:extLst>
              <a:ext uri="{FF2B5EF4-FFF2-40B4-BE49-F238E27FC236}">
                <a16:creationId xmlns:a16="http://schemas.microsoft.com/office/drawing/2014/main" id="{B42EA4B0-4629-3241-93A6-A8C899A2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6425"/>
            <a:ext cx="4656138" cy="763588"/>
            <a:chOff x="288" y="672"/>
            <a:chExt cx="2928" cy="480"/>
          </a:xfrm>
        </p:grpSpPr>
        <p:sp>
          <p:nvSpPr>
            <p:cNvPr id="34843" name="Rectangle 149">
              <a:extLst>
                <a:ext uri="{FF2B5EF4-FFF2-40B4-BE49-F238E27FC236}">
                  <a16:creationId xmlns:a16="http://schemas.microsoft.com/office/drawing/2014/main" id="{C2D70861-606B-264B-9158-A257516B8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44" name="Rectangle 150">
              <a:extLst>
                <a:ext uri="{FF2B5EF4-FFF2-40B4-BE49-F238E27FC236}">
                  <a16:creationId xmlns:a16="http://schemas.microsoft.com/office/drawing/2014/main" id="{F6843441-5A01-614A-AAE4-1BAC0124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jne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45" name="Group 151">
              <a:extLst>
                <a:ext uri="{FF2B5EF4-FFF2-40B4-BE49-F238E27FC236}">
                  <a16:creationId xmlns:a16="http://schemas.microsoft.com/office/drawing/2014/main" id="{C66EF88D-6417-3242-9EB0-FEBE3C836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48" name="Rectangle 152">
                <a:extLst>
                  <a:ext uri="{FF2B5EF4-FFF2-40B4-BE49-F238E27FC236}">
                    <a16:creationId xmlns:a16="http://schemas.microsoft.com/office/drawing/2014/main" id="{C5D604B0-6573-E944-8A28-63B7CBBA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49" name="Rectangle 153">
                <a:extLst>
                  <a:ext uri="{FF2B5EF4-FFF2-40B4-BE49-F238E27FC236}">
                    <a16:creationId xmlns:a16="http://schemas.microsoft.com/office/drawing/2014/main" id="{8C94452E-B056-E34D-A0B3-BA6B5B189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4850" name="Rectangle 154">
                <a:extLst>
                  <a:ext uri="{FF2B5EF4-FFF2-40B4-BE49-F238E27FC236}">
                    <a16:creationId xmlns:a16="http://schemas.microsoft.com/office/drawing/2014/main" id="{01DEBC22-5713-0442-A00B-E6925D5AA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46" name="Text Box 155">
              <a:extLst>
                <a:ext uri="{FF2B5EF4-FFF2-40B4-BE49-F238E27FC236}">
                  <a16:creationId xmlns:a16="http://schemas.microsoft.com/office/drawing/2014/main" id="{A4423159-A7A9-D44B-AFE7-AB41FB5B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56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Not Equal</a:t>
              </a:r>
            </a:p>
          </p:txBody>
        </p:sp>
        <p:sp>
          <p:nvSpPr>
            <p:cNvPr id="34847" name="Rectangle 156">
              <a:extLst>
                <a:ext uri="{FF2B5EF4-FFF2-40B4-BE49-F238E27FC236}">
                  <a16:creationId xmlns:a16="http://schemas.microsoft.com/office/drawing/2014/main" id="{0D654E2E-B8CE-384D-B2DD-05DCDF32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5" name="Group 157">
            <a:extLst>
              <a:ext uri="{FF2B5EF4-FFF2-40B4-BE49-F238E27FC236}">
                <a16:creationId xmlns:a16="http://schemas.microsoft.com/office/drawing/2014/main" id="{917402D5-F866-5345-8012-DFCF48C4D0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180013"/>
            <a:ext cx="4656138" cy="762000"/>
            <a:chOff x="288" y="672"/>
            <a:chExt cx="2928" cy="480"/>
          </a:xfrm>
        </p:grpSpPr>
        <p:sp>
          <p:nvSpPr>
            <p:cNvPr id="34835" name="Rectangle 158">
              <a:extLst>
                <a:ext uri="{FF2B5EF4-FFF2-40B4-BE49-F238E27FC236}">
                  <a16:creationId xmlns:a16="http://schemas.microsoft.com/office/drawing/2014/main" id="{ED3FD55C-5A25-AF4D-B856-1A27B7845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36" name="Rectangle 159">
              <a:extLst>
                <a:ext uri="{FF2B5EF4-FFF2-40B4-BE49-F238E27FC236}">
                  <a16:creationId xmlns:a16="http://schemas.microsoft.com/office/drawing/2014/main" id="{80A873E6-23BA-2D41-B017-7BDB0913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jge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37" name="Group 160">
              <a:extLst>
                <a:ext uri="{FF2B5EF4-FFF2-40B4-BE49-F238E27FC236}">
                  <a16:creationId xmlns:a16="http://schemas.microsoft.com/office/drawing/2014/main" id="{78CFA27E-68B0-8341-9B21-A128A5776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40" name="Rectangle 161">
                <a:extLst>
                  <a:ext uri="{FF2B5EF4-FFF2-40B4-BE49-F238E27FC236}">
                    <a16:creationId xmlns:a16="http://schemas.microsoft.com/office/drawing/2014/main" id="{47E41713-706E-9A46-A47B-DC85359B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41" name="Rectangle 162">
                <a:extLst>
                  <a:ext uri="{FF2B5EF4-FFF2-40B4-BE49-F238E27FC236}">
                    <a16:creationId xmlns:a16="http://schemas.microsoft.com/office/drawing/2014/main" id="{FFDD4944-66C0-6D47-ACEF-A36AB7316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4842" name="Rectangle 163">
                <a:extLst>
                  <a:ext uri="{FF2B5EF4-FFF2-40B4-BE49-F238E27FC236}">
                    <a16:creationId xmlns:a16="http://schemas.microsoft.com/office/drawing/2014/main" id="{7E59860E-AA90-6342-B0D6-AD68E2A6A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8" name="Text Box 164">
              <a:extLst>
                <a:ext uri="{FF2B5EF4-FFF2-40B4-BE49-F238E27FC236}">
                  <a16:creationId xmlns:a16="http://schemas.microsoft.com/office/drawing/2014/main" id="{C4D71D87-B136-0447-856A-72F07BDFC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92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Greater or Equal</a:t>
              </a:r>
            </a:p>
          </p:txBody>
        </p:sp>
        <p:sp>
          <p:nvSpPr>
            <p:cNvPr id="34839" name="Rectangle 165">
              <a:extLst>
                <a:ext uri="{FF2B5EF4-FFF2-40B4-BE49-F238E27FC236}">
                  <a16:creationId xmlns:a16="http://schemas.microsoft.com/office/drawing/2014/main" id="{DDA5FA50-4E0D-F342-8CAD-3C78291A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4826" name="Group 166">
            <a:extLst>
              <a:ext uri="{FF2B5EF4-FFF2-40B4-BE49-F238E27FC236}">
                <a16:creationId xmlns:a16="http://schemas.microsoft.com/office/drawing/2014/main" id="{E1C780D7-9DDF-6644-AF0D-2D9A4EEF01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942013"/>
            <a:ext cx="4656138" cy="763587"/>
            <a:chOff x="288" y="672"/>
            <a:chExt cx="2928" cy="480"/>
          </a:xfrm>
        </p:grpSpPr>
        <p:sp>
          <p:nvSpPr>
            <p:cNvPr id="34827" name="Rectangle 167">
              <a:extLst>
                <a:ext uri="{FF2B5EF4-FFF2-40B4-BE49-F238E27FC236}">
                  <a16:creationId xmlns:a16="http://schemas.microsoft.com/office/drawing/2014/main" id="{CFABAF79-6D6E-B545-9534-E32A0778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4828" name="Rectangle 168">
              <a:extLst>
                <a:ext uri="{FF2B5EF4-FFF2-40B4-BE49-F238E27FC236}">
                  <a16:creationId xmlns:a16="http://schemas.microsoft.com/office/drawing/2014/main" id="{EBC1BC73-EF1A-F540-A194-6FF54CF5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jg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4829" name="Group 169">
              <a:extLst>
                <a:ext uri="{FF2B5EF4-FFF2-40B4-BE49-F238E27FC236}">
                  <a16:creationId xmlns:a16="http://schemas.microsoft.com/office/drawing/2014/main" id="{7C583BFD-9703-C44B-9D9A-92498B43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34832" name="Rectangle 170">
                <a:extLst>
                  <a:ext uri="{FF2B5EF4-FFF2-40B4-BE49-F238E27FC236}">
                    <a16:creationId xmlns:a16="http://schemas.microsoft.com/office/drawing/2014/main" id="{D78E0A97-3838-564E-B25D-276DE04AD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33" name="Rectangle 171">
                <a:extLst>
                  <a:ext uri="{FF2B5EF4-FFF2-40B4-BE49-F238E27FC236}">
                    <a16:creationId xmlns:a16="http://schemas.microsoft.com/office/drawing/2014/main" id="{24EBEFA9-7AAB-3E43-8A63-F8BA3B1F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4834" name="Rectangle 172">
                <a:extLst>
                  <a:ext uri="{FF2B5EF4-FFF2-40B4-BE49-F238E27FC236}">
                    <a16:creationId xmlns:a16="http://schemas.microsoft.com/office/drawing/2014/main" id="{3EB1E233-7E5B-3D49-A5A7-2D1E6B4CA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0" name="Text Box 173">
              <a:extLst>
                <a:ext uri="{FF2B5EF4-FFF2-40B4-BE49-F238E27FC236}">
                  <a16:creationId xmlns:a16="http://schemas.microsoft.com/office/drawing/2014/main" id="{A15441A1-687A-E94A-B304-0ECAE3732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34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Jump When Greater</a:t>
              </a:r>
            </a:p>
          </p:txBody>
        </p:sp>
        <p:sp>
          <p:nvSpPr>
            <p:cNvPr id="34831" name="Rectangle 174">
              <a:extLst>
                <a:ext uri="{FF2B5EF4-FFF2-40B4-BE49-F238E27FC236}">
                  <a16:creationId xmlns:a16="http://schemas.microsoft.com/office/drawing/2014/main" id="{5B0FDB51-CC98-6E4E-812A-C7D78F71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DFBE1A-3DC7-D940-9CAD-34B8F9DD3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Program Stack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C0F0273-EA25-F64A-BEE6-8076DA4B0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0" y="1524000"/>
            <a:ext cx="5257800" cy="42672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Region of memory holding program data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Used in Y86 (and IA64) for supporting procedure calls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Stack top indicated by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Address of top stack element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Stack grows toward lower addresses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Top element is at lowest address in the stack</a:t>
            </a:r>
          </a:p>
        </p:txBody>
      </p:sp>
      <p:grpSp>
        <p:nvGrpSpPr>
          <p:cNvPr id="36868" name="组合 17">
            <a:extLst>
              <a:ext uri="{FF2B5EF4-FFF2-40B4-BE49-F238E27FC236}">
                <a16:creationId xmlns:a16="http://schemas.microsoft.com/office/drawing/2014/main" id="{93B46C6D-8580-3746-A44D-17A185A18A22}"/>
              </a:ext>
            </a:extLst>
          </p:cNvPr>
          <p:cNvGrpSpPr>
            <a:grpSpLocks/>
          </p:cNvGrpSpPr>
          <p:nvPr/>
        </p:nvGrpSpPr>
        <p:grpSpPr bwMode="auto">
          <a:xfrm>
            <a:off x="1371591" y="2114523"/>
            <a:ext cx="92397" cy="4125968"/>
            <a:chOff x="1650023" y="1601116"/>
            <a:chExt cx="15641" cy="4126464"/>
          </a:xfrm>
        </p:grpSpPr>
        <p:sp>
          <p:nvSpPr>
            <p:cNvPr id="36876" name="Rectangle 4">
              <a:extLst>
                <a:ext uri="{FF2B5EF4-FFF2-40B4-BE49-F238E27FC236}">
                  <a16:creationId xmlns:a16="http://schemas.microsoft.com/office/drawing/2014/main" id="{9468E5F6-2FBC-A142-91AA-AAF99F8B7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1601116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77" name="Rectangle 5">
              <a:extLst>
                <a:ext uri="{FF2B5EF4-FFF2-40B4-BE49-F238E27FC236}">
                  <a16:creationId xmlns:a16="http://schemas.microsoft.com/office/drawing/2014/main" id="{C7A077BE-13B4-8C40-8255-4A9AFC723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1906710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78" name="Rectangle 6">
              <a:extLst>
                <a:ext uri="{FF2B5EF4-FFF2-40B4-BE49-F238E27FC236}">
                  <a16:creationId xmlns:a16="http://schemas.microsoft.com/office/drawing/2014/main" id="{B8153D85-892E-264F-8796-D60E6004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2212304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79" name="Rectangle 13">
              <a:extLst>
                <a:ext uri="{FF2B5EF4-FFF2-40B4-BE49-F238E27FC236}">
                  <a16:creationId xmlns:a16="http://schemas.microsoft.com/office/drawing/2014/main" id="{E390F91A-4F58-A94C-BAC3-5E0FCC5F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4349873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80" name="Rectangle 14">
              <a:extLst>
                <a:ext uri="{FF2B5EF4-FFF2-40B4-BE49-F238E27FC236}">
                  <a16:creationId xmlns:a16="http://schemas.microsoft.com/office/drawing/2014/main" id="{433F4BF7-9EBD-8F43-8E8B-AC42D015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4655466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81" name="Rectangle 15">
              <a:extLst>
                <a:ext uri="{FF2B5EF4-FFF2-40B4-BE49-F238E27FC236}">
                  <a16:creationId xmlns:a16="http://schemas.microsoft.com/office/drawing/2014/main" id="{19D25210-5F64-F04F-8A7F-A5B8D990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4960266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6882" name="Rectangle 16">
              <a:extLst>
                <a:ext uri="{FF2B5EF4-FFF2-40B4-BE49-F238E27FC236}">
                  <a16:creationId xmlns:a16="http://schemas.microsoft.com/office/drawing/2014/main" id="{DA804B8C-5FA0-C448-B31A-7B0BB307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023" y="5265860"/>
              <a:ext cx="15641" cy="461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36869" name="Line 17">
            <a:extLst>
              <a:ext uri="{FF2B5EF4-FFF2-40B4-BE49-F238E27FC236}">
                <a16:creationId xmlns:a16="http://schemas.microsoft.com/office/drawing/2014/main" id="{56D2F876-7A55-0A41-B0C6-0FE300B141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2388" y="5973763"/>
            <a:ext cx="382587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6870" name="Text Box 18">
            <a:extLst>
              <a:ext uri="{FF2B5EF4-FFF2-40B4-BE49-F238E27FC236}">
                <a16:creationId xmlns:a16="http://schemas.microsoft.com/office/drawing/2014/main" id="{EBC76CAA-6941-7F4F-A7C1-76948E09E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5821363"/>
            <a:ext cx="778152" cy="4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6871" name="Line 20">
            <a:extLst>
              <a:ext uri="{FF2B5EF4-FFF2-40B4-BE49-F238E27FC236}">
                <a16:creationId xmlns:a16="http://schemas.microsoft.com/office/drawing/2014/main" id="{1E80D4FD-4A83-FB4E-B7C1-EE8A72161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344738"/>
            <a:ext cx="0" cy="3663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6872" name="Text Box 21">
            <a:extLst>
              <a:ext uri="{FF2B5EF4-FFF2-40B4-BE49-F238E27FC236}">
                <a16:creationId xmlns:a16="http://schemas.microsoft.com/office/drawing/2014/main" id="{463690E0-9A2A-0747-9D80-169B6F7B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3719513"/>
            <a:ext cx="1374775" cy="774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Increasing</a:t>
            </a:r>
          </a:p>
          <a:p>
            <a:pPr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Addresses</a:t>
            </a:r>
          </a:p>
        </p:txBody>
      </p:sp>
      <p:sp>
        <p:nvSpPr>
          <p:cNvPr id="36873" name="Text Box 22">
            <a:extLst>
              <a:ext uri="{FF2B5EF4-FFF2-40B4-BE49-F238E27FC236}">
                <a16:creationId xmlns:a16="http://schemas.microsoft.com/office/drawing/2014/main" id="{54D66107-23B3-5745-986F-93D57E68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162675"/>
            <a:ext cx="22844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Stack Top</a:t>
            </a:r>
          </a:p>
        </p:txBody>
      </p:sp>
      <p:sp>
        <p:nvSpPr>
          <p:cNvPr id="36874" name="Text Box 23">
            <a:extLst>
              <a:ext uri="{FF2B5EF4-FFF2-40B4-BE49-F238E27FC236}">
                <a16:creationId xmlns:a16="http://schemas.microsoft.com/office/drawing/2014/main" id="{2162C289-68A7-A44B-8934-D5247D0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1581150"/>
            <a:ext cx="24368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9" tIns="47969" rIns="4796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Stack Bottom</a:t>
            </a:r>
          </a:p>
        </p:txBody>
      </p:sp>
      <p:sp>
        <p:nvSpPr>
          <p:cNvPr id="36875" name="Rectangle 19">
            <a:extLst>
              <a:ext uri="{FF2B5EF4-FFF2-40B4-BE49-F238E27FC236}">
                <a16:creationId xmlns:a16="http://schemas.microsoft.com/office/drawing/2014/main" id="{5923FF96-6CDB-924B-8886-693E5B68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08325"/>
            <a:ext cx="1246188" cy="18319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7969" tIns="47969" rIns="4796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•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•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•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1157781-E43B-C64C-B27B-68D9E5CD8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1AC512E-594A-5C44-9D14-36416C8D0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057400"/>
            <a:ext cx="7705725" cy="15589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Decrement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</a:rPr>
              <a:t> by 8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Store word from </a:t>
            </a:r>
            <a:r>
              <a:rPr lang="en-US" altLang="zh-CN" sz="2400" dirty="0" err="1">
                <a:ea typeface="宋体" panose="02010600030101010101" pitchFamily="2" charset="-122"/>
              </a:rPr>
              <a:t>rA</a:t>
            </a:r>
            <a:r>
              <a:rPr lang="en-US" altLang="zh-CN" sz="2400" dirty="0">
                <a:ea typeface="宋体" panose="02010600030101010101" pitchFamily="2" charset="-122"/>
              </a:rPr>
              <a:t> to memory at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 (</a:t>
            </a:r>
            <a:r>
              <a:rPr lang="en-US" altLang="zh-CN" sz="2400" dirty="0" err="1"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Wingdings" pitchFamily="2" charset="2"/>
              </a:rPr>
              <a:t> </a:t>
            </a:r>
            <a:r>
              <a:rPr lang="en-US" altLang="zh-CN" sz="2400" dirty="0">
                <a:ea typeface="宋体" panose="02010600030101010101" pitchFamily="2" charset="-122"/>
              </a:rPr>
              <a:t>save old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Read word from memory at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Save in </a:t>
            </a:r>
            <a:r>
              <a:rPr lang="en-US" altLang="zh-CN" sz="2400" dirty="0" err="1">
                <a:ea typeface="宋体" panose="02010600030101010101" pitchFamily="2" charset="-122"/>
              </a:rPr>
              <a:t>rA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Increment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</a:rPr>
              <a:t> by 8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IA64 (</a:t>
            </a:r>
            <a:r>
              <a:rPr lang="en-US" altLang="zh-CN" sz="2400" dirty="0" err="1">
                <a:ea typeface="宋体" panose="02010600030101010101" pitchFamily="2" charset="-122"/>
              </a:rPr>
              <a:t>popq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Wingdings" pitchFamily="2" charset="2"/>
              </a:rPr>
              <a:t> </a:t>
            </a:r>
            <a:r>
              <a:rPr lang="en-US" altLang="zh-CN" sz="2400" dirty="0" err="1">
                <a:ea typeface="宋体" panose="02010600030101010101" pitchFamily="2" charset="-122"/>
                <a:sym typeface="Wingdings" pitchFamily="2" charset="2"/>
              </a:rPr>
              <a:t>movq</a:t>
            </a:r>
            <a:r>
              <a:rPr lang="en-US" altLang="zh-CN" sz="2400" dirty="0">
                <a:ea typeface="宋体" panose="02010600030101010101" pitchFamily="2" charset="-122"/>
                <a:sym typeface="Wingdings" pitchFamily="2" charset="2"/>
              </a:rPr>
              <a:t> (%</a:t>
            </a:r>
            <a:r>
              <a:rPr lang="en-US" altLang="zh-CN" sz="2400" dirty="0" err="1">
                <a:ea typeface="宋体" panose="02010600030101010101" pitchFamily="2" charset="-122"/>
                <a:sym typeface="Wingdings" pitchFamily="2" charset="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  <a:sym typeface="Wingdings" pitchFamily="2" charset="2"/>
              </a:rPr>
              <a:t>) %</a:t>
            </a:r>
            <a:r>
              <a:rPr lang="en-US" altLang="zh-CN" sz="2400" dirty="0" err="1">
                <a:ea typeface="宋体" panose="02010600030101010101" pitchFamily="2" charset="-122"/>
                <a:sym typeface="Wingdings" pitchFamily="2" charset="2"/>
              </a:rPr>
              <a:t>rsp</a:t>
            </a:r>
            <a:r>
              <a:rPr lang="en-US" altLang="zh-CN" sz="2400" dirty="0">
                <a:ea typeface="宋体" panose="02010600030101010101" pitchFamily="2" charset="-122"/>
                <a:sym typeface="Wingdings" pitchFamily="2" charset="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8916" name="Group 23">
            <a:extLst>
              <a:ext uri="{FF2B5EF4-FFF2-40B4-BE49-F238E27FC236}">
                <a16:creationId xmlns:a16="http://schemas.microsoft.com/office/drawing/2014/main" id="{59F88A79-8506-3548-8D98-A6CC248C0187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519238"/>
            <a:ext cx="3328987" cy="461962"/>
            <a:chOff x="403" y="863"/>
            <a:chExt cx="2093" cy="291"/>
          </a:xfrm>
        </p:grpSpPr>
        <p:sp>
          <p:nvSpPr>
            <p:cNvPr id="38928" name="Rectangle 5">
              <a:extLst>
                <a:ext uri="{FF2B5EF4-FFF2-40B4-BE49-F238E27FC236}">
                  <a16:creationId xmlns:a16="http://schemas.microsoft.com/office/drawing/2014/main" id="{F4FE8637-D50C-7946-8388-A7FEDAF9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863"/>
              <a:ext cx="2093" cy="29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8929" name="Rectangle 6">
              <a:extLst>
                <a:ext uri="{FF2B5EF4-FFF2-40B4-BE49-F238E27FC236}">
                  <a16:creationId xmlns:a16="http://schemas.microsoft.com/office/drawing/2014/main" id="{DBEC2EFD-8854-5447-8C53-DAA4D739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pushq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8930" name="Group 7">
              <a:extLst>
                <a:ext uri="{FF2B5EF4-FFF2-40B4-BE49-F238E27FC236}">
                  <a16:creationId xmlns:a16="http://schemas.microsoft.com/office/drawing/2014/main" id="{95D9312C-2AF7-3D44-B695-ED9B501AB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8935" name="Rectangle 8">
                <a:extLst>
                  <a:ext uri="{FF2B5EF4-FFF2-40B4-BE49-F238E27FC236}">
                    <a16:creationId xmlns:a16="http://schemas.microsoft.com/office/drawing/2014/main" id="{ED8A0B44-F104-D14D-A2D9-9815999C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8936" name="Rectangle 9">
                <a:extLst>
                  <a:ext uri="{FF2B5EF4-FFF2-40B4-BE49-F238E27FC236}">
                    <a16:creationId xmlns:a16="http://schemas.microsoft.com/office/drawing/2014/main" id="{B3759010-C2E1-634B-8467-06473E3E0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8937" name="Rectangle 10">
                <a:extLst>
                  <a:ext uri="{FF2B5EF4-FFF2-40B4-BE49-F238E27FC236}">
                    <a16:creationId xmlns:a16="http://schemas.microsoft.com/office/drawing/2014/main" id="{881903BD-EBE4-8841-AD69-7AFCF9EF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31" name="Group 19">
              <a:extLst>
                <a:ext uri="{FF2B5EF4-FFF2-40B4-BE49-F238E27FC236}">
                  <a16:creationId xmlns:a16="http://schemas.microsoft.com/office/drawing/2014/main" id="{0A463DA6-F353-8B47-82BE-3D5DF0A6C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8932" name="Rectangle 20">
                <a:extLst>
                  <a:ext uri="{FF2B5EF4-FFF2-40B4-BE49-F238E27FC236}">
                    <a16:creationId xmlns:a16="http://schemas.microsoft.com/office/drawing/2014/main" id="{71BBBC7D-3ADD-8F4B-AF04-CB0AC9872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7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8933" name="Rectangle 21">
                <a:extLst>
                  <a:ext uri="{FF2B5EF4-FFF2-40B4-BE49-F238E27FC236}">
                    <a16:creationId xmlns:a16="http://schemas.microsoft.com/office/drawing/2014/main" id="{80539C90-2BF0-3A49-B8B1-C33D3FFA7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8934" name="Rectangle 22">
                <a:extLst>
                  <a:ext uri="{FF2B5EF4-FFF2-40B4-BE49-F238E27FC236}">
                    <a16:creationId xmlns:a16="http://schemas.microsoft.com/office/drawing/2014/main" id="{6D034704-8461-8649-8DB4-315D9FE33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8917" name="Group 24">
            <a:extLst>
              <a:ext uri="{FF2B5EF4-FFF2-40B4-BE49-F238E27FC236}">
                <a16:creationId xmlns:a16="http://schemas.microsoft.com/office/drawing/2014/main" id="{32D7CD52-2664-D04C-BF1E-8BD93548E049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3657600"/>
            <a:ext cx="3328987" cy="461963"/>
            <a:chOff x="403" y="863"/>
            <a:chExt cx="2093" cy="290"/>
          </a:xfrm>
        </p:grpSpPr>
        <p:sp>
          <p:nvSpPr>
            <p:cNvPr id="38918" name="Rectangle 25">
              <a:extLst>
                <a:ext uri="{FF2B5EF4-FFF2-40B4-BE49-F238E27FC236}">
                  <a16:creationId xmlns:a16="http://schemas.microsoft.com/office/drawing/2014/main" id="{FCDF00C5-34BC-B046-98C6-C2D36BD5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8919" name="Rectangle 26">
              <a:extLst>
                <a:ext uri="{FF2B5EF4-FFF2-40B4-BE49-F238E27FC236}">
                  <a16:creationId xmlns:a16="http://schemas.microsoft.com/office/drawing/2014/main" id="{BA914B16-B190-1040-91C7-7C50CCFD0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8920" name="Group 27">
              <a:extLst>
                <a:ext uri="{FF2B5EF4-FFF2-40B4-BE49-F238E27FC236}">
                  <a16:creationId xmlns:a16="http://schemas.microsoft.com/office/drawing/2014/main" id="{2FFB8CAE-BAA4-9A43-A253-B7713AD81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8925" name="Rectangle 28">
                <a:extLst>
                  <a:ext uri="{FF2B5EF4-FFF2-40B4-BE49-F238E27FC236}">
                    <a16:creationId xmlns:a16="http://schemas.microsoft.com/office/drawing/2014/main" id="{162D39DF-07E1-AC43-AC72-95D91CC56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8926" name="Rectangle 29">
                <a:extLst>
                  <a:ext uri="{FF2B5EF4-FFF2-40B4-BE49-F238E27FC236}">
                    <a16:creationId xmlns:a16="http://schemas.microsoft.com/office/drawing/2014/main" id="{56D5E9CC-0A37-3240-88B5-3D9A4DF6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8927" name="Rectangle 30">
                <a:extLst>
                  <a:ext uri="{FF2B5EF4-FFF2-40B4-BE49-F238E27FC236}">
                    <a16:creationId xmlns:a16="http://schemas.microsoft.com/office/drawing/2014/main" id="{8C7E113C-D390-CC44-99F2-1EB2A26B6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21" name="Group 31">
              <a:extLst>
                <a:ext uri="{FF2B5EF4-FFF2-40B4-BE49-F238E27FC236}">
                  <a16:creationId xmlns:a16="http://schemas.microsoft.com/office/drawing/2014/main" id="{941AF194-B32C-5E4F-A6BF-CF8371A57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8922" name="Rectangle 32">
                <a:extLst>
                  <a:ext uri="{FF2B5EF4-FFF2-40B4-BE49-F238E27FC236}">
                    <a16:creationId xmlns:a16="http://schemas.microsoft.com/office/drawing/2014/main" id="{043FCCC0-F993-1545-B713-B9D7D0383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 err="1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8923" name="Rectangle 33">
                <a:extLst>
                  <a:ext uri="{FF2B5EF4-FFF2-40B4-BE49-F238E27FC236}">
                    <a16:creationId xmlns:a16="http://schemas.microsoft.com/office/drawing/2014/main" id="{13C2BBDF-7D72-C045-B462-72D44058E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8924" name="Rectangle 34">
                <a:extLst>
                  <a:ext uri="{FF2B5EF4-FFF2-40B4-BE49-F238E27FC236}">
                    <a16:creationId xmlns:a16="http://schemas.microsoft.com/office/drawing/2014/main" id="{82F169F7-52F4-1345-9C11-3F4040750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DC9CC58-84CC-BC42-96F6-B9846E115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Subroutine Call and Return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0211E2B-6278-494E-AE3A-6ACFC038B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098675"/>
            <a:ext cx="7705725" cy="15589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Push address of next instruction onto stack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Start executing instructions at Dest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Like IA64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Pop value from stack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Use as address for next instruction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Like IA64</a:t>
            </a:r>
          </a:p>
        </p:txBody>
      </p:sp>
      <p:grpSp>
        <p:nvGrpSpPr>
          <p:cNvPr id="40964" name="Group 75">
            <a:extLst>
              <a:ext uri="{FF2B5EF4-FFF2-40B4-BE49-F238E27FC236}">
                <a16:creationId xmlns:a16="http://schemas.microsoft.com/office/drawing/2014/main" id="{C7B406B9-166E-8040-85BB-CA773238EB7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519238"/>
            <a:ext cx="5389562" cy="461962"/>
            <a:chOff x="211" y="863"/>
            <a:chExt cx="3389" cy="291"/>
          </a:xfrm>
        </p:grpSpPr>
        <p:sp>
          <p:nvSpPr>
            <p:cNvPr id="40972" name="Rectangle 4">
              <a:extLst>
                <a:ext uri="{FF2B5EF4-FFF2-40B4-BE49-F238E27FC236}">
                  <a16:creationId xmlns:a16="http://schemas.microsoft.com/office/drawing/2014/main" id="{3E724198-10A2-844F-99A7-FC45E2CD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863"/>
              <a:ext cx="3389" cy="29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973" name="Rectangle 6">
              <a:extLst>
                <a:ext uri="{FF2B5EF4-FFF2-40B4-BE49-F238E27FC236}">
                  <a16:creationId xmlns:a16="http://schemas.microsoft.com/office/drawing/2014/main" id="{41F9AF2C-CD08-F243-85DA-B0E0BA73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0974" name="Group 7">
              <a:extLst>
                <a:ext uri="{FF2B5EF4-FFF2-40B4-BE49-F238E27FC236}">
                  <a16:creationId xmlns:a16="http://schemas.microsoft.com/office/drawing/2014/main" id="{369E85AC-28B8-854A-B24F-E32BA087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40976" name="Rectangle 8">
                <a:extLst>
                  <a:ext uri="{FF2B5EF4-FFF2-40B4-BE49-F238E27FC236}">
                    <a16:creationId xmlns:a16="http://schemas.microsoft.com/office/drawing/2014/main" id="{4C3527CF-ACA3-6E45-BFCF-D84491173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40977" name="Rectangle 9">
                <a:extLst>
                  <a:ext uri="{FF2B5EF4-FFF2-40B4-BE49-F238E27FC236}">
                    <a16:creationId xmlns:a16="http://schemas.microsoft.com/office/drawing/2014/main" id="{EA54504D-C112-9241-A550-C38FD19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0978" name="Rectangle 10">
                <a:extLst>
                  <a:ext uri="{FF2B5EF4-FFF2-40B4-BE49-F238E27FC236}">
                    <a16:creationId xmlns:a16="http://schemas.microsoft.com/office/drawing/2014/main" id="{FDBCC962-694F-BF40-8586-8682DC322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975" name="Rectangle 66">
              <a:extLst>
                <a:ext uri="{FF2B5EF4-FFF2-40B4-BE49-F238E27FC236}">
                  <a16:creationId xmlns:a16="http://schemas.microsoft.com/office/drawing/2014/main" id="{073D3A8B-FEBA-4F41-B5A1-B8214700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15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40965" name="Group 74">
            <a:extLst>
              <a:ext uri="{FF2B5EF4-FFF2-40B4-BE49-F238E27FC236}">
                <a16:creationId xmlns:a16="http://schemas.microsoft.com/office/drawing/2014/main" id="{D4CF5293-19A2-5844-91EB-B9A17DB5643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57600"/>
            <a:ext cx="5386387" cy="461963"/>
            <a:chOff x="192" y="1631"/>
            <a:chExt cx="3389" cy="290"/>
          </a:xfrm>
        </p:grpSpPr>
        <p:sp>
          <p:nvSpPr>
            <p:cNvPr id="40966" name="Rectangle 67">
              <a:extLst>
                <a:ext uri="{FF2B5EF4-FFF2-40B4-BE49-F238E27FC236}">
                  <a16:creationId xmlns:a16="http://schemas.microsoft.com/office/drawing/2014/main" id="{DAE54425-4E0B-0B4F-A948-EF4AEAF5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1"/>
              <a:ext cx="3389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967" name="Rectangle 68">
              <a:extLst>
                <a:ext uri="{FF2B5EF4-FFF2-40B4-BE49-F238E27FC236}">
                  <a16:creationId xmlns:a16="http://schemas.microsoft.com/office/drawing/2014/main" id="{6857C678-4F30-E843-BB64-0F97447B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grpSp>
          <p:nvGrpSpPr>
            <p:cNvPr id="40968" name="Group 69">
              <a:extLst>
                <a:ext uri="{FF2B5EF4-FFF2-40B4-BE49-F238E27FC236}">
                  <a16:creationId xmlns:a16="http://schemas.microsoft.com/office/drawing/2014/main" id="{FB35DA81-4E02-2644-B1C0-02272382D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40969" name="Rectangle 70">
                <a:extLst>
                  <a:ext uri="{FF2B5EF4-FFF2-40B4-BE49-F238E27FC236}">
                    <a16:creationId xmlns:a16="http://schemas.microsoft.com/office/drawing/2014/main" id="{E6F58E4A-06D4-2241-9AC9-31E29F60C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40970" name="Rectangle 71">
                <a:extLst>
                  <a:ext uri="{FF2B5EF4-FFF2-40B4-BE49-F238E27FC236}">
                    <a16:creationId xmlns:a16="http://schemas.microsoft.com/office/drawing/2014/main" id="{FEE15AB0-6FF7-AB46-AD22-51F3A4080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0971" name="Rectangle 72">
                <a:extLst>
                  <a:ext uri="{FF2B5EF4-FFF2-40B4-BE49-F238E27FC236}">
                    <a16:creationId xmlns:a16="http://schemas.microsoft.com/office/drawing/2014/main" id="{6D8D6F44-70D4-0848-A291-CC4760835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F3AF59C0-A534-994A-85D9-1F03B9C3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A5129-E53A-7647-B3AC-4153896DC3F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DCC119E-6017-414A-B798-D6CA0987F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Topics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D6CA0AE-6018-D347-9F7D-80594C2BD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Y86 instruction set architecture</a:t>
            </a:r>
          </a:p>
          <a:p>
            <a:r>
              <a:rPr lang="en-US" altLang="zh-CN">
                <a:ea typeface="宋体" panose="02010600030101010101" pitchFamily="2" charset="-122"/>
              </a:rPr>
              <a:t>Why do we need to study CPU design</a:t>
            </a:r>
          </a:p>
          <a:p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4.1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AB8EC-521C-D74C-9960-F2991D6FD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Miscellaneous Instructions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5E92A9-624B-BF4A-942D-63F0CCD3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098675"/>
            <a:ext cx="7705725" cy="15589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Don’t do anything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Stop executing instructions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IA64 has comparable instruction, but can’t execute it in user mode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We will use it to stop the simulator</a:t>
            </a:r>
          </a:p>
        </p:txBody>
      </p:sp>
      <p:grpSp>
        <p:nvGrpSpPr>
          <p:cNvPr id="43012" name="Group 26">
            <a:extLst>
              <a:ext uri="{FF2B5EF4-FFF2-40B4-BE49-F238E27FC236}">
                <a16:creationId xmlns:a16="http://schemas.microsoft.com/office/drawing/2014/main" id="{7057A250-A426-0E45-81D5-E4FF9EB620A7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519238"/>
            <a:ext cx="2641600" cy="461962"/>
            <a:chOff x="403" y="863"/>
            <a:chExt cx="1661" cy="291"/>
          </a:xfrm>
        </p:grpSpPr>
        <p:sp>
          <p:nvSpPr>
            <p:cNvPr id="43020" name="Rectangle 5">
              <a:extLst>
                <a:ext uri="{FF2B5EF4-FFF2-40B4-BE49-F238E27FC236}">
                  <a16:creationId xmlns:a16="http://schemas.microsoft.com/office/drawing/2014/main" id="{914C54FA-14CF-8148-A03E-D96D23C58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863"/>
              <a:ext cx="1661" cy="29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3021" name="Rectangle 6">
              <a:extLst>
                <a:ext uri="{FF2B5EF4-FFF2-40B4-BE49-F238E27FC236}">
                  <a16:creationId xmlns:a16="http://schemas.microsoft.com/office/drawing/2014/main" id="{B9FD2585-0E5A-AE48-B37A-E1BF5BA6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nop</a:t>
              </a:r>
              <a:endParaRPr lang="en-US" altLang="zh-CN" sz="17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3022" name="Group 7">
              <a:extLst>
                <a:ext uri="{FF2B5EF4-FFF2-40B4-BE49-F238E27FC236}">
                  <a16:creationId xmlns:a16="http://schemas.microsoft.com/office/drawing/2014/main" id="{317CBB19-C604-824C-9260-91154367E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43023" name="Rectangle 8">
                <a:extLst>
                  <a:ext uri="{FF2B5EF4-FFF2-40B4-BE49-F238E27FC236}">
                    <a16:creationId xmlns:a16="http://schemas.microsoft.com/office/drawing/2014/main" id="{2CD9BA69-5015-A244-97D8-600C28594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3024" name="Rectangle 9">
                <a:extLst>
                  <a:ext uri="{FF2B5EF4-FFF2-40B4-BE49-F238E27FC236}">
                    <a16:creationId xmlns:a16="http://schemas.microsoft.com/office/drawing/2014/main" id="{B103FD3C-59E9-3042-8946-865A0BC4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025" name="Rectangle 10">
                <a:extLst>
                  <a:ext uri="{FF2B5EF4-FFF2-40B4-BE49-F238E27FC236}">
                    <a16:creationId xmlns:a16="http://schemas.microsoft.com/office/drawing/2014/main" id="{FC92E441-744A-004B-B1DF-CE2C167C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3013" name="Group 27">
            <a:extLst>
              <a:ext uri="{FF2B5EF4-FFF2-40B4-BE49-F238E27FC236}">
                <a16:creationId xmlns:a16="http://schemas.microsoft.com/office/drawing/2014/main" id="{171D4C5E-26BD-2540-842D-B5AB8B7C69BD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2822575"/>
            <a:ext cx="2641600" cy="461963"/>
            <a:chOff x="403" y="2159"/>
            <a:chExt cx="1661" cy="290"/>
          </a:xfrm>
        </p:grpSpPr>
        <p:sp>
          <p:nvSpPr>
            <p:cNvPr id="43014" name="Rectangle 16">
              <a:extLst>
                <a:ext uri="{FF2B5EF4-FFF2-40B4-BE49-F238E27FC236}">
                  <a16:creationId xmlns:a16="http://schemas.microsoft.com/office/drawing/2014/main" id="{A8B9874E-FBCE-644C-BF9D-983C7F07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159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3015" name="Rectangle 17">
              <a:extLst>
                <a:ext uri="{FF2B5EF4-FFF2-40B4-BE49-F238E27FC236}">
                  <a16:creationId xmlns:a16="http://schemas.microsoft.com/office/drawing/2014/main" id="{0DA2A16D-BDF1-2E4D-9075-F9770022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halt</a:t>
              </a:r>
              <a:endParaRPr lang="en-US" altLang="zh-CN" sz="17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3016" name="Group 18">
              <a:extLst>
                <a:ext uri="{FF2B5EF4-FFF2-40B4-BE49-F238E27FC236}">
                  <a16:creationId xmlns:a16="http://schemas.microsoft.com/office/drawing/2014/main" id="{8DF67F86-BD26-F24A-803B-43148CD22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43017" name="Rectangle 19">
                <a:extLst>
                  <a:ext uri="{FF2B5EF4-FFF2-40B4-BE49-F238E27FC236}">
                    <a16:creationId xmlns:a16="http://schemas.microsoft.com/office/drawing/2014/main" id="{0B0AED27-98C2-BA4F-8F8D-8412BD534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018" name="Rectangle 20">
                <a:extLst>
                  <a:ext uri="{FF2B5EF4-FFF2-40B4-BE49-F238E27FC236}">
                    <a16:creationId xmlns:a16="http://schemas.microsoft.com/office/drawing/2014/main" id="{DA7D48FC-6F75-B944-8342-0B49F9DB7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019" name="Rectangle 21">
                <a:extLst>
                  <a:ext uri="{FF2B5EF4-FFF2-40B4-BE49-F238E27FC236}">
                    <a16:creationId xmlns:a16="http://schemas.microsoft.com/office/drawing/2014/main" id="{EC461CB3-9FB7-444B-AF2D-F4B60955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939" tIns="47969" rIns="95939" bIns="47969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zh-CN" sz="17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6F7F465-66BB-EB49-9D4C-A739A308B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Instructions</a:t>
            </a:r>
          </a:p>
        </p:txBody>
      </p:sp>
      <p:pic>
        <p:nvPicPr>
          <p:cNvPr id="45059" name="图片 5">
            <a:extLst>
              <a:ext uri="{FF2B5EF4-FFF2-40B4-BE49-F238E27FC236}">
                <a16:creationId xmlns:a16="http://schemas.microsoft.com/office/drawing/2014/main" id="{B58FC792-5640-AB41-887D-06DCD8A6A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50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955ECCE-2409-A64D-AE93-62B38CEFF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Programs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E26E97A-2573-2F44-AF68-529007796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Sum(int *Start, int Count)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while (Count)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sum += *Start;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Start++;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Count--;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AEABE3C-4C7F-7D48-A8ED-7F943933D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Assembly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71A02AA-6A72-904A-BEFD-BB0E0E6F6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5334000" cy="44958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cs typeface="Times New Roman" pitchFamily="18" charset="0"/>
              </a:rPr>
              <a:t>IA64 code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1 sum: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2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$0,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3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.L2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4  .L3: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5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400" kern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6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$8,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endParaRPr lang="en-US" altLang="zh-CN" sz="2400" kern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7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$1,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sz="2400" kern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8  .L2: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9  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testq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sz="2400" kern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10   </a:t>
            </a:r>
            <a:r>
              <a:rPr lang="en-US" altLang="zh-CN" sz="2400" kern="1200" dirty="0" err="1"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 .L3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kern="1200" dirty="0">
                <a:ea typeface="宋体" panose="02010600030101010101" pitchFamily="2" charset="-122"/>
                <a:cs typeface="Times New Roman" panose="02020603050405020304" pitchFamily="18" charset="0"/>
              </a:rPr>
              <a:t>11   rep; ret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C0FF5F8-C930-C044-9674-8BD2A3C3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47800"/>
            <a:ext cx="396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Y86 code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Sum(</a:t>
            </a:r>
            <a:r>
              <a:rPr kumimoji="0"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*Start, </a:t>
            </a:r>
            <a:r>
              <a:rPr kumimoji="0"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Count)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 sum: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2     irmovq $8,%r8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3     irmovq $1,%r9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4  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xorq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it-IT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5     andq %rsi,%rsi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6  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test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7 loop: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mrmovq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),%r10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9  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%r10,%rax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10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%r8,%rdi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11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%r9,%rsi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12 test: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13  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14   ret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31D9B7C-90A3-7B4E-84E0-DB131FB7C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D0FAD6-02EC-F14F-BF65-5C6A8B775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   # Execution begins at address 0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2 	.</a:t>
            </a:r>
            <a:r>
              <a:rPr lang="en-US" altLang="zh-CN" sz="2400" dirty="0" err="1">
                <a:cs typeface="Times New Roman" panose="02020603050405020304" pitchFamily="18" charset="0"/>
              </a:rPr>
              <a:t>pos</a:t>
            </a:r>
            <a:r>
              <a:rPr lang="en-US" altLang="zh-CN" sz="2400" dirty="0">
                <a:cs typeface="Times New Roman" panose="02020603050405020304" pitchFamily="18" charset="0"/>
              </a:rPr>
              <a:t> 0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3 	</a:t>
            </a:r>
            <a:r>
              <a:rPr lang="en-US" altLang="zh-CN" sz="2400" dirty="0" err="1">
                <a:cs typeface="Times New Roman" panose="02020603050405020304" pitchFamily="18" charset="0"/>
              </a:rPr>
              <a:t>irmovq</a:t>
            </a:r>
            <a:r>
              <a:rPr lang="en-US" altLang="zh-CN" sz="2400" dirty="0">
                <a:cs typeface="Times New Roman" panose="02020603050405020304" pitchFamily="18" charset="0"/>
              </a:rPr>
              <a:t>	    stack, %</a:t>
            </a:r>
            <a:r>
              <a:rPr lang="en-US" altLang="zh-CN" sz="2400" dirty="0" err="1">
                <a:cs typeface="Times New Roman" panose="02020603050405020304" pitchFamily="18" charset="0"/>
              </a:rPr>
              <a:t>rsp</a:t>
            </a:r>
            <a:r>
              <a:rPr lang="en-US" altLang="zh-CN" sz="2400" dirty="0">
                <a:cs typeface="Times New Roman" panose="02020603050405020304" pitchFamily="18" charset="0"/>
              </a:rPr>
              <a:t> 		# Set up stack pointer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4 	call     	    main 		# Execute main program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5 	halt 				# Terminate program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part of program generated automatically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Assembler directives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0, 	.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0x200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.align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A01C51AD-0270-E545-9546-0202A3D6026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95400"/>
            <a:ext cx="5193607" cy="4114800"/>
            <a:chOff x="3605539" y="1178856"/>
            <a:chExt cx="4220783" cy="3905036"/>
          </a:xfrm>
        </p:grpSpPr>
        <p:sp>
          <p:nvSpPr>
            <p:cNvPr id="51205" name="TextBox 3">
              <a:extLst>
                <a:ext uri="{FF2B5EF4-FFF2-40B4-BE49-F238E27FC236}">
                  <a16:creationId xmlns:a16="http://schemas.microsoft.com/office/drawing/2014/main" id="{D7C69DDF-30AE-EC4E-AA44-72A93F251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00200"/>
              <a:ext cx="1882722" cy="4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Symbolic Name</a:t>
              </a:r>
              <a:endParaRPr lang="zh-CN" altLang="en-US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5ECFD1EC-0A3C-6143-AF51-69AD81EFE4EC}"/>
                </a:ext>
              </a:extLst>
            </p:cNvPr>
            <p:cNvSpPr/>
            <p:nvPr/>
          </p:nvSpPr>
          <p:spPr bwMode="auto">
            <a:xfrm rot="18351858">
              <a:off x="2736096" y="2048299"/>
              <a:ext cx="3905036" cy="2166150"/>
            </a:xfrm>
            <a:prstGeom prst="arc">
              <a:avLst>
                <a:gd name="adj1" fmla="val 16200000"/>
                <a:gd name="adj2" fmla="val 593112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6CEA0F2-C13C-AD45-A4D8-8C93FAE31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0A5A59B-2E1C-CC4D-BC27-0BFC11D02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7   # Array of 4 elements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8 	.align 8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9   array: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10 	.quad 0x000d000d000d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11 	.quad 0x00c000c000c0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12 	.quad 0x0b000b000b00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13 	.quad 0xa000a000a000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14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Data area 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array denotes the start of an array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Aligned on 8-byte boundary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A0380AC-9254-E34A-ACB0-BEC0365DC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7121F8B-58C9-884D-95CC-28FCCFACF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   main: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16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array,%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$4,%rsi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18 	call           sum 		# sum(array, 4)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19 	ret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8D635F7-B079-6741-AE1F-6F13C4A5F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E72558B-7D43-8F40-B9EB-34C5864D2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21   # long sum(long *start, long count)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22   # start in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count in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23   sum:</a:t>
            </a:r>
          </a:p>
          <a:p>
            <a:pPr marL="0" indent="0">
              <a:buFontTx/>
              <a:buNone/>
            </a:pPr>
            <a:r>
              <a:rPr lang="pt-BR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24 	</a:t>
            </a:r>
            <a:r>
              <a:rPr lang="pt-BR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pt-BR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$8,%r8 		# Constant 8</a:t>
            </a:r>
          </a:p>
          <a:p>
            <a:pPr marL="0" indent="0">
              <a:buFontTx/>
              <a:buNone/>
            </a:pPr>
            <a:r>
              <a:rPr lang="pt-BR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25 	</a:t>
            </a:r>
            <a:r>
              <a:rPr lang="pt-BR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pt-BR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$1,%r9 		# Constant 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26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xorq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# sum = 0</a:t>
            </a:r>
          </a:p>
          <a:p>
            <a:pPr marL="0" indent="0">
              <a:buFontTx/>
              <a:buNone/>
            </a:pP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27 	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andq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   %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it-IT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it-IT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	# Set CC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28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   test 			#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test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B914572-3515-CC42-9F4B-B4B26BA65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A9D6F45-063E-7A4F-86B5-EFCCCEC36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29   loop: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30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mrmovq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),%r10 # Get *start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31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%r10,%rax # Add to sum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32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%r8,%rdi # start++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33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%r9,%rsi # count--. Set CC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34   test: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35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 # Stop when 0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36 	ret # Return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37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38 # Stack starts here and grows to lower addresses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39 .pos 0x200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40 stack: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4F3503B-050C-FD47-944A-E70B3EBCB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Object Program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279FD58-4B5D-CC43-8946-9B438050E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38   # Stack starts here and grows to lower addresses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39   	.</a:t>
            </a:r>
            <a:r>
              <a:rPr lang="en-US" altLang="zh-CN" sz="2400" dirty="0" err="1">
                <a:cs typeface="Times New Roman" panose="02020603050405020304" pitchFamily="18" charset="0"/>
              </a:rPr>
              <a:t>pos</a:t>
            </a:r>
            <a:r>
              <a:rPr lang="en-US" altLang="zh-CN" sz="2400" dirty="0">
                <a:cs typeface="Times New Roman" panose="02020603050405020304" pitchFamily="18" charset="0"/>
              </a:rPr>
              <a:t> 0x200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40   stack: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Programmers must write assembly codes themselves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including manage the memory</a:t>
            </a:r>
          </a:p>
          <a:p>
            <a:pPr lvl="2"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such as allocate memory for array and stack </a:t>
            </a:r>
          </a:p>
          <a:p>
            <a:pPr lvl="2"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as well as avoid the memory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overwritting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570F5168-0CEA-3848-9B75-4E7544AD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2312988"/>
            <a:ext cx="26701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Symbolic Name</a:t>
            </a:r>
            <a:endParaRPr lang="zh-CN" altLang="en-US" sz="24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CF2DF9F6-0E40-534A-8814-7A12F1C804E9}"/>
              </a:ext>
            </a:extLst>
          </p:cNvPr>
          <p:cNvSpPr/>
          <p:nvPr/>
        </p:nvSpPr>
        <p:spPr bwMode="auto">
          <a:xfrm rot="10503760">
            <a:off x="1597025" y="2265363"/>
            <a:ext cx="6153150" cy="711200"/>
          </a:xfrm>
          <a:prstGeom prst="arc">
            <a:avLst>
              <a:gd name="adj1" fmla="val 11207986"/>
              <a:gd name="adj2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092C54-0F99-B645-92E5-38D8A867F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Goal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1662278-8100-9F45-B315-6A522F5A3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Understanding the instruction encodings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Preparing for designing your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assembler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simulator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computer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0B9E504D-061E-F74C-AD83-0C9E2CD53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Assembling Y86 Program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02CED4ED-FBB1-404F-AAB2-9DAE44805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2057400"/>
            <a:ext cx="8305800" cy="990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Generates “object code” file </a:t>
            </a:r>
            <a:r>
              <a:rPr lang="en-US" altLang="zh-CN" sz="2300" dirty="0" err="1">
                <a:ea typeface="宋体" panose="02010600030101010101" pitchFamily="2" charset="-122"/>
              </a:rPr>
              <a:t>eg.yo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Actually looks like disassembler output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86A984EA-334B-C14B-B984-B2B66E5CF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7175"/>
            <a:ext cx="5410200" cy="46513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7969" tIns="47969" rIns="47969" bIns="47969">
            <a:spAutoFit/>
          </a:bodyPr>
          <a:lstStyle>
            <a:lvl1pPr marL="342900" indent="-342900" defTabSz="958850">
              <a:spcBef>
                <a:spcPct val="20000"/>
              </a:spcBef>
              <a:buChar char="•"/>
              <a:tabLst>
                <a:tab pos="419100" algn="l"/>
                <a:tab pos="3178175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479425" defTabSz="958850">
              <a:spcBef>
                <a:spcPct val="20000"/>
              </a:spcBef>
              <a:buChar char="–"/>
              <a:tabLst>
                <a:tab pos="419100" algn="l"/>
                <a:tab pos="3178175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unix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&gt;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yas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eg.ys</a:t>
            </a:r>
            <a:endParaRPr lang="en-US" altLang="zh-CN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3">
            <a:extLst>
              <a:ext uri="{FF2B5EF4-FFF2-40B4-BE49-F238E27FC236}">
                <a16:creationId xmlns:a16="http://schemas.microsoft.com/office/drawing/2014/main" id="{E3F6D26C-76EC-3941-BD34-4B5C473D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775"/>
            <a:ext cx="8799513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圆角矩形 7">
            <a:extLst>
              <a:ext uri="{FF2B5EF4-FFF2-40B4-BE49-F238E27FC236}">
                <a16:creationId xmlns:a16="http://schemas.microsoft.com/office/drawing/2014/main" id="{0703D077-B516-6949-A32B-EF80385B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201738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5540" name="圆角矩形 7">
            <a:extLst>
              <a:ext uri="{FF2B5EF4-FFF2-40B4-BE49-F238E27FC236}">
                <a16:creationId xmlns:a16="http://schemas.microsoft.com/office/drawing/2014/main" id="{F7661ED6-B239-4943-9D07-088DC955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484313"/>
            <a:ext cx="1768475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5541" name="圆角矩形 7">
            <a:extLst>
              <a:ext uri="{FF2B5EF4-FFF2-40B4-BE49-F238E27FC236}">
                <a16:creationId xmlns:a16="http://schemas.microsoft.com/office/drawing/2014/main" id="{0E13A55B-47DB-8247-B82E-62C63965B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5151438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5542" name="圆角矩形 7">
            <a:extLst>
              <a:ext uri="{FF2B5EF4-FFF2-40B4-BE49-F238E27FC236}">
                <a16:creationId xmlns:a16="http://schemas.microsoft.com/office/drawing/2014/main" id="{2B50B087-DD5E-E74E-9655-89F0A412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616450"/>
            <a:ext cx="1766888" cy="252413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2">
            <a:extLst>
              <a:ext uri="{FF2B5EF4-FFF2-40B4-BE49-F238E27FC236}">
                <a16:creationId xmlns:a16="http://schemas.microsoft.com/office/drawing/2014/main" id="{BED3894C-0A4D-4E4E-B9EB-A9DC6EC0D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762000"/>
            <a:ext cx="86042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圆角矩形 7">
            <a:extLst>
              <a:ext uri="{FF2B5EF4-FFF2-40B4-BE49-F238E27FC236}">
                <a16:creationId xmlns:a16="http://schemas.microsoft.com/office/drawing/2014/main" id="{A67D6EC8-11D2-0E49-9A23-A2BD8101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565400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7588" name="圆角矩形 7">
            <a:extLst>
              <a:ext uri="{FF2B5EF4-FFF2-40B4-BE49-F238E27FC236}">
                <a16:creationId xmlns:a16="http://schemas.microsoft.com/office/drawing/2014/main" id="{B76EF2AB-3434-A641-AEB5-A3F5F651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371975"/>
            <a:ext cx="1766887" cy="254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6959259-633D-EB41-8B6B-4875D10AD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Simulating Y86 Program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C6B28E4-0B80-1B4A-8B07-6FA1B721D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2514600"/>
            <a:ext cx="8305800" cy="39306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set simulator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Computes effect of each instruction on processor state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Prints changes in state from original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94167F49-F95A-1C4D-B412-69965DD0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0675"/>
            <a:ext cx="4800600" cy="46672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7969" tIns="47969" rIns="47969" bIns="47969">
            <a:spAutoFit/>
          </a:bodyPr>
          <a:lstStyle>
            <a:lvl1pPr marL="342900" indent="-342900" defTabSz="958850">
              <a:spcBef>
                <a:spcPct val="20000"/>
              </a:spcBef>
              <a:buChar char="•"/>
              <a:tabLst>
                <a:tab pos="419100" algn="l"/>
                <a:tab pos="3178175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479425" defTabSz="958850">
              <a:spcBef>
                <a:spcPct val="20000"/>
              </a:spcBef>
              <a:buChar char="–"/>
              <a:tabLst>
                <a:tab pos="419100" algn="l"/>
                <a:tab pos="3178175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9100" algn="l"/>
                <a:tab pos="3178175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unix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&gt;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yis</a:t>
            </a:r>
            <a:r>
              <a:rPr lang="en-US" altLang="zh-CN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eg.yo</a:t>
            </a:r>
            <a:endParaRPr lang="en-US" altLang="zh-CN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5D1A1EA-8948-854C-97DD-EA1AF5AF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Simulating Y86 Program</a:t>
            </a:r>
          </a:p>
        </p:txBody>
      </p:sp>
      <p:pic>
        <p:nvPicPr>
          <p:cNvPr id="71683" name="图片 1">
            <a:extLst>
              <a:ext uri="{FF2B5EF4-FFF2-40B4-BE49-F238E27FC236}">
                <a16:creationId xmlns:a16="http://schemas.microsoft.com/office/drawing/2014/main" id="{2269A4CF-D9A2-F742-9F99-6F31AF94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143000"/>
            <a:ext cx="88582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E9046D2-6A35-DF4A-BD05-12676AE9A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Why do We Study the CPU Design?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C5B371-AE52-1749-B059-6654A4529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Understand basic computer organization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Instruction set architecture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Deeply explore the CPU working mechanism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How the instruction is executed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Help you programming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Fully understand how computer is organized and works will help you write more stable and efficient code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A3B2A4E-D8A5-C44D-A6C3-804107BD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Set Architecture #1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C16C176-7088-0746-84F8-DC323720C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What is ISA 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Assemble Language Abstraction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assembly supported by a processor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Machine Language Abstraction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Byte-level representation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What does it provide?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An abstraction of the real computer, hide the details of implementation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syntax of computer instructions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semantics of instructions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execution model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Programmer-visible computer status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6E62092-451B-9040-93F6-2D7A57AC0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Set Architecture #2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82B59E1-22ED-F742-84BA-12AE6F28A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239000" cy="492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Assembly Language View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Processor state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Registers, memory, …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Instructions</a:t>
            </a:r>
          </a:p>
          <a:p>
            <a:pPr lvl="2" eaLnBrk="1" hangingPunct="1"/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leaq</a:t>
            </a:r>
            <a:r>
              <a:rPr lang="en-US" altLang="zh-CN" dirty="0">
                <a:ea typeface="宋体" panose="02010600030101010101" pitchFamily="2" charset="-122"/>
              </a:rPr>
              <a:t>, …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How instructions are encoded as bytes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Layer of Abstraction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Above: how to program machine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Processor executes instructions in a sequence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Below: what needs to be built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Use tricks to make it run fast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E.g., execute multiple instructions simultaneously</a:t>
            </a:r>
          </a:p>
        </p:txBody>
      </p:sp>
      <p:grpSp>
        <p:nvGrpSpPr>
          <p:cNvPr id="77828" name="Group 12">
            <a:extLst>
              <a:ext uri="{FF2B5EF4-FFF2-40B4-BE49-F238E27FC236}">
                <a16:creationId xmlns:a16="http://schemas.microsoft.com/office/drawing/2014/main" id="{6D8FC30B-CF75-0545-961B-B693AEEF2FC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27175"/>
            <a:ext cx="2595563" cy="4176713"/>
            <a:chOff x="2208" y="864"/>
            <a:chExt cx="1632" cy="2626"/>
          </a:xfrm>
        </p:grpSpPr>
        <p:sp>
          <p:nvSpPr>
            <p:cNvPr id="77829" name="Rectangle 6">
              <a:extLst>
                <a:ext uri="{FF2B5EF4-FFF2-40B4-BE49-F238E27FC236}">
                  <a16:creationId xmlns:a16="http://schemas.microsoft.com/office/drawing/2014/main" id="{3378380F-26E5-AD43-ADED-B150C9ED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858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Compiler</a:t>
              </a:r>
              <a:endPara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7830" name="Rectangle 7">
              <a:extLst>
                <a:ext uri="{FF2B5EF4-FFF2-40B4-BE49-F238E27FC236}">
                  <a16:creationId xmlns:a16="http://schemas.microsoft.com/office/drawing/2014/main" id="{9B2ED788-9FED-4C4C-BE68-373525F5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1344"/>
              <a:ext cx="438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OS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7831" name="Rectangle 8">
              <a:extLst>
                <a:ext uri="{FF2B5EF4-FFF2-40B4-BE49-F238E27FC236}">
                  <a16:creationId xmlns:a16="http://schemas.microsoft.com/office/drawing/2014/main" id="{DD035265-7BF5-D248-B85F-5054F32E6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CPU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Design</a:t>
              </a:r>
            </a:p>
          </p:txBody>
        </p:sp>
        <p:sp>
          <p:nvSpPr>
            <p:cNvPr id="77832" name="Rectangle 9">
              <a:extLst>
                <a:ext uri="{FF2B5EF4-FFF2-40B4-BE49-F238E27FC236}">
                  <a16:creationId xmlns:a16="http://schemas.microsoft.com/office/drawing/2014/main" id="{FA2242E4-71C9-4A49-9E33-8AE007F21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Circuit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Design</a:t>
              </a:r>
            </a:p>
          </p:txBody>
        </p:sp>
        <p:sp>
          <p:nvSpPr>
            <p:cNvPr id="77833" name="Rectangle 10">
              <a:extLst>
                <a:ext uri="{FF2B5EF4-FFF2-40B4-BE49-F238E27FC236}">
                  <a16:creationId xmlns:a16="http://schemas.microsoft.com/office/drawing/2014/main" id="{08F29261-2130-6C46-9753-861682953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2400"/>
                </a:lnSpc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Chip</a:t>
              </a:r>
            </a:p>
            <a:p>
              <a:pPr algn="ctr">
                <a:lnSpc>
                  <a:spcPts val="2400"/>
                </a:lnSpc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Layout</a:t>
              </a:r>
            </a:p>
          </p:txBody>
        </p:sp>
        <p:sp>
          <p:nvSpPr>
            <p:cNvPr id="77834" name="Rectangle 11">
              <a:extLst>
                <a:ext uri="{FF2B5EF4-FFF2-40B4-BE49-F238E27FC236}">
                  <a16:creationId xmlns:a16="http://schemas.microsoft.com/office/drawing/2014/main" id="{4006711D-A7FC-AD45-B170-AA6B7B31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Program</a:t>
              </a:r>
            </a:p>
          </p:txBody>
        </p:sp>
        <p:sp>
          <p:nvSpPr>
            <p:cNvPr id="77835" name="Rectangle 4">
              <a:extLst>
                <a:ext uri="{FF2B5EF4-FFF2-40B4-BE49-F238E27FC236}">
                  <a16:creationId xmlns:a16="http://schemas.microsoft.com/office/drawing/2014/main" id="{8F976D23-70D1-2241-B73B-65363387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82"/>
              <a:ext cx="1632" cy="2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9" tIns="47969" rIns="4796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 dirty="0">
                  <a:solidFill>
                    <a:srgbClr val="FFCCFF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ISA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F0F64A1-4021-7347-B13E-4EAEE5E33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Set Architecture #3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FBC8315-E36A-0948-9BD2-1EE8C483B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ISA define the processor family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Two main kind: RISC and CISC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RISC: SPARC, MIPS, PowerPC, ARM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CISC: X86 (or called IA32)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Under same ISA, there are many different processors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From different manufacturers 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X86 from Intel, AMD and VIA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 Different models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8086, 80386, Pentium, atom, core i7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249D2D4-4C85-E743-A5FA-EAB35A841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2DC8A51-388C-794E-A4F6-E3C6990B5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ISA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Instruction set architecture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Instructions supported by a particular processor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Their byte-level encodings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CISC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Complex instruction set computer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RISC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Reduced instruction set computer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51935D7-A537-5649-B4D5-5DDA04414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Processor State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64F7833-8B09-2B40-A143-ED7DB16A0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447800"/>
            <a:ext cx="6718300" cy="4997450"/>
          </a:xfrm>
        </p:spPr>
        <p:txBody>
          <a:bodyPr/>
          <a:lstStyle/>
          <a:p>
            <a:pPr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Program Registers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Same 15 as with IA64.  Each 64 bits</a:t>
            </a:r>
          </a:p>
          <a:p>
            <a:pPr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Program Counter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Indicates address of instruction</a:t>
            </a:r>
          </a:p>
        </p:txBody>
      </p:sp>
      <p:grpSp>
        <p:nvGrpSpPr>
          <p:cNvPr id="10244" name="组合 2">
            <a:extLst>
              <a:ext uri="{FF2B5EF4-FFF2-40B4-BE49-F238E27FC236}">
                <a16:creationId xmlns:a16="http://schemas.microsoft.com/office/drawing/2014/main" id="{A247E32D-F8FA-254F-8A1E-D0C608930D25}"/>
              </a:ext>
            </a:extLst>
          </p:cNvPr>
          <p:cNvGrpSpPr>
            <a:grpSpLocks/>
          </p:cNvGrpSpPr>
          <p:nvPr/>
        </p:nvGrpSpPr>
        <p:grpSpPr bwMode="auto">
          <a:xfrm>
            <a:off x="7540625" y="2438400"/>
            <a:ext cx="841375" cy="636588"/>
            <a:chOff x="7388225" y="4191000"/>
            <a:chExt cx="841375" cy="636588"/>
          </a:xfrm>
        </p:grpSpPr>
        <p:sp>
          <p:nvSpPr>
            <p:cNvPr id="10264" name="Rectangle 21">
              <a:extLst>
                <a:ext uri="{FF2B5EF4-FFF2-40B4-BE49-F238E27FC236}">
                  <a16:creationId xmlns:a16="http://schemas.microsoft.com/office/drawing/2014/main" id="{9BDBF2D1-863A-CC4E-8F47-E3553693E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9813" y="4598988"/>
              <a:ext cx="839787" cy="2286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7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0265" name="Rectangle 22">
              <a:extLst>
                <a:ext uri="{FF2B5EF4-FFF2-40B4-BE49-F238E27FC236}">
                  <a16:creationId xmlns:a16="http://schemas.microsoft.com/office/drawing/2014/main" id="{0FEA33D1-818F-FF44-8C5C-9780AF4B7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225" y="4191000"/>
              <a:ext cx="83978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39" tIns="47969" rIns="9593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</a:t>
              </a:r>
            </a:p>
          </p:txBody>
        </p:sp>
      </p:grpSp>
      <p:sp>
        <p:nvSpPr>
          <p:cNvPr id="10245" name="Rectangle 13">
            <a:extLst>
              <a:ext uri="{FF2B5EF4-FFF2-40B4-BE49-F238E27FC236}">
                <a16:creationId xmlns:a16="http://schemas.microsoft.com/office/drawing/2014/main" id="{FE908F6A-65AF-BC4C-A91F-7B64EBC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086225"/>
            <a:ext cx="1679575" cy="91598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C508BE64-DF54-CD46-BBE2-8FCBA859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086225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09691C74-F601-594A-B349-5BE0E19E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314825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rcx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715B6340-0920-7440-8D94-38DC16C6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543425"/>
            <a:ext cx="839788" cy="2301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28982CD4-8ACD-D14E-880B-D3AF63B2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773613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DA5C14E6-C0AF-5745-B655-AAA6D4C1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4086225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EDC7CB8F-8288-D543-B487-90C1B325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4314825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CF66C0EF-6118-1E4B-B445-EA1B205B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4543425"/>
            <a:ext cx="839787" cy="2301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91E332EF-B15F-464B-9084-40B6ADCF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4773613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15BE12A3-5898-AE45-9F3E-9CFD4501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3505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Program registers</a:t>
            </a:r>
          </a:p>
        </p:txBody>
      </p:sp>
      <p:sp>
        <p:nvSpPr>
          <p:cNvPr id="10255" name="Rectangle 13">
            <a:extLst>
              <a:ext uri="{FF2B5EF4-FFF2-40B4-BE49-F238E27FC236}">
                <a16:creationId xmlns:a16="http://schemas.microsoft.com/office/drawing/2014/main" id="{4C0DB63A-3578-8740-A28F-6D902E0C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083050"/>
            <a:ext cx="1679575" cy="91598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256" name="Rectangle 5">
            <a:extLst>
              <a:ext uri="{FF2B5EF4-FFF2-40B4-BE49-F238E27FC236}">
                <a16:creationId xmlns:a16="http://schemas.microsoft.com/office/drawing/2014/main" id="{FBA71D05-EB9D-9C41-B6EC-0CBBB633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083050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%r8</a:t>
            </a:r>
          </a:p>
        </p:txBody>
      </p:sp>
      <p:sp>
        <p:nvSpPr>
          <p:cNvPr id="10257" name="Rectangle 6">
            <a:extLst>
              <a:ext uri="{FF2B5EF4-FFF2-40B4-BE49-F238E27FC236}">
                <a16:creationId xmlns:a16="http://schemas.microsoft.com/office/drawing/2014/main" id="{79694A39-074E-6B40-B077-098EF7D7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311650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%r9</a:t>
            </a:r>
          </a:p>
        </p:txBody>
      </p:sp>
      <p:sp>
        <p:nvSpPr>
          <p:cNvPr id="10258" name="Rectangle 7">
            <a:extLst>
              <a:ext uri="{FF2B5EF4-FFF2-40B4-BE49-F238E27FC236}">
                <a16:creationId xmlns:a16="http://schemas.microsoft.com/office/drawing/2014/main" id="{17D6E760-DF93-FD46-A56C-8A199468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540250"/>
            <a:ext cx="839788" cy="2301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%r10</a:t>
            </a:r>
          </a:p>
        </p:txBody>
      </p:sp>
      <p:sp>
        <p:nvSpPr>
          <p:cNvPr id="10259" name="Rectangle 8">
            <a:extLst>
              <a:ext uri="{FF2B5EF4-FFF2-40B4-BE49-F238E27FC236}">
                <a16:creationId xmlns:a16="http://schemas.microsoft.com/office/drawing/2014/main" id="{92E1854E-6B23-1A40-A6D6-643683C5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770438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%r11</a:t>
            </a:r>
          </a:p>
        </p:txBody>
      </p:sp>
      <p:sp>
        <p:nvSpPr>
          <p:cNvPr id="10260" name="Rectangle 9">
            <a:extLst>
              <a:ext uri="{FF2B5EF4-FFF2-40B4-BE49-F238E27FC236}">
                <a16:creationId xmlns:a16="http://schemas.microsoft.com/office/drawing/2014/main" id="{538FBDDC-9F67-9641-8243-1B704819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4083050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%r12</a:t>
            </a:r>
          </a:p>
        </p:txBody>
      </p:sp>
      <p:sp>
        <p:nvSpPr>
          <p:cNvPr id="10261" name="Rectangle 10">
            <a:extLst>
              <a:ext uri="{FF2B5EF4-FFF2-40B4-BE49-F238E27FC236}">
                <a16:creationId xmlns:a16="http://schemas.microsoft.com/office/drawing/2014/main" id="{AD241416-69D7-D647-A124-6A9876F9E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4311650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%r13</a:t>
            </a:r>
          </a:p>
        </p:txBody>
      </p:sp>
      <p:sp>
        <p:nvSpPr>
          <p:cNvPr id="10262" name="Rectangle 11">
            <a:extLst>
              <a:ext uri="{FF2B5EF4-FFF2-40B4-BE49-F238E27FC236}">
                <a16:creationId xmlns:a16="http://schemas.microsoft.com/office/drawing/2014/main" id="{F739D94B-E337-E444-848B-77B9C52D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4540250"/>
            <a:ext cx="839787" cy="2301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%r14</a:t>
            </a:r>
          </a:p>
        </p:txBody>
      </p:sp>
      <p:sp>
        <p:nvSpPr>
          <p:cNvPr id="10263" name="Rectangle 12">
            <a:extLst>
              <a:ext uri="{FF2B5EF4-FFF2-40B4-BE49-F238E27FC236}">
                <a16:creationId xmlns:a16="http://schemas.microsoft.com/office/drawing/2014/main" id="{03FDCC0F-F15B-AC46-9F23-00BEB3EB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4770438"/>
            <a:ext cx="839787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2E3C6E1-0E86-3649-91D5-FE9D79E4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B6118EA-207C-F249-9809-14A61781F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8006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Involved from the earliest computers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Mainframe and Minicomputers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By the early 1980s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their instruction sets had grown quite large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Manipulating circular buffers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performing decimal arithmetic 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evaluating polynomials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Microcomputer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Appeared in 1970s, had limited instruction sets 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constrained by number of transistors on a single chip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By the early 1980s, followed the path to increase their instruction sets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25798AF-5906-964F-B482-124550DA2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71F287A-A90E-3B4C-A9E4-582A1EBAE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Developed in the early 1980s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philosophy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One are able to generate efficient code for a simpler form of instruction set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Complex instructions are hard to generated with a compiler and seldom used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John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Cocke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(1925-2002)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1987 ACM Turing Award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David Patterson(UC Berkeley), John Hennessy (Stanford U)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2017 ACM Turing Award</a:t>
            </a:r>
          </a:p>
        </p:txBody>
      </p:sp>
      <p:pic>
        <p:nvPicPr>
          <p:cNvPr id="86020" name="图片 5" descr="johncocke-200.jpg">
            <a:extLst>
              <a:ext uri="{FF2B5EF4-FFF2-40B4-BE49-F238E27FC236}">
                <a16:creationId xmlns:a16="http://schemas.microsoft.com/office/drawing/2014/main" id="{7A9C33E5-FC49-364C-B66D-FDE4C68C2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图片 6" descr="images.jpeg">
            <a:extLst>
              <a:ext uri="{FF2B5EF4-FFF2-40B4-BE49-F238E27FC236}">
                <a16:creationId xmlns:a16="http://schemas.microsoft.com/office/drawing/2014/main" id="{2318620B-3A93-AA47-AF19-B0A78CF03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625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7" descr="hennessy.jpeg">
            <a:extLst>
              <a:ext uri="{FF2B5EF4-FFF2-40B4-BE49-F238E27FC236}">
                <a16:creationId xmlns:a16="http://schemas.microsoft.com/office/drawing/2014/main" id="{4E55C832-1416-7F47-BD84-7F3AF586B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76200"/>
            <a:ext cx="124936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A1AB81EA-3DDF-524B-A6AE-C609749A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RISC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45C88145-9109-7445-B7CD-2022F60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93A9B-C9FF-854C-9B06-8F413937B32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BA4B051-FAA0-0344-90AF-F02D3BD1EE4E}"/>
              </a:ext>
            </a:extLst>
          </p:cNvPr>
          <p:cNvGraphicFramePr>
            <a:graphicFrameLocks noGrp="1"/>
          </p:cNvGraphicFramePr>
          <p:nvPr/>
        </p:nvGraphicFramePr>
        <p:xfrm>
          <a:off x="581025" y="1524000"/>
          <a:ext cx="7877175" cy="3931920"/>
        </p:xfrm>
        <a:graphic>
          <a:graphicData uri="http://schemas.openxmlformats.org/drawingml/2006/table">
            <a:tbl>
              <a:tblPr/>
              <a:tblGrid>
                <a:gridCol w="406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IBM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Power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IBM and Motorola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PowerPC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Sun Microsystems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SPARC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Digital Equipment Corporation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Alpha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Hewlett Pack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Pa-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risc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MIPS Technologies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MIPS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Acorn Computers Ltd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ARM(Acorn RISC Machine)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38F769B-A95E-264F-9E2A-656F7310F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32EE53E-64F9-4E48-825E-FBA9B5C9A0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5303328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 large number of instructions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Many fewer instructions (&lt;100)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Some instructions with long execution times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No instruction with a long execution time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Variable-length encodings. (x86-64 1~15 bytes)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Fixed-length encodings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Multiple formats for specifying operands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Simple addressing formats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Arithmetic and logical operations can be applied to both memory and register operands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Arithmetic and logical operations only use register operands. load/store Architecture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C4BBAF1-6E97-8D46-AC42-A180DBB69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8AA1DB8-C449-B247-94A7-6C6A8BA323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16075"/>
          <a:ext cx="8305800" cy="4388672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Implementation artifacts hidden from machine level programs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Implementation artifacts exposed to machine level programs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Condition codes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explicit test instructions store the test results in normal registers for use in conditional evaluation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Stack-intensive procedure linkage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itchFamily="18" charset="0"/>
                        </a:rPr>
                        <a:t>Registers are used for procedure arguments and return addresses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6981F48-CFBE-3048-B643-C07F3EB8B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F128A2-2934-1442-A603-807E07D73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Cons for early RISC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More instructions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Not multiple cycles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Exposing implementation artifacts to machine level programs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Pros for RISC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Well suited for pipeline (high efficient implementation)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0F9A111-F4B0-B44F-8344-A7A557437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Y86-64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35CB7C7-789C-A24D-8C4A-DCB329135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Y86-64 instruction set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Includes attributes of both CISC and RISC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Can be viewed as taking a CISC instruction set (x86-64) and simplifying it by applying some of the principles of RISC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 the CISC side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condition codes, variable-length instructions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uses the stack to store return addresses.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 the RISC side,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load/store architecture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regular instruction encoding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passes procedure arguments through registers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950F64A-9B91-8D41-991F-F0FB19359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6DFE3ED-5D79-824E-ADD4-AA8490148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In the early 1990s, the debate diminished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neither RISC nor CISC in their purest forms are better than designs that incorporated the best ideas of both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26C9FEC-7E65-5E48-A3C2-42331B064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FE82A88-0DE3-DD44-9BA5-AFEF9A207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Evolved and introduced more instructions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many of which take multiple cycles to execute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Have hundreds of instructions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Exposing implementation artifacts to machine-level programs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proved to be shortsighted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 new processor models were developed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using more advanced hardware structures,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many of these artifacts became irrelevant,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but they still remained part of the instruction set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B96FE67-EC38-A24E-B937-71F00D9C2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A67378-2B75-D54D-9FC6-6C6234ACD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core of RISC design 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is well suited to execution on a pipelined machine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X86 incorporates RISC features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Dynamic translating CISC instructions to RISC-like ops and taking pipeline architectures 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X86-64 introduces more RISC features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D1AC48-70FE-374B-93D6-D08C719D4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Processor State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2AFCDC-0534-D64B-B878-BD8B44FA0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447800"/>
            <a:ext cx="6718300" cy="4997450"/>
          </a:xfrm>
        </p:spPr>
        <p:txBody>
          <a:bodyPr/>
          <a:lstStyle/>
          <a:p>
            <a:pPr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Single-bit flags set by arithmetic or logical instructions</a:t>
            </a:r>
          </a:p>
          <a:p>
            <a:pPr lvl="2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OF: Overflow    ZF: Zero    SF: Negative</a:t>
            </a:r>
          </a:p>
          <a:p>
            <a:pPr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Status code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Program is running normally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Or some special event has occured</a:t>
            </a:r>
          </a:p>
          <a:p>
            <a:pPr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Byte-addressable storage array</a:t>
            </a:r>
          </a:p>
          <a:p>
            <a:pPr lvl="1" eaLnBrk="1" hangingPunct="1">
              <a:spcBef>
                <a:spcPts val="300"/>
              </a:spcBef>
              <a:tabLst>
                <a:tab pos="3478213" algn="l"/>
                <a:tab pos="4856163" algn="l"/>
              </a:tabLst>
            </a:pPr>
            <a:r>
              <a:rPr lang="en-US" altLang="zh-CN">
                <a:ea typeface="宋体" panose="02010600030101010101" pitchFamily="2" charset="-122"/>
              </a:rPr>
              <a:t>Words stored in little-endian byte order</a:t>
            </a:r>
          </a:p>
        </p:txBody>
      </p:sp>
      <p:sp>
        <p:nvSpPr>
          <p:cNvPr id="12292" name="Rectangle 20">
            <a:extLst>
              <a:ext uri="{FF2B5EF4-FFF2-40B4-BE49-F238E27FC236}">
                <a16:creationId xmlns:a16="http://schemas.microsoft.com/office/drawing/2014/main" id="{BAF2DEFF-4FDD-C644-8498-59D4DBAB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2514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12293" name="Rectangle 23">
            <a:extLst>
              <a:ext uri="{FF2B5EF4-FFF2-40B4-BE49-F238E27FC236}">
                <a16:creationId xmlns:a16="http://schemas.microsoft.com/office/drawing/2014/main" id="{BCB409EF-724A-AA42-98A1-73B29DE9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08613"/>
            <a:ext cx="1679575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5939" tIns="47969" rIns="95939" bIns="47969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CN" sz="17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2294" name="Rectangle 24">
            <a:extLst>
              <a:ext uri="{FF2B5EF4-FFF2-40B4-BE49-F238E27FC236}">
                <a16:creationId xmlns:a16="http://schemas.microsoft.com/office/drawing/2014/main" id="{8548F923-E3A3-FE43-9521-4A15941D2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53000"/>
            <a:ext cx="1679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grpSp>
        <p:nvGrpSpPr>
          <p:cNvPr id="12295" name="Group 30">
            <a:extLst>
              <a:ext uri="{FF2B5EF4-FFF2-40B4-BE49-F238E27FC236}">
                <a16:creationId xmlns:a16="http://schemas.microsoft.com/office/drawing/2014/main" id="{8BEF51A4-FF18-8A47-B59D-E07EA0EB894F}"/>
              </a:ext>
            </a:extLst>
          </p:cNvPr>
          <p:cNvGrpSpPr>
            <a:grpSpLocks/>
          </p:cNvGrpSpPr>
          <p:nvPr/>
        </p:nvGrpSpPr>
        <p:grpSpPr bwMode="auto">
          <a:xfrm>
            <a:off x="6854825" y="2019300"/>
            <a:ext cx="1296988" cy="303213"/>
            <a:chOff x="2736" y="1056"/>
            <a:chExt cx="432" cy="144"/>
          </a:xfrm>
        </p:grpSpPr>
        <p:sp>
          <p:nvSpPr>
            <p:cNvPr id="12299" name="Rectangle 26">
              <a:extLst>
                <a:ext uri="{FF2B5EF4-FFF2-40B4-BE49-F238E27FC236}">
                  <a16:creationId xmlns:a16="http://schemas.microsoft.com/office/drawing/2014/main" id="{CC018A52-F34C-FA45-958A-E2E913F4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12300" name="Rectangle 27">
              <a:extLst>
                <a:ext uri="{FF2B5EF4-FFF2-40B4-BE49-F238E27FC236}">
                  <a16:creationId xmlns:a16="http://schemas.microsoft.com/office/drawing/2014/main" id="{EA82BA95-D672-924B-987E-C8C89A74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ZF</a:t>
              </a:r>
            </a:p>
          </p:txBody>
        </p:sp>
        <p:sp>
          <p:nvSpPr>
            <p:cNvPr id="12301" name="Rectangle 28">
              <a:extLst>
                <a:ext uri="{FF2B5EF4-FFF2-40B4-BE49-F238E27FC236}">
                  <a16:creationId xmlns:a16="http://schemas.microsoft.com/office/drawing/2014/main" id="{475B9EAA-9FF6-3646-9E97-972B014B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SF</a:t>
              </a:r>
            </a:p>
          </p:txBody>
        </p:sp>
        <p:sp>
          <p:nvSpPr>
            <p:cNvPr id="12302" name="Rectangle 29">
              <a:extLst>
                <a:ext uri="{FF2B5EF4-FFF2-40B4-BE49-F238E27FC236}">
                  <a16:creationId xmlns:a16="http://schemas.microsoft.com/office/drawing/2014/main" id="{B4FB4320-5AA8-AB44-8EFF-2AB28D52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12296" name="组合 23">
            <a:extLst>
              <a:ext uri="{FF2B5EF4-FFF2-40B4-BE49-F238E27FC236}">
                <a16:creationId xmlns:a16="http://schemas.microsoft.com/office/drawing/2014/main" id="{9D9874ED-167A-344A-9E9D-67E68AF7DD1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716213"/>
            <a:ext cx="2286000" cy="636587"/>
            <a:chOff x="6397625" y="4191000"/>
            <a:chExt cx="2286000" cy="636588"/>
          </a:xfrm>
        </p:grpSpPr>
        <p:sp>
          <p:nvSpPr>
            <p:cNvPr id="12297" name="Rectangle 21">
              <a:extLst>
                <a:ext uri="{FF2B5EF4-FFF2-40B4-BE49-F238E27FC236}">
                  <a16:creationId xmlns:a16="http://schemas.microsoft.com/office/drawing/2014/main" id="{496395A7-7A84-3B4F-B0D6-62218235A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4598988"/>
              <a:ext cx="839787" cy="2286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7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2298" name="Rectangle 22">
              <a:extLst>
                <a:ext uri="{FF2B5EF4-FFF2-40B4-BE49-F238E27FC236}">
                  <a16:creationId xmlns:a16="http://schemas.microsoft.com/office/drawing/2014/main" id="{B47D7F34-F498-7540-B297-4E2645D4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4191000"/>
              <a:ext cx="2286000" cy="46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39" tIns="47969" rIns="9593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Program status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1C7CAE2-817E-6742-A211-27F3FC200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0E89AE8-82EE-794D-B4D8-70627A08C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Marketing issues determine the success of the ISAs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X86 wins in high-end server, desktop, laptop machines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RISC win in market of embedded processors and the smart phone </a:t>
            </a: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14767B7-518D-FC4F-92C7-27859617B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C85F1F9-6DE5-9943-BE8A-B213149DF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Intel made it easy to keep moving from one generation of processor to the next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maintaining compatibility with its existing processors</a:t>
            </a:r>
          </a:p>
          <a:p>
            <a:r>
              <a:rPr lang="en-US" altLang="zh-CN">
                <a:ea typeface="宋体" panose="02010600030101010101" pitchFamily="2" charset="-122"/>
              </a:rPr>
              <a:t>As integrated-circuit technology improved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 processor manufacturers could overcome the inefficiencies created by the original 8086 instruction set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RISC techniques to produce performance comparable to the best RISC machines.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219EEF6-B138-934A-B817-47C899F31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2AA43F-AED1-A84F-BE13-EF8A4E29B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RISC processors have done very well in the market for </a:t>
            </a:r>
            <a:r>
              <a:rPr lang="en-US" altLang="zh-CN" i="1" dirty="0">
                <a:ea typeface="宋体" panose="02010600030101010101" pitchFamily="2" charset="-122"/>
              </a:rPr>
              <a:t>embedded processors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these applications, saving on cost and power is more important than maintaining backward compatibility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terms of the number of processors sold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this is a very large and growing market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3C86C0A-9224-7B4D-80C3-133CFD1D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Instructions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DB0A6E-2B8C-AE40-A15E-BB1509C6A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1--10 bytes of information read from memory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Can determine instruction length from first byte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Not as many instruction types, and simpler encoding than with IA64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Each accesses and modifies some part(s) of the program state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947BB0F-CB57-844E-8A6B-5F594EAF0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 Instructions</a:t>
            </a:r>
          </a:p>
        </p:txBody>
      </p:sp>
      <p:pic>
        <p:nvPicPr>
          <p:cNvPr id="16387" name="图片 5">
            <a:extLst>
              <a:ext uri="{FF2B5EF4-FFF2-40B4-BE49-F238E27FC236}">
                <a16:creationId xmlns:a16="http://schemas.microsoft.com/office/drawing/2014/main" id="{9D771B57-5578-5147-BB85-99BB1543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50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62533CA-3886-694A-99B2-FC2BCD9A3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Registers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7D1B8B7-CCED-2346-ACAD-1BA140E9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600200"/>
            <a:ext cx="8470900" cy="48450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register has 4-bit ID</a:t>
            </a:r>
          </a:p>
          <a:p>
            <a:pPr lvl="1"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Same encoding as in IA64, except %r15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Register ID F indicates “no register”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Will use this in our hardware design in multiple places</a:t>
            </a:r>
          </a:p>
        </p:txBody>
      </p:sp>
      <p:grpSp>
        <p:nvGrpSpPr>
          <p:cNvPr id="18436" name="Group 21">
            <a:extLst>
              <a:ext uri="{FF2B5EF4-FFF2-40B4-BE49-F238E27FC236}">
                <a16:creationId xmlns:a16="http://schemas.microsoft.com/office/drawing/2014/main" id="{1156275B-6749-3C4A-8F6C-1BEAA14FC68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3502025" cy="1219200"/>
            <a:chOff x="864" y="1488"/>
            <a:chExt cx="1920" cy="576"/>
          </a:xfrm>
        </p:grpSpPr>
        <p:sp>
          <p:nvSpPr>
            <p:cNvPr id="18455" name="Rectangle 5">
              <a:extLst>
                <a:ext uri="{FF2B5EF4-FFF2-40B4-BE49-F238E27FC236}">
                  <a16:creationId xmlns:a16="http://schemas.microsoft.com/office/drawing/2014/main" id="{2556E63B-5110-DE46-8FDA-79368DF4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rax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6" name="Rectangle 6">
              <a:extLst>
                <a:ext uri="{FF2B5EF4-FFF2-40B4-BE49-F238E27FC236}">
                  <a16:creationId xmlns:a16="http://schemas.microsoft.com/office/drawing/2014/main" id="{A13E17EF-C8EB-6548-B6A3-7809ED73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rcx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7" name="Rectangle 7">
              <a:extLst>
                <a:ext uri="{FF2B5EF4-FFF2-40B4-BE49-F238E27FC236}">
                  <a16:creationId xmlns:a16="http://schemas.microsoft.com/office/drawing/2014/main" id="{474C5ADD-5F62-DE4F-B506-EBC645202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rdx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8" name="Rectangle 8">
              <a:extLst>
                <a:ext uri="{FF2B5EF4-FFF2-40B4-BE49-F238E27FC236}">
                  <a16:creationId xmlns:a16="http://schemas.microsoft.com/office/drawing/2014/main" id="{E547E21F-507D-9A47-8D7B-A213033C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rbx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9" name="Rectangle 9">
              <a:extLst>
                <a:ext uri="{FF2B5EF4-FFF2-40B4-BE49-F238E27FC236}">
                  <a16:creationId xmlns:a16="http://schemas.microsoft.com/office/drawing/2014/main" id="{B76C3DB5-1351-D34A-94F3-E71CC85D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rsi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0" name="Rectangle 10">
              <a:extLst>
                <a:ext uri="{FF2B5EF4-FFF2-40B4-BE49-F238E27FC236}">
                  <a16:creationId xmlns:a16="http://schemas.microsoft.com/office/drawing/2014/main" id="{A683509A-8E45-A840-B75C-54B77F0C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rdi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1" name="Rectangle 11">
              <a:extLst>
                <a:ext uri="{FF2B5EF4-FFF2-40B4-BE49-F238E27FC236}">
                  <a16:creationId xmlns:a16="http://schemas.microsoft.com/office/drawing/2014/main" id="{A503DB4C-1397-5447-8E79-95FD1EB7F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rsp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2" name="Rectangle 12">
              <a:extLst>
                <a:ext uri="{FF2B5EF4-FFF2-40B4-BE49-F238E27FC236}">
                  <a16:creationId xmlns:a16="http://schemas.microsoft.com/office/drawing/2014/main" id="{DCAE2072-F7AE-4C4C-AAFA-412359A9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rbp</a:t>
              </a:r>
              <a:endPara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3" name="Rectangle 13">
              <a:extLst>
                <a:ext uri="{FF2B5EF4-FFF2-40B4-BE49-F238E27FC236}">
                  <a16:creationId xmlns:a16="http://schemas.microsoft.com/office/drawing/2014/main" id="{BBA3698F-C0F9-EA45-8A34-5A76BFC4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0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4" name="Rectangle 14">
              <a:extLst>
                <a:ext uri="{FF2B5EF4-FFF2-40B4-BE49-F238E27FC236}">
                  <a16:creationId xmlns:a16="http://schemas.microsoft.com/office/drawing/2014/main" id="{E363788B-F213-6B48-ACF2-4F07437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5" name="Rectangle 15">
              <a:extLst>
                <a:ext uri="{FF2B5EF4-FFF2-40B4-BE49-F238E27FC236}">
                  <a16:creationId xmlns:a16="http://schemas.microsoft.com/office/drawing/2014/main" id="{BDD06E99-7099-5748-A6B4-C3570D2AF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66" name="Rectangle 16">
              <a:extLst>
                <a:ext uri="{FF2B5EF4-FFF2-40B4-BE49-F238E27FC236}">
                  <a16:creationId xmlns:a16="http://schemas.microsoft.com/office/drawing/2014/main" id="{3BBA3CEE-8B93-334E-B197-6FE2CE12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67" name="Rectangle 17">
              <a:extLst>
                <a:ext uri="{FF2B5EF4-FFF2-40B4-BE49-F238E27FC236}">
                  <a16:creationId xmlns:a16="http://schemas.microsoft.com/office/drawing/2014/main" id="{27A7E769-5D77-3048-8EDB-F065762C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8" name="Rectangle 18">
              <a:extLst>
                <a:ext uri="{FF2B5EF4-FFF2-40B4-BE49-F238E27FC236}">
                  <a16:creationId xmlns:a16="http://schemas.microsoft.com/office/drawing/2014/main" id="{84F7C867-319B-A142-BDCC-EE62D4DA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69" name="Rectangle 19">
              <a:extLst>
                <a:ext uri="{FF2B5EF4-FFF2-40B4-BE49-F238E27FC236}">
                  <a16:creationId xmlns:a16="http://schemas.microsoft.com/office/drawing/2014/main" id="{ED13DDFD-A556-9840-A639-BD8AD708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70" name="Rectangle 20">
              <a:extLst>
                <a:ext uri="{FF2B5EF4-FFF2-40B4-BE49-F238E27FC236}">
                  <a16:creationId xmlns:a16="http://schemas.microsoft.com/office/drawing/2014/main" id="{6A7F1AEE-3613-2846-8CA1-EFE8BE1A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18437" name="矩形 20">
            <a:extLst>
              <a:ext uri="{FF2B5EF4-FFF2-40B4-BE49-F238E27FC236}">
                <a16:creationId xmlns:a16="http://schemas.microsoft.com/office/drawing/2014/main" id="{1ECC3635-F61E-AB46-89AD-3D523362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-187325"/>
            <a:ext cx="30168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700" b="0" dirty="0">
                <a:solidFill>
                  <a:srgbClr val="00CC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8438" name="Group 21">
            <a:extLst>
              <a:ext uri="{FF2B5EF4-FFF2-40B4-BE49-F238E27FC236}">
                <a16:creationId xmlns:a16="http://schemas.microsoft.com/office/drawing/2014/main" id="{E7C22490-5EF0-EF4C-A151-0C2F35818DAA}"/>
              </a:ext>
            </a:extLst>
          </p:cNvPr>
          <p:cNvGrpSpPr>
            <a:grpSpLocks/>
          </p:cNvGrpSpPr>
          <p:nvPr/>
        </p:nvGrpSpPr>
        <p:grpSpPr bwMode="auto">
          <a:xfrm>
            <a:off x="4879975" y="2286000"/>
            <a:ext cx="3502025" cy="1219200"/>
            <a:chOff x="864" y="1488"/>
            <a:chExt cx="1920" cy="576"/>
          </a:xfrm>
        </p:grpSpPr>
        <p:sp>
          <p:nvSpPr>
            <p:cNvPr id="18439" name="Rectangle 5">
              <a:extLst>
                <a:ext uri="{FF2B5EF4-FFF2-40B4-BE49-F238E27FC236}">
                  <a16:creationId xmlns:a16="http://schemas.microsoft.com/office/drawing/2014/main" id="{C6282F7E-3FCA-6044-8099-DFAE4731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%r8</a:t>
              </a:r>
            </a:p>
          </p:txBody>
        </p:sp>
        <p:sp>
          <p:nvSpPr>
            <p:cNvPr id="18440" name="Rectangle 6">
              <a:extLst>
                <a:ext uri="{FF2B5EF4-FFF2-40B4-BE49-F238E27FC236}">
                  <a16:creationId xmlns:a16="http://schemas.microsoft.com/office/drawing/2014/main" id="{0D9C277E-1F5E-EA48-8E0F-C19CA025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%r9</a:t>
              </a:r>
            </a:p>
          </p:txBody>
        </p:sp>
        <p:sp>
          <p:nvSpPr>
            <p:cNvPr id="18441" name="Rectangle 7">
              <a:extLst>
                <a:ext uri="{FF2B5EF4-FFF2-40B4-BE49-F238E27FC236}">
                  <a16:creationId xmlns:a16="http://schemas.microsoft.com/office/drawing/2014/main" id="{2FBE4684-A764-B143-BD72-3EF46FD7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%r10</a:t>
              </a:r>
            </a:p>
          </p:txBody>
        </p:sp>
        <p:sp>
          <p:nvSpPr>
            <p:cNvPr id="18442" name="Rectangle 8">
              <a:extLst>
                <a:ext uri="{FF2B5EF4-FFF2-40B4-BE49-F238E27FC236}">
                  <a16:creationId xmlns:a16="http://schemas.microsoft.com/office/drawing/2014/main" id="{511765EB-A806-B64D-A783-A2A64011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%r11</a:t>
              </a:r>
            </a:p>
          </p:txBody>
        </p:sp>
        <p:sp>
          <p:nvSpPr>
            <p:cNvPr id="18443" name="Rectangle 9">
              <a:extLst>
                <a:ext uri="{FF2B5EF4-FFF2-40B4-BE49-F238E27FC236}">
                  <a16:creationId xmlns:a16="http://schemas.microsoft.com/office/drawing/2014/main" id="{41B77004-D3B3-2840-A82F-0D51B1D8F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%r12</a:t>
              </a:r>
            </a:p>
          </p:txBody>
        </p:sp>
        <p:sp>
          <p:nvSpPr>
            <p:cNvPr id="18444" name="Rectangle 10">
              <a:extLst>
                <a:ext uri="{FF2B5EF4-FFF2-40B4-BE49-F238E27FC236}">
                  <a16:creationId xmlns:a16="http://schemas.microsoft.com/office/drawing/2014/main" id="{43CDBBEB-12AD-4E4B-AA72-6F9850CD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%r13</a:t>
              </a:r>
            </a:p>
          </p:txBody>
        </p:sp>
        <p:sp>
          <p:nvSpPr>
            <p:cNvPr id="18445" name="Rectangle 11">
              <a:extLst>
                <a:ext uri="{FF2B5EF4-FFF2-40B4-BE49-F238E27FC236}">
                  <a16:creationId xmlns:a16="http://schemas.microsoft.com/office/drawing/2014/main" id="{A74620FA-9921-654B-9110-7F8F533F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%r14</a:t>
              </a:r>
            </a:p>
          </p:txBody>
        </p:sp>
        <p:sp>
          <p:nvSpPr>
            <p:cNvPr id="18446" name="Rectangle 12">
              <a:extLst>
                <a:ext uri="{FF2B5EF4-FFF2-40B4-BE49-F238E27FC236}">
                  <a16:creationId xmlns:a16="http://schemas.microsoft.com/office/drawing/2014/main" id="{A9E25B67-46BA-564B-96DA-E9339F2A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None</a:t>
              </a:r>
            </a:p>
          </p:txBody>
        </p:sp>
        <p:sp>
          <p:nvSpPr>
            <p:cNvPr id="18447" name="Rectangle 13">
              <a:extLst>
                <a:ext uri="{FF2B5EF4-FFF2-40B4-BE49-F238E27FC236}">
                  <a16:creationId xmlns:a16="http://schemas.microsoft.com/office/drawing/2014/main" id="{9572B02B-86F7-5643-81E6-93C9F5D2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48" name="Rectangle 14">
              <a:extLst>
                <a:ext uri="{FF2B5EF4-FFF2-40B4-BE49-F238E27FC236}">
                  <a16:creationId xmlns:a16="http://schemas.microsoft.com/office/drawing/2014/main" id="{E4797AD7-4F26-C646-8F6B-B05790AC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9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49" name="Rectangle 15">
              <a:extLst>
                <a:ext uri="{FF2B5EF4-FFF2-40B4-BE49-F238E27FC236}">
                  <a16:creationId xmlns:a16="http://schemas.microsoft.com/office/drawing/2014/main" id="{3D05CD37-6C20-F646-A37F-CAA0190C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450" name="Rectangle 16">
              <a:extLst>
                <a:ext uri="{FF2B5EF4-FFF2-40B4-BE49-F238E27FC236}">
                  <a16:creationId xmlns:a16="http://schemas.microsoft.com/office/drawing/2014/main" id="{B039E885-1FE0-0E42-B7E0-1C1F1790C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51" name="Rectangle 17">
              <a:extLst>
                <a:ext uri="{FF2B5EF4-FFF2-40B4-BE49-F238E27FC236}">
                  <a16:creationId xmlns:a16="http://schemas.microsoft.com/office/drawing/2014/main" id="{2D78F11A-69C8-6949-A5F3-62EA756F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C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2" name="Rectangle 18">
              <a:extLst>
                <a:ext uri="{FF2B5EF4-FFF2-40B4-BE49-F238E27FC236}">
                  <a16:creationId xmlns:a16="http://schemas.microsoft.com/office/drawing/2014/main" id="{5E3D55DA-1652-2A4D-B52F-6E75A869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3" name="Rectangle 19">
              <a:extLst>
                <a:ext uri="{FF2B5EF4-FFF2-40B4-BE49-F238E27FC236}">
                  <a16:creationId xmlns:a16="http://schemas.microsoft.com/office/drawing/2014/main" id="{4C1A8884-1B58-2A49-A2FD-DCC3CE538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8454" name="Rectangle 20">
              <a:extLst>
                <a:ext uri="{FF2B5EF4-FFF2-40B4-BE49-F238E27FC236}">
                  <a16:creationId xmlns:a16="http://schemas.microsoft.com/office/drawing/2014/main" id="{6BF05FE6-4449-054C-B61A-20D3827DE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2">
            <a:extLst>
              <a:ext uri="{FF2B5EF4-FFF2-40B4-BE49-F238E27FC236}">
                <a16:creationId xmlns:a16="http://schemas.microsoft.com/office/drawing/2014/main" id="{A49E2453-FDFE-D34F-B476-0D1FDFA1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65438"/>
            <a:ext cx="4800600" cy="4603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C4516C1-613A-9140-963A-4095CCBD9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Instruction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298BF95-5E15-3241-BB86-84A2B9804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07388" cy="441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Addition Instruction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Add value in register rA to that in register rB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Store result in register rB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Note that Y86 only allows addition to be applied to register data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Set condition codes based on result</a:t>
            </a:r>
          </a:p>
        </p:txBody>
      </p:sp>
      <p:grpSp>
        <p:nvGrpSpPr>
          <p:cNvPr id="2" name="Group 93">
            <a:extLst>
              <a:ext uri="{FF2B5EF4-FFF2-40B4-BE49-F238E27FC236}">
                <a16:creationId xmlns:a16="http://schemas.microsoft.com/office/drawing/2014/main" id="{9A3BECD0-C5BB-6C4A-826C-9082F67BF8C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4266183" cy="304800"/>
            <a:chOff x="528" y="1680"/>
            <a:chExt cx="2013" cy="192"/>
          </a:xfrm>
          <a:solidFill>
            <a:srgbClr val="FFFF00"/>
          </a:solidFill>
        </p:grpSpPr>
        <p:sp>
          <p:nvSpPr>
            <p:cNvPr id="13324" name="Rectangle 5">
              <a:extLst>
                <a:ext uri="{FF2B5EF4-FFF2-40B4-BE49-F238E27FC236}">
                  <a16:creationId xmlns:a16="http://schemas.microsoft.com/office/drawing/2014/main" id="{F0521126-39CF-0F40-B5ED-115AF8C38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 wrap="none" lIns="95939" tIns="47969" rIns="95939" bIns="47969" anchor="ctr"/>
            <a:lstStyle/>
            <a:p>
              <a:pPr defTabSz="958850" eaLnBrk="1" hangingPunct="1">
                <a:spcBef>
                  <a:spcPct val="20000"/>
                </a:spcBef>
                <a:defRPr/>
              </a:pPr>
              <a:r>
                <a:rPr lang="en-US" altLang="zh-CN" b="0" dirty="0" err="1">
                  <a:latin typeface="Nanum Myeongjo" panose="02020603020101020101" pitchFamily="18" charset="-127"/>
                </a:rPr>
                <a:t>addq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 </a:t>
              </a:r>
              <a:r>
                <a:rPr lang="en-US" altLang="zh-CN" b="0" dirty="0" err="1">
                  <a:latin typeface="Nanum Myeongjo" panose="02020603020101020101" pitchFamily="18" charset="-127"/>
                </a:rPr>
                <a:t>rA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, </a:t>
              </a:r>
              <a:r>
                <a:rPr lang="en-US" altLang="zh-CN" b="0" dirty="0" err="1">
                  <a:latin typeface="Nanum Myeongjo" panose="02020603020101020101" pitchFamily="18" charset="-127"/>
                </a:rPr>
                <a:t>rB</a:t>
              </a:r>
              <a:endParaRPr lang="en-US" altLang="zh-CN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3F8DD007-BF8C-C541-ACA3-265182EEE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  <a:grpFill/>
          </p:grpSpPr>
          <p:sp>
            <p:nvSpPr>
              <p:cNvPr id="13331" name="Rectangle 8">
                <a:extLst>
                  <a:ext uri="{FF2B5EF4-FFF2-40B4-BE49-F238E27FC236}">
                    <a16:creationId xmlns:a16="http://schemas.microsoft.com/office/drawing/2014/main" id="{265C3532-571E-A44C-BA7D-F49D8A0D6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13330" name="Rectangle 7">
                <a:extLst>
                  <a:ext uri="{FF2B5EF4-FFF2-40B4-BE49-F238E27FC236}">
                    <a16:creationId xmlns:a16="http://schemas.microsoft.com/office/drawing/2014/main" id="{4EF9569F-B7B9-6A46-92ED-F86542ACD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>
                    <a:latin typeface="Nanum Myeongjo" panose="02020603020101020101" pitchFamily="18" charset="-127"/>
                  </a:rPr>
                  <a:t>6</a:t>
                </a:r>
              </a:p>
            </p:txBody>
          </p:sp>
        </p:grpSp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5E9155A4-2093-B540-A9BE-E9371E5CE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680"/>
              <a:ext cx="467" cy="192"/>
              <a:chOff x="1642" y="2544"/>
              <a:chExt cx="467" cy="192"/>
            </a:xfrm>
            <a:grpFill/>
          </p:grpSpPr>
          <p:sp>
            <p:nvSpPr>
              <p:cNvPr id="13327" name="Rectangle 11">
                <a:extLst>
                  <a:ext uri="{FF2B5EF4-FFF2-40B4-BE49-F238E27FC236}">
                    <a16:creationId xmlns:a16="http://schemas.microsoft.com/office/drawing/2014/main" id="{126EDF7B-6953-AD46-92C3-589AB7E71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544"/>
                <a:ext cx="25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ts val="0"/>
                  </a:spcBef>
                  <a:defRPr/>
                </a:pPr>
                <a:r>
                  <a:rPr lang="en-US" altLang="zh-CN" b="0" dirty="0" err="1">
                    <a:latin typeface="Nanum Myeongjo" panose="02020603020101020101" pitchFamily="18" charset="-127"/>
                  </a:rPr>
                  <a:t>rA</a:t>
                </a:r>
                <a:endParaRPr lang="en-US" altLang="zh-CN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328" name="Rectangle 12">
                <a:extLst>
                  <a:ext uri="{FF2B5EF4-FFF2-40B4-BE49-F238E27FC236}">
                    <a16:creationId xmlns:a16="http://schemas.microsoft.com/office/drawing/2014/main" id="{9D83C667-9557-4F45-91F8-9A237B958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37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39" tIns="47969" rIns="95939" bIns="47969" anchor="ctr"/>
              <a:lstStyle/>
              <a:p>
                <a:pPr defTabSz="958850" eaLnBrk="1" hangingPunct="1">
                  <a:spcBef>
                    <a:spcPct val="20000"/>
                  </a:spcBef>
                  <a:defRPr/>
                </a:pPr>
                <a:r>
                  <a:rPr lang="en-US" altLang="zh-CN" b="0" dirty="0" err="1">
                    <a:latin typeface="Nanum Myeongjo" panose="02020603020101020101" pitchFamily="18" charset="-127"/>
                  </a:rPr>
                  <a:t>rB</a:t>
                </a:r>
                <a:endParaRPr lang="en-US" altLang="zh-CN" b="0" dirty="0">
                  <a:latin typeface="Nanum Myeongjo" panose="02020603020101020101" pitchFamily="18" charset="-127"/>
                </a:endParaRPr>
              </a:p>
            </p:txBody>
          </p:sp>
        </p:grpSp>
      </p:grpSp>
      <p:grpSp>
        <p:nvGrpSpPr>
          <p:cNvPr id="5" name="Group 91">
            <a:extLst>
              <a:ext uri="{FF2B5EF4-FFF2-40B4-BE49-F238E27FC236}">
                <a16:creationId xmlns:a16="http://schemas.microsoft.com/office/drawing/2014/main" id="{2DACDE40-7710-934C-86D0-0973D32E6DF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209800"/>
            <a:ext cx="4256656" cy="609600"/>
            <a:chOff x="2491" y="1104"/>
            <a:chExt cx="2968" cy="443"/>
          </a:xfrm>
        </p:grpSpPr>
        <p:sp>
          <p:nvSpPr>
            <p:cNvPr id="20490" name="Line 86">
              <a:extLst>
                <a:ext uri="{FF2B5EF4-FFF2-40B4-BE49-F238E27FC236}">
                  <a16:creationId xmlns:a16="http://schemas.microsoft.com/office/drawing/2014/main" id="{A2D25220-8E6A-CA44-B8AC-C36233CB9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1" y="1307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91" name="Text Box 87">
              <a:extLst>
                <a:ext uri="{FF2B5EF4-FFF2-40B4-BE49-F238E27FC236}">
                  <a16:creationId xmlns:a16="http://schemas.microsoft.com/office/drawing/2014/main" id="{FFF4078C-8769-B44C-9504-85F59265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Encoded Representation</a:t>
              </a:r>
            </a:p>
          </p:txBody>
        </p:sp>
      </p:grpSp>
      <p:grpSp>
        <p:nvGrpSpPr>
          <p:cNvPr id="6" name="Group 90">
            <a:extLst>
              <a:ext uri="{FF2B5EF4-FFF2-40B4-BE49-F238E27FC236}">
                <a16:creationId xmlns:a16="http://schemas.microsoft.com/office/drawing/2014/main" id="{EA7B2531-69C1-CB41-B5B3-0587A74BA8E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133600"/>
            <a:ext cx="3705225" cy="609600"/>
            <a:chOff x="1150" y="768"/>
            <a:chExt cx="2332" cy="761"/>
          </a:xfrm>
        </p:grpSpPr>
        <p:sp>
          <p:nvSpPr>
            <p:cNvPr id="20488" name="Line 88">
              <a:extLst>
                <a:ext uri="{FF2B5EF4-FFF2-40B4-BE49-F238E27FC236}">
                  <a16:creationId xmlns:a16="http://schemas.microsoft.com/office/drawing/2014/main" id="{5D755BBF-1BBA-C749-9FFC-C7031E187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1053"/>
              <a:ext cx="576" cy="4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0489" name="Text Box 89">
              <a:extLst>
                <a:ext uri="{FF2B5EF4-FFF2-40B4-BE49-F238E27FC236}">
                  <a16:creationId xmlns:a16="http://schemas.microsoft.com/office/drawing/2014/main" id="{8367CE0C-0F7F-D346-8E0D-89A4DBA4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9" tIns="47969" rIns="47969" bIns="47969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 dirty="0">
                  <a:solidFill>
                    <a:srgbClr val="FF0002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Generic Form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13122</TotalTime>
  <Words>2619</Words>
  <Application>Microsoft Macintosh PowerPoint</Application>
  <PresentationFormat>如螢幕大小 (4:3)</PresentationFormat>
  <Paragraphs>656</Paragraphs>
  <Slides>52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Times New Roman</vt:lpstr>
      <vt:lpstr>Arial</vt:lpstr>
      <vt:lpstr>Comic Sans MS</vt:lpstr>
      <vt:lpstr>宋体</vt:lpstr>
      <vt:lpstr>Courier New</vt:lpstr>
      <vt:lpstr>Wingdings</vt:lpstr>
      <vt:lpstr>icfp99</vt:lpstr>
      <vt:lpstr>Introducing to Y86</vt:lpstr>
      <vt:lpstr>Topics</vt:lpstr>
      <vt:lpstr>Goal</vt:lpstr>
      <vt:lpstr>Y86 Processor State</vt:lpstr>
      <vt:lpstr>Y86 Processor State</vt:lpstr>
      <vt:lpstr>Y86 Instructions</vt:lpstr>
      <vt:lpstr>Y86 Instructions</vt:lpstr>
      <vt:lpstr>Encoding Registers</vt:lpstr>
      <vt:lpstr>Instruction Example</vt:lpstr>
      <vt:lpstr>Instruction Example</vt:lpstr>
      <vt:lpstr>Arithmetic and Logical Operations</vt:lpstr>
      <vt:lpstr>Move Operations</vt:lpstr>
      <vt:lpstr>Move Instruction Examples</vt:lpstr>
      <vt:lpstr>Move Instruction Examples</vt:lpstr>
      <vt:lpstr>Conditional Move Operations</vt:lpstr>
      <vt:lpstr>Jump Instructions</vt:lpstr>
      <vt:lpstr>Y86 Program Stack</vt:lpstr>
      <vt:lpstr>Stack Operations</vt:lpstr>
      <vt:lpstr>Subroutine Call and Return</vt:lpstr>
      <vt:lpstr>Miscellaneous Instructions</vt:lpstr>
      <vt:lpstr>Y86 Instructions</vt:lpstr>
      <vt:lpstr>Y86 Programs</vt:lpstr>
      <vt:lpstr>Y86 Assembly</vt:lpstr>
      <vt:lpstr>Y86 Object Program</vt:lpstr>
      <vt:lpstr>Y86 Object Program</vt:lpstr>
      <vt:lpstr>Y86 Object Program</vt:lpstr>
      <vt:lpstr>Y86 Object Program</vt:lpstr>
      <vt:lpstr>Y86 Object Program</vt:lpstr>
      <vt:lpstr>Y86 Object Program</vt:lpstr>
      <vt:lpstr>Assembling Y86 Program</vt:lpstr>
      <vt:lpstr>PowerPoint 簡報</vt:lpstr>
      <vt:lpstr>PowerPoint 簡報</vt:lpstr>
      <vt:lpstr>Simulating Y86 Program</vt:lpstr>
      <vt:lpstr>Simulating Y86 Program</vt:lpstr>
      <vt:lpstr>Why do We Study the CPU Design?</vt:lpstr>
      <vt:lpstr>Instruction Set Architecture #1</vt:lpstr>
      <vt:lpstr>Instruction Set Architecture #2</vt:lpstr>
      <vt:lpstr>Instruction Set Architecture #3</vt:lpstr>
      <vt:lpstr>RISC vs. CISC</vt:lpstr>
      <vt:lpstr>CISC</vt:lpstr>
      <vt:lpstr>RISC</vt:lpstr>
      <vt:lpstr>RISC</vt:lpstr>
      <vt:lpstr>RISC vs. CISC</vt:lpstr>
      <vt:lpstr>RISC vs. CISC</vt:lpstr>
      <vt:lpstr>RISC</vt:lpstr>
      <vt:lpstr>Y86-64</vt:lpstr>
      <vt:lpstr>RISC vs. CISC</vt:lpstr>
      <vt:lpstr>RISC</vt:lpstr>
      <vt:lpstr>CISC</vt:lpstr>
      <vt:lpstr>CISC</vt:lpstr>
      <vt:lpstr>CISC</vt:lpstr>
      <vt:lpstr>CISC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434</cp:revision>
  <dcterms:created xsi:type="dcterms:W3CDTF">2000-01-15T07:54:11Z</dcterms:created>
  <dcterms:modified xsi:type="dcterms:W3CDTF">2020-07-13T01:46:45Z</dcterms:modified>
</cp:coreProperties>
</file>