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sldIdLst>
    <p:sldId id="1315" r:id="rId2"/>
    <p:sldId id="1374" r:id="rId3"/>
    <p:sldId id="1375" r:id="rId4"/>
    <p:sldId id="1376" r:id="rId5"/>
    <p:sldId id="1318" r:id="rId6"/>
    <p:sldId id="1344" r:id="rId7"/>
    <p:sldId id="1360" r:id="rId8"/>
    <p:sldId id="1359" r:id="rId9"/>
    <p:sldId id="1345" r:id="rId10"/>
    <p:sldId id="1319" r:id="rId11"/>
    <p:sldId id="1320" r:id="rId12"/>
    <p:sldId id="1321" r:id="rId13"/>
    <p:sldId id="1322" r:id="rId14"/>
    <p:sldId id="1323" r:id="rId15"/>
    <p:sldId id="1358" r:id="rId16"/>
    <p:sldId id="1357" r:id="rId17"/>
    <p:sldId id="1356" r:id="rId18"/>
    <p:sldId id="1324" r:id="rId19"/>
    <p:sldId id="1347" r:id="rId20"/>
    <p:sldId id="1349" r:id="rId21"/>
    <p:sldId id="1348" r:id="rId22"/>
    <p:sldId id="1350" r:id="rId23"/>
    <p:sldId id="1351" r:id="rId24"/>
    <p:sldId id="1352" r:id="rId25"/>
    <p:sldId id="1325" r:id="rId26"/>
    <p:sldId id="1326" r:id="rId27"/>
    <p:sldId id="1327" r:id="rId28"/>
    <p:sldId id="1328" r:id="rId29"/>
    <p:sldId id="1354" r:id="rId30"/>
    <p:sldId id="1353" r:id="rId31"/>
    <p:sldId id="1329" r:id="rId32"/>
    <p:sldId id="1330" r:id="rId33"/>
    <p:sldId id="1331" r:id="rId34"/>
    <p:sldId id="1332" r:id="rId35"/>
    <p:sldId id="1333" r:id="rId36"/>
    <p:sldId id="1372" r:id="rId37"/>
    <p:sldId id="1334" r:id="rId38"/>
    <p:sldId id="1373" r:id="rId39"/>
    <p:sldId id="1335" r:id="rId40"/>
    <p:sldId id="1336" r:id="rId41"/>
    <p:sldId id="1361" r:id="rId42"/>
    <p:sldId id="1362" r:id="rId43"/>
    <p:sldId id="1363" r:id="rId44"/>
    <p:sldId id="1364" r:id="rId45"/>
    <p:sldId id="1368" r:id="rId46"/>
    <p:sldId id="1369" r:id="rId47"/>
    <p:sldId id="1370" r:id="rId48"/>
    <p:sldId id="1371" r:id="rId49"/>
    <p:sldId id="1337" r:id="rId50"/>
    <p:sldId id="1339" r:id="rId51"/>
    <p:sldId id="1340" r:id="rId52"/>
    <p:sldId id="134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9" autoAdjust="0"/>
    <p:restoredTop sz="83427" autoAdjust="0"/>
  </p:normalViewPr>
  <p:slideViewPr>
    <p:cSldViewPr>
      <p:cViewPr varScale="1">
        <p:scale>
          <a:sx n="62" d="100"/>
          <a:sy n="62" d="100"/>
        </p:scale>
        <p:origin x="200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26" Type="http://schemas.openxmlformats.org/officeDocument/2006/relationships/slide" Target="slides/slide30.xml"/><Relationship Id="rId39" Type="http://schemas.openxmlformats.org/officeDocument/2006/relationships/slide" Target="slides/slide51.xml"/><Relationship Id="rId21" Type="http://schemas.openxmlformats.org/officeDocument/2006/relationships/slide" Target="slides/slide25.xml"/><Relationship Id="rId34" Type="http://schemas.openxmlformats.org/officeDocument/2006/relationships/slide" Target="slides/slide38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38" Type="http://schemas.openxmlformats.org/officeDocument/2006/relationships/slide" Target="slides/slide50.xml"/><Relationship Id="rId2" Type="http://schemas.openxmlformats.org/officeDocument/2006/relationships/slide" Target="slides/slide3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29" Type="http://schemas.openxmlformats.org/officeDocument/2006/relationships/slide" Target="slides/slide3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8.xml"/><Relationship Id="rId32" Type="http://schemas.openxmlformats.org/officeDocument/2006/relationships/slide" Target="slides/slide36.xml"/><Relationship Id="rId37" Type="http://schemas.openxmlformats.org/officeDocument/2006/relationships/slide" Target="slides/slide49.xml"/><Relationship Id="rId40" Type="http://schemas.openxmlformats.org/officeDocument/2006/relationships/slide" Target="slides/slide52.xml"/><Relationship Id="rId5" Type="http://schemas.openxmlformats.org/officeDocument/2006/relationships/slide" Target="slides/slide6.xml"/><Relationship Id="rId15" Type="http://schemas.openxmlformats.org/officeDocument/2006/relationships/slide" Target="slides/slide19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36" Type="http://schemas.openxmlformats.org/officeDocument/2006/relationships/slide" Target="slides/slide40.xml"/><Relationship Id="rId10" Type="http://schemas.openxmlformats.org/officeDocument/2006/relationships/slide" Target="slides/slide13.xml"/><Relationship Id="rId19" Type="http://schemas.openxmlformats.org/officeDocument/2006/relationships/slide" Target="slides/slide23.xml"/><Relationship Id="rId31" Type="http://schemas.openxmlformats.org/officeDocument/2006/relationships/slide" Target="slides/slide35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18.xml"/><Relationship Id="rId22" Type="http://schemas.openxmlformats.org/officeDocument/2006/relationships/slide" Target="slides/slide26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39.xml"/><Relationship Id="rId8" Type="http://schemas.openxmlformats.org/officeDocument/2006/relationships/slide" Target="slides/slide11.xml"/><Relationship Id="rId3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F8B8D4-DDA0-7245-8F55-2DEC30E57C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A49FFA2-F140-F945-AD20-7BCC6724A6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CD9052-9A4E-854A-956F-0E773492390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DF09913-B3C3-7C49-8B8B-C3BEA7C52E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C1F82DA-86DC-6045-855E-32C1BB1A6F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A1E4A6-41AA-324E-B69B-7F32C27B24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37AAF2-ABC1-8E4C-8832-DCAB5D22C1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F544F76-DBE1-CB49-B986-4A17777B3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8DE644-8A34-4545-A984-F33AE8BB6748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61CA477-9A60-FC41-A87D-56BB773838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E69617C-DB7A-DF49-981C-49E267C4C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C315E5A5-0328-E341-B81D-7D4C3A325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2149E91-98EB-EC4F-8389-2BA891632465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2135380-0199-F644-BB98-D611BA4489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A57FFFA-C1B2-3244-93DD-D26B966F5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EAFE5614-1F70-8A4C-9532-C7B0324C6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7EBF4DB-1E2E-4B48-AEB2-57A8CBF94271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2F8202C-21B9-774C-9C2E-8E260F98A9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3385279-EEC5-CB4E-BEF5-643DE5E4F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66D5A82-F9A7-3B43-B4C4-75FD64915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DB261C-5410-5949-BFFD-DEAAA8892455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48AA694-87CC-F24E-BE3C-7B5E4C0021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D060AAA-5362-BA4D-B374-32CF4BB9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42A9BC9B-8BC2-BF47-9BF3-708F816A6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2B13C7B-BD2E-B446-8636-F404C41888FC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B9A0B98-676F-BC43-8E83-6E0D87FEE6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BD423B1-46B5-4A4B-992D-7676F45E1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2C1DC25-1F00-A647-8539-70F4035EC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10A76A-DF93-C049-AEE8-9EF5FE8F39F4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6B0FC28-88CD-624D-8363-1529991EEE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FC5F913-44C2-124F-927A-347E7FCCA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7D31C946-F327-D045-92BF-3460F11E7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35EB55-17EA-FA4F-8D2F-DFA0586DA507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4FC8326-2EF2-3F46-B110-F9265C795F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66B4E05-3685-5A48-A924-E7B4F82BF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FCA4AD57-73B3-AF4E-A202-08CF329FF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8FDFD4A-E9F2-8C49-B7D3-4A3F3A4F3201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F4F1A7A-B2AB-F445-BBB0-4F0357F4BF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A9C6941-0B06-3145-9743-2EF26F5D0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4C8290CE-2944-4C46-B3A5-0C44FF5B9E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9A77B1-9D21-0A42-B731-808A59806592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B81A533-A2F1-DB44-A12F-76C6494748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1B8118E-030B-7040-A493-EDDD81B4B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96A78080-FEEF-6D4B-9A77-4BDADF3F0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C02C558-C84F-4146-9A74-EBA177BC3B75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66D91BA-D86A-7644-A57A-5FB130C905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921809C-02A1-D94B-9C37-E702D3CA7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92DF8C16-6F50-EA4C-AE93-96D887EF9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E7BCEAF-A881-7240-9846-46E9F6C0B6E4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88E5807-061D-A140-9021-0B13938CF9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C0C6EA5-94CB-FC4C-A70F-DEA72C6BD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A8FD59A-BBF5-5C4D-9AE1-A27C7D71E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B4E8D0C-01B9-9E45-9537-7E5971B4C38D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9E655E2-0EEE-AD42-999F-BDF729697C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4311C3-D9C6-E64E-A464-EB18D8974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D3E334A0-5354-9A41-B8FB-4C7D45FC0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D403767-78BA-7545-B74C-79020F4F1A5C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C2F1EB0-318B-964B-8471-19EC1D04C9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B842798-F31E-F341-BEF8-BCF41AC87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23088386-239E-6F4D-83D5-189ED696E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A08DDD6-78AA-8340-8C22-E09CA7FFC858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40C5317-8670-5E4A-9E29-FD2F94A2AF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6D33243-8A72-3E49-8DBD-EA1DA66EB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858DE294-473B-8549-AF0B-052793A47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8D771F-560F-FC41-9CC4-6C17BF76100D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56AE1E8-A638-1D47-B172-603E935320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8A1B6B-E109-C648-B8A2-F0F5FF03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B888921F-B749-B241-8DEB-6B652DF66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E1E7629-2EEA-8E47-B83B-B14D5254FDF8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A850B55-D248-4646-BE8E-A0074F2216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4E4F519-4A8D-2B4D-ADD5-359C3B769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B6959AD1-D86B-9249-8F69-677EE8D3A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8F22AD-7746-2242-B032-21C914B7D4E7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DAF73FA-C5E6-DD4F-94DC-7C0727F3A3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6E40554-90CA-394A-B072-A4C9A7294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1BF6D462-ADD0-4249-AB3D-C51F5AB83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9D76890-5E79-4C43-825A-C8F0F390E344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F187571A-D23B-7B4C-9E4B-81C5642189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F3F4A5B-C80F-F24E-ADAE-622E8B1E3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3474F96C-B458-C94D-B62E-8ECCE7D26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BE6E15B-EC9E-8740-B92D-3B7FCB952181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0222E78-10F9-9840-BFC8-B011E6CF8E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F1E7041-0575-C743-AFE7-190236918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455DEE93-4AC9-E74B-9FCA-26AE38270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DC16B54-E06D-1749-A96C-5429932E5BD3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283BE1C7-A2AB-E34D-9A68-9D840394E4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9F1987A-2F28-C147-809D-46B7B091B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0F7275D0-0919-3449-967C-152B10FC8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511BFE-3B84-1049-A35B-F76986BFEF48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2E2B555-ABBF-DB49-8627-8CB7B42BD4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5733A44-99FA-0E4F-B2C5-2057C6EC9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051FB303-7474-8847-974B-86BCF6CDF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B3B1D92-0655-0840-B900-4F44E5E96B39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4BB99B6-3D8F-5444-8388-D8C06ECB7D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DFA86D4-0FD5-3947-A5A3-C7DA4B642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84BB11E-CF72-BB4E-AE21-4B947FEA9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FFA7ADA-EB46-8043-B5A8-30A36E62772B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D102943-0896-9F4D-A673-BF73CD64BE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CCC5ED1-8246-A14E-9E53-99BA8D0E8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E67494DE-853A-5B41-B297-E343724A6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FE8D11D-CB73-104B-913F-C785DD605DF1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7B78446-888C-1A45-856F-2DBFF8E56C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7E151D9-481D-734D-83CB-4E4E57B87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CDECB09B-2284-3040-9278-6E86914DA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56FE9B1-9882-E04A-A157-E478C272268C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C6A15C04-EA2C-934A-8C6C-F9DA0D3E6E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D2EAEFF-74BE-0C46-9A8E-1D460C7BC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8336F50A-E148-BB46-8190-73C448789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FE17D91-2740-504B-B2B4-57FEE5C535DA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5C6E489-02C9-2A41-B68E-73F9ED610B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B3FBF48-3122-D646-BE36-8FFD106B1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A88F2EE9-D498-9148-9F48-C12CDF594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91B8FB8-ED0F-8B43-BAB1-EE6023FF4971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B4FC669F-7356-1F48-8F8D-8DA27679AA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79658FF-6D70-F543-BA62-3DD5BB7B5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BC712658-D795-C940-B66E-7C41549A7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699E55-5507-554C-832B-84096322EF6C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612FEA5-E186-7D4F-B085-8144B6F98C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DF3318C-721D-EE4E-A2FE-D43A285FE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AAD8120-B876-A649-B5E6-7CE6F1169B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462108-D137-C444-B394-85D5B40F2273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9AE32713-9F44-5047-8AFC-9CCD127193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AF97A05-C1C5-DE4C-A9D9-133CA68F2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Deadlock: sleep with holding a spinlock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C1A82248-8F3B-494F-9A24-4D3B7C0D8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F2798BA-B651-5845-94A7-3C20B8E934C3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0C49723-6B88-F144-B3EC-6D22B414DB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749A4584-AD8B-9B4C-8A9F-0FDC2D542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Waked thread will not set flag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E09D825D-9E22-7442-89B2-B3820AF5D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690B7F5-BB62-0243-980B-CAC88180154A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BABDBA4-B0ED-0344-8851-4A14CB5D3C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0E7E2FF-DB0C-0A4B-8DBD-EC3193427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75593CC3-EC2E-F043-A521-989D1B595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ED49A02-BDBB-984C-B99A-72A23D162EA9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D109320-F29A-6841-A597-78CCDC81EB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064C6BC-CB7C-564B-9FE4-444C7D88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FF576C8A-3DEC-4649-B093-C12AEABC68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8E01293-BAD9-0F44-90F3-3960F6534650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1B04E13-E007-2A4C-BBAB-2CB3A13C30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461218C-1BF2-CF43-AF4C-089DB4954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Deadlock: sleep with holding a spinlock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CF07A464-7770-AA47-A764-B66168534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54F0B9D-C9E7-D646-A522-C3A754B63CA4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EC89789-6A6F-B341-A4FC-999AF5D728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9C3A985-853F-2840-B35A-DABCD39AB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D3366484-2F93-A14B-96AC-0793AC1D5A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E70FE9E-CBB8-3B43-A235-7E023042ABC1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712438AD-4C45-8B4E-A038-4891E2E330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C7A544F-885A-DB4F-8B25-F4681BADF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2C1A0A62-624C-C847-BB0F-9A858AC01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76D38E-332A-644B-8CB4-8BDDE7EAFF11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28F3F1A9-1CFC-0B40-B020-AEAA8C7212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907BBF4-2A50-0443-A838-EE4A0D8AA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EB86592B-6441-9A48-947D-01E719967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5F31200-CD56-4949-8189-083173A02ADD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148EACE-A748-0148-B1A4-1D9BDDD286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E8CE94B-1CB5-FF48-8AAF-1419FE43F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314475DE-374A-344A-8468-77E0E7CBC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98D2162-8BCD-064B-B731-B3EDC6F153DA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09095E05-EF9F-2D4C-930D-DE26146F50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C0C97A6D-6F54-CF44-AC65-B1B2D6E68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CD8DE275-3EAE-A746-BD62-8103E10B6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D67982C-29FB-DB4E-BD7C-38D6F65F9FE1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8E085D6D-E3C6-EA44-B36E-02CF2F3977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D6A68D2-2B26-2845-8818-0C18C19D8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4E736AE2-5F84-E649-96A9-4CB97DA1EE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840F9AC-9E28-CD44-8FB3-AA73DBF44102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D71121F9-614A-E24E-8929-2D89E05430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CD29C3A-E1AB-0A4B-8DB8-C5FF339A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7CF82B13-9B5A-1F4F-A5DF-AF2BEF3C7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4E7AF8-35EB-EE43-A986-77657D3C4EA9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55B2CC7A-BAF1-9D42-8DA5-15D5690A5F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7F764D2-BADC-604B-A5DE-C59A0D856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84364BC5-87C7-8741-9CB8-6080388A7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520AEAE-A35A-634E-A100-E4D1F33C8F94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497E958-DFC3-CD44-95E9-9EAC735F1D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3C16123-FD93-A04E-A938-64386C29D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5DC5B453-DE10-7F42-8430-F75EF3294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659619E-6187-3342-8725-45C296E9493E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19F79CC7-2497-8A49-9C5D-9B4F2D7683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BB79FA5-0B49-A841-BB46-3DA46609B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C7856552-543C-494A-9D74-604753CBC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FD1083B-C5C0-9D42-A67D-5AB621E10781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FFA078D-ECC6-3746-8B8F-C8386DA6BC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F7C66E9-9115-684C-9557-E96329D7E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3CE548-2A10-E142-99B1-3F624A815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F10362D-D080-2949-AA03-54D103D82F4F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7B1DBAE-C7F1-1D4D-8DB9-455D5A7435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4DC6D3-D30A-8340-B72D-85249F5D3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59FA48C6-A702-274A-8B5F-53623724A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3EF5FE4-3054-D74F-9D56-6D7E09483FAC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1828C5E-BDD7-EB46-B9F8-34CDD6BBB2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428D08A-A638-3947-BE9C-BF701E38C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B64FF7D3-BF10-D94D-9C55-649EB2F58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DDC6091-5992-5B4F-87E4-34445E050F44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E0C57EBE-EF11-ED4B-ACEA-D8E172F05F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4083591-1EBB-6147-BDDA-03C51ACEC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AA0B49-63CA-3047-94C0-5962A6D96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470A6F7-7212-364A-9069-FD2F94A358B5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D4F458-493B-0C40-9785-7FE0AC4852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840B55D-2B0D-4D40-A2D0-06CC38B36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74E5B71-9E0E-104C-A229-83A14D142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4B52E5-20EB-7C4C-A0BE-4ABC22BC5CFD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D6BD1F1-1A8A-8949-ADE2-87EDDCB419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C3C864-6FFC-5C45-9CF6-4AA0A867A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2AF22DAE-F6E4-A74B-95DA-A3D8CFB3D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9E73286-ED74-A74B-A774-FA6CE6730149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1AAE5CE-BABE-ED45-ABC9-5A4F1CCA8F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F673DC1-2150-D642-AD35-3156B7B14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2A78F618-270D-2248-90A4-66F310424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EADB95A-EB90-634F-A80A-1F6E95686FE9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7214DD0-7C14-524A-B6EE-8766EC4724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8C1DC7D-EF8C-6144-BF86-553C0192F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0291F26-9543-0C41-A5B0-1A879A6B1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7073B-A453-0E41-8270-2E6030140741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EACB150-8CE8-7E4C-938A-4B88B893E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9AD9D12-1BF3-804C-B7F6-BB50016FA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9F2987-84AC-F847-B451-84252B1AAD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3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2FA212-512F-044C-A30F-F0D69B671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56B9D-85FF-7148-9F2B-ADD626D5E89D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66073B-CBA6-004F-9FED-5216EB791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DF1B8B-425C-1847-A767-D8EDDEB23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E1EC-5698-894F-A3C9-03E56494CF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6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5D2DBE-ABA6-CD43-BA8A-9D28DFEAAE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984B3-FBC1-794A-9E05-ACD998C445A0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1609A0-4545-644B-8B5F-6503CF1D6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B3C60-3578-CE4F-92B1-692E306A5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99E19-D02F-F448-B295-40BDF33AD7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6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AEA692-CD18-E042-A09F-B3CE8E6A5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57FD-5331-BC40-AADE-467523E64D55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1AE49A-E67F-4A47-BF2B-05AC9638E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6567D4-0DCF-2546-8ABB-3F50BC58A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4F625-54A1-3D4F-8F9D-CA82EFB1EB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32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EA5D00-6C9D-DB41-AEF2-9A35D33A58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9D55-EEB0-FF42-B37A-169832CBA46F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CFD0A0-205B-6A4B-A5AF-622899049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A8BFA2-64FD-ED4C-8159-17A0A20CF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B7C4A-A08D-944C-AB8F-B9AD4BD5F4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3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0A814-01A2-B343-9AAD-754DE4816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D2782-255D-8549-8A72-1848CF184629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82446-2CF2-C44F-99C8-9EDD3DDCC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AC4A3-165F-EE40-BE08-D483AC34E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AFCDD-A259-2549-A16F-59C1F8478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D60A78-6708-4D44-A81D-A439ABCA2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37FAF-29E3-E54B-9082-CC43819DC324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4778BD-622F-8848-A481-E6D5B3C50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21B5A8-1CAA-084F-B257-E46B6958F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0736B-9D93-C543-BAE6-DFBEBDEC57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9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7906FB-05EA-974D-94E1-3B09674669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8585-686C-E24D-8927-2C4588560C6E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9C6200-9978-FA44-89E1-CDDB891CE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28EF60-58D9-4542-990A-BA5F9BFA1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3C3A-159C-2645-B812-494F87FE3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75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FD3C4D-7D6F-1142-8620-90D04BC5A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27D08-0B36-3E49-B5F5-13B30A6E9285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B7BAD8-9146-D847-AD60-3EF9F8B7FF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76F57E-1BEC-9E42-B9D7-F5D277F8D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1D4A0-9827-6B41-9116-219C86918E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8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CE512-C575-C74C-B103-04ED68967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167DA-2E9A-8747-AFED-F68EFBF99D58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141ED-A509-4E48-9234-F46D8CAEC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3F400-00BB-4A43-93C8-FD5964256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14CC-30AF-7F41-9EFF-938BB4508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88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B1D8-7B24-4442-A794-8D8EA792A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8208A-EC70-D24B-9752-6C5DDA572E0D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D35D1-8FB1-A74A-87B6-454D2F7EA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53224-5F85-E645-8919-C21E5D677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3CC50-BC85-694A-BC9A-0244E8580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46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DCA567C-704F-124C-B757-102D83340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46412E8-A07B-F540-A8DA-05B04BC88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528269E-E467-E44C-BFFE-E887168748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9B1437F9-21E5-0547-BB90-F593542E528A}" type="datetime1">
              <a:rPr lang="zh-CN" altLang="en-US"/>
              <a:pPr>
                <a:defRPr/>
              </a:pPr>
              <a:t>2020/12/18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944538B-AA7C-C440-8FDC-2F79169CB8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3E8E07F-99B7-C84D-8E34-8BD06C3094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BF88BB-F103-7745-833E-3FB52EEA83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76DEBD9-9EAD-B74F-8CA5-752D6853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Montserrat Ligh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Montserrat Light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Montserrat Light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Montserrat Light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Montserrat Light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Montserrat Light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Montserrat Light" pitchFamily="2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zi-arpacidusseau/ostep-code/tree/master/threads-lock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0">
            <a:extLst>
              <a:ext uri="{FF2B5EF4-FFF2-40B4-BE49-F238E27FC236}">
                <a16:creationId xmlns:a16="http://schemas.microsoft.com/office/drawing/2014/main" id="{1C2FD2AA-3869-7F48-B46E-5CFC0BD37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B5724-37E2-A04A-BFEF-048936A69D0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6FB73AC-1069-604F-93EE-800D85241E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BA0B1BDA-EAC2-A440-A63E-4DF83C79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25034-EFE6-3D45-89AA-1C6E6227A9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4EB0CD73-3A58-074E-A0FC-B9E16E101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 and 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6B4B8D2-182B-A041-87BC-5384AA9E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1264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__lock_t { int flag; } lock_t;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(lock_t *mutex)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mutex-&gt;flag =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0 -&gt; lock is available, l -&gt; held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*mutex)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(mutex-&gt;flag == 1)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spin-wait (do nothing)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mutex-&gt;flag = 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now SET it!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unlock(lock_t *mutex) { mutex-&gt;flag = 0; 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958A0F-0069-D849-B297-39B1FE01A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59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Montserrat Light" pitchFamily="2" charset="0"/>
                <a:ea typeface="宋体" panose="02010600030101010101" pitchFamily="2" charset="-122"/>
              </a:rPr>
              <a:t>First Attempt: A Simple Flag</a:t>
            </a:r>
            <a:endParaRPr lang="en-US" altLang="zh-CN" b="0" kern="0" dirty="0">
              <a:latin typeface="Montserrat Light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CBED8B91-E8F7-3243-B14F-424A19AA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180A5-39C3-EB4E-8455-69DB57338BB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ECA9085-D58B-EC42-A8A2-BB3B53C3E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Correctness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D2E7E9E-E995-244A-BD1E-DDF78D14F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Problems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7F80B4A0-3515-BC48-B3B5-0E2EA6F9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2362200"/>
            <a:ext cx="82026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u="sng">
                <a:latin typeface="Consolas" panose="020B0609020204030204" pitchFamily="49" charset="0"/>
                <a:cs typeface="Consolas" panose="020B0609020204030204" pitchFamily="49" charset="0"/>
              </a:rPr>
              <a:t>Thread 1 </a:t>
            </a:r>
            <a:r>
              <a:rPr lang="en-US" altLang="zh-CN" sz="2000" b="0" u="sng">
                <a:latin typeface="Consolas" panose="020B0609020204030204" pitchFamily="49" charset="0"/>
                <a:cs typeface="Consolas" panose="020B0609020204030204" pitchFamily="49" charset="0"/>
              </a:rPr>
              <a:t>call lock()</a:t>
            </a:r>
            <a:r>
              <a:rPr lang="en-US" altLang="zh-CN" sz="2000" u="sng">
                <a:latin typeface="Consolas" panose="020B0609020204030204" pitchFamily="49" charset="0"/>
                <a:cs typeface="Consolas" panose="020B0609020204030204" pitchFamily="49" charset="0"/>
              </a:rPr>
              <a:t>	Thread 2 </a:t>
            </a:r>
            <a:r>
              <a:rPr lang="en-US" altLang="zh-CN" sz="2000" b="0" u="sng">
                <a:latin typeface="Consolas" panose="020B0609020204030204" pitchFamily="49" charset="0"/>
                <a:cs typeface="Consolas" panose="020B0609020204030204" pitchFamily="49" charset="0"/>
              </a:rPr>
              <a:t>call lock()</a:t>
            </a:r>
            <a:r>
              <a:rPr lang="en-US" altLang="zh-CN" sz="2000" u="sng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u="sng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while(flag == 1) 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interrupt: switch to Thread 2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while(flag == 1);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flag = 1;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interrupt: switch to thread 1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flag = 1; </a:t>
            </a:r>
            <a:r>
              <a:rPr lang="en-US" altLang="zh-CN" sz="2000" b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flag to 1 (too!)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21" name="TextBox 2">
            <a:extLst>
              <a:ext uri="{FF2B5EF4-FFF2-40B4-BE49-F238E27FC236}">
                <a16:creationId xmlns:a16="http://schemas.microsoft.com/office/drawing/2014/main" id="{F25C9AFD-4634-3842-8EF2-5309B480B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105150"/>
            <a:ext cx="1454150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</a:rPr>
              <a:t>flag &lt;- 0</a:t>
            </a:r>
            <a:endParaRPr lang="zh-CN" altLang="en-US" sz="2000" b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EFD4102A-530F-2347-B4A8-2DBE5A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F8ABA-6753-9143-93E7-B30A11B1F9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1D03BE1-32FD-A14E-87E4-E03353255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Spin-waiting</a:t>
            </a:r>
            <a:r>
              <a:rPr lang="en-US" altLang="zh-CN">
                <a:ea typeface="宋体" panose="02010600030101010101" pitchFamily="2" charset="-122"/>
              </a:rPr>
              <a:t>: endlessly check the value of flag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Waste time waiting for another thread to release a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waste is exceptionally high on a uniprocessor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2919BC3-026E-BA45-8ED1-45053850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Problems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8F405C91-F4F1-9A47-B468-C1EA3F39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5CF37F-212D-414B-972E-8FAD16E3C0C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FCC8E5-FE5A-0F42-AC51-10B8C5AF7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16002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Test-and-set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and Set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 SPARC: 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ldstub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 x86: 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xchg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4FF14C0-524D-0B45-A693-FA713A0BA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Atomic Exchange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C15A618-606D-FD4B-A934-BFA45AAA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029075"/>
            <a:ext cx="78216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TestAndSet(int *old_ptr, int new)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old = *old_ptr;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fetch old value at old_ptr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*old-ptr = new;   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‘new’ into old_ptr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old;       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the old value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129ED-932C-E345-A510-6AD316D3A977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3581400"/>
            <a:ext cx="7745412" cy="2457450"/>
            <a:chOff x="636588" y="2876490"/>
            <a:chExt cx="7745412" cy="2457511"/>
          </a:xfrm>
        </p:grpSpPr>
        <p:sp>
          <p:nvSpPr>
            <p:cNvPr id="38918" name="Rectangle 1">
              <a:extLst>
                <a:ext uri="{FF2B5EF4-FFF2-40B4-BE49-F238E27FC236}">
                  <a16:creationId xmlns:a16="http://schemas.microsoft.com/office/drawing/2014/main" id="{727FF58E-A438-C740-97E4-696DC1DA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Montserrat Light" pitchFamily="2" charset="0"/>
              </a:endParaRPr>
            </a:p>
          </p:txBody>
        </p:sp>
        <p:sp>
          <p:nvSpPr>
            <p:cNvPr id="38919" name="TextBox 2">
              <a:extLst>
                <a:ext uri="{FF2B5EF4-FFF2-40B4-BE49-F238E27FC236}">
                  <a16:creationId xmlns:a16="http://schemas.microsoft.com/office/drawing/2014/main" id="{291C16BD-21C3-714B-AA3F-80E8493BE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876490"/>
              <a:ext cx="3352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Atomically perform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179C7441-D03D-DA4D-B1D5-2FD9C4BE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0D8A9-85AF-E24F-AB43-5C53398969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F90B76F1-6384-9C4E-BDC9-7439B51F5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Spin Lock: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6BC10E5-3108-ED49-A7D4-CDB738C3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12641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__lock_t { int flag; } lock_t;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lock-&gt;flag =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0 -&gt; lock is available, l -&gt; held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(&amp;lock-&gt;flag, 1) == 1)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spin-wait (do nothing)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unlock(lock_t *lock) { lock-&gt;flag = 0;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F5FAD462-BDB3-C24E-A6D3-CD5A3D55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CDD85-A08E-594C-829B-1EAE796E82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6D7D5A0-D0DA-3642-BCA4-B00B07D97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Software Implementation of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0ACF507-27C1-1349-A712-600BFF15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__lock_t { int flag; } lock_t;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flag[N] ;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//one flag per thread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TestAndSet(lock_t Lock) </a:t>
            </a: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//set lock and return old value</a:t>
            </a: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ret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while (1) {		   	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//me is my index in flag</a:t>
            </a:r>
            <a:endParaRPr lang="en-US" altLang="zh-CN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flag[me] = 1 ;	   	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//warn other threads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if (AnyoneElseInterested(me))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//is other thread warning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flag[me] = 0 ;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//yes, reset my warning, try again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ret = Lock.flag ;	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//set ret to value of Lock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Lock.flag = 1 ;	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//and set the Lock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flag[me] = 0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return ret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3A20B96F-80C7-6B42-9BA4-DF4FBBF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3EEAF-EECE-754E-9243-C5F6A0E9C00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F5A218D7-6C2F-DD41-AE9D-B367081D0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Software Implementation of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4E64B0A-8056-1343-8E31-84EE094F1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AnyoneElseInerested(int me) {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//is another thread updating Lock?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for (i =0 ; i&lt; N ; i++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if ( i!= me &amp;&amp; flag[i] == 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    return 1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return 0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6125FD15-EB70-AB41-95EE-9E5B8292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3200">
                <a:ea typeface="MS PGothic" panose="020B0600070205080204" pitchFamily="34" charset="-128"/>
              </a:rPr>
              <a:t>Correctness 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3AA83665-09F5-874C-988B-8D92BECEF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50768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Using the One-Writer Principle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Two threads on one CPU, both want to acquire the lock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Case-1: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A: 	Set flag[A], Read flag[B], -------------------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B: 	------------------------------, Set flag[B], Read flag[A]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Case-2: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A: 	-----------------------------, Set flag[A], Read flag[B]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B:  	Set flag[B],  Read flag[A], --------------------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Case-3: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A:	Set flag[A], ------------------------------, Read flag[B]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MS PGothic" panose="020B0600070205080204" pitchFamily="34" charset="-128"/>
              </a:rPr>
              <a:t>B:  	-------------, Set flag[B], Read flag[A], ---------------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May cause live lock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MS PGothic" panose="020B0600070205080204" pitchFamily="34" charset="-128"/>
              </a:rPr>
              <a:t>It does not work on multiprocessor machine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1F67FFAD-ED09-5B43-B6D8-864C5D94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DA0430-FDCF-E048-AB6C-A0C916E1EAFC}" type="slidenum">
              <a:rPr lang="zh-CN" altLang="en-US" sz="1400">
                <a:latin typeface="Montserrat Light" pitchFamily="2" charset="0"/>
                <a:ea typeface="Adobe 楷体 Std R"/>
                <a:cs typeface="Adobe 楷体 Std R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Montserrat Light" pitchFamily="2" charset="0"/>
              <a:ea typeface="Adobe 楷体 Std R"/>
              <a:cs typeface="Adobe 楷体 Std 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68FE9F9D-1636-A94D-AD08-1909A929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F6D60-46F1-BC4E-844C-E1BCF0D6906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38EF697-22BA-5740-A71D-F25CE238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5415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Correctness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correct lock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Fairness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Spin locks don’t provide any fairness guarantees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lead to starvation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Single CPU: quite painful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Multiple CPUs: reasonably well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9334D01-E283-EF47-8B18-36EB75858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Evaluating Spin Locks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B8806B09-3AB5-2B4D-A49F-4EA044B9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139F7-3EFC-354D-85E7-AF2D7D95ED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50EEB860-CA6E-854F-8308-11CA4F8F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Compare-And-Swap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BFA378E-A3D3-1E43-BEA1-3AE2000A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900238"/>
            <a:ext cx="7821612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 int CompareAndSwap(int *ptr, int expected, int new)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2 	int actual = *ptr;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3 	if (actual == expected)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4 		*ptr = new;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5 	return actual;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6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F1C393-1682-B840-B179-995D3EC93897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1371600"/>
            <a:ext cx="7745412" cy="3067050"/>
            <a:chOff x="636588" y="2876490"/>
            <a:chExt cx="7745412" cy="2457511"/>
          </a:xfrm>
        </p:grpSpPr>
        <p:sp>
          <p:nvSpPr>
            <p:cNvPr id="50182" name="Rectangle 1">
              <a:extLst>
                <a:ext uri="{FF2B5EF4-FFF2-40B4-BE49-F238E27FC236}">
                  <a16:creationId xmlns:a16="http://schemas.microsoft.com/office/drawing/2014/main" id="{003148E6-0625-1A41-8CFA-4CD7BABC2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Montserrat Light" pitchFamily="2" charset="0"/>
              </a:endParaRPr>
            </a:p>
          </p:txBody>
        </p:sp>
        <p:sp>
          <p:nvSpPr>
            <p:cNvPr id="50183" name="TextBox 2">
              <a:extLst>
                <a:ext uri="{FF2B5EF4-FFF2-40B4-BE49-F238E27FC236}">
                  <a16:creationId xmlns:a16="http://schemas.microsoft.com/office/drawing/2014/main" id="{5CDC1059-DAD5-EC40-A55B-EA59518B5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876490"/>
              <a:ext cx="3352800" cy="320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Atomically perform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</p:grpSp>
      <p:sp>
        <p:nvSpPr>
          <p:cNvPr id="33798" name="Rectangle 2">
            <a:extLst>
              <a:ext uri="{FF2B5EF4-FFF2-40B4-BE49-F238E27FC236}">
                <a16:creationId xmlns:a16="http://schemas.microsoft.com/office/drawing/2014/main" id="{2523BE97-37D8-DE4E-8498-1EC9869E5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4495800"/>
            <a:ext cx="77644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 void lock(lock_t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2 	while (CompareAndSwap(&amp;lock-&gt;flag, 0, 1) == 1)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3 		; // spin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4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697CFB65-F29A-9D4D-B884-ADB109B1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1833C-1957-1A4A-AAB7-3E7022ED7DD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5E09858-9300-354F-8BA5-D9B45803E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We have introduced how to protect a </a:t>
            </a:r>
            <a:r>
              <a:rPr lang="en-US" altLang="zh-CN" b="1">
                <a:ea typeface="宋体" panose="02010600030101010101" pitchFamily="2" charset="-122"/>
              </a:rPr>
              <a:t>critical section</a:t>
            </a:r>
            <a:r>
              <a:rPr lang="en-US" altLang="zh-CN">
                <a:ea typeface="宋体" panose="02010600030101010101" pitchFamily="2" charset="-122"/>
              </a:rPr>
              <a:t> using semaphores. Now we introduce a more basic way – lock</a:t>
            </a:r>
          </a:p>
          <a:p>
            <a:r>
              <a:rPr lang="en-US" altLang="zh-CN">
                <a:ea typeface="宋体" panose="02010600030101010101" pitchFamily="2" charset="-122"/>
              </a:rPr>
              <a:t>Lock is type of variables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lock variable has  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Two states: unlocked or locked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Unlocked: no thread holds the lock (also known as available or free)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Locked: exactly one thread holds the lock (known as acquired or held)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195BEA8-F02C-414E-AA8C-8B5CA023A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Idea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50CB5C9-E4BB-2347-936C-30A0D39BEB3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9000" y="1828800"/>
            <a:ext cx="685800" cy="18288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88452E-B56B-EB4C-9080-EA5DEC05EB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62200" y="1852613"/>
            <a:ext cx="1295400" cy="2416175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DC2C1C72-6BAB-D046-9705-598FA47C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16130-1565-D740-9E07-9B3BA1514E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0942C558-5804-AD45-997F-EFD7DBD91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838200"/>
          </a:xfrm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cmpxchgl  reg, reg/mem</a:t>
            </a:r>
          </a:p>
          <a:p>
            <a:pPr marL="0" indent="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%eax is used as an implicit operand in this instruction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82FF9021-4FDF-9F4E-9AD8-8121555CA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Compare-And-Exchange Instruction</a:t>
            </a:r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1B334203-F7FB-E144-8658-54BA5DFD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8431213" cy="38147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/* accumulator = AL, AX, EAX or RAX depending on whether a byte, word, double word or quad word comparison is being performed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if(accumulator == Destination)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ZF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Destination = Source;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ZF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accumulator = Destination;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436DCE7-50BD-BE45-A019-286D4C3E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447800"/>
            <a:ext cx="78978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 char CompareAndSwap(int *ptr, int old, int new)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2     unsigned char ret;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4     // Note that sete sets a ’byte’ not the word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5 	__asm__ __volatile__ (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6 		“ lock\n”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atomicity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7 		" cmpxchgl %2,%1\n"  //cmpxchg instruction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8 		" sete %0\n"         //sete instruction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9 		: "=q" (ret), "=m" (*ptr) //output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10 		: "r" (new), "m" (*ptr), "a" (old) //input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11 		: "memory"); //destroyed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12 	return ret;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13 }</a:t>
            </a:r>
          </a:p>
        </p:txBody>
      </p:sp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318C6E47-D50A-014A-AA4B-3E776B7A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2C1D9-11AD-9D42-A83A-DF6B226E9B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4093389-C321-D142-BA27-832CDDA59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Compare-And-Exchange Instruction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54276" name="组合 7">
            <a:extLst>
              <a:ext uri="{FF2B5EF4-FFF2-40B4-BE49-F238E27FC236}">
                <a16:creationId xmlns:a16="http://schemas.microsoft.com/office/drawing/2014/main" id="{3A215BFB-EC20-D74A-AF26-1430AF5EF39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267200"/>
            <a:ext cx="990600" cy="400110"/>
            <a:chOff x="1905000" y="4267200"/>
            <a:chExt cx="990600" cy="400170"/>
          </a:xfrm>
        </p:grpSpPr>
        <p:sp>
          <p:nvSpPr>
            <p:cNvPr id="54285" name="文本框 1">
              <a:extLst>
                <a:ext uri="{FF2B5EF4-FFF2-40B4-BE49-F238E27FC236}">
                  <a16:creationId xmlns:a16="http://schemas.microsoft.com/office/drawing/2014/main" id="{268623C0-BCA8-F84A-B028-0F450B1F2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267200"/>
              <a:ext cx="352982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0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  <p:cxnSp>
          <p:nvCxnSpPr>
            <p:cNvPr id="54286" name="直接箭头连接符 3">
              <a:extLst>
                <a:ext uri="{FF2B5EF4-FFF2-40B4-BE49-F238E27FC236}">
                  <a16:creationId xmlns:a16="http://schemas.microsoft.com/office/drawing/2014/main" id="{400F55DF-AA6D-EC4E-B068-EB28CB6310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4467255"/>
              <a:ext cx="762000" cy="16183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77" name="组合 11">
            <a:extLst>
              <a:ext uri="{FF2B5EF4-FFF2-40B4-BE49-F238E27FC236}">
                <a16:creationId xmlns:a16="http://schemas.microsoft.com/office/drawing/2014/main" id="{053711E4-321D-CC45-9CD0-F87634AAA94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629150"/>
            <a:ext cx="990600" cy="400050"/>
            <a:chOff x="1905000" y="4267200"/>
            <a:chExt cx="990600" cy="400110"/>
          </a:xfrm>
        </p:grpSpPr>
        <p:sp>
          <p:nvSpPr>
            <p:cNvPr id="54283" name="文本框 12">
              <a:extLst>
                <a:ext uri="{FF2B5EF4-FFF2-40B4-BE49-F238E27FC236}">
                  <a16:creationId xmlns:a16="http://schemas.microsoft.com/office/drawing/2014/main" id="{2EB1D7CD-95FD-4B48-8434-0338F2A0A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267200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2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  <p:cxnSp>
          <p:nvCxnSpPr>
            <p:cNvPr id="54284" name="直接箭头连接符 13">
              <a:extLst>
                <a:ext uri="{FF2B5EF4-FFF2-40B4-BE49-F238E27FC236}">
                  <a16:creationId xmlns:a16="http://schemas.microsoft.com/office/drawing/2014/main" id="{5921C41D-7732-304A-A943-2803D4261C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4467255"/>
              <a:ext cx="762000" cy="12385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8" name="文本框 14">
            <a:extLst>
              <a:ext uri="{FF2B5EF4-FFF2-40B4-BE49-F238E27FC236}">
                <a16:creationId xmlns:a16="http://schemas.microsoft.com/office/drawing/2014/main" id="{E9E142C1-7376-6245-8286-7CD5EAE8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0" y="3810000"/>
            <a:ext cx="24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1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  <p:cxnSp>
        <p:nvCxnSpPr>
          <p:cNvPr id="54279" name="直接箭头连接符 19">
            <a:extLst>
              <a:ext uri="{FF2B5EF4-FFF2-40B4-BE49-F238E27FC236}">
                <a16:creationId xmlns:a16="http://schemas.microsoft.com/office/drawing/2014/main" id="{C6B22CAC-F3FA-0E4A-94A3-AE9D2D09C714}"/>
              </a:ext>
            </a:extLst>
          </p:cNvPr>
          <p:cNvCxnSpPr>
            <a:cxnSpLocks noChangeShapeType="1"/>
            <a:stCxn id="54278" idx="1"/>
          </p:cNvCxnSpPr>
          <p:nvPr/>
        </p:nvCxnSpPr>
        <p:spPr bwMode="auto">
          <a:xfrm flipH="1">
            <a:off x="6019800" y="4010025"/>
            <a:ext cx="2571750" cy="538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0" name="文本框 23">
            <a:extLst>
              <a:ext uri="{FF2B5EF4-FFF2-40B4-BE49-F238E27FC236}">
                <a16:creationId xmlns:a16="http://schemas.microsoft.com/office/drawing/2014/main" id="{5B5E17B2-9D6C-2240-9C31-F6C4A5E90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5321300"/>
            <a:ext cx="830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%</a:t>
            </a:r>
            <a:r>
              <a:rPr lang="en-US" altLang="zh-CN" sz="2000" b="0" dirty="0" err="1">
                <a:solidFill>
                  <a:srgbClr val="FF0000"/>
                </a:solidFill>
                <a:latin typeface="Montserrat Light" pitchFamily="2" charset="0"/>
              </a:rPr>
              <a:t>eax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  <p:cxnSp>
        <p:nvCxnSpPr>
          <p:cNvPr id="54281" name="直接箭头连接符 24">
            <a:extLst>
              <a:ext uri="{FF2B5EF4-FFF2-40B4-BE49-F238E27FC236}">
                <a16:creationId xmlns:a16="http://schemas.microsoft.com/office/drawing/2014/main" id="{213DE779-1C26-1040-998C-335549DCB5DA}"/>
              </a:ext>
            </a:extLst>
          </p:cNvPr>
          <p:cNvCxnSpPr>
            <a:cxnSpLocks noChangeShapeType="1"/>
            <a:stCxn id="54280" idx="1"/>
          </p:cNvCxnSpPr>
          <p:nvPr/>
        </p:nvCxnSpPr>
        <p:spPr bwMode="auto">
          <a:xfrm flipH="1" flipV="1">
            <a:off x="6324600" y="5037138"/>
            <a:ext cx="1852613" cy="4841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2" name="Rectangle 2">
            <a:extLst>
              <a:ext uri="{FF2B5EF4-FFF2-40B4-BE49-F238E27FC236}">
                <a16:creationId xmlns:a16="http://schemas.microsoft.com/office/drawing/2014/main" id="{C67B56C2-504E-8944-82A4-185FAE61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6400800"/>
            <a:ext cx="8629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160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https://github.com/remzi-arpacidusseau/ostep-code/tree/master/threads-locks</a:t>
            </a:r>
            <a:endParaRPr lang="zh-TW" altLang="zh-TW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9D19DA6C-2A63-2C40-9499-D3605F90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BA618-0BAE-5D48-AD07-4D27C52CD6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48A127B2-C5C4-844B-A44E-8253B2E81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F84E23E-AE7E-DD48-A33E-5F344514D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50741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 int LoadLinked(int *ptr)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2 	return *ptr;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3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5 int StoreConditional(int *ptr, int value)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6 	if (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no one has updated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*ptr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LoadLinked to this address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7 		*ptr =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8 		return 1; // success!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9 	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10 		return 0; // failed to update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11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12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47C0225E-6310-E443-BD56-09DDEC91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163E5-B809-D148-9D98-05DF01F6AA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DE1973F-65A4-F04C-AF2B-64F015614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2106007-24FE-714A-A2A8-49315BEC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50741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 void lock(lock_t *lock)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2 	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3 		while (LoadLinked(&amp;lock-&gt;flag) ==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4 			; // spin until it’s zero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5 		if (StoreConditional(&amp;lock-&gt;flag, 1) ==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6 			return; // 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if set-it-to-1 was a success: all done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7 		// otherwise: try it all over again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8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9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11 void unlock(lock_t *lock)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12 	lock-&gt;flag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13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775D7B02-D628-8F4A-B8E5-785A733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BDFA7D-AD8C-7D42-8C1F-AA3942AB27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D620E45-1033-F745-B39D-C26163C41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2C46A55-F3B6-2643-B772-51BBAA329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507412" cy="43926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1 void lock(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2"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LoadLinked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(&amp;lock-&gt;flag)     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||!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StoreConditional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(&amp;lock-&gt;flag, 1))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3 	; // spin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4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CEAC7CD4-D6D7-BA4E-82FF-EC7D2838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CD7BBA-7877-BA48-A858-650756FFB8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709E037-9881-9C48-8369-5D88A126F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16002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Fetch-and-add instruction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F751DD7-E436-314C-BD80-F3FC089F9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Ticket Lock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7D7D2902-EAC4-5743-9BB1-B4108E2BA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2686050"/>
            <a:ext cx="8470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FetchAndAdd(int *ptr)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old = *ptr;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fetch old value at ptr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*ptr = old + 1;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1 and store ‘new’ into ptr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old;   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the old value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8F9C3A-3507-1044-B5F0-C3121A2F0C19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2209800"/>
            <a:ext cx="7745412" cy="2457450"/>
            <a:chOff x="636588" y="2876490"/>
            <a:chExt cx="7745412" cy="2457511"/>
          </a:xfrm>
        </p:grpSpPr>
        <p:sp>
          <p:nvSpPr>
            <p:cNvPr id="62470" name="Rectangle 1">
              <a:extLst>
                <a:ext uri="{FF2B5EF4-FFF2-40B4-BE49-F238E27FC236}">
                  <a16:creationId xmlns:a16="http://schemas.microsoft.com/office/drawing/2014/main" id="{C7192063-3405-DC41-B504-B26EFCB11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Montserrat Light" pitchFamily="2" charset="0"/>
              </a:endParaRPr>
            </a:p>
          </p:txBody>
        </p:sp>
        <p:sp>
          <p:nvSpPr>
            <p:cNvPr id="62471" name="TextBox 2">
              <a:extLst>
                <a:ext uri="{FF2B5EF4-FFF2-40B4-BE49-F238E27FC236}">
                  <a16:creationId xmlns:a16="http://schemas.microsoft.com/office/drawing/2014/main" id="{7429F438-4BAC-5341-9705-03BD2C3CA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876490"/>
              <a:ext cx="3352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Atomically perform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077F021B-0B85-8D45-9980-9BAA9C15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EC2B1E-C19D-F149-9798-FD4B157029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09CC0729-8144-F848-A150-DD47499A6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Ticket Lock: Fetch-and-Add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D3107BF-743F-E840-A1AB-6C6667BB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lock-&gt;ticket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lock-&gt;turn   = 0;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myturn =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(&amp;lock-&gt;ticket);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(lock-&gt;turn != myturn)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spin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unlock(lock_t *lock) { lock-&gt;turn = lock-&gt;turn + 1; }</a:t>
            </a:r>
          </a:p>
        </p:txBody>
      </p:sp>
      <p:sp>
        <p:nvSpPr>
          <p:cNvPr id="64516" name="Rectangle 1">
            <a:extLst>
              <a:ext uri="{FF2B5EF4-FFF2-40B4-BE49-F238E27FC236}">
                <a16:creationId xmlns:a16="http://schemas.microsoft.com/office/drawing/2014/main" id="{89FA13A0-D8B1-BF44-971B-3E953D32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1725613"/>
            <a:ext cx="37306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typedef struct __lock_t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int ticket;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  int 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</a:rPr>
              <a:t>} lock_t;</a:t>
            </a:r>
          </a:p>
        </p:txBody>
      </p:sp>
      <p:sp>
        <p:nvSpPr>
          <p:cNvPr id="64517" name="TextBox 2">
            <a:extLst>
              <a:ext uri="{FF2B5EF4-FFF2-40B4-BE49-F238E27FC236}">
                <a16:creationId xmlns:a16="http://schemas.microsoft.com/office/drawing/2014/main" id="{9ACE76B2-CF3C-9345-B361-837B68AEB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055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Not starvation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  <p:cxnSp>
        <p:nvCxnSpPr>
          <p:cNvPr id="64518" name="Straight Arrow Connector 4">
            <a:extLst>
              <a:ext uri="{FF2B5EF4-FFF2-40B4-BE49-F238E27FC236}">
                <a16:creationId xmlns:a16="http://schemas.microsoft.com/office/drawing/2014/main" id="{3AC47AF6-272C-4240-B9DE-209D38ED19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34000" y="4572000"/>
            <a:ext cx="533400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CCD08556-BFFB-3F44-B670-FF8AF453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D722B-304C-3E42-BA54-3646D620D1B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49713D8-F8A5-E648-A7F9-68885DA55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A Simple Approach: Just Yield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When you are going to spin, instead give up the CPU to another thread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OS primitive: </a:t>
            </a:r>
            <a:r>
              <a:rPr lang="en-US" altLang="zh-CN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yield()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State: Running </a:t>
            </a:r>
            <a:r>
              <a:rPr lang="en-US" altLang="zh-CN" dirty="0">
                <a:ea typeface="宋体" charset="0"/>
                <a:cs typeface="Consolas" panose="020B0609020204030204" pitchFamily="49" charset="0"/>
                <a:sym typeface="Wingdings" panose="05000000000000000000" pitchFamily="2" charset="2"/>
              </a:rPr>
              <a:t> Ready</a:t>
            </a:r>
            <a:endParaRPr lang="en-US" altLang="zh-CN" dirty="0">
              <a:ea typeface="宋体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A plenty of waste from costly context switch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Still has starvation</a:t>
            </a:r>
          </a:p>
          <a:p>
            <a:pPr lvl="1">
              <a:defRPr/>
            </a:pPr>
            <a:endParaRPr lang="en-US" altLang="zh-CN" dirty="0">
              <a:ea typeface="宋体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9B9416-85E9-4946-8C4C-9A89449E6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Avoid Spinning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0512CCB9-552F-D14B-AE98-91744AD2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B8EA6D-C57A-B142-995A-51EF1CECC50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D5EBEBE1-6C1C-E84A-8E3A-C671964BA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 and Yield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F25E189-0C64-CE48-8E09-89795B8A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() { flag = 0;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(TestAndSet(&amp;flag, 1) == 1)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give up the CPU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unlock() { flag = 0;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7FA935AE-4104-D548-AFDB-2CD359E6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C4D4F-5E8C-1044-A1D1-87212E7FB4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36DB4DC-DB9E-C243-B08F-84CFF6041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Two threads on one CPU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Yield() works quite well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thread calls lock() and find a lock held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will simply yield the CPU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other thread will run and finish its critical section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020213D-EFA8-F54F-A626-084A31EE2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 It Efficient?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6338EF50-BEBF-5441-B7FC-76A71AE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36212-F6D3-7A48-BED0-DD4FDE8A29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951805EA-51CC-654C-BF2D-A6CBDB15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FAC9D12-1F98-1945-9FB7-6EBFB41A8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3124200"/>
            <a:ext cx="789781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 lock = PTHREAD_MUTEX_INITIALIZER;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(&amp;lock, NULL);</a:t>
            </a:r>
          </a:p>
          <a:p>
            <a:pPr>
              <a:buFontTx/>
              <a:buNone/>
            </a:pPr>
            <a:endParaRPr lang="en-US" altLang="zh-CN" sz="2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balance = balance + 1;</a:t>
            </a:r>
          </a:p>
          <a:p>
            <a:pPr>
              <a:buFontTx/>
              <a:buNone/>
            </a:pP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8DB8A0-230A-7544-BC51-E832FBA3A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16764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Montserrat Light" pitchFamily="2" charset="0"/>
                <a:ea typeface="宋体" charset="0"/>
              </a:rPr>
              <a:t>The POSIX library provides mutual exclusion between threads</a:t>
            </a:r>
          </a:p>
          <a:p>
            <a:pPr lvl="1">
              <a:defRPr/>
            </a:pPr>
            <a:r>
              <a:rPr lang="en-US" altLang="zh-CN" b="0" kern="0" dirty="0">
                <a:latin typeface="Montserrat Light" pitchFamily="2" charset="0"/>
                <a:ea typeface="宋体" charset="0"/>
              </a:rPr>
              <a:t>Also known as </a:t>
            </a:r>
            <a:r>
              <a:rPr lang="en-US" altLang="zh-CN" b="0" kern="0" dirty="0" err="1">
                <a:latin typeface="Montserrat Light" pitchFamily="2" charset="0"/>
                <a:ea typeface="宋体" charset="0"/>
              </a:rPr>
              <a:t>mutex</a:t>
            </a:r>
            <a:endParaRPr lang="en-US" altLang="zh-CN" b="0" kern="0" dirty="0">
              <a:latin typeface="Montserrat Light" pitchFamily="2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4410E3EB-FE8E-2B4B-B83D-065BB8AB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FCF9F-F30D-2C45-ABBC-1D93B69093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A46C4D1-1497-6740-9554-B9F8056D3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100 threads on one CPU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thread acquires the lock and is preempted before releasing 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other 99 will each call lock(), find the lock held, and yield the CPU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Assuming a round-robin scheduler, each of the 99 will execute this run-and-yield pattern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cost of a context switch can be substantial, and there is thus plenty of waste.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7382C63-0387-074B-A158-AABD4F88A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 It Efficient?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CE6BC2B6-8CC9-5A44-B689-43FB5B3A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A0FAB-048F-2645-974D-0F406B6CC5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DE2AE47-FF3B-1242-A4BB-5CCEDFF4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Previous problem: leave too much chance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Potentially lead to waste and starvation </a:t>
            </a:r>
          </a:p>
          <a:p>
            <a:pPr lvl="1"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r>
              <a:rPr lang="en-US" altLang="zh-CN" dirty="0">
                <a:ea typeface="宋体" charset="0"/>
              </a:rPr>
              <a:t>Explicitly select next thread to acquire lock </a:t>
            </a:r>
            <a:endParaRPr lang="en-US" altLang="zh-CN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Queue: keep track of waiting threads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Support provided by Solaris</a:t>
            </a:r>
          </a:p>
          <a:p>
            <a:pPr lvl="2">
              <a:defRPr/>
            </a:pPr>
            <a:r>
              <a:rPr lang="en-US" altLang="zh-CN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Park(): </a:t>
            </a:r>
            <a:r>
              <a:rPr lang="en-US" altLang="zh-CN" dirty="0">
                <a:ea typeface="宋体" charset="0"/>
              </a:rPr>
              <a:t>put a calling thread to sleep</a:t>
            </a:r>
          </a:p>
          <a:p>
            <a:pPr lvl="2">
              <a:defRPr/>
            </a:pPr>
            <a:r>
              <a:rPr lang="en-US" altLang="zh-CN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Unpark</a:t>
            </a:r>
            <a:r>
              <a:rPr lang="en-US" altLang="zh-CN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threadID</a:t>
            </a:r>
            <a:r>
              <a:rPr lang="en-US" altLang="zh-CN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):</a:t>
            </a:r>
            <a:r>
              <a:rPr lang="en-US" altLang="zh-CN" dirty="0">
                <a:ea typeface="宋体" charset="0"/>
              </a:rPr>
              <a:t> wake a particular thread</a:t>
            </a:r>
          </a:p>
          <a:p>
            <a:pPr marL="457200" lvl="1" indent="0">
              <a:buFontTx/>
              <a:buNone/>
              <a:defRPr/>
            </a:pPr>
            <a:endParaRPr lang="en-US" altLang="zh-CN" dirty="0">
              <a:ea typeface="宋体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FA0B881-63B9-AD48-8A43-C09BB815B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Queue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A357C236-07E6-FD42-ABFD-C870D07C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16F0BB-FBA4-D14E-8E1E-C93E9E07A8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4FC5CB7E-FC96-BE42-905E-879744201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FA999D5-B3C8-FC4E-9EF9-A6E9FD9F3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__lock_t {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flag;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int guard;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 *q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lock_t;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lock_init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lock-&gt;flag 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queue_init(lock-&gt;q);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97281C9F-D354-194B-A1A6-A471240C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EB539-E1EF-2647-95C8-2370D86C721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3A19A249-B7DC-2044-A95D-143807CA4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11E5611-9880-AB40-94A5-494CE40D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(TestAndSet(&amp;lock-&gt;guard, 1) == 1)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acquire guard lock by spinning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lock-&gt;flag = 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 is acquired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queue_add(lock-&gt;q, gettid());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park();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203986EB-80E2-8C4B-9521-86EDD16A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5C916-6BA7-CD43-9222-7CEE4BEDAC6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2E0EB824-9674-BB4D-8138-1BF2562CA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05609A1-F99B-4241-82D0-54023D99E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unlock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(TestAndSet(&amp;lock-&gt;guard, 1) == 1)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acquire guard lock by spinning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(queue_empty(lock-&gt;q))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let go of lock; no one wants it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lock-&gt;flag = 0; 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hold lock (for next thread!)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unpark(queue_remove(lock-&gt;q));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7FF95D32-8AC5-794E-ABDA-B21B2B2A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416D9-BF2C-8643-9D8D-7E4F6F0677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FF559A1D-A518-6D49-B08E-15E22B84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 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C6DC5C3-6AEB-A648-BAFE-A0FB0E400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lock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(&amp;lock-&gt;guard, 1) == 1)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// acquire guard lock by spinning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lock-&gt;flag = 1; // lock is acquired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(lock-&gt;q, 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park();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82948" name="TextBox 8">
            <a:extLst>
              <a:ext uri="{FF2B5EF4-FFF2-40B4-BE49-F238E27FC236}">
                <a16:creationId xmlns:a16="http://schemas.microsoft.com/office/drawing/2014/main" id="{3E386779-99BB-C24A-BADE-AEEE4D3CE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81600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What would happen if the release of guard come after park() ? 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F8B0D171-8C79-3A42-BBCB-AEAA8BD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C0062-66BD-0447-91E8-2358AC5FFE9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A98F6FD4-7771-6F41-80C9-4F38BF7FE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 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C8C3A57-FA62-234F-941E-FFF6AACC4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lock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(&amp;lock-&gt;guard, 1) == 1)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// acquire guard lock by spinning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lock-&gt;flag = 1; // lock is acquired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(lock-&gt;q, 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park();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F3B4FE8B-030A-7D49-ACF5-B9F68E93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484F7-68F1-CB4E-9065-7B241B6ED0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BA6DCAC4-4B65-7143-94BB-B7C16C11F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 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2F7902C-0197-DC4C-9DFC-3418B713F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unlock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(&amp;lock-&gt;guard, 1) == 1)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// acquire guard lock by spinning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(lock-&gt;q))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let go of lock; no one wants it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lock-&gt;flag = 0;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hold lock (for next thread!)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queue_remove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(lock-&gt;q));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87044" name="TextBox 4">
            <a:extLst>
              <a:ext uri="{FF2B5EF4-FFF2-40B4-BE49-F238E27FC236}">
                <a16:creationId xmlns:a16="http://schemas.microsoft.com/office/drawing/2014/main" id="{77BC3D0B-FB6D-214C-99D4-876D944F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57800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Why not reset flag (remain to 1)?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>
            <a:extLst>
              <a:ext uri="{FF2B5EF4-FFF2-40B4-BE49-F238E27FC236}">
                <a16:creationId xmlns:a16="http://schemas.microsoft.com/office/drawing/2014/main" id="{DCE67D09-98EC-034A-B47B-517F159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12BB59-DE10-EB41-A4FE-0A0396C1069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6A4608DA-71B8-DD46-9E6E-292D2A07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D4234C9-6097-F148-AF3F-1F2EE622E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(TestAndSet(&amp;lock-&gt;guard, 1) == 1)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acquire guard lock by spinning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lock-&gt;flag = 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 is acquired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queue_add(lock-&gt;q, gettid());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park(); //missing something?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>
            <a:extLst>
              <a:ext uri="{FF2B5EF4-FFF2-40B4-BE49-F238E27FC236}">
                <a16:creationId xmlns:a16="http://schemas.microsoft.com/office/drawing/2014/main" id="{8F1433EF-DB84-B74B-BA8E-0C866B84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7224C-E17D-B649-9503-9DA8AFC26FC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1212323E-A131-3B41-A11A-09F8817FF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Wakeup/waiting Race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007D3F5-54A7-5044-B1B1-669EB3EE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sng">
                <a:latin typeface="Consolas" panose="020B0609020204030204" pitchFamily="49" charset="0"/>
                <a:cs typeface="Consolas" panose="020B0609020204030204" pitchFamily="49" charset="0"/>
              </a:rPr>
              <a:t>Thread 1 </a:t>
            </a:r>
            <a:r>
              <a:rPr lang="en-US" altLang="zh-CN" sz="2000" b="0" u="sng">
                <a:latin typeface="Consolas" panose="020B0609020204030204" pitchFamily="49" charset="0"/>
                <a:cs typeface="Consolas" panose="020B0609020204030204" pitchFamily="49" charset="0"/>
              </a:rPr>
              <a:t>call lock() ... </a:t>
            </a:r>
            <a:r>
              <a:rPr lang="en-US" altLang="zh-CN" sz="2000" u="sng">
                <a:latin typeface="Consolas" panose="020B0609020204030204" pitchFamily="49" charset="0"/>
                <a:cs typeface="Consolas" panose="020B0609020204030204" pitchFamily="49" charset="0"/>
              </a:rPr>
              <a:t>Thread 2 </a:t>
            </a:r>
            <a:r>
              <a:rPr lang="en-US" altLang="zh-CN" sz="2000" b="0" u="sng">
                <a:latin typeface="Consolas" panose="020B0609020204030204" pitchFamily="49" charset="0"/>
                <a:cs typeface="Consolas" panose="020B0609020204030204" pitchFamily="49" charset="0"/>
              </a:rPr>
              <a:t>call unlock() ...</a:t>
            </a:r>
            <a:endParaRPr lang="en-US" altLang="zh-CN" sz="2000" u="sng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queue_add(Lock-&gt;q, mytid)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lock-&gt;guard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interrupt: switch to Thread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unpark();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interrupt: switch to Thread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park(); </a:t>
            </a:r>
            <a:r>
              <a:rPr lang="en-US" altLang="zh-CN" sz="2000" b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//mytid has been removed in unpark()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B75161CD-6278-BF4B-87BF-61F4224C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031EE-91BD-2042-8540-84BBDC4A393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D395C2F-33AE-194A-A04D-28B925FAA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18303DB-B292-4A49-9FB0-E0C403DC6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897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pthread_mutex_trylock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*mutex);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pthread_mutex_timedlock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*mutex,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struct 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timespec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abs_timeout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BD7566-5E1A-A344-9E5F-E9B91302B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24175"/>
            <a:ext cx="8470900" cy="25622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Montserrat Light" pitchFamily="2" charset="0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Montserrat Light" pitchFamily="2" charset="0"/>
              </a:rPr>
              <a:t> returns failure if the lock is already held</a:t>
            </a:r>
          </a:p>
          <a:p>
            <a:pPr>
              <a:defRPr/>
            </a:pPr>
            <a:r>
              <a:rPr lang="en-US" altLang="zh-CN" b="0" dirty="0">
                <a:latin typeface="Montserrat Light" pitchFamily="2" charset="0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timedlock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Montserrat Light" pitchFamily="2" charset="0"/>
              </a:rPr>
              <a:t> returns after a timeout or after acquiring the lock, whichever happens first</a:t>
            </a:r>
            <a:endParaRPr lang="en-US" altLang="zh-CN" b="0" kern="0" dirty="0">
              <a:latin typeface="Montserrat Light" pitchFamily="2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>
            <a:extLst>
              <a:ext uri="{FF2B5EF4-FFF2-40B4-BE49-F238E27FC236}">
                <a16:creationId xmlns:a16="http://schemas.microsoft.com/office/drawing/2014/main" id="{DF3E06FC-0B82-2245-92F1-67E0554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A1B6AD-5EFE-1D4F-AD2C-92E96C895C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F0D1D274-8775-A24A-BB9D-884249106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Wakeup/waiting Race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37AB759-D86A-D648-98A2-2C442685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62484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*lock)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(TestAndSet(&amp;lock-&gt;guard, 1) == 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// acquire guard lock by spinning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lock-&gt;flag = 1; // lock is acquired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queue_add(lock-&gt;q, gettid());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setpark();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park();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2AB083-0745-CB4C-A1DC-794EF6D5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2514600" cy="44958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400" b="0" kern="0" dirty="0">
                <a:latin typeface="Montserrat Light" pitchFamily="2" charset="0"/>
                <a:ea typeface="宋体" panose="02010600030101010101" pitchFamily="2" charset="-122"/>
              </a:rPr>
              <a:t>Solaris: </a:t>
            </a:r>
            <a:r>
              <a:rPr lang="en-US" altLang="zh-CN" sz="2400" b="0" kern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setpark</a:t>
            </a:r>
            <a:r>
              <a:rPr lang="en-US" altLang="zh-CN" sz="2400" b="0" kern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marL="0" indent="0">
              <a:buFontTx/>
              <a:buNone/>
              <a:defRPr/>
            </a:pPr>
            <a:r>
              <a:rPr lang="en-US" altLang="zh-CN" sz="2400" b="0" kern="0" dirty="0">
                <a:latin typeface="Montserrat Light" pitchFamily="2" charset="0"/>
                <a:ea typeface="宋体" panose="02010600030101010101" pitchFamily="2" charset="-122"/>
              </a:rPr>
              <a:t>After calling it, Park will return immediately instead of sleeping if another thread just finished </a:t>
            </a:r>
            <a:r>
              <a:rPr lang="en-US" altLang="zh-CN" sz="2400" b="0" kern="0" dirty="0" err="1">
                <a:latin typeface="Montserrat Light" pitchFamily="2" charset="0"/>
                <a:ea typeface="宋体" panose="02010600030101010101" pitchFamily="2" charset="-122"/>
              </a:rPr>
              <a:t>unpark</a:t>
            </a:r>
            <a:r>
              <a:rPr lang="en-US" altLang="zh-CN" sz="2400" b="0" kern="0" dirty="0">
                <a:latin typeface="Montserrat Light" pitchFamily="2" charset="0"/>
                <a:ea typeface="宋体" panose="02010600030101010101" pitchFamily="2" charset="-122"/>
              </a:rPr>
              <a:t>()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68FA4921-C9D7-DB49-9894-37F89E59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B93FD-9CE3-994B-A4EC-F00BF59E58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3C2C403-0B6E-CF4A-B69D-1C844E928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28DA9AC-E75C-3A4E-A494-19AB2A94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  #include "csapp.h"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  volatile sig_atomic_t pid;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5  void sigchld_handler(int s)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6 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7 	int olderrno = errno;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8 	pid = waitpid(-1, NULL, 0);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9 	errno = olderrno;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10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12 void sigint_handler(int s)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13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14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>
            <a:extLst>
              <a:ext uri="{FF2B5EF4-FFF2-40B4-BE49-F238E27FC236}">
                <a16:creationId xmlns:a16="http://schemas.microsoft.com/office/drawing/2014/main" id="{73891D20-C06E-B742-9986-3F1EF80C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51314A-B8EF-3845-A7C2-D090251740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887DFF5-5A67-2E4A-89E3-688B45CE0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B0EE830-440A-BF47-AEB6-F193409C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16 int main(int argc, char **argv)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17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18 	sigset_t mask, prev;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20 	Signal(SIGCHLD, sigchld_handler);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21 	Signal(SIGINT, sigint_handler);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22 	Sigemptyset(&amp;mask);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23 	Sigaddset(&amp;mask, SIGCHLD);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25 	while (1)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sv-SE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26 	    Sigprocmask(SIG_BLOCK, &amp;mask, &amp;prev); /* Block SIGCHLD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27 	    if (Fork() == 0) /* Child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28 		exit(0);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2BBD3AB7-E0AE-7B48-93AB-6E77713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E7B19-2E81-5B48-ADDE-7C7C5CAD6C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F75329C-BD7F-1143-983C-CCABD5487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3A12B8A-9D29-7D4B-A43E-25D5881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30 	    /* Parent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31 	    pid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32 	    Sigprocmask(SIG_SETMASK, &amp;prev, NULL);/* Unblock SIGCHLD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34 	    /* Wait for SIGCHLD to be received (wasteful)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35 	    while (!pid)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36 		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38 	    /* Do some work after receiving SIGCHLD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39 	    printf(".");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40 	}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41 	exit(0);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42 }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245008B6-6117-424F-983D-41477856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97844-46B9-0A40-8D29-B86D5EE572F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0D6169D3-4F36-AD4E-BC3E-212085C32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Counterpart in Signals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F11B606-22BD-A44B-B24F-48E689370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spin loop is wasteful for CPU resources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inserting a pause in the body of the spin loop: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while (!pid)     /* Race! */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pause();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Still need a loop because pause might be interrupted by the receipt of one or more SIGINT signals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This code has a serious race condition: </a:t>
            </a:r>
          </a:p>
          <a:p>
            <a:pPr marL="457200" lvl="1" indent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the SIGCHLD is received after the while test but before the pause</a:t>
            </a:r>
          </a:p>
          <a:p>
            <a:pPr marL="457200" lvl="1" indent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pause will sleep forever</a:t>
            </a:r>
          </a:p>
          <a:p>
            <a:pPr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>
            <a:extLst>
              <a:ext uri="{FF2B5EF4-FFF2-40B4-BE49-F238E27FC236}">
                <a16:creationId xmlns:a16="http://schemas.microsoft.com/office/drawing/2014/main" id="{019FE8E5-F3D0-E343-B4EB-8CD9CAF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92B21-D25D-1146-94A0-F19FBABFDA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868F44C-0B13-0247-BEC0-6A71BDE1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Counterpart in Signals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D28A5F8-CD85-B44F-9A2B-AFEE89247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sigsuspend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(const sigset_t *mask);</a:t>
            </a:r>
          </a:p>
          <a:p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The sigsuspend function does the following in an atomic</a:t>
            </a:r>
            <a:r>
              <a:rPr lang="en-US" altLang="zh-CN" i="1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way:</a:t>
            </a:r>
          </a:p>
          <a:p>
            <a:pPr marL="45720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sigprocmask(SIG_BLOCK, &amp;mask, &amp;prev);</a:t>
            </a:r>
          </a:p>
          <a:p>
            <a:pPr marL="45720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pause();</a:t>
            </a:r>
          </a:p>
          <a:p>
            <a:pPr marL="45720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sigprocmask(SIG_SETMASK, &amp;prev, NULL);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4E4231D4-6413-5F45-BE17-C365E77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7E54F-4A24-3840-8E8A-ABB81A18BF9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48C1276-FFC2-8542-949A-30D7420FD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A2AAFA4-F136-EA4B-B2B3-135E23C5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 volatile sig_atomic_t pid;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5 void sigchld_handler(int s)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6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7 	int olderrno = errno;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8 	pid = waitpid(-1, NULL, 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9 	errno = olderrno;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10 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12 void sigint_handler(int s)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13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14 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0C290DC2-5B46-814A-82EA-7E14B082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61160-21D5-2E47-8AF1-782A9B35334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D99446C-3563-9D4D-866E-BAE33A408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8FE7A72-2813-D147-B157-8738CF425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16 int main(int argc, char **argv)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17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18 	sigset_t mask, prev;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20 	Signal(SIGCHLD, sigchld_handler);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21 	Signal(SIGINT, sigint_handler);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22 	Sigemptyset(&amp;mask);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23 	Sigaddset(&amp;mask, SIGCHLD);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25 	while (1) {</a:t>
            </a:r>
          </a:p>
          <a:p>
            <a:pPr>
              <a:buFontTx/>
              <a:buNone/>
            </a:pPr>
            <a:r>
              <a:rPr lang="sv-SE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26 	    Sigprocmask(SIG_BLOCK, &amp;mask, &amp;prev); </a:t>
            </a:r>
            <a:r>
              <a:rPr lang="sv-SE" altLang="zh-CN" sz="1600">
                <a:latin typeface="Arial Narrow" panose="020B0604020202020204" pitchFamily="34" charset="0"/>
                <a:cs typeface="Courier New" panose="02070309020205020404" pitchFamily="49" charset="0"/>
              </a:rPr>
              <a:t>/* Block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27 	    if (Fork() == 0) /* Child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28 		exit(0);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>
            <a:extLst>
              <a:ext uri="{FF2B5EF4-FFF2-40B4-BE49-F238E27FC236}">
                <a16:creationId xmlns:a16="http://schemas.microsoft.com/office/drawing/2014/main" id="{8F310D3C-643A-BC4D-8ECE-26BD856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FB75B3-B874-C04D-A633-1B478A58716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E2F09749-7751-674F-95B4-BB7629704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876DDA0-78B6-654C-A9CC-221904E40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30 	    /* Wait for SIGCHLD to be received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31 	    pid = 0;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32 	    while (!pid)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33 		sigsuspend(&amp;prev);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35	    /* Optionally unblock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36	    Sigprocmask(SIG_SETMASK, &amp;prev, NULL);</a:t>
            </a:r>
            <a:endParaRPr lang="en-US" altLang="zh-CN" sz="1400">
              <a:latin typeface="Arial Narrow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38 	    /* Do some work after receiving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39 	    printf(".");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40 	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41 	exit(0);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42 }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>
            <a:extLst>
              <a:ext uri="{FF2B5EF4-FFF2-40B4-BE49-F238E27FC236}">
                <a16:creationId xmlns:a16="http://schemas.microsoft.com/office/drawing/2014/main" id="{5FF6F964-2310-D944-A63D-970078F6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210E9-B992-4942-857F-EE95255EBD9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8DABCC-5111-394A-8CA5-1C56A440A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Linux: </a:t>
            </a:r>
            <a:r>
              <a:rPr lang="en-US" altLang="zh-CN" dirty="0" err="1">
                <a:ea typeface="宋体" charset="0"/>
              </a:rPr>
              <a:t>futex</a:t>
            </a:r>
            <a:r>
              <a:rPr lang="en-US" altLang="zh-CN" dirty="0">
                <a:ea typeface="宋体" charset="0"/>
              </a:rPr>
              <a:t> </a:t>
            </a:r>
            <a:endParaRPr lang="en-US" altLang="zh-CN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Each </a:t>
            </a:r>
            <a:r>
              <a:rPr lang="en-US" altLang="zh-CN" dirty="0" err="1">
                <a:ea typeface="宋体" charset="0"/>
                <a:cs typeface="Consolas" panose="020B0609020204030204" pitchFamily="49" charset="0"/>
              </a:rPr>
              <a:t>futex</a:t>
            </a: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 has associated with a specific physical memory local, and a per-</a:t>
            </a:r>
            <a:r>
              <a:rPr lang="en-US" altLang="zh-CN" dirty="0" err="1">
                <a:ea typeface="宋体" charset="0"/>
                <a:cs typeface="Consolas" panose="020B0609020204030204" pitchFamily="49" charset="0"/>
              </a:rPr>
              <a:t>futex</a:t>
            </a: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 in-kernel queue</a:t>
            </a:r>
          </a:p>
          <a:p>
            <a:pPr lvl="1">
              <a:defRPr/>
            </a:pPr>
            <a:r>
              <a:rPr lang="en-US" altLang="zh-CN" dirty="0" err="1">
                <a:ea typeface="宋体" charset="0"/>
              </a:rPr>
              <a:t>futex_wait</a:t>
            </a:r>
            <a:r>
              <a:rPr lang="en-US" altLang="zh-CN" dirty="0">
                <a:ea typeface="宋体" charset="0"/>
              </a:rPr>
              <a:t>(address, expected) 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</a:rPr>
              <a:t>If *address == expected, puts the calling thread to sleep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</a:rPr>
              <a:t>If not, the call return immediately</a:t>
            </a:r>
          </a:p>
          <a:p>
            <a:pPr lvl="1">
              <a:defRPr/>
            </a:pPr>
            <a:r>
              <a:rPr lang="en-US" altLang="zh-CN" dirty="0" err="1">
                <a:ea typeface="宋体" charset="0"/>
              </a:rPr>
              <a:t>futex_wake</a:t>
            </a:r>
            <a:r>
              <a:rPr lang="en-US" altLang="zh-CN" dirty="0">
                <a:ea typeface="宋体" charset="0"/>
              </a:rPr>
              <a:t>(address)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</a:rPr>
              <a:t>Wake one thread that is waiting on the queue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2718F4B-C9CB-7048-8654-021953070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Different OS, Different Support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EB3EB43E-659F-D243-BA28-8332B2B5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C6A2B-1766-1148-A7F0-D143DC28E48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9DACC0B-C6CF-C84B-80CA-15F196B97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 dirty="0">
                <a:ea typeface="宋体" panose="02010600030101010101" pitchFamily="2" charset="-122"/>
              </a:rPr>
              <a:t>The perspective of a programmer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should we build a lock?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hardware support is needed?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OS support?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Evaluating locks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Mutual exclusion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Fairness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Performance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4AFD82F-ED9E-414B-A1D2-EF0EA2133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Building A Lock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2517F0B7-CD0B-BC42-A7ED-97AFCD81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2BA6DE-2381-CE4F-8072-22020841FF9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1AB69615-3442-FF4F-9DBB-6CF4291D5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Linux-based Futex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DED3D0D-D593-4F42-9649-D5252AE6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447800"/>
            <a:ext cx="78978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mutex_lock (int *mutex)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v;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(atomic_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_test_set(mutex, </a:t>
            </a:r>
            <a:r>
              <a:rPr lang="en-US" altLang="zh-CN" sz="20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) == 0) return;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atomic_increment (mutex);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counter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(atomic_bit_test_set(mutex, 31) == 0)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atomic_decrement(mutex);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return;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v = *mutex;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(v &gt;= 0) continue;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 has released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futex_wait(mutex, 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3668" name="Rectangle 1">
            <a:extLst>
              <a:ext uri="{FF2B5EF4-FFF2-40B4-BE49-F238E27FC236}">
                <a16:creationId xmlns:a16="http://schemas.microsoft.com/office/drawing/2014/main" id="{3390DACF-A932-5F40-8F11-4E6C1164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1524000"/>
            <a:ext cx="252413" cy="304800"/>
          </a:xfrm>
          <a:prstGeom prst="rect">
            <a:avLst/>
          </a:prstGeom>
          <a:solidFill>
            <a:srgbClr val="0000FF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01FC990A-0D7E-BB49-B026-8BA70614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1524000"/>
            <a:ext cx="1223963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cxnSp>
        <p:nvCxnSpPr>
          <p:cNvPr id="113670" name="Straight Arrow Connector 3">
            <a:extLst>
              <a:ext uri="{FF2B5EF4-FFF2-40B4-BE49-F238E27FC236}">
                <a16:creationId xmlns:a16="http://schemas.microsoft.com/office/drawing/2014/main" id="{34462684-C775-2E4F-8F75-A0895007C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57988" y="1181100"/>
            <a:ext cx="0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1" name="TextBox 7">
            <a:extLst>
              <a:ext uri="{FF2B5EF4-FFF2-40B4-BE49-F238E27FC236}">
                <a16:creationId xmlns:a16="http://schemas.microsoft.com/office/drawing/2014/main" id="{78F47D80-CC49-B749-BB9A-A19547F4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828800"/>
            <a:ext cx="409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31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113672" name="TextBox 11">
            <a:extLst>
              <a:ext uri="{FF2B5EF4-FFF2-40B4-BE49-F238E27FC236}">
                <a16:creationId xmlns:a16="http://schemas.microsoft.com/office/drawing/2014/main" id="{EBAAFB1F-B81A-2B43-BC68-49D3ACED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881063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lock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113673" name="TextBox 12">
            <a:extLst>
              <a:ext uri="{FF2B5EF4-FFF2-40B4-BE49-F238E27FC236}">
                <a16:creationId xmlns:a16="http://schemas.microsoft.com/office/drawing/2014/main" id="{284317D1-6D36-E749-BBAC-38B0BE00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881063"/>
            <a:ext cx="969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counter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cxnSp>
        <p:nvCxnSpPr>
          <p:cNvPr id="113674" name="Straight Arrow Connector 13">
            <a:extLst>
              <a:ext uri="{FF2B5EF4-FFF2-40B4-BE49-F238E27FC236}">
                <a16:creationId xmlns:a16="http://schemas.microsoft.com/office/drawing/2014/main" id="{5112ACAA-C503-BA4B-80A3-26698CCD4D0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21538" y="1181100"/>
            <a:ext cx="246062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5" name="Freeform 16">
            <a:extLst>
              <a:ext uri="{FF2B5EF4-FFF2-40B4-BE49-F238E27FC236}">
                <a16:creationId xmlns:a16="http://schemas.microsoft.com/office/drawing/2014/main" id="{45CD8132-CD27-AA45-AC60-9C912E6B4E98}"/>
              </a:ext>
            </a:extLst>
          </p:cNvPr>
          <p:cNvSpPr>
            <a:spLocks/>
          </p:cNvSpPr>
          <p:nvPr/>
        </p:nvSpPr>
        <p:spPr bwMode="auto">
          <a:xfrm>
            <a:off x="4419600" y="2566988"/>
            <a:ext cx="1423988" cy="952500"/>
          </a:xfrm>
          <a:custGeom>
            <a:avLst/>
            <a:gdLst>
              <a:gd name="T0" fmla="*/ 795652 w 1424458"/>
              <a:gd name="T1" fmla="*/ 539083 h 1047404"/>
              <a:gd name="T2" fmla="*/ 1392393 w 1424458"/>
              <a:gd name="T3" fmla="*/ 222479 h 1047404"/>
              <a:gd name="T4" fmla="*/ 0 w 1424458"/>
              <a:gd name="T5" fmla="*/ 0 h 10474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4458" h="1047404">
                <a:moveTo>
                  <a:pt x="798022" y="1047404"/>
                </a:moveTo>
                <a:cubicBezTo>
                  <a:pt x="1163782" y="827116"/>
                  <a:pt x="1529542" y="606829"/>
                  <a:pt x="1396538" y="432262"/>
                </a:cubicBezTo>
                <a:cubicBezTo>
                  <a:pt x="1263534" y="257695"/>
                  <a:pt x="631767" y="128847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>
            <a:extLst>
              <a:ext uri="{FF2B5EF4-FFF2-40B4-BE49-F238E27FC236}">
                <a16:creationId xmlns:a16="http://schemas.microsoft.com/office/drawing/2014/main" id="{0DCC2BA9-561C-0443-AFC1-AA34EC20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8C08A-D186-9740-8C2D-861F496E70A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0B50CBFD-2E27-1C48-BFFE-99E7CFA41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Futex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A22EAE9-982E-6442-ADD0-B26F1A54E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mutex_unlock (int *mutex)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Adding 0x80000000 to the counter results in 0 if and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only if there are not other interested threads */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(atomic_add_zero(mutex, 0x80000000))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>
              <a:buFontTx/>
              <a:buNone/>
            </a:pP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There are other threads waiting for this mutex,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wake one of them up. */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futex_wake(mutex);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5716" name="Rectangle 1">
            <a:extLst>
              <a:ext uri="{FF2B5EF4-FFF2-40B4-BE49-F238E27FC236}">
                <a16:creationId xmlns:a16="http://schemas.microsoft.com/office/drawing/2014/main" id="{680F0F4E-485D-4046-852D-20CA4866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1524000"/>
            <a:ext cx="252413" cy="304800"/>
          </a:xfrm>
          <a:prstGeom prst="rect">
            <a:avLst/>
          </a:prstGeom>
          <a:solidFill>
            <a:srgbClr val="0000FF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4DE3CE5D-8FA0-2247-9EDF-51F2FA77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1524000"/>
            <a:ext cx="1223963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cxnSp>
        <p:nvCxnSpPr>
          <p:cNvPr id="115718" name="Straight Arrow Connector 3">
            <a:extLst>
              <a:ext uri="{FF2B5EF4-FFF2-40B4-BE49-F238E27FC236}">
                <a16:creationId xmlns:a16="http://schemas.microsoft.com/office/drawing/2014/main" id="{30E5D7DB-A4A5-EA41-B83D-61B649D3AE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57988" y="1181100"/>
            <a:ext cx="0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19" name="TextBox 7">
            <a:extLst>
              <a:ext uri="{FF2B5EF4-FFF2-40B4-BE49-F238E27FC236}">
                <a16:creationId xmlns:a16="http://schemas.microsoft.com/office/drawing/2014/main" id="{5CE8DD97-5E4E-1F49-AD97-EF85F3390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828800"/>
            <a:ext cx="409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31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115720" name="TextBox 11">
            <a:extLst>
              <a:ext uri="{FF2B5EF4-FFF2-40B4-BE49-F238E27FC236}">
                <a16:creationId xmlns:a16="http://schemas.microsoft.com/office/drawing/2014/main" id="{2372BF87-8D18-7B44-A465-F8B0ED3AE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881063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lock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115721" name="TextBox 12">
            <a:extLst>
              <a:ext uri="{FF2B5EF4-FFF2-40B4-BE49-F238E27FC236}">
                <a16:creationId xmlns:a16="http://schemas.microsoft.com/office/drawing/2014/main" id="{24C5F3B2-C427-D841-93BD-D4A1827B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881063"/>
            <a:ext cx="969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counter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cxnSp>
        <p:nvCxnSpPr>
          <p:cNvPr id="115722" name="Straight Arrow Connector 13">
            <a:extLst>
              <a:ext uri="{FF2B5EF4-FFF2-40B4-BE49-F238E27FC236}">
                <a16:creationId xmlns:a16="http://schemas.microsoft.com/office/drawing/2014/main" id="{1ED42467-AD1E-8F42-AA3B-959748BD98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21538" y="1181100"/>
            <a:ext cx="246062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>
            <a:extLst>
              <a:ext uri="{FF2B5EF4-FFF2-40B4-BE49-F238E27FC236}">
                <a16:creationId xmlns:a16="http://schemas.microsoft.com/office/drawing/2014/main" id="{64038F7D-DF9B-784A-B27E-BD6FB017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EFFDB-841C-CF4C-8B62-DD915AB4C6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B46FD48-644A-004A-A2E5-450B73FE7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Two-phase Lock (hybrid)</a:t>
            </a:r>
            <a:endParaRPr lang="en-US" altLang="zh-CN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1</a:t>
            </a:r>
            <a:r>
              <a:rPr lang="en-US" altLang="zh-CN" baseline="30000" dirty="0">
                <a:ea typeface="宋体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 phase: the locks spins for a while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2</a:t>
            </a:r>
            <a:r>
              <a:rPr lang="en-US" altLang="zh-CN" baseline="30000" dirty="0">
                <a:ea typeface="宋体" charset="0"/>
                <a:cs typeface="Consolas" panose="020B0609020204030204" pitchFamily="49" charset="0"/>
              </a:rPr>
              <a:t>nd</a:t>
            </a: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 phase: the caller is put to sleep</a:t>
            </a:r>
          </a:p>
          <a:p>
            <a:pPr lvl="1"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(1)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, 31) == 0) {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atomic_decrement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v = *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if (v &gt;= 0) continue;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 has released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, v);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altLang="zh-CN" dirty="0">
              <a:ea typeface="宋体" charset="0"/>
            </a:endParaRP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6170750B-DB88-B34E-9D7B-4AC6017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Two-phase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7764" name="右大括号 1">
            <a:extLst>
              <a:ext uri="{FF2B5EF4-FFF2-40B4-BE49-F238E27FC236}">
                <a16:creationId xmlns:a16="http://schemas.microsoft.com/office/drawing/2014/main" id="{3A497C9A-C676-BD4E-A6E4-C7CF114DD080}"/>
              </a:ext>
            </a:extLst>
          </p:cNvPr>
          <p:cNvSpPr>
            <a:spLocks/>
          </p:cNvSpPr>
          <p:nvPr/>
        </p:nvSpPr>
        <p:spPr bwMode="auto">
          <a:xfrm>
            <a:off x="7300913" y="3362325"/>
            <a:ext cx="155575" cy="914400"/>
          </a:xfrm>
          <a:prstGeom prst="rightBrace">
            <a:avLst>
              <a:gd name="adj1" fmla="val 8327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117765" name="文本框 2">
            <a:extLst>
              <a:ext uri="{FF2B5EF4-FFF2-40B4-BE49-F238E27FC236}">
                <a16:creationId xmlns:a16="http://schemas.microsoft.com/office/drawing/2014/main" id="{EFD0E534-10A0-AA42-BECC-3EE0E39B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3619500"/>
            <a:ext cx="1478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Montserrat Light" pitchFamily="2" charset="0"/>
              </a:rPr>
              <a:t>1</a:t>
            </a:r>
            <a:r>
              <a:rPr lang="en-US" altLang="zh-CN" sz="2400" b="0" baseline="30000" dirty="0">
                <a:latin typeface="Montserrat Light" pitchFamily="2" charset="0"/>
              </a:rPr>
              <a:t>st</a:t>
            </a:r>
            <a:r>
              <a:rPr lang="en-US" altLang="zh-CN" sz="2400" b="0" dirty="0">
                <a:latin typeface="Montserrat Light" pitchFamily="2" charset="0"/>
              </a:rPr>
              <a:t> phase</a:t>
            </a:r>
            <a:endParaRPr lang="zh-CN" altLang="en-US" sz="2400" b="0" dirty="0"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11ED0AA9-8D19-B545-A874-2FBB74A2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6F87B-9B6F-C640-B279-0F326E3A716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1F22150-5E65-4B4F-B065-9FCA9CDD7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1828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Disable interrupts for critical sections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of the earliest solutions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Invented for single-processor systems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Very simple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ACF92F5-A287-E54E-8ED4-C9C88D51E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Controlling Interrupts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C901A03-5270-2E48-B347-334D48B6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32188"/>
            <a:ext cx="8126413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1 void lock()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2 	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DisableInterrupts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3 }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4 void unlock()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5 	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EnableInterrupts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6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5D0760B0-00BF-644B-A5E8-7E7A5DEA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7F5728-70C3-F747-B9A5-4F56484B9E5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5BF2C6D-EFD3-1340-9C0E-6EC5AE4B9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Nasty Concurrency Bugs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C613053-E923-944E-8AE3-E3873D66C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WARNING: This code is buggy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  void handler(int sig)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  {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4     int olderrno = errno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5     sigsret_t mask_all, prev_all;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6     pid_t pid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8     Sigfillset(&amp;mask_all)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/*reap a zombie child */</a:t>
            </a:r>
            <a:endParaRPr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9     while ( (pid = waitpid(-1, NULL, 0) &gt; 0)) &gt; 0) {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10       SigProcmask(SIG_BLOCK, &amp;mask_all, &amp;prev_all);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11  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deletejob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(pid);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/*delete the child from the job list*/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12       SigProcmask(SIG_SETMASK, &amp;prev_all, NULL);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13     }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14     if (errno != ECHILD)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15       sio_error(“waitpid error”)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16     errno = olderrno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17 } </a:t>
            </a: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757F3F9F-3D07-7E43-8A8B-4AE23D44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10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26629" name="Rectangle 1">
            <a:extLst>
              <a:ext uri="{FF2B5EF4-FFF2-40B4-BE49-F238E27FC236}">
                <a16:creationId xmlns:a16="http://schemas.microsoft.com/office/drawing/2014/main" id="{4C7898EF-6769-8440-AB4E-506F7EE6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814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CED962A-503D-AA41-AC63-E196EC1C6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594335F-6BFC-1340-B3A5-0DD32E42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Signal(SIGCHLD, handler);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  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initjobs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 the job list */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 while(1) {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if ((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Fork()) == 0) {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/*Child process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(“/bin/ls”,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342900" indent="-342900">
              <a:buFontTx/>
              <a:buAutoNum type="arabicPlain" startAt="31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parent process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addjob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the child to the job list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35	}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36     exit(0)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37 }</a:t>
            </a: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9E66B327-E4F5-4C4A-9206-23F300D5B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864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C005821A-9A7F-EC4F-AAE3-BA236965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C5A0D-C05F-9545-AF78-192BA1F5F5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7" name="Rectangle 1">
            <a:extLst>
              <a:ext uri="{FF2B5EF4-FFF2-40B4-BE49-F238E27FC236}">
                <a16:creationId xmlns:a16="http://schemas.microsoft.com/office/drawing/2014/main" id="{7AD930C0-E01C-4442-8DEA-B8F2AEA3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768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D8414BBE-D922-844E-B929-ED2F513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08EBD-B40E-0845-A38D-4A31DB1AE68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3A0863B-F457-AA4D-A1AC-F4680C404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495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Cons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Allow any calling thread to perform a </a:t>
            </a:r>
            <a:r>
              <a:rPr lang="en-US" altLang="zh-CN" i="1">
                <a:ea typeface="宋体" panose="02010600030101010101" pitchFamily="2" charset="-122"/>
              </a:rPr>
              <a:t>privileged </a:t>
            </a:r>
            <a:r>
              <a:rPr lang="en-US" altLang="zh-CN">
                <a:ea typeface="宋体" panose="02010600030101010101" pitchFamily="2" charset="-122"/>
              </a:rPr>
              <a:t>operation (turning interrupts on and off), and thus </a:t>
            </a:r>
            <a:r>
              <a:rPr lang="en-US" altLang="zh-CN" i="1">
                <a:ea typeface="宋体" panose="02010600030101010101" pitchFamily="2" charset="-122"/>
              </a:rPr>
              <a:t>trust </a:t>
            </a:r>
            <a:r>
              <a:rPr lang="en-US" altLang="zh-CN">
                <a:ea typeface="宋体" panose="02010600030101010101" pitchFamily="2" charset="-122"/>
              </a:rPr>
              <a:t>that this facility is not abused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Does not work on multiprocessors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Turning off interrupts for extended periods of time can lead to interrupts becoming lost which can lead to serious systems problems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Inefficient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used in kernel when OS accesses its own shared data structures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1023005-5894-2348-967C-F1B3F9CA8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Controlling Interrupts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16700</TotalTime>
  <Words>4387</Words>
  <Application>Microsoft Macintosh PowerPoint</Application>
  <PresentationFormat>如螢幕大小 (4:3)</PresentationFormat>
  <Paragraphs>733</Paragraphs>
  <Slides>52</Slides>
  <Notes>51</Notes>
  <HiddenSlides>9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4" baseType="lpstr">
      <vt:lpstr>Comic Sans MS</vt:lpstr>
      <vt:lpstr>宋体</vt:lpstr>
      <vt:lpstr>Arial</vt:lpstr>
      <vt:lpstr>Times New Roman</vt:lpstr>
      <vt:lpstr>Consolas</vt:lpstr>
      <vt:lpstr>Courier New</vt:lpstr>
      <vt:lpstr>MS PGothic</vt:lpstr>
      <vt:lpstr>Calibri</vt:lpstr>
      <vt:lpstr>Adobe 楷体 Std R</vt:lpstr>
      <vt:lpstr>Wingdings</vt:lpstr>
      <vt:lpstr>Arial Narrow</vt:lpstr>
      <vt:lpstr>icfp99</vt:lpstr>
      <vt:lpstr>Locks</vt:lpstr>
      <vt:lpstr>Basic Idea</vt:lpstr>
      <vt:lpstr>Pthread Locks</vt:lpstr>
      <vt:lpstr>Pthread Locks</vt:lpstr>
      <vt:lpstr>Building A Lock</vt:lpstr>
      <vt:lpstr>Controlling Interrupts</vt:lpstr>
      <vt:lpstr>Nasty Concurrency Bugs</vt:lpstr>
      <vt:lpstr>A Nasty Concurrency Bug</vt:lpstr>
      <vt:lpstr>Controlling Interrupts</vt:lpstr>
      <vt:lpstr>Test and Set</vt:lpstr>
      <vt:lpstr>Two Problems</vt:lpstr>
      <vt:lpstr>Two Problems</vt:lpstr>
      <vt:lpstr>Atomic Exchange</vt:lpstr>
      <vt:lpstr>Spin Lock: Test-and-Set</vt:lpstr>
      <vt:lpstr>Software Implementation of Test-and-Set</vt:lpstr>
      <vt:lpstr>Software Implementation of Test-and-Set</vt:lpstr>
      <vt:lpstr>Correctness </vt:lpstr>
      <vt:lpstr>Evaluating Spin Locks</vt:lpstr>
      <vt:lpstr>Compare-And-Swap</vt:lpstr>
      <vt:lpstr>Compare-And-Exchange Instruction</vt:lpstr>
      <vt:lpstr>Using Compare-And-Exchange Instruction</vt:lpstr>
      <vt:lpstr>Load-Linked and Store-Conditional</vt:lpstr>
      <vt:lpstr>Load-Linked and Store-Conditional</vt:lpstr>
      <vt:lpstr>Load-Linked and Store-Conditional</vt:lpstr>
      <vt:lpstr>Ticket Lock</vt:lpstr>
      <vt:lpstr>Ticket Lock: Fetch-and-Add</vt:lpstr>
      <vt:lpstr>How to Avoid Spinning</vt:lpstr>
      <vt:lpstr>Lock with Test-and-Set and Yield</vt:lpstr>
      <vt:lpstr>Is It Efficient?</vt:lpstr>
      <vt:lpstr>Is It Efficient?</vt:lpstr>
      <vt:lpstr>Using Queue</vt:lpstr>
      <vt:lpstr>Lock with Test-and-set, Yield and Wakeup</vt:lpstr>
      <vt:lpstr>Lock with Test-and-set, Yield and Wakeup</vt:lpstr>
      <vt:lpstr>Lock with Test-and-set, Yield and Wakeup</vt:lpstr>
      <vt:lpstr>Question 1</vt:lpstr>
      <vt:lpstr>Question 1</vt:lpstr>
      <vt:lpstr>Question 2</vt:lpstr>
      <vt:lpstr>Lock with Test-and-set, Yield and Wakeup</vt:lpstr>
      <vt:lpstr>Wakeup/waiting Race</vt:lpstr>
      <vt:lpstr>Wakeup/waiting Race</vt:lpstr>
      <vt:lpstr>A Nasty Concurrency Bug</vt:lpstr>
      <vt:lpstr>A Nasty Concurrency Bug</vt:lpstr>
      <vt:lpstr>A Nasty Concurrency Bug</vt:lpstr>
      <vt:lpstr>Counterpart in Signals</vt:lpstr>
      <vt:lpstr>Counterpart in Signals</vt:lpstr>
      <vt:lpstr>A Nasty Concurrency Bug</vt:lpstr>
      <vt:lpstr>A Nasty Concurrency Bug</vt:lpstr>
      <vt:lpstr>A Nasty Concurrency Bug</vt:lpstr>
      <vt:lpstr>Different OS, Different Support</vt:lpstr>
      <vt:lpstr>Linux-based Futex Locks</vt:lpstr>
      <vt:lpstr>Futex Locks</vt:lpstr>
      <vt:lpstr>Two-phase Locks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545</cp:revision>
  <dcterms:created xsi:type="dcterms:W3CDTF">2000-01-15T07:54:11Z</dcterms:created>
  <dcterms:modified xsi:type="dcterms:W3CDTF">2020-12-18T07:59:02Z</dcterms:modified>
</cp:coreProperties>
</file>