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070" r:id="rId2"/>
    <p:sldId id="1105" r:id="rId3"/>
    <p:sldId id="1101" r:id="rId4"/>
    <p:sldId id="1073" r:id="rId5"/>
    <p:sldId id="1079" r:id="rId6"/>
    <p:sldId id="1100" r:id="rId7"/>
    <p:sldId id="1078" r:id="rId8"/>
    <p:sldId id="1075" r:id="rId9"/>
    <p:sldId id="1080" r:id="rId10"/>
    <p:sldId id="1085" r:id="rId11"/>
    <p:sldId id="1118" r:id="rId12"/>
    <p:sldId id="1119" r:id="rId13"/>
    <p:sldId id="1120" r:id="rId14"/>
    <p:sldId id="1121" r:id="rId15"/>
    <p:sldId id="1122" r:id="rId16"/>
    <p:sldId id="1136" r:id="rId17"/>
    <p:sldId id="1135" r:id="rId18"/>
    <p:sldId id="1137" r:id="rId19"/>
    <p:sldId id="1055" r:id="rId20"/>
    <p:sldId id="1056" r:id="rId21"/>
    <p:sldId id="1057" r:id="rId22"/>
    <p:sldId id="1059" r:id="rId23"/>
    <p:sldId id="1126" r:id="rId24"/>
    <p:sldId id="1127" r:id="rId25"/>
    <p:sldId id="1128" r:id="rId26"/>
    <p:sldId id="1129" r:id="rId27"/>
    <p:sldId id="1130" r:id="rId28"/>
    <p:sldId id="1131" r:id="rId29"/>
    <p:sldId id="1132" r:id="rId30"/>
    <p:sldId id="113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1" autoAdjust="0"/>
    <p:restoredTop sz="86460" autoAdjust="0"/>
  </p:normalViewPr>
  <p:slideViewPr>
    <p:cSldViewPr>
      <p:cViewPr varScale="1">
        <p:scale>
          <a:sx n="65" d="100"/>
          <a:sy n="65" d="100"/>
        </p:scale>
        <p:origin x="192" y="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A70785-97F5-6D4D-AB09-18F836B56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98CE2-D463-1A43-9AF2-DE63FE4409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096CCA50-3298-1147-8F50-A4658A810D0E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9/12/20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1A1E-207C-854C-B0F1-660D8F79DE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C5397-4801-3941-871B-C5FDEE338E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06274-0E83-0A41-80CC-214BAD6C94C3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CC01D7B-0D0C-044E-A0D0-C9F803BDF6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4A2A5A-3B0A-564F-8C5B-D6D279B9B3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720CC2-1E29-6A4B-A6EF-1FD74DAA4D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E237F23-AC10-1F45-92CC-56593B2DEA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5E49FA2-928E-4B4A-94BB-5F6656EFED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0C5288A-9A05-E745-A747-6A4B3048D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4DDA3243-64BB-A84B-B3FA-319BC6A2DFA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BED843D-F475-894F-B2F6-55777DCDF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BEF397-505F-1F4B-BFC7-BA58F6669F7C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92BED25-D4C1-784C-AF62-709438855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8CA1F26-B0C2-E345-958D-246B94EB8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543525D-D7DA-6B4C-9315-2E630A7F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785E6D-17DE-5B40-B33F-41B24DD0711E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FC92BD4-6B8D-2540-93A8-DCB9CE0AA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C130A94-1E04-4B41-B13B-4B5330541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59AEB6C-269A-AA45-BFB4-0BF26F85D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43EE573-8432-3B44-8D34-49FCE34156F5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F2A197C-84D8-BC44-84AD-4D52E1EA8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34C823C-AAE4-6E46-814A-EF949D756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A2FF54F-C445-E74A-9ACC-8C4508A03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FC54A6-8B60-F54E-AD09-21C079792A87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2020755-009D-6641-8C3B-0DEE1BC87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C822373-1BA9-484F-A8B7-D42F66532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1A9E49B-CD8C-F04A-8001-7A421DF9F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CD1E1C8-F502-554A-AA78-E186C0656CF5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AD18399-AE37-EF4C-98E0-89F9A6FDF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D45BF8E-F5D7-C840-9191-0DAFC5B92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69C390E-1387-924F-9818-4951F8232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81AF8A-199E-BA46-88A3-24F71B050038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0717FBF-539E-2540-8B2E-38C8E5E33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B4D99A2-4C92-F342-88C5-AB4B49FF9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302D6FB-1E2B-9D41-9438-18CDA4EF7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22F843D-6666-0543-9C04-66A09055FB8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3DA98E1-02CC-6347-8FB7-DFD28B8B1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9712DD6-A69E-2046-97B3-FF9462705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655D658-74A9-DB45-8AAE-42CE5700B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C328648-7E19-EF43-989E-F5ECC4980014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BEA4C4C-84AD-C749-81D8-55C6EB32B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5208C4A-9A95-794F-89D8-1F233D7C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18B83E5-675E-9F4E-AD65-CDFB30BA0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D616A9A-8A44-5C44-8565-66D38FE5F417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63D5682-B602-A342-BA00-29C55BEA4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FD99019-7B97-E348-AC73-FD3E89957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B6D79E5-B315-5A4F-8547-862315F91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E51299-CEE5-3441-B814-A0F3803F6F43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4A30E1C-F29C-FE4C-B9DA-A83CD1752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DDA2C5D-7B5F-F74C-838E-2AD6CABE9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37A46BE-B644-0745-B750-B99F4DFDE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80E605F-1168-F542-8C66-18755CEBEC63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2680942-CD50-C544-A0AD-C7C18658C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8B2E62D-412D-7046-8C77-E575A20D2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653FA5C-0B85-4B41-AC0A-61B70585F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AFC17C-DAA2-B344-A5E3-1DDDFE98F87F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6FAB4F-3ECE-E642-810C-EC02632CB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F355CF2-23D5-F842-AE05-D03C8D977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40ED796-69C3-4B4E-9A25-D892B5C15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6E52BDC-EE93-944E-A2E0-269725B0ED7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694EDB3-E7BF-614F-A215-B5624B53C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1B6EFA3-3B66-0942-B6CD-171C4F24A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35A993A-7B41-024A-9437-863CF341A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F3429C-B1AC-5D4C-BF8E-BC439027739B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90E8F8C-B17F-3F44-965B-B8AF3BE32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FED2FA6-9F99-2C45-B732-DA6D8BA9F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00BB26-5F11-F44F-8C00-99195601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05A39F6-FFA0-0E4F-94E3-A7543E91555C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8E178C8-A556-094E-A300-030B50B61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D3C68AE-6357-674B-8DC8-3EA5C60A3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44EEC8E-789F-2344-8DE2-3392AA269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5355DDA-6A8D-024B-AA48-81DB16B6E6F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2A27308-8CAD-5B4E-A023-DA0E8C5A5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8D33D7A-2FF7-6B4D-8597-558B2385D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CE8ECBA-FD0F-9247-BC35-8BCF7BEDB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20BD3F-B958-8241-A4CF-9798761606ED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78FF283-7352-434C-A0AA-629FFF5B2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D983D7B-841E-F247-989B-B61BB1E68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995D520-8075-084A-8626-1144A4D1D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103AF3B-D1E6-E84D-BC66-A656A98BFE0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0A9B292-2F61-7542-9648-CD475D2FA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01CD443-87CF-714D-9FAE-531AE3329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AD8F2BE-F68B-134A-9294-6477892E5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1725B8-7F9D-D544-8D57-A8E25FE733FE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FF77B9-7E4F-FE42-8E5C-B342AA3E5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420F790-CBFD-3448-B6C5-AFF4114F1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352C510-4579-3E46-8745-D0ED5CCD2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219161-6C17-B949-AA09-B256C5029A4F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B2314ED-E097-EF42-ABD0-ACD4B669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0E1FE23-0675-3F4E-980E-D0CD63EA2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8D87CAC-39F7-BE4E-92A9-DB3843143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1410785-5CFF-4440-9A27-D0FD25149D35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E7D65FB-313E-9246-BBC8-A9F4CC833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1735BFD-0817-2340-98DE-ABBDAC33B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2FCED99-5644-B749-A7E6-85CEF129F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A33345-F77E-9544-AB35-7ACAEEF2CA6C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A7D0C4-B311-1247-BABB-BAB6946DF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071152-B56C-E74A-B9C6-68D28E5C0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266C548-4536-E444-8420-96C2D5763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8E98D4-98ED-4843-86BC-5E727CAFFE32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0AF8625-3B28-8349-AB44-B1290A4CF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FA35450-F130-BE44-BCFC-01CA0FD0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1703EE8-7153-D445-ADC9-3C9A14C8E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366723-13EE-4A46-AFDC-F73AA96CD000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828D6C2-9302-6E4F-A3D1-527BC3F0C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3BB57D0-A53B-1844-A12D-71694CDDB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8A68376-8AE1-634D-B9CC-62BEC71AF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65E15C5-9BAE-7441-8573-70D697646119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274C9D1-9C09-2E47-811A-8A2393686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B2239C-CDFD-F040-8AE1-A50B4622D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BBADAF3-3544-7D43-92B7-E31DF3DA2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B9EDCD3-3990-8A48-9790-E2E6B88DE09C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CFC95C5-D9DE-054C-8759-6773A9AA3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1632D70-2128-F94B-BEB3-ECF02D75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5444C82-B9D0-9F47-8F7E-9A5A046FB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216605D-69AF-774B-AB55-3C9E41571530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077062-9CF7-9E4E-9D9E-2C5DF7D6C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1800D44-DE90-0B4F-B69E-E5191912B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2AE95D6-A578-E143-8EF6-17F051BD5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8A68FDA-CEF1-2147-BF0D-670EDD35C25B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49D1717-D7CA-AC40-8834-49A0B50D7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F6D3A8C-D0B6-0347-9541-6BB00EBE3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5949482-6F42-1945-B84A-87987E828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15A646-D52F-764B-BF6F-C12541F3A3B1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D71EB24-E428-E241-BEBA-C8CD1F97B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B69C770-0AB3-B544-9296-90F2906DD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9AEB6A1-09A4-C24B-BBC5-1BED7767B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C9F78-B4FB-A049-8F5E-893EA66222A6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510A0B6-07B5-9F44-8713-CC481831E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DD7B8D6-7A68-8C46-A1D2-8DF601CDE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1EA147-F392-DB45-864A-333FEC1140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46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6E98E2-EAF5-904E-9C52-3F5618CBE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33A59-C85C-2245-ABA9-C3849FCC582D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AFC69-3B9F-3F43-8E5E-8FC0C7FB9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10870E-F621-A540-B81E-0F251B195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EEBB1-DFCC-424E-BD8C-BA58062D79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87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649E85-5AD0-9D4D-8040-7DED4DB1D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58D94-9CA3-9A47-904C-9CD5776A63A4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C80CA7-3317-3849-A761-7230A4359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55E23A-BBEF-6F4F-8575-DD51A457B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9087-6546-104C-9476-9C381B98F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40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047410-952B-324F-8DF9-AB03183598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326-62A0-1743-ABB8-4EB70269CEE8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0EFEAB-E4FA-F44F-9963-FB12C8FA3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FC2AC-A9A6-2E4A-8E23-CB934D977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E8CC9-9849-9C44-8DE7-854F05E07B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5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1CF15F-08C2-2C46-A9ED-0662CA518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52158-1069-F340-8B27-0F49B3BAF9A7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A4ED37-0D16-B643-A0D1-C128B92EA7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618DC1-3DD9-414A-AAF8-C026712DB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B07DE-EE4F-334E-99A3-3326FAA6DC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56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60B9B-C1EE-2A4B-8F40-7CFADA435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F0A3B-2945-714C-8E83-B2D6648B4E24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5AFF7-068E-874B-A014-B3ED10515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5A41A-C3AD-7341-BB33-3008543C1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33DE7-C34C-8C45-8D20-189892E36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8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6A32E6-6341-5E44-B44E-25C7FC31A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B9324-77AD-AD4F-945C-A024BE555C6D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9F4696-5198-E743-8E45-9239B3C21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6A553E-12FF-484A-BA9A-51F3518229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028DB-2D8D-1C48-B217-4BA21A28EC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81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CACC52-F799-544C-BC5A-84723A957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78BC-ADB5-1E40-A454-98B61454DC42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E039DE-E011-8347-8919-731529F8D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E8674E-823D-CD44-964B-802AD10E5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89101-58A6-CD4D-8C0E-94B3F08040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7AD729-0111-654F-8583-D2A681624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7AE29-8FB2-E449-B873-917DD9714793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45C647-1079-314E-B56D-E1A820C285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11BBA1-33BA-0549-8BAA-B22E9E283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8304D-48BC-6D47-BCD8-55D9654953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6DA9D-A74E-9B42-B04A-96C59075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77A1-1E59-D84F-A7D0-85101CBD89A1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B3251-8E90-3947-BF2B-D78F7AEAB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D4282-CD5F-7B4C-A79F-D45E7C5D0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CF3AD-4A09-8649-90FD-0F8155DD1D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3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C8A88-D114-5849-8458-FC5787590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5E20-07A5-3540-B03D-BA4203356CFD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5D3B4-7D1C-7C43-8CC6-3B5F14D18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89570-88CD-D246-B66D-4D1A9AED7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D4FA4-4CC0-8A4D-9AE0-1BCD90CFBF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15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30B5D0-9176-4F4C-92EE-F2FAF8A59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46A7B6-3F8B-5845-88C9-159D5ED01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7B60BC-AB8B-E143-BE65-7F7449F11B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A2A6A3-12F3-F64B-A453-E9637BE64339}" type="datetime1">
              <a:rPr lang="zh-CN" altLang="en-US"/>
              <a:pPr>
                <a:defRPr/>
              </a:pPr>
              <a:t>2020/9/12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94343CE-766E-1B49-A3DF-0C3BE1E09B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CD32F37-3563-E441-9AB9-48A5FF4139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D435E4D9-F447-F643-BB1B-C9B4BBDB265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F71DFE0-7EF8-E74B-B1BF-574FF4B65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AF384AE-D94D-7747-9F76-A36375B74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Link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4CD228F-69E5-494F-88E9-17344450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247BE-5510-7440-8655-79989690F17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A0242588-2709-6346-A3FC-58B42CCA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9176C-A842-A948-B71B-FE1978EAD3A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CAD04564-2AEA-4747-A644-6CCAFD25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00013"/>
            <a:ext cx="88106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矩形 3">
            <a:extLst>
              <a:ext uri="{FF2B5EF4-FFF2-40B4-BE49-F238E27FC236}">
                <a16:creationId xmlns:a16="http://schemas.microsoft.com/office/drawing/2014/main" id="{08754C23-FB72-6644-9C04-94BE9760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349500"/>
            <a:ext cx="3352800" cy="762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region for shared libraries</a:t>
            </a:r>
            <a:endParaRPr lang="zh-CN" altLang="en-US" sz="2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0A7D7206-1BED-4141-8586-AE2D453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05BF10-4263-054E-8624-EE9D9F1D85E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ED18E2A-CCBF-7F48-9BE4-D977D818A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Loading and Linking Shared Libraries from Applications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Done explicitly by user with </a:t>
            </a:r>
            <a:r>
              <a:rPr kumimoji="1" lang="en-US" altLang="zh-CN" dirty="0" err="1">
                <a:ea typeface="宋体" panose="02010600030101010101" pitchFamily="2" charset="-122"/>
              </a:rPr>
              <a:t>dlopen</a:t>
            </a:r>
            <a:r>
              <a:rPr kumimoji="1" lang="en-US" altLang="zh-CN" dirty="0">
                <a:ea typeface="宋体" panose="02010600030101010101" pitchFamily="2" charset="-122"/>
              </a:rPr>
              <a:t>() in Linux </a:t>
            </a:r>
          </a:p>
          <a:p>
            <a:pPr lvl="1">
              <a:buFontTx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rdynamic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–O2 –o p3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dll.c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CF6D42D-9858-9E45-8FB3-7BBB1A176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Linking at Running Time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00627341-1B76-934F-BF0F-F994AD66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59566-5A9D-F242-A3B3-8A39B7537C3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07E8BFB-9CAB-5E48-A486-20319C29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 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dlfcn.h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dlopen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(const char *filename, int flag) 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returns: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handle if OK, NULL on error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dlsym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 *handle, char *symbol) 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returns: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symbol if OK, NULL on error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dlclose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 *handle) 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returns: 0 if OK, -1 on error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const char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 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returns: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previous call to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dlopen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dlysym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dlclose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failed,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NULL if previous call was OK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EEC434D-5C6A-C842-8BDD-7074695CD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Linking at Running Time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3C3D55B4-A645-864A-8EB4-9C40AFC1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FF3AD-C68E-574F-9A71-2F35E6F67FB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62467C0-A878-B24F-9271-9941FBABE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5791200"/>
          </a:xfrm>
          <a:solidFill>
            <a:schemeClr val="bg1"/>
          </a:solidFill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 &lt;stdio.h&gt;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#include &lt;dlfcn.h&gt;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x[2] = { 1, 2}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y[2] = { 3, 4} 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z[2];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 typeface="Comic Sans MS" panose="030F0902030302020204" pitchFamily="66" charset="0"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void *handle;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void (*addvec)(int *, int *, int *, int 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char *error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7400B5AC-2C27-5E45-8F21-BF599119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EE004-450C-EE44-AAFC-573A465EAD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956DB28-009A-914C-9790-6BD3280B4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915400" cy="5791200"/>
          </a:xfrm>
          <a:solidFill>
            <a:schemeClr val="bg1"/>
          </a:solidFill>
        </p:spPr>
        <p:txBody>
          <a:bodyPr/>
          <a:lstStyle/>
          <a:p>
            <a:pPr marL="609600" indent="-609600">
              <a:spcBef>
                <a:spcPct val="0"/>
              </a:spcBef>
              <a:buFont typeface="Comic Sans MS" panose="030F0902030302020204" pitchFamily="66" charset="0"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/*dynamically load the shared library that contains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*/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handle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dlopen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(“./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libvector.so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 RTLD_LAZY)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(!handle) {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(stderr, “%s\n”,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exit(1)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 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/*get a pointer to the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function we just loaded */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dlsym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(handle, 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( (error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!= NULL ) {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(stderr, “%s\n”, error)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exit(1) ;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AEB2560-AC80-4A4A-89C0-DBB4F9B5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6BF45-B906-2B41-959B-4737F5D074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E97F22F-B2E6-C542-8B6F-284ACBF4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5791200"/>
          </a:xfrm>
          <a:solidFill>
            <a:schemeClr val="bg1"/>
          </a:solidFill>
        </p:spPr>
        <p:txBody>
          <a:bodyPr/>
          <a:lstStyle/>
          <a:p>
            <a:pPr marL="609600" indent="-609600">
              <a:buFont typeface="Comic Sans MS" panose="030F0902030302020204" pitchFamily="66" charset="0"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/* Now we can call addvec() just like any other function */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addvec(x, y, z, 2)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printf(“z=[%d, %d]\n”, z[0], z[1]) ;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/* unload the shared library */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(dlclose(handle) &lt;0) {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fprintf(stderr, “%s\n”, dlerror()) ;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exit(1) ;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return 0 ;</a:t>
            </a:r>
          </a:p>
          <a:p>
            <a:pPr marL="609600" indent="-609600">
              <a:buFontTx/>
              <a:buAutoNum type="arabicPeriod" startAt="28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E31837F8-3DCA-C045-AF9E-5554E296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0B8B1B-656C-1E45-B61B-B5B7326C42A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923C63D-3898-B04C-8B76-C74DE714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  <a:defRPr/>
            </a:pPr>
            <a:r>
              <a:rPr lang="en-US" altLang="zh-CN" i="1" dirty="0"/>
              <a:t>Distributing software</a:t>
            </a:r>
          </a:p>
          <a:p>
            <a:pPr>
              <a:defRPr/>
            </a:pPr>
            <a:r>
              <a:rPr lang="en-US" altLang="zh-CN" dirty="0"/>
              <a:t>Developers of Microsoft Windows applications frequently use shared libraries to distribute software updates. </a:t>
            </a:r>
          </a:p>
          <a:p>
            <a:pPr lvl="1">
              <a:defRPr/>
            </a:pPr>
            <a:r>
              <a:rPr lang="en-US" altLang="zh-CN" dirty="0"/>
              <a:t>They generate a new copy of a shared library; which users can then download and use as a replacement for the current version. </a:t>
            </a:r>
          </a:p>
          <a:p>
            <a:pPr lvl="1">
              <a:defRPr/>
            </a:pPr>
            <a:r>
              <a:rPr lang="en-US" altLang="zh-CN" dirty="0"/>
              <a:t>The next time they run their application, it will automatically link and load the new shared library.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BB76588-3F44-6C48-8BAA-3C8B4955C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Why Linking at Running Time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6311B09E-9F89-F44D-A622-988365D2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E1719-8993-6B49-9D2D-6E8C5D68DF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CCD0750-588B-DC4A-83FD-E17A7894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  <a:defRPr/>
            </a:pPr>
            <a:r>
              <a:rPr lang="en-US" altLang="zh-CN" i="1" dirty="0"/>
              <a:t>Building high-performance Web servers.</a:t>
            </a:r>
          </a:p>
          <a:p>
            <a:pPr>
              <a:defRPr/>
            </a:pPr>
            <a:r>
              <a:rPr lang="en-US" altLang="zh-CN" dirty="0"/>
              <a:t>Modern high-performance Web servers can generate dynamic content using a more efficient and sophisticated approach based on dynamic linking.</a:t>
            </a:r>
          </a:p>
          <a:p>
            <a:pPr lvl="1">
              <a:defRPr/>
            </a:pPr>
            <a:r>
              <a:rPr lang="en-US" altLang="zh-CN" dirty="0"/>
              <a:t>package each function that generates dynamic content in a shared library. </a:t>
            </a:r>
          </a:p>
          <a:p>
            <a:pPr lvl="1">
              <a:defRPr/>
            </a:pPr>
            <a:r>
              <a:rPr lang="en-US" altLang="zh-CN" dirty="0"/>
              <a:t>When a request arrives from a Web browser, the server dynamically loads and links the appropriate function and then calls it directly.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0CA958A-BBF3-BE47-9194-3A5A90803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Why Linking at Running Time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DD987253-8A4F-3A48-A1C8-C6FA934B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57082-80D3-AB4A-8E38-B22F3AFCA5D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2E7AF70-9107-0D4D-80FA-33AFA04F2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Building high-performance Web servers.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function remains cached in the server’s address space, so subsequent requests can be handled at the cost of a simple function call.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can have a significant impact on the throughput of a busy site.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Further, existing functions can be updated and new functions can be added at run time, without stopping the server.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D53EA26-F879-1B46-AE05-A5FA427D0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Why Linking at Running Time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921EE2D2-612E-0B48-8CD5-86C806F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09106-975C-8F4D-9D11-3B0682AF08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CED9293-16BD-E349-BC81-0542EA165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 lIns="90487" tIns="44450" rIns="90487" bIns="44450"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Allow multiple running processes to share the same library code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Save precious memory resource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Naïve: assign a dedicated address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Inefficient use of the address space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Difficult to manage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Better: load and execute at any address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Position-independent code (PIC)</a:t>
            </a:r>
          </a:p>
          <a:p>
            <a:pPr lvl="1"/>
            <a:r>
              <a:rPr kumimoji="1" lang="en-US" altLang="zh-CN" i="1" dirty="0" err="1">
                <a:ea typeface="宋体" panose="02010600030101010101" pitchFamily="2" charset="-122"/>
              </a:rPr>
              <a:t>gcc</a:t>
            </a:r>
            <a:r>
              <a:rPr kumimoji="1" lang="en-US" altLang="zh-CN" dirty="0">
                <a:ea typeface="宋体" panose="02010600030101010101" pitchFamily="2" charset="-122"/>
              </a:rPr>
              <a:t> with </a:t>
            </a:r>
            <a:r>
              <a:rPr kumimoji="1" lang="en-US" altLang="zh-CN" i="1" dirty="0">
                <a:ea typeface="宋体" panose="02010600030101010101" pitchFamily="2" charset="-122"/>
              </a:rPr>
              <a:t>-</a:t>
            </a:r>
            <a:r>
              <a:rPr kumimoji="1" lang="en-US" altLang="zh-CN" i="1" dirty="0" err="1">
                <a:ea typeface="宋体" panose="02010600030101010101" pitchFamily="2" charset="-122"/>
              </a:rPr>
              <a:t>fPIC</a:t>
            </a:r>
            <a:endParaRPr kumimoji="1"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61E84AF-261E-CA45-8C74-B312341BC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Position-Independent Code (PIC)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AF4C58B-1711-C646-A3F3-06095E1A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978A3-5216-1A4F-AF2A-D693BB16BA3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8DAA698-3156-AA48-B91B-1817BDC44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5CA1749-7434-5F40-9252-740EE4E0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Dynamic Linking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Position Independent Code (PIC)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Loading and Linking Shared Libraries from applications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Suggested reading: 7.8~7.12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C7642B8A-6D8D-BD4D-A256-AFD0D34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9416E-4BA7-5644-8A7E-77125BD87A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C70C2A-72FD-B740-B9D8-E8D903B20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Position-Independent Code (PIC)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Internally-defined procedures </a:t>
            </a:r>
            <a:r>
              <a:rPr kumimoji="1" lang="en-US" altLang="zh-CN" sz="2000" dirty="0">
                <a:ea typeface="宋体" panose="02010600030101010101" pitchFamily="2" charset="-122"/>
              </a:rPr>
              <a:t>(OK)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PC-relative reference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Externally-defined procedures and reference to global variable </a:t>
            </a:r>
            <a:r>
              <a:rPr kumimoji="1" lang="en-US" altLang="zh-CN" sz="2000" dirty="0">
                <a:ea typeface="宋体" panose="02010600030101010101" pitchFamily="2" charset="-122"/>
              </a:rPr>
              <a:t>(NO)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Indirect reference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Global offset table (GOT) </a:t>
            </a:r>
          </a:p>
          <a:p>
            <a:pPr lvl="3"/>
            <a:r>
              <a:rPr kumimoji="1" lang="en-US" altLang="zh-CN" sz="2400" dirty="0">
                <a:ea typeface="宋体" panose="02010600030101010101" pitchFamily="2" charset="-122"/>
              </a:rPr>
              <a:t>Private</a:t>
            </a:r>
          </a:p>
          <a:p>
            <a:pPr lvl="3"/>
            <a:r>
              <a:rPr kumimoji="1" lang="en-US" altLang="zh-CN" sz="2400" dirty="0">
                <a:ea typeface="宋体" panose="02010600030101010101" pitchFamily="2" charset="-122"/>
              </a:rPr>
              <a:t>At the beginning of .data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44F5CE7-33F7-FF48-AE93-B2A39D700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Position-Independent Code (PIC)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1C559EA6-43E1-D643-9395-DEBBC8D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8A417-4B46-774B-88C6-E447D96CF13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55CB2C8-3E54-7D42-AC0E-B796A8A0C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kumimoji="1" lang="en-US" altLang="zh-CN" dirty="0">
                <a:ea typeface="宋体" pitchFamily="2" charset="-122"/>
              </a:rPr>
              <a:t>PIC Data References</a:t>
            </a:r>
          </a:p>
          <a:p>
            <a:pPr marL="0" indent="0">
              <a:buFontTx/>
              <a:buNone/>
              <a:defRPr/>
            </a:pP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7A1801C-7FB2-A14F-91CD-7A50F34C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Position-Independent Code (PIC)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5061" name="矩形 1">
            <a:extLst>
              <a:ext uri="{FF2B5EF4-FFF2-40B4-BE49-F238E27FC236}">
                <a16:creationId xmlns:a16="http://schemas.microsoft.com/office/drawing/2014/main" id="{085F8794-D47C-0841-9B41-3AEFA093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6553200" cy="18288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 dirty="0">
                <a:latin typeface="Times New Roman" panose="02020603050405020304" pitchFamily="18" charset="0"/>
              </a:rPr>
              <a:t>Data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Global offset table (GOT)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 i="1" dirty="0">
              <a:latin typeface="Times New Roman" panose="02020603050405020304" pitchFamily="18" charset="0"/>
            </a:endParaRPr>
          </a:p>
        </p:txBody>
      </p:sp>
      <p:sp>
        <p:nvSpPr>
          <p:cNvPr id="45062" name="矩形 2">
            <a:extLst>
              <a:ext uri="{FF2B5EF4-FFF2-40B4-BE49-F238E27FC236}">
                <a16:creationId xmlns:a16="http://schemas.microsoft.com/office/drawing/2014/main" id="{A2DBC356-FF9B-F840-8691-CB6487FE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2667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GOT[0] :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GOT[1] :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GOT[2] :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GOT[3] : &amp;addcnt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45063" name="矩形 6">
            <a:extLst>
              <a:ext uri="{FF2B5EF4-FFF2-40B4-BE49-F238E27FC236}">
                <a16:creationId xmlns:a16="http://schemas.microsoft.com/office/drawing/2014/main" id="{EA410463-1936-804F-ADA0-50106534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4800"/>
            <a:ext cx="6553200" cy="13716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 dirty="0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addvec</a:t>
            </a:r>
            <a:r>
              <a:rPr lang="en-US" altLang="zh-CN" sz="2000" b="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 mov 0x2008b9(%rip), %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Times New Roman" panose="02020603050405020304" pitchFamily="18" charset="0"/>
              </a:rPr>
              <a:t>   #%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Times New Roman" panose="02020603050405020304" pitchFamily="18" charset="0"/>
              </a:rPr>
              <a:t>=*GOT[3]=&amp;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addcnt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addl</a:t>
            </a:r>
            <a:r>
              <a:rPr lang="en-US" altLang="zh-CN" sz="2000" b="0" dirty="0">
                <a:latin typeface="Times New Roman" panose="02020603050405020304" pitchFamily="18" charset="0"/>
              </a:rPr>
              <a:t> $0x1, (%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Times New Roman" panose="02020603050405020304" pitchFamily="18" charset="0"/>
              </a:rPr>
              <a:t>)	             #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addcnt</a:t>
            </a:r>
            <a:r>
              <a:rPr lang="en-US" altLang="zh-CN" sz="2000" b="0" dirty="0">
                <a:latin typeface="Times New Roman" panose="02020603050405020304" pitchFamily="18" charset="0"/>
              </a:rPr>
              <a:t>++	</a:t>
            </a:r>
          </a:p>
        </p:txBody>
      </p:sp>
      <p:sp>
        <p:nvSpPr>
          <p:cNvPr id="45064" name="文本框 3">
            <a:extLst>
              <a:ext uri="{FF2B5EF4-FFF2-40B4-BE49-F238E27FC236}">
                <a16:creationId xmlns:a16="http://schemas.microsoft.com/office/drawing/2014/main" id="{6BBD77F2-1B24-4647-9A4D-AFF78F27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" y="3387725"/>
            <a:ext cx="17748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</a:rPr>
              <a:t>Fixed distance of 0x2008b9 bytes at run time between GOT[3] and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addl</a:t>
            </a:r>
            <a:r>
              <a:rPr lang="en-US" altLang="zh-CN" sz="2000" b="0" dirty="0">
                <a:latin typeface="Times New Roman" panose="02020603050405020304" pitchFamily="18" charset="0"/>
              </a:rPr>
              <a:t> instruction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cxnSp>
        <p:nvCxnSpPr>
          <p:cNvPr id="45065" name="直接箭头连接符 20">
            <a:extLst>
              <a:ext uri="{FF2B5EF4-FFF2-40B4-BE49-F238E27FC236}">
                <a16:creationId xmlns:a16="http://schemas.microsoft.com/office/drawing/2014/main" id="{FE672D00-F441-CD4C-BDF5-1B1BE62784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37338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直接箭头连接符 26">
            <a:extLst>
              <a:ext uri="{FF2B5EF4-FFF2-40B4-BE49-F238E27FC236}">
                <a16:creationId xmlns:a16="http://schemas.microsoft.com/office/drawing/2014/main" id="{C499A67F-947E-D64F-B1ED-EC52037D69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5286375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直接连接符 25">
            <a:extLst>
              <a:ext uri="{FF2B5EF4-FFF2-40B4-BE49-F238E27FC236}">
                <a16:creationId xmlns:a16="http://schemas.microsoft.com/office/drawing/2014/main" id="{D1BBC3F7-7FAB-DB40-B287-6894C1E343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3733800"/>
            <a:ext cx="0" cy="155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7DE93452-646B-B940-8B73-009EE0C8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1D664-0E1F-4D41-B387-4F5720B1C0C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4E644B9-0D5D-B941-B448-373291ECB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572000"/>
          </a:xfrm>
        </p:spPr>
        <p:txBody>
          <a:bodyPr lIns="90487" tIns="44450" rIns="90487" bIns="44450"/>
          <a:lstStyle/>
          <a:p>
            <a:r>
              <a:rPr kumimoji="1" lang="en-US" altLang="zh-CN">
                <a:ea typeface="宋体" panose="02010600030101010101" pitchFamily="2" charset="-122"/>
              </a:rPr>
              <a:t>Lazy Binding</a:t>
            </a:r>
            <a:endParaRPr kumimoji="1"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kumimoji="1" lang="en-US" altLang="zh-CN" i="1">
                <a:ea typeface="宋体" panose="02010600030101010101" pitchFamily="2" charset="-122"/>
              </a:rPr>
              <a:t>Global Offset Table</a:t>
            </a:r>
            <a:r>
              <a:rPr kumimoji="1" lang="en-US" altLang="zh-CN">
                <a:ea typeface="宋体" panose="02010600030101010101" pitchFamily="2" charset="-122"/>
              </a:rPr>
              <a:t> (GOT)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.data </a:t>
            </a:r>
          </a:p>
          <a:p>
            <a:pPr lvl="1"/>
            <a:r>
              <a:rPr kumimoji="1" lang="en-US" altLang="zh-CN" i="1">
                <a:ea typeface="宋体" panose="02010600030101010101" pitchFamily="2" charset="-122"/>
              </a:rPr>
              <a:t>Procedure Linkage Table</a:t>
            </a:r>
            <a:r>
              <a:rPr kumimoji="1" lang="en-US" altLang="zh-CN">
                <a:ea typeface="宋体" panose="02010600030101010101" pitchFamily="2" charset="-122"/>
              </a:rPr>
              <a:t> (PLT)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.text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E162EDB-A63E-1A45-8F41-87EC45B17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Position-Independent Code (PIC)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D435934F-4B9A-044E-B358-2E0117EA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0608A-DAC9-F649-BA9D-9D230CE0DF6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9155" name="组合 4">
            <a:extLst>
              <a:ext uri="{FF2B5EF4-FFF2-40B4-BE49-F238E27FC236}">
                <a16:creationId xmlns:a16="http://schemas.microsoft.com/office/drawing/2014/main" id="{A2964828-9C3B-2C4D-850A-76FF0145C03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49162" name="矩形 1">
              <a:extLst>
                <a:ext uri="{FF2B5EF4-FFF2-40B4-BE49-F238E27FC236}">
                  <a16:creationId xmlns:a16="http://schemas.microsoft.com/office/drawing/2014/main" id="{FCF2A233-3296-B941-B8A6-7C16D2EB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49163" name="矩形 2">
              <a:extLst>
                <a:ext uri="{FF2B5EF4-FFF2-40B4-BE49-F238E27FC236}">
                  <a16:creationId xmlns:a16="http://schemas.microsoft.com/office/drawing/2014/main" id="{31AD0040-3227-2246-8C7E-3EFE4DCD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</a:t>
              </a:r>
              <a:r>
                <a:rPr lang="zh-CN" altLang="en-US" sz="1800" b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0">
                  <a:latin typeface="Times New Roman" panose="02020603050405020304" pitchFamily="18" charset="0"/>
                </a:rPr>
                <a:t>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56" name="矩形 6">
            <a:extLst>
              <a:ext uri="{FF2B5EF4-FFF2-40B4-BE49-F238E27FC236}">
                <a16:creationId xmlns:a16="http://schemas.microsoft.com/office/drawing/2014/main" id="{55B0D0B2-82ED-9044-BB19-39EFC75C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49157" name="矩形 13">
            <a:extLst>
              <a:ext uri="{FF2B5EF4-FFF2-40B4-BE49-F238E27FC236}">
                <a16:creationId xmlns:a16="http://schemas.microsoft.com/office/drawing/2014/main" id="{EDCF7DF3-489B-B342-A064-2F999DD5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grpSp>
        <p:nvGrpSpPr>
          <p:cNvPr id="49158" name="组合 27">
            <a:extLst>
              <a:ext uri="{FF2B5EF4-FFF2-40B4-BE49-F238E27FC236}">
                <a16:creationId xmlns:a16="http://schemas.microsoft.com/office/drawing/2014/main" id="{1960631A-A55D-3649-8E5E-0F8B3F877C1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533400" cy="2286000"/>
            <a:chOff x="533400" y="3124200"/>
            <a:chExt cx="533400" cy="2286000"/>
          </a:xfrm>
        </p:grpSpPr>
        <p:cxnSp>
          <p:nvCxnSpPr>
            <p:cNvPr id="49159" name="直接连接符 19">
              <a:extLst>
                <a:ext uri="{FF2B5EF4-FFF2-40B4-BE49-F238E27FC236}">
                  <a16:creationId xmlns:a16="http://schemas.microsoft.com/office/drawing/2014/main" id="{191B343C-E299-F04B-B30C-E5B935358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3400" y="3124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0" name="直接连接符 22">
              <a:extLst>
                <a:ext uri="{FF2B5EF4-FFF2-40B4-BE49-F238E27FC236}">
                  <a16:creationId xmlns:a16="http://schemas.microsoft.com/office/drawing/2014/main" id="{B169FC18-725E-F14A-A395-46817593F6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1" name="直接箭头连接符 24">
              <a:extLst>
                <a:ext uri="{FF2B5EF4-FFF2-40B4-BE49-F238E27FC236}">
                  <a16:creationId xmlns:a16="http://schemas.microsoft.com/office/drawing/2014/main" id="{C9A5F98E-9EC5-5343-8BD3-441C3EEE3B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" y="5410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D7687202-342E-864A-BCB5-FCEEDE5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DF64A-FDB3-A442-BCB4-E88CF83B93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51203" name="组合 4">
            <a:extLst>
              <a:ext uri="{FF2B5EF4-FFF2-40B4-BE49-F238E27FC236}">
                <a16:creationId xmlns:a16="http://schemas.microsoft.com/office/drawing/2014/main" id="{7839E8DD-6E03-1F40-B949-AF2A39144B3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1208" name="矩形 1">
              <a:extLst>
                <a:ext uri="{FF2B5EF4-FFF2-40B4-BE49-F238E27FC236}">
                  <a16:creationId xmlns:a16="http://schemas.microsoft.com/office/drawing/2014/main" id="{34B2F02E-3A84-9941-BCAD-25617F93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51209" name="矩形 2">
              <a:extLst>
                <a:ext uri="{FF2B5EF4-FFF2-40B4-BE49-F238E27FC236}">
                  <a16:creationId xmlns:a16="http://schemas.microsoft.com/office/drawing/2014/main" id="{C31F1DCB-F5EA-E04B-9CAF-6C05FEDB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204" name="矩形 6">
            <a:extLst>
              <a:ext uri="{FF2B5EF4-FFF2-40B4-BE49-F238E27FC236}">
                <a16:creationId xmlns:a16="http://schemas.microsoft.com/office/drawing/2014/main" id="{A46024AA-99ED-C244-BA36-9277C1AC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51205" name="矩形 13">
            <a:extLst>
              <a:ext uri="{FF2B5EF4-FFF2-40B4-BE49-F238E27FC236}">
                <a16:creationId xmlns:a16="http://schemas.microsoft.com/office/drawing/2014/main" id="{24C17FC8-F12A-C545-BA40-2BC63EA40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sp>
        <p:nvSpPr>
          <p:cNvPr id="51206" name="矩形 3">
            <a:extLst>
              <a:ext uri="{FF2B5EF4-FFF2-40B4-BE49-F238E27FC236}">
                <a16:creationId xmlns:a16="http://schemas.microsoft.com/office/drawing/2014/main" id="{D5C4A513-8295-8740-9E7D-8FDD2D2E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57513"/>
            <a:ext cx="1143000" cy="304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1207" name="椭圆 7">
            <a:extLst>
              <a:ext uri="{FF2B5EF4-FFF2-40B4-BE49-F238E27FC236}">
                <a16:creationId xmlns:a16="http://schemas.microsoft.com/office/drawing/2014/main" id="{CF151A9B-6F71-CC43-8EB1-D095574E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33713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9F2EB54F-F201-2F4F-B053-D8CD6B73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D5304-60DB-C743-BD5B-B57D8731962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53251" name="组合 4">
            <a:extLst>
              <a:ext uri="{FF2B5EF4-FFF2-40B4-BE49-F238E27FC236}">
                <a16:creationId xmlns:a16="http://schemas.microsoft.com/office/drawing/2014/main" id="{BD07252C-5D67-2444-B096-8DD9FBDD694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3256" name="矩形 1">
              <a:extLst>
                <a:ext uri="{FF2B5EF4-FFF2-40B4-BE49-F238E27FC236}">
                  <a16:creationId xmlns:a16="http://schemas.microsoft.com/office/drawing/2014/main" id="{D8D8C734-D5E2-DE48-B2C8-EEE76576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53257" name="矩形 2">
              <a:extLst>
                <a:ext uri="{FF2B5EF4-FFF2-40B4-BE49-F238E27FC236}">
                  <a16:creationId xmlns:a16="http://schemas.microsoft.com/office/drawing/2014/main" id="{486C32C9-94D1-C843-8519-5D5F58A2A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3252" name="矩形 6">
            <a:extLst>
              <a:ext uri="{FF2B5EF4-FFF2-40B4-BE49-F238E27FC236}">
                <a16:creationId xmlns:a16="http://schemas.microsoft.com/office/drawing/2014/main" id="{EA2641FD-9F21-A349-A732-66FE922E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53253" name="矩形 13">
            <a:extLst>
              <a:ext uri="{FF2B5EF4-FFF2-40B4-BE49-F238E27FC236}">
                <a16:creationId xmlns:a16="http://schemas.microsoft.com/office/drawing/2014/main" id="{10687365-76A0-0946-BD57-6A3C8B17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sp>
        <p:nvSpPr>
          <p:cNvPr id="53254" name="矩形 3">
            <a:extLst>
              <a:ext uri="{FF2B5EF4-FFF2-40B4-BE49-F238E27FC236}">
                <a16:creationId xmlns:a16="http://schemas.microsoft.com/office/drawing/2014/main" id="{780B681B-F1D7-9D4B-A735-18FCDBF5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762000" cy="304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3255" name="椭圆 7">
            <a:extLst>
              <a:ext uri="{FF2B5EF4-FFF2-40B4-BE49-F238E27FC236}">
                <a16:creationId xmlns:a16="http://schemas.microsoft.com/office/drawing/2014/main" id="{20CDF8D1-C9C6-9B46-ADE5-C32290E4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257800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CF0FE218-6806-1847-B4D4-25FBD97B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4A49F-9EAF-774D-B1D4-5A4A56D867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55299" name="组合 4">
            <a:extLst>
              <a:ext uri="{FF2B5EF4-FFF2-40B4-BE49-F238E27FC236}">
                <a16:creationId xmlns:a16="http://schemas.microsoft.com/office/drawing/2014/main" id="{1B5BA813-27A7-0540-9C5E-A7A0BB96AED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5305" name="矩形 1">
              <a:extLst>
                <a:ext uri="{FF2B5EF4-FFF2-40B4-BE49-F238E27FC236}">
                  <a16:creationId xmlns:a16="http://schemas.microsoft.com/office/drawing/2014/main" id="{D5124B62-7BE7-E94E-9064-63721EF3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55306" name="矩形 2">
              <a:extLst>
                <a:ext uri="{FF2B5EF4-FFF2-40B4-BE49-F238E27FC236}">
                  <a16:creationId xmlns:a16="http://schemas.microsoft.com/office/drawing/2014/main" id="{DEE8DCCA-3726-9A47-8D6A-C69595C4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5300" name="矩形 6">
            <a:extLst>
              <a:ext uri="{FF2B5EF4-FFF2-40B4-BE49-F238E27FC236}">
                <a16:creationId xmlns:a16="http://schemas.microsoft.com/office/drawing/2014/main" id="{B0639E3A-02B5-5041-8C68-EB9481FB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55301" name="矩形 13">
            <a:extLst>
              <a:ext uri="{FF2B5EF4-FFF2-40B4-BE49-F238E27FC236}">
                <a16:creationId xmlns:a16="http://schemas.microsoft.com/office/drawing/2014/main" id="{9119ABA5-955E-094C-B6D5-ED16B6BD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sp>
        <p:nvSpPr>
          <p:cNvPr id="55302" name="矩形 3">
            <a:extLst>
              <a:ext uri="{FF2B5EF4-FFF2-40B4-BE49-F238E27FC236}">
                <a16:creationId xmlns:a16="http://schemas.microsoft.com/office/drawing/2014/main" id="{C2ED66A8-53A4-794E-8040-47C4C096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1914525"/>
            <a:ext cx="990600" cy="304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55303" name="椭圆 7">
            <a:extLst>
              <a:ext uri="{FF2B5EF4-FFF2-40B4-BE49-F238E27FC236}">
                <a16:creationId xmlns:a16="http://schemas.microsoft.com/office/drawing/2014/main" id="{141A3E47-543C-184D-84BA-CE255682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5304" name="矩形 9">
            <a:extLst>
              <a:ext uri="{FF2B5EF4-FFF2-40B4-BE49-F238E27FC236}">
                <a16:creationId xmlns:a16="http://schemas.microsoft.com/office/drawing/2014/main" id="{6082CE6B-0BEB-4B4F-8DD0-21CB7AB0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62600"/>
            <a:ext cx="809625" cy="304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F3E59C74-D57E-934D-B7FB-9D80AAA0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BA2DF-9F6C-4E49-BD7E-A18824B301E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57347" name="组合 4">
            <a:extLst>
              <a:ext uri="{FF2B5EF4-FFF2-40B4-BE49-F238E27FC236}">
                <a16:creationId xmlns:a16="http://schemas.microsoft.com/office/drawing/2014/main" id="{FB27F894-7D9C-354C-A69A-D8AB8619774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7352" name="矩形 1">
              <a:extLst>
                <a:ext uri="{FF2B5EF4-FFF2-40B4-BE49-F238E27FC236}">
                  <a16:creationId xmlns:a16="http://schemas.microsoft.com/office/drawing/2014/main" id="{721689A0-B5B1-7647-A168-FB1CA55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57353" name="矩形 2">
              <a:extLst>
                <a:ext uri="{FF2B5EF4-FFF2-40B4-BE49-F238E27FC236}">
                  <a16:creationId xmlns:a16="http://schemas.microsoft.com/office/drawing/2014/main" id="{ABA10BA1-420C-1D49-A5CC-8922197D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48" name="矩形 6">
            <a:extLst>
              <a:ext uri="{FF2B5EF4-FFF2-40B4-BE49-F238E27FC236}">
                <a16:creationId xmlns:a16="http://schemas.microsoft.com/office/drawing/2014/main" id="{607388DB-0435-D24E-B392-DC9EA2BB1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57349" name="矩形 13">
            <a:extLst>
              <a:ext uri="{FF2B5EF4-FFF2-40B4-BE49-F238E27FC236}">
                <a16:creationId xmlns:a16="http://schemas.microsoft.com/office/drawing/2014/main" id="{26F10D10-9F2E-2B43-A20C-760BB683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sp>
        <p:nvSpPr>
          <p:cNvPr id="57350" name="椭圆 7">
            <a:extLst>
              <a:ext uri="{FF2B5EF4-FFF2-40B4-BE49-F238E27FC236}">
                <a16:creationId xmlns:a16="http://schemas.microsoft.com/office/drawing/2014/main" id="{576DF7C9-3594-304B-93D9-E550E40A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4162425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4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7351" name="矩形 9">
            <a:extLst>
              <a:ext uri="{FF2B5EF4-FFF2-40B4-BE49-F238E27FC236}">
                <a16:creationId xmlns:a16="http://schemas.microsoft.com/office/drawing/2014/main" id="{25A0C1CA-1A9B-8F4D-B4FD-F9B753CB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162425"/>
            <a:ext cx="809625" cy="3048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DC90812A-0774-D443-9C2C-B34E9DDA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B8FC9-E55C-D944-BABA-75F7AB9AA9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59395" name="组合 4">
            <a:extLst>
              <a:ext uri="{FF2B5EF4-FFF2-40B4-BE49-F238E27FC236}">
                <a16:creationId xmlns:a16="http://schemas.microsoft.com/office/drawing/2014/main" id="{1480646E-2CBD-4A4D-965C-EDDEFEF3A04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9400" name="矩形 1">
              <a:extLst>
                <a:ext uri="{FF2B5EF4-FFF2-40B4-BE49-F238E27FC236}">
                  <a16:creationId xmlns:a16="http://schemas.microsoft.com/office/drawing/2014/main" id="{FAC116FB-9090-3F47-A290-F13A9147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59401" name="矩形 2">
              <a:extLst>
                <a:ext uri="{FF2B5EF4-FFF2-40B4-BE49-F238E27FC236}">
                  <a16:creationId xmlns:a16="http://schemas.microsoft.com/office/drawing/2014/main" id="{93E1EE18-3317-F84D-BB7F-0D34EC65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0x4005c6  #addvec()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9396" name="矩形 6">
            <a:extLst>
              <a:ext uri="{FF2B5EF4-FFF2-40B4-BE49-F238E27FC236}">
                <a16:creationId xmlns:a16="http://schemas.microsoft.com/office/drawing/2014/main" id="{48A9A022-C1D4-0F4E-A7DC-1FF938CA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59397" name="矩形 13">
            <a:extLst>
              <a:ext uri="{FF2B5EF4-FFF2-40B4-BE49-F238E27FC236}">
                <a16:creationId xmlns:a16="http://schemas.microsoft.com/office/drawing/2014/main" id="{510CD9AD-1892-0444-A62C-8E24006D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sp>
        <p:nvSpPr>
          <p:cNvPr id="59398" name="椭圆 7">
            <a:extLst>
              <a:ext uri="{FF2B5EF4-FFF2-40B4-BE49-F238E27FC236}">
                <a16:creationId xmlns:a16="http://schemas.microsoft.com/office/drawing/2014/main" id="{BBB59968-E777-C941-993D-1C1A64C1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457700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9399" name="矩形 9">
            <a:extLst>
              <a:ext uri="{FF2B5EF4-FFF2-40B4-BE49-F238E27FC236}">
                <a16:creationId xmlns:a16="http://schemas.microsoft.com/office/drawing/2014/main" id="{4D8940CD-6EBA-5949-83DB-53BB2FC9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471988"/>
            <a:ext cx="962025" cy="276225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6822A8D6-3CC9-DF4E-8ECF-BA98944A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25C9C-4B6E-CB40-B1FD-C90931EFE7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61443" name="组合 4">
            <a:extLst>
              <a:ext uri="{FF2B5EF4-FFF2-40B4-BE49-F238E27FC236}">
                <a16:creationId xmlns:a16="http://schemas.microsoft.com/office/drawing/2014/main" id="{22891CFD-3FCE-D94D-AEA1-FC6EC3421DD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61446" name="矩形 1">
              <a:extLst>
                <a:ext uri="{FF2B5EF4-FFF2-40B4-BE49-F238E27FC236}">
                  <a16:creationId xmlns:a16="http://schemas.microsoft.com/office/drawing/2014/main" id="{B762EAC5-3F11-A14F-A1FF-FA179A8D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61447" name="矩形 2">
              <a:extLst>
                <a:ext uri="{FF2B5EF4-FFF2-40B4-BE49-F238E27FC236}">
                  <a16:creationId xmlns:a16="http://schemas.microsoft.com/office/drawing/2014/main" id="{B07FAA41-3AAA-C944-9AAA-66BC1F1D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44" name="矩形 6">
            <a:extLst>
              <a:ext uri="{FF2B5EF4-FFF2-40B4-BE49-F238E27FC236}">
                <a16:creationId xmlns:a16="http://schemas.microsoft.com/office/drawing/2014/main" id="{F0CFEED6-B067-684A-9535-EF61EA51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61445" name="矩形 13">
            <a:extLst>
              <a:ext uri="{FF2B5EF4-FFF2-40B4-BE49-F238E27FC236}">
                <a16:creationId xmlns:a16="http://schemas.microsoft.com/office/drawing/2014/main" id="{663DA86B-75AB-B34E-9D7D-290C274B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90B42F2D-F88C-654A-9D4E-B7FD78E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EE3D6-00BB-2C40-BCA7-38257F464D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9F9431D-476B-2741-8764-AD352208F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 lIns="90487" tIns="44450" rIns="90487" bIns="44450"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Minor bug fixes of system libraries require each application to explicitly relink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Duplicate lots of common code in the executable files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e.g., every C program needs the standard C library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Duplicate lots of code in the memory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F89AFD-3E44-E547-9218-CF0A82D78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Disadvantages of Static Libraries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E07CCBD3-2401-C642-99D1-7CAEEBD8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6EEF25-0B06-9748-82EF-18516FAB68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63491" name="组合 4">
            <a:extLst>
              <a:ext uri="{FF2B5EF4-FFF2-40B4-BE49-F238E27FC236}">
                <a16:creationId xmlns:a16="http://schemas.microsoft.com/office/drawing/2014/main" id="{A2F0FD9B-C5F7-0146-BE47-3E7997AC55A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63498" name="矩形 1">
              <a:extLst>
                <a:ext uri="{FF2B5EF4-FFF2-40B4-BE49-F238E27FC236}">
                  <a16:creationId xmlns:a16="http://schemas.microsoft.com/office/drawing/2014/main" id="{0599B60F-4C31-D842-B816-1A06278D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Data segment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Global offset table (GOT)</a:t>
              </a: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 b="0" i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i="1">
                <a:latin typeface="Times New Roman" panose="02020603050405020304" pitchFamily="18" charset="0"/>
              </a:endParaRPr>
            </a:p>
          </p:txBody>
        </p:sp>
        <p:sp>
          <p:nvSpPr>
            <p:cNvPr id="63499" name="矩形 2">
              <a:extLst>
                <a:ext uri="{FF2B5EF4-FFF2-40B4-BE49-F238E27FC236}">
                  <a16:creationId xmlns:a16="http://schemas.microsoft.com/office/drawing/2014/main" id="{992E264E-6486-6F45-8470-30744AF1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GOT[0] : .addr of .dynamic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GOT[1] : .addr of reloc entries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GOT[2] : .addr of dynamic linker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GOT[3] : 0x4005b6  #sys startup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GOT[4] : 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&amp;addvec()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GOT[5] : 0x4005d6  #printf()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492" name="矩形 6">
            <a:extLst>
              <a:ext uri="{FF2B5EF4-FFF2-40B4-BE49-F238E27FC236}">
                <a16:creationId xmlns:a16="http://schemas.microsoft.com/office/drawing/2014/main" id="{DF5D7F3E-5DA6-674F-92C0-F6D738D0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Code segment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callq  0x4005c0	# call addvec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Procedure linkage table (PLT)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   addvec: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63493" name="矩形 13">
            <a:extLst>
              <a:ext uri="{FF2B5EF4-FFF2-40B4-BE49-F238E27FC236}">
                <a16:creationId xmlns:a16="http://schemas.microsoft.com/office/drawing/2014/main" id="{2B06D877-E825-FD45-B696-53E694DE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PLT[0] : call dynamic linker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4005a0:  pushq *GOT[1]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4005a6:  jmpq   *GOT[2]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# PLT[2]: call addvec()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4005c0:   jmpq  *GOT[4]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4005c6:  pushq  $0x1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4005cb:  jmpq   4005a0</a:t>
            </a:r>
          </a:p>
        </p:txBody>
      </p:sp>
      <p:grpSp>
        <p:nvGrpSpPr>
          <p:cNvPr id="63494" name="组合 15">
            <a:extLst>
              <a:ext uri="{FF2B5EF4-FFF2-40B4-BE49-F238E27FC236}">
                <a16:creationId xmlns:a16="http://schemas.microsoft.com/office/drawing/2014/main" id="{A0C87035-885C-D54A-B426-B0CFFF37FA7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533400" cy="2286000"/>
            <a:chOff x="533400" y="3124200"/>
            <a:chExt cx="533400" cy="2286000"/>
          </a:xfrm>
        </p:grpSpPr>
        <p:cxnSp>
          <p:nvCxnSpPr>
            <p:cNvPr id="63495" name="直接连接符 16">
              <a:extLst>
                <a:ext uri="{FF2B5EF4-FFF2-40B4-BE49-F238E27FC236}">
                  <a16:creationId xmlns:a16="http://schemas.microsoft.com/office/drawing/2014/main" id="{DAAED67B-0D67-1E43-B54C-1823C2A864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3400" y="3124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96" name="直接连接符 17">
              <a:extLst>
                <a:ext uri="{FF2B5EF4-FFF2-40B4-BE49-F238E27FC236}">
                  <a16:creationId xmlns:a16="http://schemas.microsoft.com/office/drawing/2014/main" id="{5F4AA8D3-36F1-2246-BF7D-BC4BC315D9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97" name="直接箭头连接符 18">
              <a:extLst>
                <a:ext uri="{FF2B5EF4-FFF2-40B4-BE49-F238E27FC236}">
                  <a16:creationId xmlns:a16="http://schemas.microsoft.com/office/drawing/2014/main" id="{3E90AE6B-3C6E-EF4D-B6F4-8310C5B426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" y="5410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2E683792-8FEE-D94E-A5E7-7F8AB29F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24CD5-D8E8-C846-82BE-050ED006C57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FC42BD7-C319-7647-A4E9-E7E583FE8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572000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Synonym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Shared object on Linux, denoted by .so suffix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DLL (dynamic link libraries) on Windows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What sharing means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Only one .so file for a particular library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Code and data in the .so file are shared by all the executable object files that reference the library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0335667-EC0A-1445-84F7-8A3DDCCF1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Shared Libraries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29B2BEFA-EBD6-814A-BA35-14FC3B0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9F00B-269E-BF48-BA33-62833C043E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BDAEF35-964F-6349-BFD3-99CA8D639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Generate the shared libraries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 gcc –shared –fPIC –o libvector.so addvec.c multvec.c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–shared: 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creating a shared object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–fPIC:  </a:t>
            </a:r>
            <a:r>
              <a:rPr kumimoji="1"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crating the position independent code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90660D6-EEC0-D043-ABFE-1C7FF858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Shared Libraries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027A324F-9725-4D44-A4BC-9591A507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80AA8-DC29-6F4A-B407-7D3275190C6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48FB65F-DE96-0D40-A797-60ED0C700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Partially Linking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F51B3297-DE49-BC4F-AD25-057AA1ADB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8669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BB0DCA77-8EF1-3346-8276-E2507D6E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2590800" cy="458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Translators(cc1, as)</a:t>
            </a:r>
          </a:p>
        </p:txBody>
      </p:sp>
      <p:sp>
        <p:nvSpPr>
          <p:cNvPr id="14342" name="Text Box 8">
            <a:extLst>
              <a:ext uri="{FF2B5EF4-FFF2-40B4-BE49-F238E27FC236}">
                <a16:creationId xmlns:a16="http://schemas.microsoft.com/office/drawing/2014/main" id="{59D6B572-F751-334C-B133-BEBF20B6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455738"/>
            <a:ext cx="1165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main2.c</a:t>
            </a:r>
          </a:p>
        </p:txBody>
      </p:sp>
      <p:sp>
        <p:nvSpPr>
          <p:cNvPr id="14343" name="Text Box 9">
            <a:extLst>
              <a:ext uri="{FF2B5EF4-FFF2-40B4-BE49-F238E27FC236}">
                <a16:creationId xmlns:a16="http://schemas.microsoft.com/office/drawing/2014/main" id="{494ACC0C-8EEA-9247-894E-CCDA6A0B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447800"/>
            <a:ext cx="1166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vector.h</a:t>
            </a:r>
          </a:p>
        </p:txBody>
      </p:sp>
      <p:sp>
        <p:nvSpPr>
          <p:cNvPr id="14344" name="Text Box 10">
            <a:extLst>
              <a:ext uri="{FF2B5EF4-FFF2-40B4-BE49-F238E27FC236}">
                <a16:creationId xmlns:a16="http://schemas.microsoft.com/office/drawing/2014/main" id="{2CE21280-39F7-D144-BFD3-2FE173C2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3162300"/>
            <a:ext cx="1182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main2.o</a:t>
            </a:r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68A13B19-BD52-124B-A4E6-E108401D2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337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04CCD58B-FA3B-3C4F-9348-7036AD791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5941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347" name="Rectangle 16">
            <a:extLst>
              <a:ext uri="{FF2B5EF4-FFF2-40B4-BE49-F238E27FC236}">
                <a16:creationId xmlns:a16="http://schemas.microsoft.com/office/drawing/2014/main" id="{D11D6F33-F650-3E41-9E9D-CF0A707A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00500"/>
            <a:ext cx="5638800" cy="458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Linker (ld)</a:t>
            </a:r>
          </a:p>
        </p:txBody>
      </p:sp>
      <p:sp>
        <p:nvSpPr>
          <p:cNvPr id="14348" name="Text Box 17">
            <a:extLst>
              <a:ext uri="{FF2B5EF4-FFF2-40B4-BE49-F238E27FC236}">
                <a16:creationId xmlns:a16="http://schemas.microsoft.com/office/drawing/2014/main" id="{4C5D57E9-2214-564A-A7B8-B4565A2E0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339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4349" name="Line 19">
            <a:extLst>
              <a:ext uri="{FF2B5EF4-FFF2-40B4-BE49-F238E27FC236}">
                <a16:creationId xmlns:a16="http://schemas.microsoft.com/office/drawing/2014/main" id="{7C0519C9-AE9B-2C44-9BC1-39D745E6B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5339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350" name="Text Box 21">
            <a:extLst>
              <a:ext uri="{FF2B5EF4-FFF2-40B4-BE49-F238E27FC236}">
                <a16:creationId xmlns:a16="http://schemas.microsoft.com/office/drawing/2014/main" id="{3AF26CAD-C159-354C-B6A3-F2B69816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95500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libc.so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libvector.so</a:t>
            </a:r>
          </a:p>
        </p:txBody>
      </p:sp>
      <p:sp>
        <p:nvSpPr>
          <p:cNvPr id="14351" name="Line 22">
            <a:extLst>
              <a:ext uri="{FF2B5EF4-FFF2-40B4-BE49-F238E27FC236}">
                <a16:creationId xmlns:a16="http://schemas.microsoft.com/office/drawing/2014/main" id="{018DB5FA-C04E-944F-8F03-8B0B59879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9337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352" name="Text Box 5">
            <a:extLst>
              <a:ext uri="{FF2B5EF4-FFF2-40B4-BE49-F238E27FC236}">
                <a16:creationId xmlns:a16="http://schemas.microsoft.com/office/drawing/2014/main" id="{FF214797-97ED-9E4C-8E1E-5FDAA2429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33938"/>
            <a:ext cx="548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linked executable object code file</a:t>
            </a:r>
          </a:p>
        </p:txBody>
      </p:sp>
      <p:sp>
        <p:nvSpPr>
          <p:cNvPr id="14353" name="Text Box 21">
            <a:extLst>
              <a:ext uri="{FF2B5EF4-FFF2-40B4-BE49-F238E27FC236}">
                <a16:creationId xmlns:a16="http://schemas.microsoft.com/office/drawing/2014/main" id="{7C7386FD-DB88-4E4C-844E-80DFCB8EC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623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Relocation and symbol table info</a:t>
            </a:r>
          </a:p>
        </p:txBody>
      </p:sp>
      <p:sp>
        <p:nvSpPr>
          <p:cNvPr id="14354" name="矩形 30">
            <a:extLst>
              <a:ext uri="{FF2B5EF4-FFF2-40B4-BE49-F238E27FC236}">
                <a16:creationId xmlns:a16="http://schemas.microsoft.com/office/drawing/2014/main" id="{3342876B-810C-0842-8B91-5B16A456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57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Partially link with shared libraries</a:t>
            </a: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Unix&gt;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 p2 main2.c  ./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libvector.so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55" name="Line 6">
            <a:extLst>
              <a:ext uri="{FF2B5EF4-FFF2-40B4-BE49-F238E27FC236}">
                <a16:creationId xmlns:a16="http://schemas.microsoft.com/office/drawing/2014/main" id="{5E59992D-FF53-794C-BA31-028D0FE98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669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BE2AC0B-2221-6042-AA18-DB3E5D0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017B96-0B94-8344-B326-6A1DD845B4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2BF4F03-4683-DA4B-868D-781509F8C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Which parts in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libvector.so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are copied into p2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code and data sections                           No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Relocation and symbol table information       Some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55C52BF-FF12-034E-A4AF-5B2F1E3EE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Partially Linking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1FCA046B-6F4C-DF41-91DB-3CDCF93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81286-2DB3-8A4B-AA0F-A8F8A3FD7AAE}" type="slidenum"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DAB32EE-DF90-5C4B-AAB1-306ECF954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Dynamically linking </a:t>
            </a:r>
            <a:endParaRPr kumimoji="1"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436" name="Text Box 14">
            <a:extLst>
              <a:ext uri="{FF2B5EF4-FFF2-40B4-BE49-F238E27FC236}">
                <a16:creationId xmlns:a16="http://schemas.microsoft.com/office/drawing/2014/main" id="{67518C76-D59E-1343-B9AC-B5882F14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0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libc.so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libvector.so</a:t>
            </a:r>
          </a:p>
        </p:txBody>
      </p:sp>
      <p:sp>
        <p:nvSpPr>
          <p:cNvPr id="18437" name="Line 15">
            <a:extLst>
              <a:ext uri="{FF2B5EF4-FFF2-40B4-BE49-F238E27FC236}">
                <a16:creationId xmlns:a16="http://schemas.microsoft.com/office/drawing/2014/main" id="{7A013C7C-6EB5-E748-9100-942D99EB9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76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438" name="Text Box 17">
            <a:extLst>
              <a:ext uri="{FF2B5EF4-FFF2-40B4-BE49-F238E27FC236}">
                <a16:creationId xmlns:a16="http://schemas.microsoft.com/office/drawing/2014/main" id="{EA1B9819-7C83-3045-8E05-877D353E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8439" name="Rectangle 18">
            <a:extLst>
              <a:ext uri="{FF2B5EF4-FFF2-40B4-BE49-F238E27FC236}">
                <a16:creationId xmlns:a16="http://schemas.microsoft.com/office/drawing/2014/main" id="{C52ECDC1-B15A-0042-9CB5-8010E1FB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2454275" cy="458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Loader(execve)</a:t>
            </a:r>
          </a:p>
        </p:txBody>
      </p:sp>
      <p:sp>
        <p:nvSpPr>
          <p:cNvPr id="18440" name="Line 20">
            <a:extLst>
              <a:ext uri="{FF2B5EF4-FFF2-40B4-BE49-F238E27FC236}">
                <a16:creationId xmlns:a16="http://schemas.microsoft.com/office/drawing/2014/main" id="{BE544905-CB79-6941-913A-32240FFB6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133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441" name="Rectangle 18">
            <a:extLst>
              <a:ext uri="{FF2B5EF4-FFF2-40B4-BE49-F238E27FC236}">
                <a16:creationId xmlns:a16="http://schemas.microsoft.com/office/drawing/2014/main" id="{05A3EB1B-C5EB-F445-A4A2-C7FE450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1813"/>
            <a:ext cx="4876800" cy="4587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Linker(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ld-linux.so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42" name="Line 20">
            <a:extLst>
              <a:ext uri="{FF2B5EF4-FFF2-40B4-BE49-F238E27FC236}">
                <a16:creationId xmlns:a16="http://schemas.microsoft.com/office/drawing/2014/main" id="{A589765E-FB8E-AA41-9669-E5AE8BA0E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00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443" name="Text Box 5">
            <a:extLst>
              <a:ext uri="{FF2B5EF4-FFF2-40B4-BE49-F238E27FC236}">
                <a16:creationId xmlns:a16="http://schemas.microsoft.com/office/drawing/2014/main" id="{D4E8E934-B405-CF41-86D4-D945110A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linked executable object code file</a:t>
            </a:r>
          </a:p>
        </p:txBody>
      </p:sp>
      <p:sp>
        <p:nvSpPr>
          <p:cNvPr id="18444" name="Text Box 5">
            <a:extLst>
              <a:ext uri="{FF2B5EF4-FFF2-40B4-BE49-F238E27FC236}">
                <a16:creationId xmlns:a16="http://schemas.microsoft.com/office/drawing/2014/main" id="{A049CD8E-E610-7947-9680-AF52C721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Code and data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5" name="Text Box 5">
            <a:extLst>
              <a:ext uri="{FF2B5EF4-FFF2-40B4-BE49-F238E27FC236}">
                <a16:creationId xmlns:a16="http://schemas.microsoft.com/office/drawing/2014/main" id="{23908E3E-F707-304E-A54C-85EFEBD1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Fully linked executable in memory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9985162-94EA-1745-9DF4-6329557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4C3DD-E0FC-8940-A52A-5EB8A545C0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8B38D61-B3C6-9F4E-B819-C219B044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 lIns="90487" tIns="44450" rIns="90487" bIns="44450"/>
          <a:lstStyle/>
          <a:p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Done by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 &amp;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ld-linux.so</a:t>
            </a: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Copy code and data of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libc.so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libvector.so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into some memory segments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Relocate any references in p2 to symbols defined by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libc.so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libvector.so</a:t>
            </a: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After linking, the locations of the shared libraries are fixed and do not change during the execution time</a:t>
            </a:r>
          </a:p>
          <a:p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How to find the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ld-linux.so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pathname of the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ld-linux.so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contained in the .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interp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segment of p2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814847C-2E98-7047-87BA-5C1BEBD99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Dynamically linking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14032</TotalTime>
  <Words>2385</Words>
  <Application>Microsoft Macintosh PowerPoint</Application>
  <PresentationFormat>如螢幕大小 (4:3)</PresentationFormat>
  <Paragraphs>479</Paragraphs>
  <Slides>30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Nanum Myeongjo</vt:lpstr>
      <vt:lpstr>Comic Sans MS</vt:lpstr>
      <vt:lpstr>Courier New</vt:lpstr>
      <vt:lpstr>Times New Roman</vt:lpstr>
      <vt:lpstr>icfp99</vt:lpstr>
      <vt:lpstr>Dynamic Link</vt:lpstr>
      <vt:lpstr>Outline</vt:lpstr>
      <vt:lpstr>Disadvantages of Static Libraries</vt:lpstr>
      <vt:lpstr>Shared Libraries </vt:lpstr>
      <vt:lpstr>Shared Libraries </vt:lpstr>
      <vt:lpstr>Partially Linking </vt:lpstr>
      <vt:lpstr>Partially Linking </vt:lpstr>
      <vt:lpstr>Dynamically linking </vt:lpstr>
      <vt:lpstr>Dynamically linking </vt:lpstr>
      <vt:lpstr>PowerPoint 簡報</vt:lpstr>
      <vt:lpstr>Linking at Running Time</vt:lpstr>
      <vt:lpstr>Linking at Running Time</vt:lpstr>
      <vt:lpstr>PowerPoint 簡報</vt:lpstr>
      <vt:lpstr>PowerPoint 簡報</vt:lpstr>
      <vt:lpstr>PowerPoint 簡報</vt:lpstr>
      <vt:lpstr>Why Linking at Running Time</vt:lpstr>
      <vt:lpstr>Why Linking at Running Time</vt:lpstr>
      <vt:lpstr>Why Linking at Running Time</vt:lpstr>
      <vt:lpstr>Position-Independent Code (PIC)</vt:lpstr>
      <vt:lpstr>Position-Independent Code (PIC)</vt:lpstr>
      <vt:lpstr>Position-Independent Code (PIC)</vt:lpstr>
      <vt:lpstr>Position-Independent Code (PIC)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421</cp:revision>
  <dcterms:created xsi:type="dcterms:W3CDTF">2000-01-15T07:54:11Z</dcterms:created>
  <dcterms:modified xsi:type="dcterms:W3CDTF">2020-09-12T03:16:22Z</dcterms:modified>
</cp:coreProperties>
</file>