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808" r:id="rId2"/>
    <p:sldId id="809" r:id="rId3"/>
    <p:sldId id="810" r:id="rId4"/>
    <p:sldId id="811" r:id="rId5"/>
    <p:sldId id="812" r:id="rId6"/>
    <p:sldId id="813" r:id="rId7"/>
    <p:sldId id="814" r:id="rId8"/>
    <p:sldId id="815" r:id="rId9"/>
    <p:sldId id="816" r:id="rId10"/>
    <p:sldId id="817" r:id="rId11"/>
    <p:sldId id="818" r:id="rId12"/>
    <p:sldId id="819" r:id="rId13"/>
    <p:sldId id="820" r:id="rId14"/>
    <p:sldId id="821" r:id="rId15"/>
    <p:sldId id="822" r:id="rId16"/>
    <p:sldId id="823" r:id="rId17"/>
    <p:sldId id="824" r:id="rId18"/>
    <p:sldId id="825" r:id="rId19"/>
    <p:sldId id="852" r:id="rId20"/>
    <p:sldId id="880" r:id="rId21"/>
    <p:sldId id="932" r:id="rId22"/>
    <p:sldId id="881" r:id="rId23"/>
    <p:sldId id="882" r:id="rId24"/>
    <p:sldId id="883" r:id="rId25"/>
    <p:sldId id="884" r:id="rId26"/>
    <p:sldId id="885" r:id="rId27"/>
    <p:sldId id="887" r:id="rId28"/>
    <p:sldId id="888" r:id="rId29"/>
    <p:sldId id="889" r:id="rId30"/>
    <p:sldId id="890" r:id="rId31"/>
    <p:sldId id="891" r:id="rId32"/>
    <p:sldId id="892" r:id="rId33"/>
    <p:sldId id="893" r:id="rId34"/>
    <p:sldId id="894" r:id="rId35"/>
    <p:sldId id="934" r:id="rId36"/>
    <p:sldId id="935" r:id="rId37"/>
    <p:sldId id="936" r:id="rId38"/>
    <p:sldId id="897" r:id="rId39"/>
    <p:sldId id="937" r:id="rId40"/>
    <p:sldId id="938" r:id="rId41"/>
    <p:sldId id="939" r:id="rId42"/>
    <p:sldId id="940" r:id="rId43"/>
    <p:sldId id="941" r:id="rId44"/>
    <p:sldId id="942" r:id="rId45"/>
    <p:sldId id="943" r:id="rId46"/>
    <p:sldId id="944" r:id="rId47"/>
    <p:sldId id="945" r:id="rId48"/>
    <p:sldId id="946" r:id="rId49"/>
    <p:sldId id="947" r:id="rId50"/>
    <p:sldId id="948" r:id="rId51"/>
    <p:sldId id="949" r:id="rId52"/>
    <p:sldId id="950" r:id="rId53"/>
    <p:sldId id="951" r:id="rId54"/>
    <p:sldId id="952" r:id="rId55"/>
    <p:sldId id="954" r:id="rId56"/>
    <p:sldId id="955" r:id="rId57"/>
    <p:sldId id="956" r:id="rId58"/>
    <p:sldId id="957" r:id="rId59"/>
    <p:sldId id="958" r:id="rId60"/>
    <p:sldId id="959" r:id="rId61"/>
    <p:sldId id="960" r:id="rId62"/>
    <p:sldId id="961" r:id="rId63"/>
    <p:sldId id="96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86460" autoAdjust="0"/>
  </p:normalViewPr>
  <p:slideViewPr>
    <p:cSldViewPr>
      <p:cViewPr varScale="1">
        <p:scale>
          <a:sx n="124" d="100"/>
          <a:sy n="124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9.xml"/><Relationship Id="rId13" Type="http://schemas.openxmlformats.org/officeDocument/2006/relationships/slide" Target="slides/slide56.xml"/><Relationship Id="rId18" Type="http://schemas.openxmlformats.org/officeDocument/2006/relationships/slide" Target="slides/slide61.xml"/><Relationship Id="rId3" Type="http://schemas.openxmlformats.org/officeDocument/2006/relationships/slide" Target="slides/slide44.xml"/><Relationship Id="rId7" Type="http://schemas.openxmlformats.org/officeDocument/2006/relationships/slide" Target="slides/slide48.xml"/><Relationship Id="rId12" Type="http://schemas.openxmlformats.org/officeDocument/2006/relationships/slide" Target="slides/slide55.xml"/><Relationship Id="rId17" Type="http://schemas.openxmlformats.org/officeDocument/2006/relationships/slide" Target="slides/slide60.xml"/><Relationship Id="rId2" Type="http://schemas.openxmlformats.org/officeDocument/2006/relationships/slide" Target="slides/slide43.xml"/><Relationship Id="rId16" Type="http://schemas.openxmlformats.org/officeDocument/2006/relationships/slide" Target="slides/slide59.xml"/><Relationship Id="rId20" Type="http://schemas.openxmlformats.org/officeDocument/2006/relationships/slide" Target="slides/slide63.xml"/><Relationship Id="rId1" Type="http://schemas.openxmlformats.org/officeDocument/2006/relationships/slide" Target="slides/slide41.xml"/><Relationship Id="rId6" Type="http://schemas.openxmlformats.org/officeDocument/2006/relationships/slide" Target="slides/slide47.xml"/><Relationship Id="rId11" Type="http://schemas.openxmlformats.org/officeDocument/2006/relationships/slide" Target="slides/slide54.xml"/><Relationship Id="rId5" Type="http://schemas.openxmlformats.org/officeDocument/2006/relationships/slide" Target="slides/slide46.xml"/><Relationship Id="rId15" Type="http://schemas.openxmlformats.org/officeDocument/2006/relationships/slide" Target="slides/slide58.xml"/><Relationship Id="rId10" Type="http://schemas.openxmlformats.org/officeDocument/2006/relationships/slide" Target="slides/slide53.xml"/><Relationship Id="rId19" Type="http://schemas.openxmlformats.org/officeDocument/2006/relationships/slide" Target="slides/slide62.xml"/><Relationship Id="rId4" Type="http://schemas.openxmlformats.org/officeDocument/2006/relationships/slide" Target="slides/slide45.xml"/><Relationship Id="rId9" Type="http://schemas.openxmlformats.org/officeDocument/2006/relationships/slide" Target="slides/slide52.xml"/><Relationship Id="rId14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E52910D-9897-734E-9DDA-089689DECE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770EF6-6057-B840-A8BC-581972F953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fld id="{621926AA-D5D5-EF46-BFFA-AD39E077A2CB}" type="datetimeFigureOut">
              <a:rPr lang="zh-CN" altLang="en-US" b="0">
                <a:latin typeface="Nanum Myeongjo" panose="02020603020101020101" pitchFamily="18" charset="-127"/>
              </a:rPr>
              <a:pPr>
                <a:defRPr/>
              </a:pPr>
              <a:t>2020/2/21</a:t>
            </a:fld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20168-7587-3D4D-A76A-8A4AE6FFC3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W 87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7D61A-1C40-6045-A5F4-4CDC98C49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ACA94C7-F5D5-104F-A3CF-E273ACA7D844}" type="slidenum">
              <a:rPr lang="zh-CN" altLang="en-US" b="0">
                <a:latin typeface="Nanum Myeongjo" panose="02020603020101020101" pitchFamily="18" charset="-127"/>
              </a:rPr>
              <a:pPr/>
              <a:t>‹#›</a:t>
            </a:fld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F5E435-256B-4F4B-9860-BE3F056D64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2BA3683-5AAF-AF4B-9A38-49001CE27A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0AE376C-E80D-864F-B931-DB9FE89640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DFE3D08-260A-EC43-86E7-93BB17D185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75FCB6B-BC83-FF4D-A8A2-E4110AC970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 87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269DFEE-3032-0840-8EAB-9388E2A55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5BE357C7-1FAD-9541-BE0E-122EA6C4E2E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4E89F32-D0CD-B149-AEA4-81DF766B4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DCE173-1115-764B-A1C5-B17778D56A7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4D91D6-3301-5B40-9A46-9D9C5AAF5E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966D2A7-A37A-6E45-8D48-7B41A17DE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149" name="页脚占位符 4">
            <a:extLst>
              <a:ext uri="{FF2B5EF4-FFF2-40B4-BE49-F238E27FC236}">
                <a16:creationId xmlns:a16="http://schemas.microsoft.com/office/drawing/2014/main" id="{D05ACAF8-72B2-1649-86C2-3F15E205D2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637116B-4A2B-9942-8D16-86DDC6665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5033BC-A2B3-014A-9919-90C2B384C60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3677025-65BF-C946-AF29-2BB9D57696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E5F898F-EAB9-B24E-9D97-76C762CB7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4581" name="页脚占位符 4">
            <a:extLst>
              <a:ext uri="{FF2B5EF4-FFF2-40B4-BE49-F238E27FC236}">
                <a16:creationId xmlns:a16="http://schemas.microsoft.com/office/drawing/2014/main" id="{0D87B491-E71E-E344-ACA5-B473CAC5C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A81A231-6D20-0A44-B145-F191A6BCF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EF858B-8D99-5748-BE26-D668A799EBD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A2AFA8E-A871-2342-9B00-B77C9E2D77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FD6A18-E1C4-6044-A693-85AC29552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6629" name="页脚占位符 4">
            <a:extLst>
              <a:ext uri="{FF2B5EF4-FFF2-40B4-BE49-F238E27FC236}">
                <a16:creationId xmlns:a16="http://schemas.microsoft.com/office/drawing/2014/main" id="{58802E46-2F75-834C-8B79-AC75C8F33C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F1E4C04-88ED-C14F-8D29-96E56036C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896585-2D6D-0148-931E-41B91154432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2BA7457-4929-7E41-8060-D5150BAD5E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FC6ECCA-C018-F14E-B313-BDB934C8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8677" name="页脚占位符 4">
            <a:extLst>
              <a:ext uri="{FF2B5EF4-FFF2-40B4-BE49-F238E27FC236}">
                <a16:creationId xmlns:a16="http://schemas.microsoft.com/office/drawing/2014/main" id="{3286DD1B-C492-A944-BC73-8F87D9986F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136396-E39B-3444-83CB-7D3793472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F17F7C-8230-1B4F-ADF5-531C4CF105D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1311CA0-2761-E448-8820-7DC4CCFB49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7FFFA75-2F77-A447-B19B-F7FBA2BA3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725" name="页脚占位符 4">
            <a:extLst>
              <a:ext uri="{FF2B5EF4-FFF2-40B4-BE49-F238E27FC236}">
                <a16:creationId xmlns:a16="http://schemas.microsoft.com/office/drawing/2014/main" id="{DD98A8B6-7A68-2A45-ABE1-68B12DE5F4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5A9458D-7CB3-7348-A96E-A9CF989C5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B0C9AB-2324-AD4D-A0F3-134DAD64001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171039-052D-0247-BABE-FC4E227DEA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3A3A0C9-7409-C443-BA06-FB6A1512C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2773" name="页脚占位符 4">
            <a:extLst>
              <a:ext uri="{FF2B5EF4-FFF2-40B4-BE49-F238E27FC236}">
                <a16:creationId xmlns:a16="http://schemas.microsoft.com/office/drawing/2014/main" id="{0E54F179-8476-6745-9C8C-4335ADD32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4C39AFC-9468-924E-A4E2-C19B5422F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76C4DB-DCBB-CB48-9F7A-9907C612063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A8D9B07-A755-E642-97BD-1F39799983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4D7CCB6-3335-9940-8749-A3854192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id="{E010FF7C-D72B-504A-A8F1-DA418EBE8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74EAEC0-A3DD-1040-B3E8-A10F8DBD3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8BB6DD-60C2-3C43-B1D1-6D9F5C5725C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4924E32-E2BF-9547-BC61-41CCB9ED91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C1E14C9-5523-774C-9C8E-D9E817E66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6869" name="页脚占位符 4">
            <a:extLst>
              <a:ext uri="{FF2B5EF4-FFF2-40B4-BE49-F238E27FC236}">
                <a16:creationId xmlns:a16="http://schemas.microsoft.com/office/drawing/2014/main" id="{03171436-DFCF-6344-9353-32242C1098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92016C2-18E3-9847-A746-A6FFA6F17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F6AAF2-F9B7-6942-A9FE-E8676AB7EE0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6AB8449-5239-E74F-972E-3EF5E8D6EC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4003459-65CD-3342-9F55-AD4ED22A7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8917" name="页脚占位符 4">
            <a:extLst>
              <a:ext uri="{FF2B5EF4-FFF2-40B4-BE49-F238E27FC236}">
                <a16:creationId xmlns:a16="http://schemas.microsoft.com/office/drawing/2014/main" id="{99FD1B7E-5044-524E-B1BC-66A44CC61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F00B38F-7966-C84B-B5AF-06C7094BA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02F8AE-996E-0C42-B763-BA81BE8AA87F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1E53813-DC39-A94A-835D-BC845C3160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7FF601F-F471-5344-ABE3-7BEBAD186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0965" name="页脚占位符 4">
            <a:extLst>
              <a:ext uri="{FF2B5EF4-FFF2-40B4-BE49-F238E27FC236}">
                <a16:creationId xmlns:a16="http://schemas.microsoft.com/office/drawing/2014/main" id="{1BF30880-8F61-A14D-A58B-C553303A93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636685D-E076-574B-A252-7AD0940FC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114FAE-D1B6-B443-82D4-86AA1F710F5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19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EB4759A-05C3-3E4D-8F9A-22D0B6D2AB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5A379CA-EC89-9A43-BE3E-84760F9A3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3013" name="页脚占位符 4">
            <a:extLst>
              <a:ext uri="{FF2B5EF4-FFF2-40B4-BE49-F238E27FC236}">
                <a16:creationId xmlns:a16="http://schemas.microsoft.com/office/drawing/2014/main" id="{706D53E9-1871-4C4E-8D3C-E7E869BD7F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CABF8EF-D063-5146-ACA0-8191FFE16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A2E550-AB6F-E84C-8DA6-69B9CA19FB1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63D0C87-A6E3-794B-9A9B-D57D2E1F0E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5F9A02D-5DBC-4645-8AA9-B9F434607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197" name="页脚占位符 4">
            <a:extLst>
              <a:ext uri="{FF2B5EF4-FFF2-40B4-BE49-F238E27FC236}">
                <a16:creationId xmlns:a16="http://schemas.microsoft.com/office/drawing/2014/main" id="{1DF5F720-84F2-5E4B-9F0D-8D42D3948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11067DB-3CA7-1E4D-A7A3-11866D201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AFEF4A-C02D-FA44-9204-CF04D34EBE28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8D427DE-DC2A-1E44-93F1-1538F78A4F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0E26E39-AD1D-0A4D-AA9C-76ED8AF85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5061" name="页脚占位符 4">
            <a:extLst>
              <a:ext uri="{FF2B5EF4-FFF2-40B4-BE49-F238E27FC236}">
                <a16:creationId xmlns:a16="http://schemas.microsoft.com/office/drawing/2014/main" id="{0962326C-8EB4-3F44-86A2-E42A6376D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7535723B-B5B1-624D-953C-E058A91B3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78F17D-3680-7541-AEC3-E0CA8C9ADAA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A67B6FD-FE84-5348-908D-244F7EF6CC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9F8EF57-1CC4-0047-A478-40E3040F9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7109" name="页脚占位符 4">
            <a:extLst>
              <a:ext uri="{FF2B5EF4-FFF2-40B4-BE49-F238E27FC236}">
                <a16:creationId xmlns:a16="http://schemas.microsoft.com/office/drawing/2014/main" id="{FD7F253A-D22D-BC4C-9B3D-11655EDD7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B0AA9AC-CD6C-DD42-93F5-A976AFB60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7C62BB-8476-6D47-A902-ABF63B8CEFBE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9BE0A6A-8D47-8B40-B02F-F9C5FEE1F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89B5AEB-6268-8840-B4F8-716C58714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9157" name="页脚占位符 4">
            <a:extLst>
              <a:ext uri="{FF2B5EF4-FFF2-40B4-BE49-F238E27FC236}">
                <a16:creationId xmlns:a16="http://schemas.microsoft.com/office/drawing/2014/main" id="{44C4EF7F-287B-D341-AF5B-6701C0276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603FB9E-C390-F34D-8718-EAC17B4AA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8C6B1E-5C28-1147-99C4-4735744EF92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40AE300-2701-A246-B783-1041035FE1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B6E39F6-062A-7F49-A6F9-5E5BE0F42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1205" name="页脚占位符 4">
            <a:extLst>
              <a:ext uri="{FF2B5EF4-FFF2-40B4-BE49-F238E27FC236}">
                <a16:creationId xmlns:a16="http://schemas.microsoft.com/office/drawing/2014/main" id="{22B8153F-41C4-C947-AE1D-9E65377426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E2ECA83-F008-DD4F-9709-A2B7669BD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A9F656-462B-854D-A133-D25B35FECB6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2A17C75-4D88-A442-83A4-81E10FA49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1F40549-7758-5342-A618-7CADD603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4277" name="页脚占位符 4">
            <a:extLst>
              <a:ext uri="{FF2B5EF4-FFF2-40B4-BE49-F238E27FC236}">
                <a16:creationId xmlns:a16="http://schemas.microsoft.com/office/drawing/2014/main" id="{2F53A7CA-5A27-C54C-8E90-63EAB946B6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187FA38-8897-D14B-99F1-3BBFB8CEA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B7D62A-A23D-8A48-BC78-6F30F0B0105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3E3935D-08FC-AC46-9BE3-392D595E0B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1B49A90-CD5E-154E-B240-C46FF94D1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6325" name="页脚占位符 4">
            <a:extLst>
              <a:ext uri="{FF2B5EF4-FFF2-40B4-BE49-F238E27FC236}">
                <a16:creationId xmlns:a16="http://schemas.microsoft.com/office/drawing/2014/main" id="{22535235-B493-7444-AD40-7610A7BD39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DEC25FE-3786-7B49-8E81-134E93EA7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09A1AB-791F-CA48-8FDE-68AF53D4D5E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27887AC-DC16-E441-9ABC-86C6DD43A1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154257A-85D6-3E46-B68B-4CFAFB8C1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8373" name="页脚占位符 4">
            <a:extLst>
              <a:ext uri="{FF2B5EF4-FFF2-40B4-BE49-F238E27FC236}">
                <a16:creationId xmlns:a16="http://schemas.microsoft.com/office/drawing/2014/main" id="{FAFE1586-E67A-1D45-ABA4-B7C110D56D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B3646A9-7234-4648-9B6B-4D40F9C4F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0AFC90-1C28-6F47-BA15-1A2E0AD1E1E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99FDEB4-82A6-8E46-B64B-CBD298BAF4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CA3AA34-08DF-9742-90A6-6D28F21F0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0421" name="页脚占位符 4">
            <a:extLst>
              <a:ext uri="{FF2B5EF4-FFF2-40B4-BE49-F238E27FC236}">
                <a16:creationId xmlns:a16="http://schemas.microsoft.com/office/drawing/2014/main" id="{8B5ACCE4-6AB5-4D43-B5F3-27B8469A4B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5A966D8-E828-9F4A-92E1-07AD8C870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A34660-F95B-F041-BA21-C0B7724EAD7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29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18E5AD2-8DFE-8547-B35F-45EEBEE279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A1FBE2B-FDCA-0B45-86CD-3EDF7C49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2469" name="页脚占位符 4">
            <a:extLst>
              <a:ext uri="{FF2B5EF4-FFF2-40B4-BE49-F238E27FC236}">
                <a16:creationId xmlns:a16="http://schemas.microsoft.com/office/drawing/2014/main" id="{75407A46-9AEE-A347-AA83-1D1CFADC64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D4D0797-3439-6E40-A660-309DB66A1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DE89703-4F06-7749-95FE-0D77BCB2D6D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CEAF11-BFCC-4948-A3EF-F505797D68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74F9583-C852-D046-9144-6C0016AEE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4517" name="页脚占位符 4">
            <a:extLst>
              <a:ext uri="{FF2B5EF4-FFF2-40B4-BE49-F238E27FC236}">
                <a16:creationId xmlns:a16="http://schemas.microsoft.com/office/drawing/2014/main" id="{A026209F-CCCE-FA4A-9C3C-792948DFB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C84D2D6-56B9-E54F-AC2F-10C19933A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E4957E-CC06-CD4D-8B3A-9389F016DEC2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5E048D7-3917-BF47-820B-5F623740C8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2B1AC5F-4091-6846-A50D-E70D5BCC6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0245" name="页脚占位符 4">
            <a:extLst>
              <a:ext uri="{FF2B5EF4-FFF2-40B4-BE49-F238E27FC236}">
                <a16:creationId xmlns:a16="http://schemas.microsoft.com/office/drawing/2014/main" id="{2EFF0D86-9B59-3846-ACA5-EA799A69AC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FB00D4F-3D28-4344-A29D-819BCCA4F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E13DB-BC57-484D-B266-F72FA8ADBED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6BCD674-C4FD-FB4E-BC15-1DB31B81BD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6706A03-660F-4E43-923E-C747E8965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6565" name="页脚占位符 4">
            <a:extLst>
              <a:ext uri="{FF2B5EF4-FFF2-40B4-BE49-F238E27FC236}">
                <a16:creationId xmlns:a16="http://schemas.microsoft.com/office/drawing/2014/main" id="{839C2ECF-4EE1-144F-8C65-B4A8B590F1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61D0CF0-1FEF-DB43-ADF2-6C0523259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520BB9-B9B2-FE48-921C-A6AD2E7A8AB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650E191-A7B9-0A4F-871F-CEC13616F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A594E1D-F9A1-684E-A04C-52A935DE1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8613" name="页脚占位符 4">
            <a:extLst>
              <a:ext uri="{FF2B5EF4-FFF2-40B4-BE49-F238E27FC236}">
                <a16:creationId xmlns:a16="http://schemas.microsoft.com/office/drawing/2014/main" id="{5139325E-00F1-0942-A2BE-AFEC53AC8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6C14295-8DE1-424A-BF97-90AAFFBE2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26629F-FA99-0243-8461-781DE921668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F822B44-5E94-AD4B-82B5-1E7F1995EB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8D0F382-715B-4549-A7E2-F001C7BF0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0661" name="页脚占位符 4">
            <a:extLst>
              <a:ext uri="{FF2B5EF4-FFF2-40B4-BE49-F238E27FC236}">
                <a16:creationId xmlns:a16="http://schemas.microsoft.com/office/drawing/2014/main" id="{BBD45F90-BA96-8441-BCD2-5D9158F1D8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C548D7E-8A1C-6E40-9E7D-C85BBBB4B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2A8124-F065-8D4F-9BEF-890A4FEC2D8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0A2D58F-3904-B347-8874-8998F52727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EDEC6FA-CAB7-DB40-8783-B08CCB80C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2709" name="页脚占位符 4">
            <a:extLst>
              <a:ext uri="{FF2B5EF4-FFF2-40B4-BE49-F238E27FC236}">
                <a16:creationId xmlns:a16="http://schemas.microsoft.com/office/drawing/2014/main" id="{9C7C5179-234E-0347-9E1D-3C78EB671C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30114F1-EA1F-EE43-B715-AA83379A2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2B25DE-076B-5642-97D3-077DBB623B34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54E9A88-341B-DB4D-9068-C53D2C6BA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2CDB8C4-03EB-8041-BD5A-5A016959D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B8FC2CA-ECA1-0141-B552-9379AB70A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F62F8-36E7-AB4C-956E-A9A894BC583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C0A0F3-43AB-8C43-8EF0-172DC2637A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8F027BF-04F7-CE46-9E52-9BEBF44A5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6805" name="页脚占位符 4">
            <a:extLst>
              <a:ext uri="{FF2B5EF4-FFF2-40B4-BE49-F238E27FC236}">
                <a16:creationId xmlns:a16="http://schemas.microsoft.com/office/drawing/2014/main" id="{817F8B99-FF9B-8842-B254-1EB8D2849B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A6A58E2-1827-0B4D-91F6-E1C364080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EB2CD2-386C-9B4D-9F87-E588F5463BB9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F36B9B9-BAF4-F64F-88BB-D16394F6CF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4A0A7F0-FA2D-034F-8CB2-4D55200EC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8853" name="页脚占位符 4">
            <a:extLst>
              <a:ext uri="{FF2B5EF4-FFF2-40B4-BE49-F238E27FC236}">
                <a16:creationId xmlns:a16="http://schemas.microsoft.com/office/drawing/2014/main" id="{59BF8A22-83FC-F04E-B20F-0ECBF3C05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4B8D5953-4562-2E4A-A611-9C31F2116C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291115AA-7720-764F-87E6-6A8D5E57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435C0BA4-392C-E54A-B354-23778C4BD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C3FE84-DB3C-314B-8D80-B3C6832F2DA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38</a:t>
            </a:fld>
            <a:endParaRPr lang="zh-CN" altLang="en-US" dirty="0">
              <a:latin typeface="Nanum Myeongjo" panose="02020603020101020101" pitchFamily="18" charset="-127"/>
            </a:endParaRPr>
          </a:p>
        </p:txBody>
      </p:sp>
      <p:sp>
        <p:nvSpPr>
          <p:cNvPr id="80901" name="页脚占位符 4">
            <a:extLst>
              <a:ext uri="{FF2B5EF4-FFF2-40B4-BE49-F238E27FC236}">
                <a16:creationId xmlns:a16="http://schemas.microsoft.com/office/drawing/2014/main" id="{FFD669E3-566B-E845-87A4-C9ACC24D01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FAE6705-874B-9A4D-ACCD-47ACC07AF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D6ACE9-AB8B-3D4D-913B-D4247BA998F5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39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6178C70-C0F6-1E45-AECA-53F4DFFF54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4C9D18A-211A-3C4A-88A4-EDCE5EC27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2CCEB460-EC4D-8C46-B41C-63DF4020C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31C2F3-3356-1B47-B3EB-BA6FA160258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D7FEB2D-7763-3C41-893B-41E9FBB2F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6F72E96-883E-444E-8C4D-7829D93D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64A781A-208C-B245-B045-0D6AB4BEF1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2401D9-2C70-5C4A-A108-F077A2ED391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300235F-59D1-A74A-A761-0BD89FA297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A0AEFCD-CB3B-4B41-AD87-1D3CCF7F8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2293" name="页脚占位符 4">
            <a:extLst>
              <a:ext uri="{FF2B5EF4-FFF2-40B4-BE49-F238E27FC236}">
                <a16:creationId xmlns:a16="http://schemas.microsoft.com/office/drawing/2014/main" id="{5011723C-89E2-9445-A3E3-1F3FD3BD5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3EA0DE6-7D64-C849-B2B5-E3745F790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206342-6B61-A342-895E-34009E8BC27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F722A66-FFB1-C94F-A1BB-B7738848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9592CCD-6757-AF48-B771-FC35C9BD0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93D13C1-7128-5242-A43A-80F6E7FAA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22D6BD-BBEE-0149-9D59-4E526968394B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42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CA55C09-E1A3-CE47-AFB7-6E777F575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A0E380D-8F14-E842-AAF3-899F9A969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68F17E1-3719-0844-8703-59A073C88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F0834C-08C4-8542-BC99-0AFBC7E8923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43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D85F70B-AB5A-4946-8A1E-9B49CA762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B874B77-69D9-524D-96FF-9F202586F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475934C-1992-D14E-98B6-E69C23956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77A090-12A0-384A-A65E-0E85DAF3553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44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5B402DA-1C66-294D-8499-80B9A2E7E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E40417B-EB28-404D-B46F-87C53B0A9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D221BE2-FBF3-4E41-8C26-9E5131AF5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30C29A-5F51-1947-B822-750FC802ED6A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48A6E70-A9A6-6A43-A201-01C84C73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E771F8D-5D29-884B-9D99-8D1626522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0A9DA73-B617-A348-84AE-AE4BE8CB1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851F4D-60E0-7F4C-908A-5CC9188060A1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4E7792E-1E6E-4B48-B957-2003ECA9B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41D9B7E-40F8-8C4F-A903-C96A52D59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1330B07-96F6-2B48-8390-50587408F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764D53-9E5A-8F4D-AB9F-A15051627A5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35EF2B7-A004-154E-989C-3EB0777A9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6E172B7-A4D9-A345-8F13-CAC29B1FD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4ACEF9B-4AE4-0349-8FA9-38E7B5054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C0A1CC-7AB2-B046-94C6-4F6D5DF994F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DEB3508-4429-B943-99E1-1770A541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9320101-4DDD-FA43-8D7D-9A854E3F5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8D3E5D42-B69E-144D-9C8F-49ADC34EB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4F7683-F14E-B948-ABE8-99EF1903DD17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49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2DF5854-A9B9-2144-A4DE-1F0BB2504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002B6E5-25A4-9346-89DD-300F1131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03B568D5-010D-AE49-9036-5A55BD03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7751D4-F035-F54E-AE8A-01835C921CE6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50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204B3BF-066D-2840-8FC2-C8C7BD09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8CCAEB8-1BD0-274E-993B-AAFA0A77B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58175C1-99F5-0F41-8DDA-C02A13CAB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2E7AD8-072C-B845-AC61-648129215D5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ED0D421-E65D-8845-B626-0DE99B74BE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AB54D13-CAF9-294D-92A1-782D04AF2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4341" name="页脚占位符 4">
            <a:extLst>
              <a:ext uri="{FF2B5EF4-FFF2-40B4-BE49-F238E27FC236}">
                <a16:creationId xmlns:a16="http://schemas.microsoft.com/office/drawing/2014/main" id="{6C3BFC2A-3137-6F42-9AEE-012ED04622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6FC48C8-6B99-0444-918B-035CDBE40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EEC02B-0F1E-C544-A823-A40E017365DD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51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1B02361-9857-DE45-82EC-8A00C89C2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B8F48F3-E984-C048-B394-71A60B1C5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FEA95B79-0147-9B47-9026-A0655DABB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DE52E2A-69FE-9242-88B2-C5279664FE2C}" type="slidenum">
              <a:rPr lang="zh-CN" altLang="en-US" sz="1200" b="0">
                <a:latin typeface="Nanum Myeongjo" panose="02020603020101020101" pitchFamily="18" charset="-127"/>
              </a:rPr>
              <a:pPr/>
              <a:t>52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B554A1F-52D5-C348-AA20-5BF22B74E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68275DEB-9F4F-CA48-945B-D22E66E05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B43BA1D-BF54-EB44-B978-77B12C7BD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06783A-0BE8-2C48-9CE3-0966E519A2DE}" type="slidenum">
              <a:rPr lang="zh-CN" altLang="en-US" sz="1200" b="0">
                <a:latin typeface="Nanum Myeongjo" panose="02020603020101020101" pitchFamily="18" charset="-127"/>
              </a:rPr>
              <a:pPr/>
              <a:t>53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8B66A50-E638-8A4A-A803-6EF3101E2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F8595FA8-F909-EA4A-9BC4-A0D6EA3B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56D2182-A4F2-9044-B6AA-3A9492494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8BE5356-9CB4-2D4E-AEB3-81FDCBFFED1E}" type="slidenum">
              <a:rPr lang="zh-CN" altLang="en-US" sz="1200" b="0">
                <a:latin typeface="Nanum Myeongjo" panose="02020603020101020101" pitchFamily="18" charset="-127"/>
              </a:rPr>
              <a:pPr/>
              <a:t>54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8A11E2C-FCA2-A24A-BA48-4584A986A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FFA737DB-91F8-B042-89E6-5BF10E5B1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D71ADE8B-F964-FF4A-9E02-73D8015E3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0C256D-B127-3B44-AA59-6DEAD8A27AD3}" type="slidenum">
              <a:rPr lang="zh-CN" altLang="en-US" sz="1200" b="0">
                <a:latin typeface="Nanum Myeongjo" panose="02020603020101020101" pitchFamily="18" charset="-127"/>
              </a:rPr>
              <a:pPr/>
              <a:t>55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32F665F-6D6E-0B45-9ADE-B289C390F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77E5168-533C-8C4A-AD94-67F3CDFB5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122D81F3-F8E3-4A47-B4F6-DEABDC663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E1DF9B-ECD0-FF4F-8FFD-5A7017F42DC0}" type="slidenum">
              <a:rPr lang="zh-CN" altLang="en-US" sz="1200" b="0">
                <a:latin typeface="Nanum Myeongjo" panose="02020603020101020101" pitchFamily="18" charset="-127"/>
              </a:rPr>
              <a:pPr/>
              <a:t>56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326E6C5-D370-034E-AA1C-F2BE445F1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D9DD750-7793-F04F-AD0F-AB75F4BA4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6A5CA93-278A-9444-A49E-02CFF217C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69CEDB5-3744-104A-97C8-3F18669786F8}" type="slidenum">
              <a:rPr lang="zh-CN" altLang="en-US" sz="1200" b="0">
                <a:latin typeface="Nanum Myeongjo" panose="02020603020101020101" pitchFamily="18" charset="-127"/>
              </a:rPr>
              <a:pPr/>
              <a:t>57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F61A278-E31A-E545-8695-0525022D3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102E3C1-FDD2-DA47-B6C5-14B3DA1E5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8783AB5-828A-8445-ACDB-D181689FE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28333D-EBFD-B443-BFB3-63062792E47C}" type="slidenum">
              <a:rPr lang="zh-CN" altLang="en-US" sz="1200" b="0">
                <a:latin typeface="Nanum Myeongjo" panose="02020603020101020101" pitchFamily="18" charset="-127"/>
              </a:rPr>
              <a:pPr/>
              <a:t>58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5597B3B-1804-2248-95DE-6A5DDCE05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8EAF110-9F87-CF42-AC4E-7FB547FC0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7129205-9E8F-D54F-B45F-CF0242C19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E34377-582A-FC4D-B12C-70C7E6708965}" type="slidenum">
              <a:rPr lang="zh-CN" altLang="en-US" sz="1200" b="0">
                <a:latin typeface="Nanum Myeongjo" panose="02020603020101020101" pitchFamily="18" charset="-127"/>
              </a:rPr>
              <a:pPr/>
              <a:t>59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879349E-666E-D943-B19E-4E72CDB74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767D87E2-5194-4249-B730-D9D9204F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DCDB238C-B66E-EF42-A9F7-1BCB742A3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7B15183-0087-4C45-ADF6-A38CAE451302}" type="slidenum">
              <a:rPr lang="zh-CN" altLang="en-US" sz="1200" b="0">
                <a:latin typeface="Nanum Myeongjo" panose="02020603020101020101" pitchFamily="18" charset="-127"/>
              </a:rPr>
              <a:pPr/>
              <a:t>60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75B158E-2CDC-0E40-98BB-25DB2400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74CE00F-1D6B-6142-A6E4-D7F0F6A6D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FFCBFC4-AC2F-6645-9D5A-9ED69721C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AF38BA-3034-EE41-87B3-1EDC95E70240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ABB1931-DDD0-254A-900A-93AF7B724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C1520E8-94C8-9849-BF8F-8DC451E2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9" name="页脚占位符 4">
            <a:extLst>
              <a:ext uri="{FF2B5EF4-FFF2-40B4-BE49-F238E27FC236}">
                <a16:creationId xmlns:a16="http://schemas.microsoft.com/office/drawing/2014/main" id="{8E2C119B-A80D-FD42-B45A-B811EF99FD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461C2BC9-F939-E344-98B4-07FCD0337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9484B7C-08F9-A84E-9F65-DADE6A1A2392}" type="slidenum">
              <a:rPr lang="zh-CN" altLang="en-US" sz="1200" b="0">
                <a:latin typeface="Nanum Myeongjo" panose="02020603020101020101" pitchFamily="18" charset="-127"/>
              </a:rPr>
              <a:pPr/>
              <a:t>61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8DE387F-3709-6B4F-81F4-F93B09D5C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D69CBBF-785A-7442-8F42-0686126E7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5F85E7-79C7-CE46-8E55-1259EEDE4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88F687B-E7A4-F545-AFD4-85D20F05FDAD}" type="slidenum">
              <a:rPr lang="zh-CN" altLang="en-US" sz="1200" b="0">
                <a:latin typeface="Nanum Myeongjo" panose="02020603020101020101" pitchFamily="18" charset="-127"/>
              </a:rPr>
              <a:pPr/>
              <a:t>62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61F313F3-5C71-E64C-BE91-93A8A1952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EDA3357-5175-8E47-8C0D-014C1FDC8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AF9D5A91-DA47-4A42-80BC-BEDA8693B9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8BD85D8-2752-DC46-BE04-34F9E939C41D}" type="slidenum">
              <a:rPr lang="zh-CN" altLang="en-US" sz="1200" b="0">
                <a:latin typeface="Nanum Myeongjo" panose="02020603020101020101" pitchFamily="18" charset="-127"/>
              </a:rPr>
              <a:pPr/>
              <a:t>63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4066564-5885-8144-B237-0BA973FB2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D256742F-3738-F141-AD48-454DFB68B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D0A4635-5804-FB40-8BDD-E614FDA31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A5A0E9-47BA-9C48-96EE-7CF3BBE2BB4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2D1B068-BE24-E540-860E-7E554E47EE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1AC0D74-48B5-0B46-8354-0D2D2164A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0CC8455A-E77E-954F-8F12-48F7EFC0EB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CCF9C83-8872-934C-8A90-3C8C07FE6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A49F83-CC12-D540-A3C0-C22D1E39B484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8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D810B56-C2B9-7B42-A7A6-7430106CC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940AB36-F2C2-754C-958A-AA710DE73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E6625408-1E7A-2B40-8E86-DD5FF79D9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39CA96F-E6E2-A442-9300-B6C2D03E6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267CAE-4E1E-AD4D-8EC4-1C3E33C4A533}" type="slidenum">
              <a:rPr lang="zh-CN" altLang="en-US">
                <a:latin typeface="Nanum Myeongjo" panose="02020603020101020101" pitchFamily="18" charset="-127"/>
              </a:rPr>
              <a:pPr>
                <a:spcBef>
                  <a:spcPct val="0"/>
                </a:spcBef>
              </a:pPr>
              <a:t>9</a:t>
            </a:fld>
            <a:endParaRPr lang="en-US" altLang="zh-CN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B75231-5F63-D64D-B218-AE77ADAA82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0D2B9A6-C8F8-E94E-B14F-887C315C2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2533" name="页脚占位符 4">
            <a:extLst>
              <a:ext uri="{FF2B5EF4-FFF2-40B4-BE49-F238E27FC236}">
                <a16:creationId xmlns:a16="http://schemas.microsoft.com/office/drawing/2014/main" id="{4D8AFCBA-4E97-8F4E-9180-38A866105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Nanum Myeongjo" panose="02020603020101020101" pitchFamily="18" charset="-127"/>
              </a:rPr>
              <a:t>W 87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7DD0C97-68E7-5F46-836D-43BB841AF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6EC98C3D-3E05-E248-9894-B932F196EAF2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425636F-CDCC-1341-BE23-56A0C5F4D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854DC80-0383-0E4E-902C-B7DCFF56D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E529CDE4-8143-3844-AB16-241178B0FA9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5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456435-4203-A243-A4B6-D8AF3359A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F26418BE-ACE4-3F4E-8D87-32E4A94262BC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EF7CE8-822F-2242-AEB1-2CFA6E13C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FB094B-264B-C844-9089-E83025A86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3A51F9F8-A843-E547-AE41-22756175517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447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69609B-FAA9-4A43-8347-A0FE8C213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FC7A4292-8DA5-BC4D-9B7D-BBE80B1E7E99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6CB4FD-2FA0-FD4C-A07B-B49F4DAE5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DB2862-6CAF-B744-8274-744358CAE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FE797D6F-79B8-9B4F-9DF7-F49A174510C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622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EB81F6-7E51-F84E-9353-E85169A32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CC83AA61-C6F5-C643-82EB-87C64F5B31AD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0F3023-3D2C-6C4A-A8D7-BD8024A0D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17290-8351-3841-B269-EC40B79B9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D1D1FC1C-F627-3C4F-9E4A-603C25A0D32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88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A07B0-A73C-574D-8700-4D76412C4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3601B3BB-07C0-C446-B12B-807F566F780C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1E511-BE96-6A45-A84B-E94DC9CD3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BC6F1-E346-3B48-848D-A80C8DE94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54D87B1F-B44E-4F44-9E27-989808B8F1C4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7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  <a:lvl2pPr>
              <a:defRPr b="0" i="0">
                <a:latin typeface="Nanum Myeongjo" panose="02020603020101020101" pitchFamily="18" charset="-127"/>
              </a:defRPr>
            </a:lvl2pPr>
            <a:lvl3pPr>
              <a:defRPr b="0" i="0">
                <a:latin typeface="Nanum Myeongjo" panose="02020603020101020101" pitchFamily="18" charset="-127"/>
              </a:defRPr>
            </a:lvl3pPr>
            <a:lvl4pPr>
              <a:defRPr b="0" i="0">
                <a:latin typeface="Nanum Myeongjo" panose="02020603020101020101" pitchFamily="18" charset="-127"/>
              </a:defRPr>
            </a:lvl4pPr>
            <a:lvl5pPr>
              <a:defRPr b="0" i="0">
                <a:latin typeface="Nanum Myeongjo" panose="02020603020101020101" pitchFamily="18" charset="-127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952F3E-24D2-8D49-8E9F-C39772AFA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E52E173A-8E3C-924B-B2FA-2297E0233026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9A78E5-968F-7446-98B5-DFD333D019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75E4A5-7D57-DD4D-BFB6-74439F95F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BC342415-D495-FB45-9BAF-BE55A6B892C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2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470C8D-DCC6-D349-8AFD-919A294C0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38A1EAE2-AEA5-FA4B-A21A-7FFEC20795F3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9EF64C-7818-9F46-B6C5-5DE905558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AC1967-3547-9B46-88A6-4AE9EF94B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7F1A2BB0-489F-A840-9BFA-678193FA290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4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 b="0" i="0">
                <a:latin typeface="Nanum Myeongjo" panose="02020603020101020101" pitchFamily="18" charset="-127"/>
              </a:defRPr>
            </a:lvl1pPr>
            <a:lvl2pPr>
              <a:defRPr sz="2400" b="0" i="0">
                <a:latin typeface="Nanum Myeongjo" panose="02020603020101020101" pitchFamily="18" charset="-127"/>
              </a:defRPr>
            </a:lvl2pPr>
            <a:lvl3pPr>
              <a:defRPr sz="2000" b="0" i="0">
                <a:latin typeface="Nanum Myeongjo" panose="02020603020101020101" pitchFamily="18" charset="-127"/>
              </a:defRPr>
            </a:lvl3pPr>
            <a:lvl4pPr>
              <a:defRPr sz="1800" b="0" i="0">
                <a:latin typeface="Nanum Myeongjo" panose="02020603020101020101" pitchFamily="18" charset="-127"/>
              </a:defRPr>
            </a:lvl4pPr>
            <a:lvl5pPr>
              <a:defRPr sz="1800" b="0" i="0">
                <a:latin typeface="Nanum Myeongjo" panose="0202060302010102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90B77-8FF6-4844-A36B-21840313E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56782F0-6FF2-FB46-9B9C-F6C6D2CC21D8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D286F-FF5A-E140-8A92-2CF3C290D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7CEFB-7F89-5E43-9259-9DDB9C720C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FE90A5CA-73DC-EB4F-90EA-CF6F4CCE338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6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Nanum Myeongjo" panose="02020603020101020101" pitchFamily="18" charset="-127"/>
              </a:defRPr>
            </a:lvl1pPr>
            <a:lvl2pPr>
              <a:defRPr sz="2000" b="0" i="0">
                <a:latin typeface="Nanum Myeongjo" panose="02020603020101020101" pitchFamily="18" charset="-127"/>
              </a:defRPr>
            </a:lvl2pPr>
            <a:lvl3pPr>
              <a:defRPr sz="1800" b="0" i="0">
                <a:latin typeface="Nanum Myeongjo" panose="02020603020101020101" pitchFamily="18" charset="-127"/>
              </a:defRPr>
            </a:lvl3pPr>
            <a:lvl4pPr>
              <a:defRPr sz="1600" b="0" i="0">
                <a:latin typeface="Nanum Myeongjo" panose="02020603020101020101" pitchFamily="18" charset="-127"/>
              </a:defRPr>
            </a:lvl4pPr>
            <a:lvl5pPr>
              <a:defRPr sz="1600" b="0" i="0">
                <a:latin typeface="Nanum Myeongjo" panose="0202060302010102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924D17A-A412-1640-8B70-AF3881491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8BC3C282-2968-3142-816C-625B32359556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D16F6E-EEED-D142-A827-E4C38842E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F9F3D4B-178C-4D4C-83A4-287A93599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B7983F22-6F30-4B40-A247-F982E2EF407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58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B60759-B871-5B49-88C9-E2E88AE2A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8926839-9C13-4042-8A3A-704773D42CBE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CF171C-3A46-E944-B79D-893DBED43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A7C2C3-52BF-4647-B796-CD39CE972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CCF75B96-28E6-F84D-94DB-5A63C293C0E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4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A7EB55-2068-5E47-82AF-DB20AF773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4E348EEE-0D44-5A46-AD63-EA26F6922372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59E78CC-24D9-D94A-BD0C-3554169A69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DF0681-B1E0-2B43-B76F-C330D6B86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B0E48CA6-B711-A34F-99AE-D187813EF13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85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 i="0">
                <a:latin typeface="Nanum Myeongjo" panose="02020603020101020101" pitchFamily="18" charset="-127"/>
              </a:defRPr>
            </a:lvl1pPr>
            <a:lvl2pPr>
              <a:defRPr sz="2800" b="0" i="0">
                <a:latin typeface="Nanum Myeongjo" panose="02020603020101020101" pitchFamily="18" charset="-127"/>
              </a:defRPr>
            </a:lvl2pPr>
            <a:lvl3pPr>
              <a:defRPr sz="2400" b="0" i="0">
                <a:latin typeface="Nanum Myeongjo" panose="02020603020101020101" pitchFamily="18" charset="-127"/>
              </a:defRPr>
            </a:lvl3pPr>
            <a:lvl4pPr>
              <a:defRPr sz="2000" b="0" i="0">
                <a:latin typeface="Nanum Myeongjo" panose="02020603020101020101" pitchFamily="18" charset="-127"/>
              </a:defRPr>
            </a:lvl4pPr>
            <a:lvl5pPr>
              <a:defRPr sz="2000" b="0" i="0">
                <a:latin typeface="Nanum Myeongjo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E24E-BC46-6742-B912-D4277828E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081E2682-D80C-964F-B7EB-A854117595BD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2EEC32-2A99-E141-B14C-CF6314464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6B873-F782-5D44-A4B3-69F887DEA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054D846A-EBC5-014A-9C29-C6F28024A234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11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Nanum Myeongjo" panose="02020603020101020101" pitchFamily="18" charset="-127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Nanum Myeongjo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82FE6-2FFB-7146-8747-F02F61D21F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fld id="{DF399BDF-34F9-474A-9E7A-C1D18AC890E9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3CC9A-C14F-9F4B-9C5B-A91A79F5C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B8BF6-DBC1-324C-90DC-DB49CEB86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latin typeface="Nanum Myeongjo" panose="02020603020101020101" pitchFamily="18" charset="-127"/>
              </a:defRPr>
            </a:lvl1pPr>
          </a:lstStyle>
          <a:p>
            <a:fld id="{EA90AE19-9B15-8942-BE58-2021B8C9224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8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88EB0C-B322-1B42-954F-257831A6F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FCFE10-2E34-CC43-9E6A-A0349F142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F0890CF-E20F-0C48-9054-2D79584C2A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8821235F-4975-444E-B7BA-6C8A27284D3D}" type="datetime1">
              <a:rPr lang="zh-CN" altLang="en-US" smtClean="0"/>
              <a:pPr>
                <a:defRPr/>
              </a:pPr>
              <a:t>2020/2/21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C1ADA3F-BAF2-1D43-B858-2BD8E5A62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46749AE-BB32-7144-A540-A44B28D924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C1C77906-0BAD-C848-A9E1-0A12856BF92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865D3AB-9E16-A24F-A53C-281090760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Vertical_Tab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en.wikipedia.org/wiki/Line_feed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orizontal_Tab" TargetMode="External"/><Relationship Id="rId5" Type="http://schemas.openxmlformats.org/officeDocument/2006/relationships/hyperlink" Target="http://en.wikipedia.org/wiki/Backspace" TargetMode="External"/><Relationship Id="rId10" Type="http://schemas.openxmlformats.org/officeDocument/2006/relationships/hyperlink" Target="http://en.wikipedia.org/wiki/Carriage_return" TargetMode="External"/><Relationship Id="rId4" Type="http://schemas.openxmlformats.org/officeDocument/2006/relationships/hyperlink" Target="http://en.wikipedia.org/wiki/Bell_character" TargetMode="External"/><Relationship Id="rId9" Type="http://schemas.openxmlformats.org/officeDocument/2006/relationships/hyperlink" Target="http://en.wikipedia.org/wiki/Form_fee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A86849A5-0105-4645-81A7-CCE9B7FBF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69EA-B25B-DB43-BCD0-E2312FF072F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F0AA9C8-847F-884D-99D5-7666B5FBAD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Representing 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FCB32A8-8AC1-7A4B-B789-D0265A70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898C2-429C-8D4D-B99E-ADCD12C579A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92B881-E07F-0448-9B22-B99B2395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Value of Bits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B00AC1C-523E-B847-B6F0-36DE83B01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Bits		     01010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Value        	0*2</a:t>
            </a:r>
            <a:r>
              <a:rPr lang="en-US" altLang="zh-CN" sz="2400" baseline="30000" dirty="0"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ea typeface="宋体" panose="02010600030101010101" pitchFamily="2" charset="-122"/>
              </a:rPr>
              <a:t>+1*2</a:t>
            </a:r>
            <a:r>
              <a:rPr lang="en-US" altLang="zh-CN" sz="2400" baseline="30000" dirty="0"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</a:rPr>
              <a:t>+0*2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+1*2</a:t>
            </a:r>
            <a:r>
              <a:rPr lang="en-US" altLang="zh-CN" sz="2400" baseline="30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+0*2</a:t>
            </a:r>
            <a:r>
              <a:rPr lang="en-US" altLang="zh-CN" sz="2400" baseline="300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</a:rPr>
              <a:t>= 10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Value			102(1100110)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Bits			102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= 51*2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51  = 25*2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25  = 12*2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12  =  6*2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 6  =  3*2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 3  =  1*2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				 1  =  0*2 + 1 (1)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B2A202F-A7D7-754B-8C30-7A40F03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DD3E5-4F32-344E-A700-568F31A60B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4F70B8B-708E-7144-B74D-6E699A9DC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Group bits as numbers </a:t>
            </a:r>
            <a:r>
              <a:rPr lang="en-US" altLang="zh-CN" dirty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dirty="0">
                <a:ea typeface="宋体" panose="02010600030101010101" pitchFamily="2" charset="-122"/>
              </a:rPr>
              <a:t>Three encodings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0D87990-8AD8-9B48-AB81-40D230E1A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Unsigned encoding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Representing numbers greater than or equal to 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Using traditional binary representation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Two’s-complement encoding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Most common way to represent either positive or negative numbers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Floating point encoding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Base-two version of scientific notation for representing real numbers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F9246C1B-184C-754E-A82B-45D6BE4D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357EB-2CD9-5A4E-B66D-75D349516A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6CC008A-CE95-564B-AEB2-2AA359935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Group bits as numbers </a:t>
            </a:r>
            <a:r>
              <a:rPr lang="en-US" altLang="zh-CN" sz="2400" dirty="0">
                <a:ea typeface="宋体" panose="02010600030101010101" pitchFamily="2" charset="-122"/>
                <a:sym typeface="Symbol" pitchFamily="2" charset="2"/>
              </a:rPr>
              <a:t> </a:t>
            </a:r>
            <a:r>
              <a:rPr lang="en-US" altLang="zh-CN" sz="2400" dirty="0">
                <a:ea typeface="宋体" panose="02010600030101010101" pitchFamily="2" charset="-122"/>
              </a:rPr>
              <a:t>Understanding numbers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1F99232-10D4-ED45-A37E-9763118D4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Machine representation of numbers are not same as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Integers and real numbers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They are finite approximations to integers and real numbers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Sometimes, they can behave in unexpected way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E4FDDC6A-2E68-5541-B742-CC64682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CD60F-8393-9D4B-A9BE-E29093FFE64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6202A9D-BDF5-9540-9935-8BE0BC262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‘</a:t>
            </a:r>
            <a:r>
              <a:rPr lang="en-US" altLang="zh-CN" dirty="0">
                <a:ea typeface="宋体" panose="02010600030101010101" pitchFamily="2" charset="-122"/>
              </a:rPr>
              <a:t>int’ is not integer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942FE52-BD8E-7241-B3D1-7D34F9D13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Overflow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200*300*400*500 = -884,901,888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Product of a set of positive numbers yielded a negative result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Commutativity &amp; Associativity remain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(500 * 400) * (300 * 200)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((500 * 400) * 300) * 200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((200 * 500) * 300) * 400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400 * (200 * (300 * 500))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92CB70DA-1D53-CA4E-BD6B-7D32AF3C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067BA-4C34-A74F-82C1-357AC7775AE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B282FE-91AB-C747-A72A-88260E7CC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‘float’ is not real number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7A2341D-B76F-9248-8C7C-2A8EF6020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Product of a set of positive numbers is positive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Overflow and Underflow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Associativity does not hold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(3.14+1e20)-1e20 = 0.0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3.14+(1e20-1e20) = 3.14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0A29F65-5BD3-FC4D-9F14-9B080D79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092ED-6714-BE4A-9574-E9842C04DB9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840B019-103B-E94D-B33B-9A033E873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D115EC5-590E-6A40-BED1-2CAD8ED2A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Base 16 number representation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 characters ‘0’ to ‘9’ and ‘A’ to ‘F’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Write FA1D37B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  <a:r>
              <a:rPr lang="en-US" altLang="zh-CN" dirty="0">
                <a:ea typeface="宋体" panose="02010600030101010101" pitchFamily="2" charset="-122"/>
              </a:rPr>
              <a:t> in C as 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FA1D37B 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dirty="0">
                <a:ea typeface="宋体" panose="02010600030101010101" pitchFamily="2" charset="-122"/>
              </a:rPr>
              <a:t>fa1d37b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97FF050A-CF73-5A49-81A6-413E3341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B9D803-014A-6445-956D-F4D3FD5347A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D58852A-5E6C-414D-8D9E-7AD21EF98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C9F06B7-D861-7546-9B5C-994D81098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67056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Byte = 8 bits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Binary 	00000000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	to 	11111111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Decimal: 	0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	to 	255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Hexadecimal 	00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  <a:r>
              <a:rPr lang="en-US" altLang="zh-CN" dirty="0">
                <a:ea typeface="宋体" panose="02010600030101010101" pitchFamily="2" charset="-122"/>
              </a:rPr>
              <a:t> 	to 	FF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</a:p>
        </p:txBody>
      </p:sp>
      <p:grpSp>
        <p:nvGrpSpPr>
          <p:cNvPr id="35845" name="Group 4">
            <a:extLst>
              <a:ext uri="{FF2B5EF4-FFF2-40B4-BE49-F238E27FC236}">
                <a16:creationId xmlns:a16="http://schemas.microsoft.com/office/drawing/2014/main" id="{2C3589AE-F715-D34C-8CAD-4AFC2EAC9B7A}"/>
              </a:ext>
            </a:extLst>
          </p:cNvPr>
          <p:cNvGrpSpPr>
            <a:grpSpLocks/>
          </p:cNvGrpSpPr>
          <p:nvPr/>
        </p:nvGrpSpPr>
        <p:grpSpPr bwMode="auto">
          <a:xfrm>
            <a:off x="6477002" y="1622425"/>
            <a:ext cx="1795463" cy="4244975"/>
            <a:chOff x="4224" y="864"/>
            <a:chExt cx="1131" cy="2674"/>
          </a:xfrm>
        </p:grpSpPr>
        <p:grpSp>
          <p:nvGrpSpPr>
            <p:cNvPr id="35846" name="Group 5">
              <a:extLst>
                <a:ext uri="{FF2B5EF4-FFF2-40B4-BE49-F238E27FC236}">
                  <a16:creationId xmlns:a16="http://schemas.microsoft.com/office/drawing/2014/main" id="{1EBD39C4-CFAB-BF4B-A071-B8E45F7AF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35850" name="Rectangle 6">
                <a:extLst>
                  <a:ext uri="{FF2B5EF4-FFF2-40B4-BE49-F238E27FC236}">
                    <a16:creationId xmlns:a16="http://schemas.microsoft.com/office/drawing/2014/main" id="{A1424081-A952-AF49-9CE3-333916988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5851" name="Rectangle 7">
                <a:extLst>
                  <a:ext uri="{FF2B5EF4-FFF2-40B4-BE49-F238E27FC236}">
                    <a16:creationId xmlns:a16="http://schemas.microsoft.com/office/drawing/2014/main" id="{A0CD34B5-89EC-9443-8413-D3566FF2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35852" name="Rectangle 8">
                <a:extLst>
                  <a:ext uri="{FF2B5EF4-FFF2-40B4-BE49-F238E27FC236}">
                    <a16:creationId xmlns:a16="http://schemas.microsoft.com/office/drawing/2014/main" id="{8CE61BD3-84F1-3D4C-9ACD-3215423B3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0000</a:t>
                </a:r>
              </a:p>
            </p:txBody>
          </p:sp>
          <p:sp>
            <p:nvSpPr>
              <p:cNvPr id="35853" name="Rectangle 9">
                <a:extLst>
                  <a:ext uri="{FF2B5EF4-FFF2-40B4-BE49-F238E27FC236}">
                    <a16:creationId xmlns:a16="http://schemas.microsoft.com/office/drawing/2014/main" id="{E38CFC47-108C-844E-9A09-E29FA94C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5854" name="Rectangle 10">
                <a:extLst>
                  <a:ext uri="{FF2B5EF4-FFF2-40B4-BE49-F238E27FC236}">
                    <a16:creationId xmlns:a16="http://schemas.microsoft.com/office/drawing/2014/main" id="{6B1FD4C5-1E10-CA4A-A1B7-B1D49068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35855" name="Rectangle 11">
                <a:extLst>
                  <a:ext uri="{FF2B5EF4-FFF2-40B4-BE49-F238E27FC236}">
                    <a16:creationId xmlns:a16="http://schemas.microsoft.com/office/drawing/2014/main" id="{D62B6E71-23BE-F04C-8F44-CD110A36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0001</a:t>
                </a:r>
              </a:p>
            </p:txBody>
          </p:sp>
          <p:sp>
            <p:nvSpPr>
              <p:cNvPr id="35856" name="Rectangle 12">
                <a:extLst>
                  <a:ext uri="{FF2B5EF4-FFF2-40B4-BE49-F238E27FC236}">
                    <a16:creationId xmlns:a16="http://schemas.microsoft.com/office/drawing/2014/main" id="{613492AE-9A1D-164C-86B0-1D7E50AA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2</a:t>
                </a:r>
              </a:p>
            </p:txBody>
          </p:sp>
          <p:sp>
            <p:nvSpPr>
              <p:cNvPr id="35857" name="Rectangle 13">
                <a:extLst>
                  <a:ext uri="{FF2B5EF4-FFF2-40B4-BE49-F238E27FC236}">
                    <a16:creationId xmlns:a16="http://schemas.microsoft.com/office/drawing/2014/main" id="{39569C3E-FB3D-B249-84F5-46D2EB0AE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2</a:t>
                </a:r>
              </a:p>
            </p:txBody>
          </p:sp>
          <p:sp>
            <p:nvSpPr>
              <p:cNvPr id="35858" name="Rectangle 14">
                <a:extLst>
                  <a:ext uri="{FF2B5EF4-FFF2-40B4-BE49-F238E27FC236}">
                    <a16:creationId xmlns:a16="http://schemas.microsoft.com/office/drawing/2014/main" id="{251C7250-EA9F-934F-BF97-60E498FFB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0010</a:t>
                </a:r>
              </a:p>
            </p:txBody>
          </p:sp>
          <p:sp>
            <p:nvSpPr>
              <p:cNvPr id="35859" name="Rectangle 15">
                <a:extLst>
                  <a:ext uri="{FF2B5EF4-FFF2-40B4-BE49-F238E27FC236}">
                    <a16:creationId xmlns:a16="http://schemas.microsoft.com/office/drawing/2014/main" id="{F7BED83F-CE7F-6B42-A445-71134F296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</a:t>
                </a:r>
              </a:p>
            </p:txBody>
          </p:sp>
          <p:sp>
            <p:nvSpPr>
              <p:cNvPr id="35860" name="Rectangle 16">
                <a:extLst>
                  <a:ext uri="{FF2B5EF4-FFF2-40B4-BE49-F238E27FC236}">
                    <a16:creationId xmlns:a16="http://schemas.microsoft.com/office/drawing/2014/main" id="{B9E6F580-E363-934E-A796-185B9D695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</a:t>
                </a:r>
              </a:p>
            </p:txBody>
          </p:sp>
          <p:sp>
            <p:nvSpPr>
              <p:cNvPr id="35861" name="Rectangle 17">
                <a:extLst>
                  <a:ext uri="{FF2B5EF4-FFF2-40B4-BE49-F238E27FC236}">
                    <a16:creationId xmlns:a16="http://schemas.microsoft.com/office/drawing/2014/main" id="{32A61116-8075-7C47-AABD-F1EFB9BD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0011</a:t>
                </a:r>
              </a:p>
            </p:txBody>
          </p:sp>
          <p:sp>
            <p:nvSpPr>
              <p:cNvPr id="35862" name="Rectangle 18">
                <a:extLst>
                  <a:ext uri="{FF2B5EF4-FFF2-40B4-BE49-F238E27FC236}">
                    <a16:creationId xmlns:a16="http://schemas.microsoft.com/office/drawing/2014/main" id="{2646F091-75C4-4F46-A74D-DF4D7C4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4</a:t>
                </a:r>
              </a:p>
            </p:txBody>
          </p:sp>
          <p:sp>
            <p:nvSpPr>
              <p:cNvPr id="35863" name="Rectangle 19">
                <a:extLst>
                  <a:ext uri="{FF2B5EF4-FFF2-40B4-BE49-F238E27FC236}">
                    <a16:creationId xmlns:a16="http://schemas.microsoft.com/office/drawing/2014/main" id="{E8AF1B0E-68E9-A545-A3DD-1CEE2918F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4</a:t>
                </a:r>
              </a:p>
            </p:txBody>
          </p:sp>
          <p:sp>
            <p:nvSpPr>
              <p:cNvPr id="35864" name="Rectangle 20">
                <a:extLst>
                  <a:ext uri="{FF2B5EF4-FFF2-40B4-BE49-F238E27FC236}">
                    <a16:creationId xmlns:a16="http://schemas.microsoft.com/office/drawing/2014/main" id="{CF9CC78C-153E-9F4E-9FF7-E95A48F96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0100</a:t>
                </a:r>
              </a:p>
            </p:txBody>
          </p:sp>
          <p:sp>
            <p:nvSpPr>
              <p:cNvPr id="35865" name="Rectangle 21">
                <a:extLst>
                  <a:ext uri="{FF2B5EF4-FFF2-40B4-BE49-F238E27FC236}">
                    <a16:creationId xmlns:a16="http://schemas.microsoft.com/office/drawing/2014/main" id="{5F67EB0C-263B-794B-BECE-41F61583A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5</a:t>
                </a:r>
              </a:p>
            </p:txBody>
          </p:sp>
          <p:sp>
            <p:nvSpPr>
              <p:cNvPr id="35866" name="Rectangle 22">
                <a:extLst>
                  <a:ext uri="{FF2B5EF4-FFF2-40B4-BE49-F238E27FC236}">
                    <a16:creationId xmlns:a16="http://schemas.microsoft.com/office/drawing/2014/main" id="{A68FBC8E-B329-A641-B8C4-51DAA889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5</a:t>
                </a:r>
              </a:p>
            </p:txBody>
          </p:sp>
          <p:sp>
            <p:nvSpPr>
              <p:cNvPr id="35867" name="Rectangle 23">
                <a:extLst>
                  <a:ext uri="{FF2B5EF4-FFF2-40B4-BE49-F238E27FC236}">
                    <a16:creationId xmlns:a16="http://schemas.microsoft.com/office/drawing/2014/main" id="{A513215C-1945-5342-9DB8-23BA486CE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0101</a:t>
                </a:r>
              </a:p>
            </p:txBody>
          </p:sp>
          <p:sp>
            <p:nvSpPr>
              <p:cNvPr id="35868" name="Rectangle 24">
                <a:extLst>
                  <a:ext uri="{FF2B5EF4-FFF2-40B4-BE49-F238E27FC236}">
                    <a16:creationId xmlns:a16="http://schemas.microsoft.com/office/drawing/2014/main" id="{FE4B644A-7820-8F4C-BD08-96126A010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6</a:t>
                </a:r>
              </a:p>
            </p:txBody>
          </p:sp>
          <p:sp>
            <p:nvSpPr>
              <p:cNvPr id="35869" name="Rectangle 25">
                <a:extLst>
                  <a:ext uri="{FF2B5EF4-FFF2-40B4-BE49-F238E27FC236}">
                    <a16:creationId xmlns:a16="http://schemas.microsoft.com/office/drawing/2014/main" id="{4CC5CBC2-92EC-5F45-BD45-D4F096570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6</a:t>
                </a:r>
              </a:p>
            </p:txBody>
          </p:sp>
          <p:sp>
            <p:nvSpPr>
              <p:cNvPr id="35870" name="Rectangle 26">
                <a:extLst>
                  <a:ext uri="{FF2B5EF4-FFF2-40B4-BE49-F238E27FC236}">
                    <a16:creationId xmlns:a16="http://schemas.microsoft.com/office/drawing/2014/main" id="{E43D1751-9092-5741-AA8C-5FEEEC783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0110</a:t>
                </a:r>
              </a:p>
            </p:txBody>
          </p:sp>
          <p:sp>
            <p:nvSpPr>
              <p:cNvPr id="35871" name="Rectangle 27">
                <a:extLst>
                  <a:ext uri="{FF2B5EF4-FFF2-40B4-BE49-F238E27FC236}">
                    <a16:creationId xmlns:a16="http://schemas.microsoft.com/office/drawing/2014/main" id="{F17873BB-E4E7-3B4A-B81D-75C24CD0A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7</a:t>
                </a:r>
              </a:p>
            </p:txBody>
          </p:sp>
          <p:sp>
            <p:nvSpPr>
              <p:cNvPr id="35872" name="Rectangle 28">
                <a:extLst>
                  <a:ext uri="{FF2B5EF4-FFF2-40B4-BE49-F238E27FC236}">
                    <a16:creationId xmlns:a16="http://schemas.microsoft.com/office/drawing/2014/main" id="{1E2073FC-3ECB-5441-8693-C3CE46191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7</a:t>
                </a:r>
              </a:p>
            </p:txBody>
          </p:sp>
          <p:sp>
            <p:nvSpPr>
              <p:cNvPr id="35873" name="Rectangle 29">
                <a:extLst>
                  <a:ext uri="{FF2B5EF4-FFF2-40B4-BE49-F238E27FC236}">
                    <a16:creationId xmlns:a16="http://schemas.microsoft.com/office/drawing/2014/main" id="{CA689B9D-1A4C-124B-9AF0-E8B38294E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0111</a:t>
                </a:r>
              </a:p>
            </p:txBody>
          </p:sp>
          <p:sp>
            <p:nvSpPr>
              <p:cNvPr id="35874" name="Rectangle 30">
                <a:extLst>
                  <a:ext uri="{FF2B5EF4-FFF2-40B4-BE49-F238E27FC236}">
                    <a16:creationId xmlns:a16="http://schemas.microsoft.com/office/drawing/2014/main" id="{5422A256-49A0-8049-9BE6-BF2CD9FCE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8</a:t>
                </a:r>
              </a:p>
            </p:txBody>
          </p:sp>
          <p:sp>
            <p:nvSpPr>
              <p:cNvPr id="35875" name="Rectangle 31">
                <a:extLst>
                  <a:ext uri="{FF2B5EF4-FFF2-40B4-BE49-F238E27FC236}">
                    <a16:creationId xmlns:a16="http://schemas.microsoft.com/office/drawing/2014/main" id="{3FBB173D-1659-D848-B968-0BF4D5106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8</a:t>
                </a:r>
              </a:p>
            </p:txBody>
          </p:sp>
          <p:sp>
            <p:nvSpPr>
              <p:cNvPr id="35876" name="Rectangle 32">
                <a:extLst>
                  <a:ext uri="{FF2B5EF4-FFF2-40B4-BE49-F238E27FC236}">
                    <a16:creationId xmlns:a16="http://schemas.microsoft.com/office/drawing/2014/main" id="{A23830D5-17ED-0C4D-8023-354D9CDFB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1000</a:t>
                </a:r>
              </a:p>
            </p:txBody>
          </p:sp>
          <p:sp>
            <p:nvSpPr>
              <p:cNvPr id="35877" name="Rectangle 33">
                <a:extLst>
                  <a:ext uri="{FF2B5EF4-FFF2-40B4-BE49-F238E27FC236}">
                    <a16:creationId xmlns:a16="http://schemas.microsoft.com/office/drawing/2014/main" id="{1CC25930-1026-2C41-9490-FD891BD3A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9</a:t>
                </a:r>
              </a:p>
            </p:txBody>
          </p:sp>
          <p:sp>
            <p:nvSpPr>
              <p:cNvPr id="35878" name="Rectangle 34">
                <a:extLst>
                  <a:ext uri="{FF2B5EF4-FFF2-40B4-BE49-F238E27FC236}">
                    <a16:creationId xmlns:a16="http://schemas.microsoft.com/office/drawing/2014/main" id="{17064F2A-4E96-0D4E-96AB-A2D8CE59E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9</a:t>
                </a:r>
              </a:p>
            </p:txBody>
          </p:sp>
          <p:sp>
            <p:nvSpPr>
              <p:cNvPr id="35879" name="Rectangle 35">
                <a:extLst>
                  <a:ext uri="{FF2B5EF4-FFF2-40B4-BE49-F238E27FC236}">
                    <a16:creationId xmlns:a16="http://schemas.microsoft.com/office/drawing/2014/main" id="{DE4C125E-B2D6-1943-86F9-DBE7D50BE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1001</a:t>
                </a:r>
              </a:p>
            </p:txBody>
          </p:sp>
          <p:sp>
            <p:nvSpPr>
              <p:cNvPr id="35880" name="Rectangle 36">
                <a:extLst>
                  <a:ext uri="{FF2B5EF4-FFF2-40B4-BE49-F238E27FC236}">
                    <a16:creationId xmlns:a16="http://schemas.microsoft.com/office/drawing/2014/main" id="{707C2FD8-F53B-9D4A-851C-65E8F6378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A</a:t>
                </a:r>
              </a:p>
            </p:txBody>
          </p:sp>
          <p:sp>
            <p:nvSpPr>
              <p:cNvPr id="35881" name="Rectangle 37">
                <a:extLst>
                  <a:ext uri="{FF2B5EF4-FFF2-40B4-BE49-F238E27FC236}">
                    <a16:creationId xmlns:a16="http://schemas.microsoft.com/office/drawing/2014/main" id="{B35C6127-6242-0A45-BD4F-3A305A66B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10</a:t>
                </a:r>
              </a:p>
            </p:txBody>
          </p:sp>
          <p:sp>
            <p:nvSpPr>
              <p:cNvPr id="35882" name="Rectangle 38">
                <a:extLst>
                  <a:ext uri="{FF2B5EF4-FFF2-40B4-BE49-F238E27FC236}">
                    <a16:creationId xmlns:a16="http://schemas.microsoft.com/office/drawing/2014/main" id="{621E3534-7107-594B-AEC7-8148BD582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1010</a:t>
                </a:r>
              </a:p>
            </p:txBody>
          </p:sp>
          <p:sp>
            <p:nvSpPr>
              <p:cNvPr id="35883" name="Rectangle 39">
                <a:extLst>
                  <a:ext uri="{FF2B5EF4-FFF2-40B4-BE49-F238E27FC236}">
                    <a16:creationId xmlns:a16="http://schemas.microsoft.com/office/drawing/2014/main" id="{072B2F08-A0BC-A14F-BEE5-164E23E02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B</a:t>
                </a:r>
              </a:p>
            </p:txBody>
          </p:sp>
          <p:sp>
            <p:nvSpPr>
              <p:cNvPr id="35884" name="Rectangle 40">
                <a:extLst>
                  <a:ext uri="{FF2B5EF4-FFF2-40B4-BE49-F238E27FC236}">
                    <a16:creationId xmlns:a16="http://schemas.microsoft.com/office/drawing/2014/main" id="{6778E00C-8AF5-3C46-A6DC-D701B2169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11</a:t>
                </a:r>
              </a:p>
            </p:txBody>
          </p:sp>
          <p:sp>
            <p:nvSpPr>
              <p:cNvPr id="35885" name="Rectangle 41">
                <a:extLst>
                  <a:ext uri="{FF2B5EF4-FFF2-40B4-BE49-F238E27FC236}">
                    <a16:creationId xmlns:a16="http://schemas.microsoft.com/office/drawing/2014/main" id="{C84E6B15-1B6A-874F-B951-A8C829392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1011</a:t>
                </a:r>
              </a:p>
            </p:txBody>
          </p:sp>
          <p:sp>
            <p:nvSpPr>
              <p:cNvPr id="35886" name="Rectangle 42">
                <a:extLst>
                  <a:ext uri="{FF2B5EF4-FFF2-40B4-BE49-F238E27FC236}">
                    <a16:creationId xmlns:a16="http://schemas.microsoft.com/office/drawing/2014/main" id="{1C71EAE1-74BB-7D48-AC30-6AF843E2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C</a:t>
                </a:r>
              </a:p>
            </p:txBody>
          </p:sp>
          <p:sp>
            <p:nvSpPr>
              <p:cNvPr id="35887" name="Rectangle 43">
                <a:extLst>
                  <a:ext uri="{FF2B5EF4-FFF2-40B4-BE49-F238E27FC236}">
                    <a16:creationId xmlns:a16="http://schemas.microsoft.com/office/drawing/2014/main" id="{6DEBFF85-A377-344A-AB17-406A87C37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12</a:t>
                </a:r>
              </a:p>
            </p:txBody>
          </p:sp>
          <p:sp>
            <p:nvSpPr>
              <p:cNvPr id="35888" name="Rectangle 44">
                <a:extLst>
                  <a:ext uri="{FF2B5EF4-FFF2-40B4-BE49-F238E27FC236}">
                    <a16:creationId xmlns:a16="http://schemas.microsoft.com/office/drawing/2014/main" id="{DE0238FD-9559-F947-BD1B-F17B7F2AC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1100</a:t>
                </a:r>
              </a:p>
            </p:txBody>
          </p:sp>
          <p:sp>
            <p:nvSpPr>
              <p:cNvPr id="35889" name="Rectangle 45">
                <a:extLst>
                  <a:ext uri="{FF2B5EF4-FFF2-40B4-BE49-F238E27FC236}">
                    <a16:creationId xmlns:a16="http://schemas.microsoft.com/office/drawing/2014/main" id="{AADF1A4A-BFFB-9C47-AEDC-C26A1C9D8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D</a:t>
                </a:r>
              </a:p>
            </p:txBody>
          </p:sp>
          <p:sp>
            <p:nvSpPr>
              <p:cNvPr id="35890" name="Rectangle 46">
                <a:extLst>
                  <a:ext uri="{FF2B5EF4-FFF2-40B4-BE49-F238E27FC236}">
                    <a16:creationId xmlns:a16="http://schemas.microsoft.com/office/drawing/2014/main" id="{D8BAF696-70EA-E044-B66F-28D8AD6B3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13</a:t>
                </a:r>
              </a:p>
            </p:txBody>
          </p:sp>
          <p:sp>
            <p:nvSpPr>
              <p:cNvPr id="35891" name="Rectangle 47">
                <a:extLst>
                  <a:ext uri="{FF2B5EF4-FFF2-40B4-BE49-F238E27FC236}">
                    <a16:creationId xmlns:a16="http://schemas.microsoft.com/office/drawing/2014/main" id="{17FBC5BB-8EA5-C949-8A16-2AB24E91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1101</a:t>
                </a:r>
              </a:p>
            </p:txBody>
          </p:sp>
          <p:sp>
            <p:nvSpPr>
              <p:cNvPr id="35892" name="Rectangle 48">
                <a:extLst>
                  <a:ext uri="{FF2B5EF4-FFF2-40B4-BE49-F238E27FC236}">
                    <a16:creationId xmlns:a16="http://schemas.microsoft.com/office/drawing/2014/main" id="{AD111C06-6A80-FB42-9025-C2925B509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E</a:t>
                </a:r>
              </a:p>
            </p:txBody>
          </p:sp>
          <p:sp>
            <p:nvSpPr>
              <p:cNvPr id="35893" name="Rectangle 49">
                <a:extLst>
                  <a:ext uri="{FF2B5EF4-FFF2-40B4-BE49-F238E27FC236}">
                    <a16:creationId xmlns:a16="http://schemas.microsoft.com/office/drawing/2014/main" id="{E81487F4-5EFC-2748-B6BF-34D39DFC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14</a:t>
                </a:r>
              </a:p>
            </p:txBody>
          </p:sp>
          <p:sp>
            <p:nvSpPr>
              <p:cNvPr id="35894" name="Rectangle 50">
                <a:extLst>
                  <a:ext uri="{FF2B5EF4-FFF2-40B4-BE49-F238E27FC236}">
                    <a16:creationId xmlns:a16="http://schemas.microsoft.com/office/drawing/2014/main" id="{3F696721-6F36-6642-975D-4435AA44B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1110</a:t>
                </a:r>
              </a:p>
            </p:txBody>
          </p:sp>
          <p:sp>
            <p:nvSpPr>
              <p:cNvPr id="35895" name="Rectangle 51">
                <a:extLst>
                  <a:ext uri="{FF2B5EF4-FFF2-40B4-BE49-F238E27FC236}">
                    <a16:creationId xmlns:a16="http://schemas.microsoft.com/office/drawing/2014/main" id="{00C942E4-B3D5-DA42-A957-BD2BE13A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F</a:t>
                </a:r>
              </a:p>
            </p:txBody>
          </p:sp>
          <p:sp>
            <p:nvSpPr>
              <p:cNvPr id="35896" name="Rectangle 52">
                <a:extLst>
                  <a:ext uri="{FF2B5EF4-FFF2-40B4-BE49-F238E27FC236}">
                    <a16:creationId xmlns:a16="http://schemas.microsoft.com/office/drawing/2014/main" id="{559399A4-1200-C24E-9FD4-4BB2C0940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15</a:t>
                </a:r>
              </a:p>
            </p:txBody>
          </p:sp>
          <p:sp>
            <p:nvSpPr>
              <p:cNvPr id="35897" name="Rectangle 53">
                <a:extLst>
                  <a:ext uri="{FF2B5EF4-FFF2-40B4-BE49-F238E27FC236}">
                    <a16:creationId xmlns:a16="http://schemas.microsoft.com/office/drawing/2014/main" id="{5B8E9078-3C4F-3A4A-8E12-322AAE05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1111</a:t>
                </a:r>
              </a:p>
            </p:txBody>
          </p:sp>
        </p:grpSp>
        <p:sp>
          <p:nvSpPr>
            <p:cNvPr id="35847" name="Text Box 54">
              <a:extLst>
                <a:ext uri="{FF2B5EF4-FFF2-40B4-BE49-F238E27FC236}">
                  <a16:creationId xmlns:a16="http://schemas.microsoft.com/office/drawing/2014/main" id="{4C2D1091-4E05-B64D-BFAC-2577885BE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82532">
              <a:off x="4265" y="945"/>
              <a:ext cx="3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Hex</a:t>
              </a:r>
            </a:p>
          </p:txBody>
        </p:sp>
        <p:sp>
          <p:nvSpPr>
            <p:cNvPr id="35848" name="Text Box 55">
              <a:extLst>
                <a:ext uri="{FF2B5EF4-FFF2-40B4-BE49-F238E27FC236}">
                  <a16:creationId xmlns:a16="http://schemas.microsoft.com/office/drawing/2014/main" id="{7C16BBE1-2B5A-FE43-9933-DC99F4AE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317468">
              <a:off x="4531" y="864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Decimal</a:t>
              </a:r>
            </a:p>
          </p:txBody>
        </p:sp>
        <p:sp>
          <p:nvSpPr>
            <p:cNvPr id="35849" name="Text Box 56">
              <a:extLst>
                <a:ext uri="{FF2B5EF4-FFF2-40B4-BE49-F238E27FC236}">
                  <a16:creationId xmlns:a16="http://schemas.microsoft.com/office/drawing/2014/main" id="{609C47E9-8E05-CA49-850D-F493E64D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82532">
              <a:off x="4827" y="898"/>
              <a:ext cx="5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AE77C612-798F-8E48-8EE8-D31E3615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6B36C-B737-394B-88F3-B1DD4ABD6FB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E8A21BC-FAF3-1642-8C72-B7D924954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 vs. Binary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144AA64-64DE-CE44-9A25-D686C89A2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0x173A4C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Hexadecimal    1    7    3    A	4	C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Binary	  0001 0111 0011 1010 0100 1100</a:t>
            </a:r>
          </a:p>
          <a:p>
            <a:pPr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1111001010110110110011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Binary          11 1100 1010 1101 1011 0011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Hexadecimal      3    C    A    D    B    3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0x3CADB3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FABFE9C3-D30F-3641-818B-FAD9E451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0B07E5-73F6-3E42-924F-FEA7B1E3FE4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F07A806-1AEF-324D-B5C7-702224C0A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 vs. Decimal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9252FD-261E-7649-9D18-DF544601E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Hexadecimal    0xA7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Decimal        10*16+7 = 167</a:t>
            </a:r>
          </a:p>
          <a:p>
            <a:pPr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Decimal        314156 = 19634*16 + 12 (C)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	 19634 =  1227*16 +  2 (2)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	  1227 =    76*16 + 11 (B)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	    76 =     4*16 + 12 (C)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   4 =     0*16 +  4 (4)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Hexadecimal	0x4CB2C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4A1DE3E-5C38-6E4F-A023-1A44CB87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A8C67-88CB-114B-AF55-81B89B26601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C700678-CA21-3D42-89F1-2056CE786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 vs. Binary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AAE1DE8-05B6-A046-9F99-9B9BD6850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486400" cy="4419600"/>
          </a:xfrm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1100100101111011  -&gt;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1001101110011110110101 -&gt;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B5CFD-4737-334A-99CF-D87AABE70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08200"/>
            <a:ext cx="984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C97B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21ABD-F4A3-BD44-97D7-881A79B8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312" y="2600325"/>
            <a:ext cx="1842538" cy="52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2 6 E 7 B 5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78DBFC74-45AD-F244-AB21-DD615197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80111-242D-1649-AFC4-BEE802751B3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3D0C856-A147-6945-999F-FEA178186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BC5BFD-05F1-314F-B1C0-448DE9E83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 and Byte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Understand machine representations of numbers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1.1, 2.1.1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2DC1809F-895C-8841-B8FD-973A886A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8BB50-C0E7-7B4E-943C-61A1462A464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7727295-145A-BA49-ACFF-82A59A550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Decimal, Hexadecimal, Binary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F4F0125-E224-844E-A822-0A530A2A5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Decimal	Binary				Hexadecimal	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62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0011 0111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					0x52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A115-2A55-0048-BAC7-D526F571B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174" y="2057400"/>
            <a:ext cx="78936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0x3E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F9A2F-1F65-9147-B51F-9C8DD728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633" y="2057400"/>
            <a:ext cx="1417742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00111110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2B565-4DF5-C548-AF31-57AF2A24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455" y="2514600"/>
            <a:ext cx="765320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0x37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668462A-A9DD-314C-AB54-55CBD148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7" y="2514600"/>
            <a:ext cx="167903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3*16+7=55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5E0FBE8-49C7-FC45-97D5-6F0973EB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59" y="2971800"/>
            <a:ext cx="184414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8*16+8=136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3ECF7F94-8E2F-A04C-94F9-8E3FDF07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71800"/>
            <a:ext cx="14478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01010010</a:t>
            </a: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2F4C8FAF-C220-BA48-AD83-621B5F8F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53E5A-524A-AD48-89B7-F69D66D6514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6122C69-4F00-D748-A8EF-4D7EFE8B2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Hexadecimal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BD24113-BB00-C44B-8A34-F978B9D5F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486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0x503c + 0x8 =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0x503c – 0x40 =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0x503c +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64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0x50ea -0x503c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AC5A7-8815-4543-A224-513B2FB0A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951" y="1606550"/>
            <a:ext cx="1368049" cy="52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0x5044 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35E8E-107E-2643-BC41-B01C342E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02" y="2133600"/>
            <a:ext cx="1087523" cy="52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0x4ffc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67A62-AA73-0B4E-BC3A-153424EF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601" y="2625725"/>
            <a:ext cx="1234999" cy="52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0x507c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34979-E5ED-9044-AC2D-D4B78945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954" y="3130550"/>
            <a:ext cx="832646" cy="52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0xae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0">
            <a:extLst>
              <a:ext uri="{FF2B5EF4-FFF2-40B4-BE49-F238E27FC236}">
                <a16:creationId xmlns:a16="http://schemas.microsoft.com/office/drawing/2014/main" id="{7790219B-F0E5-304B-BDEB-70032D922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97CB3-957B-0247-AE0F-0DE19808269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B0AEBED-09FF-4242-A0A3-949AF05854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C Programming Language (1)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7C1D5C7-717B-A349-A404-AF945C89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37226-49D0-D540-82E8-66479D830DE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B28D967-06EF-B64A-8D47-4C2610628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3096D18-2B5B-D046-BC88-AEED13406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Sample codes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Introduction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Compiler drivers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Assembly code and object code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1.2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FDE660D4-9783-B04A-885F-9BB6931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49ED0-7DDB-954F-B49E-4DF887A955D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5A0808B-AE5B-874E-9200-3D8E9C8F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“Hello world” example</a:t>
            </a: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46A61DDC-3F4A-A54E-8504-77C5E6595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1 	#include &lt;</a:t>
            </a:r>
            <a:r>
              <a:rPr lang="en-US" altLang="zh-CN" sz="2400" dirty="0" err="1">
                <a:ea typeface="宋体" pitchFamily="2" charset="-122"/>
              </a:rPr>
              <a:t>stdio.h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2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3 	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main()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4 	{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5 		</a:t>
            </a:r>
            <a:r>
              <a:rPr lang="en-US" altLang="zh-CN" sz="2400" dirty="0" err="1">
                <a:ea typeface="宋体" pitchFamily="2" charset="-122"/>
              </a:rPr>
              <a:t>printf</a:t>
            </a:r>
            <a:r>
              <a:rPr lang="en-US" altLang="zh-CN" sz="2400" dirty="0">
                <a:ea typeface="宋体" pitchFamily="2" charset="-122"/>
              </a:rPr>
              <a:t>("hello, world\n");</a:t>
            </a:r>
          </a:p>
          <a:p>
            <a:pPr marL="457200" indent="-457200">
              <a:buFontTx/>
              <a:buAutoNum type="arabicPlain" startAt="6"/>
              <a:defRPr/>
            </a:pPr>
            <a:r>
              <a:rPr lang="en-US" altLang="zh-CN" sz="2400" dirty="0">
                <a:ea typeface="宋体" pitchFamily="2" charset="-122"/>
              </a:rPr>
              <a:t>}</a:t>
            </a:r>
          </a:p>
        </p:txBody>
      </p:sp>
      <p:grpSp>
        <p:nvGrpSpPr>
          <p:cNvPr id="2" name="组合 20">
            <a:extLst>
              <a:ext uri="{FF2B5EF4-FFF2-40B4-BE49-F238E27FC236}">
                <a16:creationId xmlns:a16="http://schemas.microsoft.com/office/drawing/2014/main" id="{7E720F07-4340-D54C-B69A-8559BEAAE23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33800"/>
            <a:ext cx="6055936" cy="1590460"/>
            <a:chOff x="1676400" y="3733800"/>
            <a:chExt cx="6055431" cy="1589805"/>
          </a:xfrm>
        </p:grpSpPr>
        <p:sp>
          <p:nvSpPr>
            <p:cNvPr id="52233" name="TextBox 14">
              <a:extLst>
                <a:ext uri="{FF2B5EF4-FFF2-40B4-BE49-F238E27FC236}">
                  <a16:creationId xmlns:a16="http://schemas.microsoft.com/office/drawing/2014/main" id="{D2A3964D-67AC-8E47-823F-1D96EC742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2855031" cy="523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Standard Library</a:t>
              </a: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52234" name="曲线连接符 16">
              <a:extLst>
                <a:ext uri="{FF2B5EF4-FFF2-40B4-BE49-F238E27FC236}">
                  <a16:creationId xmlns:a16="http://schemas.microsoft.com/office/drawing/2014/main" id="{B0AF48D0-329F-0A4F-A31D-888D514BAE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6">
            <a:extLst>
              <a:ext uri="{FF2B5EF4-FFF2-40B4-BE49-F238E27FC236}">
                <a16:creationId xmlns:a16="http://schemas.microsoft.com/office/drawing/2014/main" id="{3B3E684E-FE0A-134E-BE01-ADE99F6CEE3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600199"/>
            <a:ext cx="3279192" cy="523220"/>
            <a:chOff x="3276600" y="1600200"/>
            <a:chExt cx="3279915" cy="522566"/>
          </a:xfrm>
        </p:grpSpPr>
        <p:sp>
          <p:nvSpPr>
            <p:cNvPr id="52231" name="TextBox 21">
              <a:extLst>
                <a:ext uri="{FF2B5EF4-FFF2-40B4-BE49-F238E27FC236}">
                  <a16:creationId xmlns:a16="http://schemas.microsoft.com/office/drawing/2014/main" id="{6FBB2AC2-D94D-574D-96D2-EE9C55519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1908315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Header file</a:t>
              </a: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52232" name="直接箭头连接符 25">
              <a:extLst>
                <a:ext uri="{FF2B5EF4-FFF2-40B4-BE49-F238E27FC236}">
                  <a16:creationId xmlns:a16="http://schemas.microsoft.com/office/drawing/2014/main" id="{24C377B4-2528-7F44-9DFB-884BDF043CCF}"/>
                </a:ext>
              </a:extLst>
            </p:cNvPr>
            <p:cNvCxnSpPr>
              <a:cxnSpLocks noChangeShapeType="1"/>
              <a:stCxn id="52231" idx="1"/>
            </p:cNvCxnSpPr>
            <p:nvPr/>
          </p:nvCxnSpPr>
          <p:spPr bwMode="auto">
            <a:xfrm flipH="1" flipV="1">
              <a:off x="3276600" y="1828801"/>
              <a:ext cx="1371600" cy="3268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CD885D91-5C44-DE4D-9086-46324A64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749B1-61D3-4942-B2EC-C77C21FFCC6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442F47C-85FF-7044-AD8D-CE9717441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File Inclusion and Macro Substitution</a:t>
            </a:r>
          </a:p>
        </p:txBody>
      </p:sp>
      <p:graphicFrame>
        <p:nvGraphicFramePr>
          <p:cNvPr id="753667" name="Group 3">
            <a:extLst>
              <a:ext uri="{FF2B5EF4-FFF2-40B4-BE49-F238E27FC236}">
                <a16:creationId xmlns:a16="http://schemas.microsoft.com/office/drawing/2014/main" id="{0C82B06C-ED2D-FC4C-B387-C882C4CDA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BAC8D0DE-2813-9143-A2D7-9A7EFDF29D15}"/>
              </a:ext>
            </a:extLst>
          </p:cNvPr>
          <p:cNvGrpSpPr>
            <a:grpSpLocks/>
          </p:cNvGrpSpPr>
          <p:nvPr/>
        </p:nvGrpSpPr>
        <p:grpSpPr bwMode="auto">
          <a:xfrm>
            <a:off x="1295399" y="4572002"/>
            <a:ext cx="6298269" cy="766583"/>
            <a:chOff x="5791199" y="-152398"/>
            <a:chExt cx="6297702" cy="766285"/>
          </a:xfrm>
        </p:grpSpPr>
        <p:sp>
          <p:nvSpPr>
            <p:cNvPr id="53264" name="TextBox 4">
              <a:extLst>
                <a:ext uri="{FF2B5EF4-FFF2-40B4-BE49-F238E27FC236}">
                  <a16:creationId xmlns:a16="http://schemas.microsoft.com/office/drawing/2014/main" id="{B02AE506-A2C2-B640-BBFE-C8C86C320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6400" y="152400"/>
              <a:ext cx="2792501" cy="46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Macro Substitution</a:t>
              </a: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53265" name="形状 8">
              <a:extLst>
                <a:ext uri="{FF2B5EF4-FFF2-40B4-BE49-F238E27FC236}">
                  <a16:creationId xmlns:a16="http://schemas.microsoft.com/office/drawing/2014/main" id="{BAF8E57D-7F6B-044C-B89D-060CCD0C27FA}"/>
                </a:ext>
              </a:extLst>
            </p:cNvPr>
            <p:cNvCxnSpPr>
              <a:cxnSpLocks noChangeShapeType="1"/>
              <a:stCxn id="53264" idx="2"/>
            </p:cNvCxnSpPr>
            <p:nvPr/>
          </p:nvCxnSpPr>
          <p:spPr bwMode="auto">
            <a:xfrm rot="5400000" flipH="1">
              <a:off x="7858782" y="-2219981"/>
              <a:ext cx="766285" cy="4901451"/>
            </a:xfrm>
            <a:prstGeom prst="curvedConnector4">
              <a:avLst>
                <a:gd name="adj1" fmla="val -29821"/>
                <a:gd name="adj2" fmla="val 6424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435D0B-AA0E-7447-9C27-53AA88D6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600200"/>
            <a:ext cx="4343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 j ;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main()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return 100 + j ;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9E0F199C-074D-D54F-AC8D-03DF42E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74B0F-376C-3741-AF0A-B95B09FD5A0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4A24C35-E36E-574C-80CC-20B0ABD9F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File Inclusion and Macro Substitution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79BDD29-1841-3D48-B173-865D60619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724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#include  “filename”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#include  &lt;filename&gt;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#define forever  for(;;)  /* infinite loop */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#define  square(x)   (x)*(x)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69C1B31-C1C2-EA42-8877-08A841DA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7D9072-4732-A846-96EA-747B48932C1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F110325-24E3-4F4F-B240-734545FA5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Formatted Output -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2DC0404-EC4E-DE44-98ED-8A7CD60C0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7244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(char* format, arg1, arg2, …)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a=1, b=2;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(“a=%d, b=%d\n), a, b);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%d, %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    decimal number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%o           octal number(without a leading zero)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%x, %X	  hexadecimal number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%c		  single </a:t>
            </a:r>
            <a:r>
              <a:rPr lang="en-US" altLang="zh-CN" dirty="0" err="1">
                <a:ea typeface="宋体" panose="02010600030101010101" pitchFamily="2" charset="-122"/>
              </a:rPr>
              <a:t>charater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D382FA19-1506-B34F-AFA1-48C2E5B3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A29B1D-6BC0-C343-9E6F-E74978431A5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171F96E-D0E7-2E4F-AF8C-E1717C642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B352AF4C-0597-7A47-83AD-B8BA42AC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258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AC875EA2-92E2-E74D-BC03-A76DBF3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563B6-8F94-0342-8D9C-18F1DA02FA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EA24562-0118-EC4A-A1A7-86AABA896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B7768D2-4819-9C48-BB20-52AB5E07F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Source program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Created by editor and saved as a text file (Consists exclusively of ASCII characters)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Binary file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Not text file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Begins life as a high-level C program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read and understand by human beings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individual C statements must be translated by compiler drivers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 that the hello program can run on a computer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827F34C3-2ACF-EC46-BF73-4568544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C6B7F-1C70-C841-BF16-6948ED78AE5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1FF8F-29DC-8743-BAF7-1660B592F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CF7D094-6144-3D47-92FC-EF4C03E3D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Modern computers store and process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Information represented as two-valued signals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These lowly binary digits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bits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Bits form the basis of the digital revolution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1CB6BB3B-3F7A-AF45-A4E2-D89A741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507D1-8AAE-4544-BEF1-D97808736A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63AEE93-2F12-384A-9E61-98A1AE020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ASCII 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40A2208-10F5-AB4D-99DE-DC886313B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160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American Standard Code for Information Interchange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7-bit encoding of character set</a:t>
            </a:r>
          </a:p>
        </p:txBody>
      </p:sp>
      <p:pic>
        <p:nvPicPr>
          <p:cNvPr id="5" name="图片 4" descr="asciifull.gif">
            <a:extLst>
              <a:ext uri="{FF2B5EF4-FFF2-40B4-BE49-F238E27FC236}">
                <a16:creationId xmlns:a16="http://schemas.microsoft.com/office/drawing/2014/main" id="{FE009305-1F3B-CB4C-9E03-8878B417D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8"/>
            <a:ext cx="9144000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D598C-E161-4A45-8922-BE88B825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76600"/>
            <a:ext cx="57150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Control Characters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07	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\a 	</a:t>
            </a:r>
            <a:r>
              <a:rPr lang="en-US" altLang="zh-CN" b="0" dirty="0">
                <a:latin typeface="Nanum Myeongjo" panose="02020603020101020101" pitchFamily="18" charset="-127"/>
                <a:hlinkClick r:id="rId4" tooltip="Bell character"/>
              </a:rPr>
              <a:t>Bell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08	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\b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5" tooltip="Backspace"/>
              </a:rPr>
              <a:t>Backspace</a:t>
            </a:r>
            <a:endParaRPr lang="en-US" altLang="zh-CN" b="0" dirty="0">
              <a:latin typeface="Nanum Myeongjo" panose="02020603020101020101" pitchFamily="18" charset="-127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09 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\t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6" tooltip="Horizontal Tab"/>
              </a:rPr>
              <a:t>Horizontal Tab</a:t>
            </a:r>
            <a:endParaRPr lang="en-US" altLang="zh-CN" b="0" dirty="0">
              <a:latin typeface="Nanum Myeongjo" panose="02020603020101020101" pitchFamily="18" charset="-127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0A 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\n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7" tooltip="Line feed"/>
              </a:rPr>
              <a:t>Line feed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0B 	 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\v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8" tooltip="Vertical Tab"/>
              </a:rPr>
              <a:t>Vertical Tab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0C 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\f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9" tooltip="Form feed"/>
              </a:rPr>
              <a:t>Form feed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0D    	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\r</a:t>
            </a:r>
            <a:r>
              <a:rPr lang="en-US" altLang="zh-CN" b="0" dirty="0">
                <a:latin typeface="Nanum Myeongjo" panose="02020603020101020101" pitchFamily="18" charset="-127"/>
              </a:rPr>
              <a:t> 	</a:t>
            </a:r>
            <a:r>
              <a:rPr lang="en-US" altLang="zh-CN" b="0" dirty="0">
                <a:latin typeface="Nanum Myeongjo" panose="02020603020101020101" pitchFamily="18" charset="-127"/>
                <a:hlinkClick r:id="rId10" tooltip="Carriage return"/>
              </a:rPr>
              <a:t>Carriage return</a:t>
            </a:r>
            <a:endParaRPr lang="en-US" altLang="zh-CN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zh-CN" altLang="en-US" sz="2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7D768EB3-00A5-D34A-BDB9-3005DCCE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C1019-4EC4-6E42-87FA-DE6700B690E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063CFB-F1C2-6B4B-BFDF-DFF8A00C2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791AAAEA-FF64-3D42-A225-A849D26C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658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6C27666-57F0-F24C-B918-33819146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942CA-D7F2-4A4E-9DB8-B765918409E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0B9E1CE-D686-994B-91EE-9F3B6C006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Hello Program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B772029-4E4B-074D-A1A9-988C1E995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 programs are translated into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sequence of low-level machine-language instructions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These instructions are then packaged in a form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called an object program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Object program are stored as a binary disk file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Also referred to as executable object 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CC202111-A7F9-054B-8D21-BB98C9C2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21BB4-595B-7F4B-B8AE-B0453C0106D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8825AF5-026A-F349-9AC6-0B0F67A37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Context of a Compiler (</a:t>
            </a:r>
            <a:r>
              <a:rPr lang="en-US" altLang="zh-CN" dirty="0" err="1">
                <a:ea typeface="宋体" panose="02010600030101010101" pitchFamily="2" charset="-122"/>
              </a:rPr>
              <a:t>gcc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9636" name="Line 3">
            <a:extLst>
              <a:ext uri="{FF2B5EF4-FFF2-40B4-BE49-F238E27FC236}">
                <a16:creationId xmlns:a16="http://schemas.microsoft.com/office/drawing/2014/main" id="{3FD5AED2-E19F-EC44-8DB7-0DD7EC960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052110AE-6230-E14A-8C36-992200D1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1541463"/>
            <a:ext cx="2662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program (text)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8955830A-7783-1B41-A6C2-AD08E819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914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hello.c</a:t>
            </a:r>
            <a:endParaRPr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E0F928F-5ACA-2443-860C-C76792E778A2}"/>
              </a:ext>
            </a:extLst>
          </p:cNvPr>
          <p:cNvGrpSpPr>
            <a:grpSpLocks/>
          </p:cNvGrpSpPr>
          <p:nvPr/>
        </p:nvGrpSpPr>
        <p:grpSpPr bwMode="auto">
          <a:xfrm>
            <a:off x="2746375" y="2133600"/>
            <a:ext cx="4851400" cy="990600"/>
            <a:chOff x="1730" y="1344"/>
            <a:chExt cx="3056" cy="624"/>
          </a:xfrm>
        </p:grpSpPr>
        <p:sp>
          <p:nvSpPr>
            <p:cNvPr id="69655" name="Text Box 7">
              <a:extLst>
                <a:ext uri="{FF2B5EF4-FFF2-40B4-BE49-F238E27FC236}">
                  <a16:creationId xmlns:a16="http://schemas.microsoft.com/office/drawing/2014/main" id="{AF7DE68B-1929-3647-A284-E8D4ADF59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344"/>
              <a:ext cx="143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Preprocessor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cpp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</a:t>
              </a:r>
            </a:p>
          </p:txBody>
        </p:sp>
        <p:sp>
          <p:nvSpPr>
            <p:cNvPr id="69656" name="Line 8">
              <a:extLst>
                <a:ext uri="{FF2B5EF4-FFF2-40B4-BE49-F238E27FC236}">
                  <a16:creationId xmlns:a16="http://schemas.microsoft.com/office/drawing/2014/main" id="{4F4AF9C0-219D-624D-8C1B-9F6734FB8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9657" name="Text Box 9">
              <a:extLst>
                <a:ext uri="{FF2B5EF4-FFF2-40B4-BE49-F238E27FC236}">
                  <a16:creationId xmlns:a16="http://schemas.microsoft.com/office/drawing/2014/main" id="{2A51BFA9-5FC8-BF43-99FB-F6CF50DE7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643"/>
              <a:ext cx="23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Modified source program (text)</a:t>
              </a:r>
            </a:p>
          </p:txBody>
        </p:sp>
        <p:sp>
          <p:nvSpPr>
            <p:cNvPr id="69658" name="Text Box 10">
              <a:extLst>
                <a:ext uri="{FF2B5EF4-FFF2-40B4-BE49-F238E27FC236}">
                  <a16:creationId xmlns:a16="http://schemas.microsoft.com/office/drawing/2014/main" id="{E1A34511-DB2C-F844-A796-70F9184FD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32"/>
              <a:ext cx="5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hello.i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C5BF53B-1543-574A-9FF4-CE4260A42C76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3175000"/>
            <a:ext cx="4019550" cy="863600"/>
            <a:chOff x="1776" y="2000"/>
            <a:chExt cx="2532" cy="544"/>
          </a:xfrm>
        </p:grpSpPr>
        <p:sp>
          <p:nvSpPr>
            <p:cNvPr id="69651" name="Line 12">
              <a:extLst>
                <a:ext uri="{FF2B5EF4-FFF2-40B4-BE49-F238E27FC236}">
                  <a16:creationId xmlns:a16="http://schemas.microsoft.com/office/drawing/2014/main" id="{1A05FFCB-B147-D54E-BC4A-F30F0B4A7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9652" name="Text Box 13">
              <a:extLst>
                <a:ext uri="{FF2B5EF4-FFF2-40B4-BE49-F238E27FC236}">
                  <a16:creationId xmlns:a16="http://schemas.microsoft.com/office/drawing/2014/main" id="{C2B08676-D6CD-364D-BECD-21B860F9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267"/>
              <a:ext cx="18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Assembly program (text)</a:t>
              </a:r>
            </a:p>
          </p:txBody>
        </p:sp>
        <p:sp>
          <p:nvSpPr>
            <p:cNvPr id="69653" name="Text Box 14">
              <a:extLst>
                <a:ext uri="{FF2B5EF4-FFF2-40B4-BE49-F238E27FC236}">
                  <a16:creationId xmlns:a16="http://schemas.microsoft.com/office/drawing/2014/main" id="{81A0D53A-BD5B-9548-91D8-716F57EC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000"/>
              <a:ext cx="13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Compiler (cc1)  </a:t>
              </a:r>
            </a:p>
          </p:txBody>
        </p:sp>
        <p:sp>
          <p:nvSpPr>
            <p:cNvPr id="69654" name="Text Box 15">
              <a:extLst>
                <a:ext uri="{FF2B5EF4-FFF2-40B4-BE49-F238E27FC236}">
                  <a16:creationId xmlns:a16="http://schemas.microsoft.com/office/drawing/2014/main" id="{6F95DC87-0526-1944-AC5D-F16E39CAC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5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hello.s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796B6DF9-A64E-1D42-87D7-146600207260}"/>
              </a:ext>
            </a:extLst>
          </p:cNvPr>
          <p:cNvGrpSpPr>
            <a:grpSpLocks/>
          </p:cNvGrpSpPr>
          <p:nvPr/>
        </p:nvGrpSpPr>
        <p:grpSpPr bwMode="auto">
          <a:xfrm>
            <a:off x="2889250" y="4089400"/>
            <a:ext cx="5214938" cy="1092200"/>
            <a:chOff x="1820" y="2576"/>
            <a:chExt cx="3285" cy="688"/>
          </a:xfrm>
        </p:grpSpPr>
        <p:sp>
          <p:nvSpPr>
            <p:cNvPr id="69647" name="Line 17">
              <a:extLst>
                <a:ext uri="{FF2B5EF4-FFF2-40B4-BE49-F238E27FC236}">
                  <a16:creationId xmlns:a16="http://schemas.microsoft.com/office/drawing/2014/main" id="{FE2C8A5D-666A-8B44-8477-0105A24B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3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9648" name="Text Box 18">
              <a:extLst>
                <a:ext uri="{FF2B5EF4-FFF2-40B4-BE49-F238E27FC236}">
                  <a16:creationId xmlns:a16="http://schemas.microsoft.com/office/drawing/2014/main" id="{EEA733AA-CA51-484E-BBCE-812B3DC6A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576"/>
              <a:ext cx="129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Assembler (as) </a:t>
              </a:r>
            </a:p>
          </p:txBody>
        </p:sp>
        <p:sp>
          <p:nvSpPr>
            <p:cNvPr id="69649" name="Text Box 19">
              <a:extLst>
                <a:ext uri="{FF2B5EF4-FFF2-40B4-BE49-F238E27FC236}">
                  <a16:creationId xmlns:a16="http://schemas.microsoft.com/office/drawing/2014/main" id="{25BF6678-FCAF-E948-9FF3-7DF7FF059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2891"/>
              <a:ext cx="26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Relocatable object program (binary)</a:t>
              </a:r>
            </a:p>
          </p:txBody>
        </p:sp>
        <p:sp>
          <p:nvSpPr>
            <p:cNvPr id="69650" name="Text Box 20">
              <a:extLst>
                <a:ext uri="{FF2B5EF4-FFF2-40B4-BE49-F238E27FC236}">
                  <a16:creationId xmlns:a16="http://schemas.microsoft.com/office/drawing/2014/main" id="{7023B7EE-D0DE-C444-B112-D71DBD188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0"/>
              <a:ext cx="5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Nanum Myeongjo" panose="02020603020101020101" pitchFamily="18" charset="-127"/>
                </a:rPr>
                <a:t>hello.o</a:t>
              </a: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EC39FA08-0777-D44A-9F5B-FD0247D08020}"/>
              </a:ext>
            </a:extLst>
          </p:cNvPr>
          <p:cNvGrpSpPr>
            <a:grpSpLocks/>
          </p:cNvGrpSpPr>
          <p:nvPr/>
        </p:nvGrpSpPr>
        <p:grpSpPr bwMode="auto">
          <a:xfrm>
            <a:off x="2906712" y="5181600"/>
            <a:ext cx="5116513" cy="1066800"/>
            <a:chOff x="1831" y="3264"/>
            <a:chExt cx="3223" cy="672"/>
          </a:xfrm>
        </p:grpSpPr>
        <p:sp>
          <p:nvSpPr>
            <p:cNvPr id="69643" name="Text Box 22">
              <a:extLst>
                <a:ext uri="{FF2B5EF4-FFF2-40B4-BE49-F238E27FC236}">
                  <a16:creationId xmlns:a16="http://schemas.microsoft.com/office/drawing/2014/main" id="{0B99F148-074C-6E4B-97B3-22FA0B8C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264"/>
              <a:ext cx="126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    Linker (</a:t>
              </a:r>
              <a:r>
                <a:rPr lang="en-US" altLang="zh-CN" sz="2000" b="0" dirty="0" err="1">
                  <a:latin typeface="Nanum Myeongjo" panose="02020603020101020101" pitchFamily="18" charset="-127"/>
                </a:rPr>
                <a:t>ld</a:t>
              </a:r>
              <a:r>
                <a:rPr lang="en-US" altLang="zh-CN" sz="2000" b="0" dirty="0">
                  <a:latin typeface="Nanum Myeongjo" panose="02020603020101020101" pitchFamily="18" charset="-127"/>
                </a:rPr>
                <a:t>)    </a:t>
              </a:r>
            </a:p>
          </p:txBody>
        </p:sp>
        <p:sp>
          <p:nvSpPr>
            <p:cNvPr id="69644" name="Line 23">
              <a:extLst>
                <a:ext uri="{FF2B5EF4-FFF2-40B4-BE49-F238E27FC236}">
                  <a16:creationId xmlns:a16="http://schemas.microsoft.com/office/drawing/2014/main" id="{3B08322B-316B-524E-9326-2CB581CB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69645" name="Text Box 24">
              <a:extLst>
                <a:ext uri="{FF2B5EF4-FFF2-40B4-BE49-F238E27FC236}">
                  <a16:creationId xmlns:a16="http://schemas.microsoft.com/office/drawing/2014/main" id="{959A665B-22FD-EB48-B01E-F585FBE50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" y="3563"/>
              <a:ext cx="26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Executable object program (binary)</a:t>
              </a:r>
            </a:p>
          </p:txBody>
        </p:sp>
        <p:sp>
          <p:nvSpPr>
            <p:cNvPr id="69646" name="Text Box 25">
              <a:extLst>
                <a:ext uri="{FF2B5EF4-FFF2-40B4-BE49-F238E27FC236}">
                  <a16:creationId xmlns:a16="http://schemas.microsoft.com/office/drawing/2014/main" id="{E66E10F8-13B9-674B-B6EA-8A0128D3A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4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hello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81AC5DC4-F4AA-4C47-ACE9-23F86117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8DEA4-2D23-3F45-BECF-830D19D5E6D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DCF326D-7BC4-4742-92BD-55C12AF3A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Preprocessor</a:t>
            </a:r>
          </a:p>
        </p:txBody>
      </p:sp>
      <p:graphicFrame>
        <p:nvGraphicFramePr>
          <p:cNvPr id="753667" name="Group 3">
            <a:extLst>
              <a:ext uri="{FF2B5EF4-FFF2-40B4-BE49-F238E27FC236}">
                <a16:creationId xmlns:a16="http://schemas.microsoft.com/office/drawing/2014/main" id="{06083CF1-F4C4-6543-9772-99270592B7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435475"/>
        </p:xfrm>
        <a:graphic>
          <a:graphicData uri="http://schemas.openxmlformats.org/drawingml/2006/table">
            <a:tbl>
              <a:tblPr/>
              <a:tblGrid>
                <a:gridCol w="393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3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a.c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#include “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return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i+j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b.h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#define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100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j ;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sz="1800" b="0" i="0" kern="1200" dirty="0">
                        <a:solidFill>
                          <a:schemeClr val="tx1"/>
                        </a:solidFill>
                        <a:latin typeface="Nanum Myeongjo" panose="02020603020101020101" pitchFamily="18" charset="-127"/>
                        <a:ea typeface="+mn-ea"/>
                        <a:cs typeface="+mn-cs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1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11">
            <a:extLst>
              <a:ext uri="{FF2B5EF4-FFF2-40B4-BE49-F238E27FC236}">
                <a16:creationId xmlns:a16="http://schemas.microsoft.com/office/drawing/2014/main" id="{0AA4E7DB-A6B5-0B4C-8C57-27E3BA8909C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762000"/>
            <a:ext cx="3478661" cy="1219200"/>
            <a:chOff x="5029200" y="762000"/>
            <a:chExt cx="3478110" cy="1219200"/>
          </a:xfrm>
        </p:grpSpPr>
        <p:sp>
          <p:nvSpPr>
            <p:cNvPr id="71700" name="TextBox 4">
              <a:extLst>
                <a:ext uri="{FF2B5EF4-FFF2-40B4-BE49-F238E27FC236}">
                  <a16:creationId xmlns:a16="http://schemas.microsoft.com/office/drawing/2014/main" id="{69309745-80AE-8344-B306-E8C6A1BD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762000"/>
              <a:ext cx="27923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Macro Substitution</a:t>
              </a:r>
              <a:endParaRPr lang="zh-CN" altLang="en-US" sz="2400" b="0" dirty="0">
                <a:latin typeface="Nanum Myeongjo" panose="02020603020101020101" pitchFamily="18" charset="-127"/>
              </a:endParaRPr>
            </a:p>
          </p:txBody>
        </p:sp>
        <p:cxnSp>
          <p:nvCxnSpPr>
            <p:cNvPr id="71701" name="形状 8">
              <a:extLst>
                <a:ext uri="{FF2B5EF4-FFF2-40B4-BE49-F238E27FC236}">
                  <a16:creationId xmlns:a16="http://schemas.microsoft.com/office/drawing/2014/main" id="{1FC71B54-0AC6-F14A-8D68-E91F8537035A}"/>
                </a:ext>
              </a:extLst>
            </p:cNvPr>
            <p:cNvCxnSpPr>
              <a:cxnSpLocks noChangeShapeType="1"/>
              <a:stCxn id="71700" idx="0"/>
            </p:cNvCxnSpPr>
            <p:nvPr/>
          </p:nvCxnSpPr>
          <p:spPr bwMode="auto">
            <a:xfrm rot="16200000" flipH="1" flipV="1">
              <a:off x="5460578" y="330622"/>
              <a:ext cx="1219200" cy="2081955"/>
            </a:xfrm>
            <a:prstGeom prst="curvedConnector4">
              <a:avLst>
                <a:gd name="adj1" fmla="val -18750"/>
                <a:gd name="adj2" fmla="val 8353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F53122-8828-5E49-A9F1-511ECAE6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273985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Obtain with command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gcc</a:t>
            </a:r>
            <a:r>
              <a:rPr lang="en-US" altLang="zh-CN" sz="2000" b="0" dirty="0">
                <a:latin typeface="Nanum Myeongjo" panose="02020603020101020101" pitchFamily="18" charset="-127"/>
              </a:rPr>
              <a:t> -E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a.c</a:t>
            </a:r>
            <a:endParaRPr lang="en-US" altLang="zh-CN" sz="2000" b="0" dirty="0">
              <a:latin typeface="Nanum Myeongjo" panose="02020603020101020101" pitchFamily="18" charset="-127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Source file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a.i</a:t>
            </a:r>
            <a:endParaRPr lang="zh-CN" altLang="en-US" sz="2000" b="0" dirty="0">
              <a:latin typeface="Nanum Myeongjo" panose="02020603020101020101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7E736-923F-6F47-976D-4672526E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"&lt;built-in&gt;"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"&lt;command-line&gt;"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1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b.h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1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j;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# 2 "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a.c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" 2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main()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zh-CN" altLang="en-US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return 100 +j ;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1699" name="椭圆 2">
            <a:extLst>
              <a:ext uri="{FF2B5EF4-FFF2-40B4-BE49-F238E27FC236}">
                <a16:creationId xmlns:a16="http://schemas.microsoft.com/office/drawing/2014/main" id="{C2F8CA3B-4736-994F-8D64-0D2B2F75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4260850"/>
            <a:ext cx="439738" cy="3810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16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F88D49C9-6F6E-6F45-A824-03EF1249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56D3C2-8D49-0C47-B463-6EA734B3342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13D6BEF-3222-964E-9FE6-9C081EB14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Source Code and Assembly Code</a:t>
            </a:r>
          </a:p>
        </p:txBody>
      </p:sp>
      <p:graphicFrame>
        <p:nvGraphicFramePr>
          <p:cNvPr id="942094" name="Group 14">
            <a:extLst>
              <a:ext uri="{FF2B5EF4-FFF2-40B4-BE49-F238E27FC236}">
                <a16:creationId xmlns:a16="http://schemas.microsoft.com/office/drawing/2014/main" id="{E663865C-A41F-9F4E-9CCB-9F831707B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242276"/>
        </p:xfrm>
        <a:graphic>
          <a:graphicData uri="http://schemas.openxmlformats.org/drawingml/2006/table">
            <a:tbl>
              <a:tblPr/>
              <a:tblGrid>
                <a:gridCol w="342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3126323525"/>
                    </a:ext>
                  </a:extLst>
                </a:gridCol>
              </a:tblGrid>
              <a:tr h="22247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//C code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long mult2(long, long);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void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(long x, long y, long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long t = mult2(x, y);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*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= 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}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-S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Assembly file </a:t>
                      </a:r>
                      <a:r>
                        <a:rPr kumimoji="0" lang="en-US" altLang="zh-CN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+mn-cs"/>
                        </a:rPr>
                        <a:t>mstore.s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pushq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call  mult2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movq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, (%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popq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%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rbx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	ret</a:t>
                      </a: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3259"/>
                  </a:ext>
                </a:extLst>
              </a:tr>
            </a:tbl>
          </a:graphicData>
        </a:graphic>
      </p:graphicFrame>
      <p:sp>
        <p:nvSpPr>
          <p:cNvPr id="73742" name="椭圆 4">
            <a:extLst>
              <a:ext uri="{FF2B5EF4-FFF2-40B4-BE49-F238E27FC236}">
                <a16:creationId xmlns:a16="http://schemas.microsoft.com/office/drawing/2014/main" id="{2BED4266-0C06-6C49-9C90-7006844AE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4138613"/>
            <a:ext cx="439738" cy="3810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E993842F-3F84-F449-8264-DA3464FA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E1C03D-A654-3C46-9350-E828E47A94B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1ACB37F-7F86-ED4F-A4AF-99087819A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Relocatable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22B90A21-B92A-4144-A8D0-6314F3015A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3581400"/>
        </p:xfrm>
        <a:graphic>
          <a:graphicData uri="http://schemas.openxmlformats.org/drawingml/2006/table">
            <a:tbl>
              <a:tblPr/>
              <a:tblGrid>
                <a:gridCol w="411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89 d3 e8 00 00 00 00 48 89 03 5b 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-c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Relocatable object file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mstore.o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88" name="椭圆 4">
            <a:extLst>
              <a:ext uri="{FF2B5EF4-FFF2-40B4-BE49-F238E27FC236}">
                <a16:creationId xmlns:a16="http://schemas.microsoft.com/office/drawing/2014/main" id="{9BD79FA5-4067-C74B-B74A-DE140CBF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2057400"/>
            <a:ext cx="439738" cy="381000"/>
          </a:xfrm>
          <a:prstGeom prst="ellips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BE0BA45B-88E7-5F42-A115-9C2B83EC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CA419-C96E-9E48-A2E1-A8C5BA5D957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20F8079-F1A6-494F-9309-EBB925A92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Executable Object Code</a:t>
            </a:r>
          </a:p>
        </p:txBody>
      </p:sp>
      <p:graphicFrame>
        <p:nvGraphicFramePr>
          <p:cNvPr id="755715" name="Group 3">
            <a:extLst>
              <a:ext uri="{FF2B5EF4-FFF2-40B4-BE49-F238E27FC236}">
                <a16:creationId xmlns:a16="http://schemas.microsoft.com/office/drawing/2014/main" id="{1B2246B1-28A5-084C-A08C-A5CB6F12B7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5212086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38234212"/>
                    </a:ext>
                  </a:extLst>
                </a:gridCol>
              </a:tblGrid>
              <a:tr h="2423319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(long, long, long*)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multstore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mult2(long a, long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long s = a * b 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     return 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3 48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89 d3 e8 42 00 00 00 48 89 03 5b c3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Obtain with command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gcc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–o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prog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main.c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mstore.c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+mn-cs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4371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1BB6BF71-5115-C747-AB1D-A2258335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COMPILING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86B6CE73-158F-964F-8356-5CB8070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77EA3-6C41-7143-8747-C9987FCC9DF4}" type="slidenum">
              <a:rPr lang="en-US" altLang="zh-CN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F1CD0A10-6C10-5B41-8703-A1D347725174}"/>
              </a:ext>
            </a:extLst>
          </p:cNvPr>
          <p:cNvSpPr/>
          <p:nvPr/>
        </p:nvSpPr>
        <p:spPr>
          <a:xfrm>
            <a:off x="152400" y="1828800"/>
            <a:ext cx="18288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Source Codes</a:t>
            </a:r>
            <a:br>
              <a:rPr lang="en-US" altLang="zh-CN" b="0" dirty="0">
                <a:solidFill>
                  <a:schemeClr val="bg1">
                    <a:lumMod val="95000"/>
                    <a:lumOff val="5000"/>
                  </a:schemeClr>
                </a:solidFill>
                <a:latin typeface="Nanum Myeongjo" panose="02020603020101020101" pitchFamily="18" charset="-127"/>
              </a:rPr>
            </a:b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[*.c, *.h]</a:t>
            </a:r>
            <a:endParaRPr lang="zh-CN" altLang="en-US" b="0" dirty="0">
              <a:solidFill>
                <a:schemeClr val="accent4">
                  <a:lumMod val="50000"/>
                </a:schemeClr>
              </a:solidFill>
              <a:latin typeface="Nanum Myeongjo" panose="02020603020101020101" pitchFamily="18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07F60-A851-1345-B483-73F6C65F881F}"/>
              </a:ext>
            </a:extLst>
          </p:cNvPr>
          <p:cNvSpPr/>
          <p:nvPr/>
        </p:nvSpPr>
        <p:spPr>
          <a:xfrm>
            <a:off x="2438400" y="1524000"/>
            <a:ext cx="1828800" cy="9144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C Program Preprocessor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D26DF1FF-0C2E-314C-A1BC-13C50E11B31C}"/>
              </a:ext>
            </a:extLst>
          </p:cNvPr>
          <p:cNvSpPr/>
          <p:nvPr/>
        </p:nvSpPr>
        <p:spPr>
          <a:xfrm rot="19496598">
            <a:off x="1972950" y="2001745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6B5299A-E66B-BB41-8685-AF011F940E4E}"/>
              </a:ext>
            </a:extLst>
          </p:cNvPr>
          <p:cNvSpPr/>
          <p:nvPr/>
        </p:nvSpPr>
        <p:spPr>
          <a:xfrm>
            <a:off x="4343400" y="18288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B9A44A47-E77C-2845-9F97-C81D01EB1FC6}"/>
              </a:ext>
            </a:extLst>
          </p:cNvPr>
          <p:cNvSpPr/>
          <p:nvPr/>
        </p:nvSpPr>
        <p:spPr>
          <a:xfrm>
            <a:off x="4724400" y="1524000"/>
            <a:ext cx="15240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Source Codes</a:t>
            </a:r>
            <a:br>
              <a:rPr lang="en-US" altLang="zh-CN" b="0" dirty="0">
                <a:solidFill>
                  <a:schemeClr val="bg1">
                    <a:lumMod val="95000"/>
                    <a:lumOff val="5000"/>
                  </a:schemeClr>
                </a:solidFill>
                <a:latin typeface="Nanum Myeongjo" panose="02020603020101020101" pitchFamily="18" charset="-127"/>
              </a:rPr>
            </a:b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[*.</a:t>
            </a:r>
            <a:r>
              <a:rPr lang="en-US" altLang="zh-CN" b="0" dirty="0" err="1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i</a:t>
            </a: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]</a:t>
            </a:r>
            <a:endParaRPr lang="zh-CN" altLang="en-US" b="0" dirty="0">
              <a:solidFill>
                <a:schemeClr val="accent4">
                  <a:lumMod val="50000"/>
                </a:schemeClr>
              </a:solidFill>
              <a:latin typeface="Nanum Myeongjo" panose="02020603020101020101" pitchFamily="18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2E2B4-F897-2940-A10D-59A9B80D9CF0}"/>
              </a:ext>
            </a:extLst>
          </p:cNvPr>
          <p:cNvSpPr/>
          <p:nvPr/>
        </p:nvSpPr>
        <p:spPr>
          <a:xfrm>
            <a:off x="6781800" y="1600200"/>
            <a:ext cx="15240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C Program</a:t>
            </a:r>
            <a:br>
              <a:rPr lang="en-US" altLang="zh-CN" b="0" dirty="0">
                <a:latin typeface="Nanum Myeongjo" panose="02020603020101020101" pitchFamily="18" charset="-127"/>
              </a:rPr>
            </a:br>
            <a:r>
              <a:rPr lang="en-US" altLang="zh-CN" b="0" dirty="0">
                <a:latin typeface="Nanum Myeongjo" panose="02020603020101020101" pitchFamily="18" charset="-127"/>
              </a:rPr>
              <a:t>Compiler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99732889-6ED1-2441-BC1B-5E34429BA64A}"/>
              </a:ext>
            </a:extLst>
          </p:cNvPr>
          <p:cNvSpPr/>
          <p:nvPr/>
        </p:nvSpPr>
        <p:spPr>
          <a:xfrm>
            <a:off x="6172200" y="18288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E1377FB3-0FEC-8847-815E-8A1A8EFFEBB9}"/>
              </a:ext>
            </a:extLst>
          </p:cNvPr>
          <p:cNvSpPr/>
          <p:nvPr/>
        </p:nvSpPr>
        <p:spPr>
          <a:xfrm rot="5400000">
            <a:off x="7429500" y="26289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5" name="Vertical Scroll 14">
            <a:extLst>
              <a:ext uri="{FF2B5EF4-FFF2-40B4-BE49-F238E27FC236}">
                <a16:creationId xmlns:a16="http://schemas.microsoft.com/office/drawing/2014/main" id="{C246F8B3-70C3-D143-BF18-9D966DC4D0AD}"/>
              </a:ext>
            </a:extLst>
          </p:cNvPr>
          <p:cNvSpPr/>
          <p:nvPr/>
        </p:nvSpPr>
        <p:spPr>
          <a:xfrm>
            <a:off x="6781800" y="3124200"/>
            <a:ext cx="17526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Assembly Codes</a:t>
            </a:r>
            <a:b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</a:b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[*.s]</a:t>
            </a:r>
            <a:endParaRPr lang="zh-CN" altLang="en-US" sz="1600" b="0" dirty="0">
              <a:solidFill>
                <a:schemeClr val="accent4">
                  <a:lumMod val="50000"/>
                </a:schemeClr>
              </a:solidFill>
              <a:latin typeface="Nanum Myeongjo" panose="02020603020101020101" pitchFamily="18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3B791-04B8-CE44-B79E-1D37592D6CA4}"/>
              </a:ext>
            </a:extLst>
          </p:cNvPr>
          <p:cNvSpPr/>
          <p:nvPr/>
        </p:nvSpPr>
        <p:spPr>
          <a:xfrm>
            <a:off x="7162800" y="5029200"/>
            <a:ext cx="15240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Assembler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F156EC3C-A029-7F46-BD9B-30695D93983F}"/>
              </a:ext>
            </a:extLst>
          </p:cNvPr>
          <p:cNvSpPr/>
          <p:nvPr/>
        </p:nvSpPr>
        <p:spPr>
          <a:xfrm rot="5400000">
            <a:off x="7429500" y="44577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C0F40740-7AAB-F341-97C6-9D16A0C5669D}"/>
              </a:ext>
            </a:extLst>
          </p:cNvPr>
          <p:cNvSpPr/>
          <p:nvPr/>
        </p:nvSpPr>
        <p:spPr>
          <a:xfrm rot="10800000">
            <a:off x="6362700" y="518159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5981F-48DC-354F-B95E-C54AC391F6C6}"/>
              </a:ext>
            </a:extLst>
          </p:cNvPr>
          <p:cNvSpPr/>
          <p:nvPr/>
        </p:nvSpPr>
        <p:spPr>
          <a:xfrm>
            <a:off x="2209800" y="5029200"/>
            <a:ext cx="2095501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</a:rPr>
              <a:t>Linker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4" name="Striped Right Arrow 23">
            <a:extLst>
              <a:ext uri="{FF2B5EF4-FFF2-40B4-BE49-F238E27FC236}">
                <a16:creationId xmlns:a16="http://schemas.microsoft.com/office/drawing/2014/main" id="{9568F675-5CBC-984F-8112-28F9D8161DA2}"/>
              </a:ext>
            </a:extLst>
          </p:cNvPr>
          <p:cNvSpPr/>
          <p:nvPr/>
        </p:nvSpPr>
        <p:spPr>
          <a:xfrm rot="13535259">
            <a:off x="1972457" y="437330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C4A64F95-7206-8642-8220-5A18D9E566EB}"/>
              </a:ext>
            </a:extLst>
          </p:cNvPr>
          <p:cNvSpPr/>
          <p:nvPr/>
        </p:nvSpPr>
        <p:spPr>
          <a:xfrm rot="10800000">
            <a:off x="4343400" y="51816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383557-B6B2-AA47-B714-C3862F29D4EA}"/>
              </a:ext>
            </a:extLst>
          </p:cNvPr>
          <p:cNvSpPr/>
          <p:nvPr/>
        </p:nvSpPr>
        <p:spPr>
          <a:xfrm>
            <a:off x="4038600" y="3124200"/>
            <a:ext cx="1752600" cy="990600"/>
          </a:xfrm>
          <a:prstGeom prst="rect">
            <a:avLst/>
          </a:prstGeom>
          <a:solidFill>
            <a:srgbClr val="E7390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  <a:cs typeface="Arial" pitchFamily="34" charset="0"/>
              </a:rPr>
              <a:t>GNU Compiler Collection</a:t>
            </a:r>
            <a:endParaRPr lang="zh-CN" altLang="en-US" b="0" dirty="0">
              <a:latin typeface="Nanum Myeongjo" panose="02020603020101020101" pitchFamily="18" charset="-127"/>
              <a:cs typeface="Arial" pitchFamily="34" charset="0"/>
            </a:endParaRPr>
          </a:p>
        </p:txBody>
      </p:sp>
      <p:sp>
        <p:nvSpPr>
          <p:cNvPr id="31" name="16-Point Star 30">
            <a:extLst>
              <a:ext uri="{FF2B5EF4-FFF2-40B4-BE49-F238E27FC236}">
                <a16:creationId xmlns:a16="http://schemas.microsoft.com/office/drawing/2014/main" id="{2541B3B1-653C-9C4D-8C4B-EB554C760937}"/>
              </a:ext>
            </a:extLst>
          </p:cNvPr>
          <p:cNvSpPr/>
          <p:nvPr/>
        </p:nvSpPr>
        <p:spPr>
          <a:xfrm>
            <a:off x="3124200" y="2590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  <a:cs typeface="Arial" pitchFamily="34" charset="0"/>
              </a:rPr>
              <a:t>E</a:t>
            </a:r>
            <a:endParaRPr lang="zh-CN" altLang="en-US" b="0" dirty="0">
              <a:latin typeface="Nanum Myeongjo" panose="02020603020101020101" pitchFamily="18" charset="-127"/>
              <a:cs typeface="Arial" pitchFamily="34" charset="0"/>
            </a:endParaRPr>
          </a:p>
        </p:txBody>
      </p:sp>
      <p:sp>
        <p:nvSpPr>
          <p:cNvPr id="32" name="16-Point Star 31">
            <a:extLst>
              <a:ext uri="{FF2B5EF4-FFF2-40B4-BE49-F238E27FC236}">
                <a16:creationId xmlns:a16="http://schemas.microsoft.com/office/drawing/2014/main" id="{02D41E6C-6BDE-3141-9CBF-C4A834C21BA4}"/>
              </a:ext>
            </a:extLst>
          </p:cNvPr>
          <p:cNvSpPr/>
          <p:nvPr/>
        </p:nvSpPr>
        <p:spPr>
          <a:xfrm>
            <a:off x="6096000" y="3733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  <a:cs typeface="Arial" pitchFamily="34" charset="0"/>
              </a:rPr>
              <a:t>c</a:t>
            </a:r>
            <a:endParaRPr lang="zh-CN" altLang="en-US" b="0" dirty="0">
              <a:latin typeface="Nanum Myeongjo" panose="02020603020101020101" pitchFamily="18" charset="-127"/>
              <a:cs typeface="Arial" pitchFamily="34" charset="0"/>
            </a:endParaRPr>
          </a:p>
        </p:txBody>
      </p:sp>
      <p:sp>
        <p:nvSpPr>
          <p:cNvPr id="33" name="16-Point Star 32">
            <a:extLst>
              <a:ext uri="{FF2B5EF4-FFF2-40B4-BE49-F238E27FC236}">
                <a16:creationId xmlns:a16="http://schemas.microsoft.com/office/drawing/2014/main" id="{37D91F79-28C1-8042-AF55-BFF4B8C9C44D}"/>
              </a:ext>
            </a:extLst>
          </p:cNvPr>
          <p:cNvSpPr/>
          <p:nvPr/>
        </p:nvSpPr>
        <p:spPr>
          <a:xfrm>
            <a:off x="3276600" y="41148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  <a:cs typeface="Arial" pitchFamily="34" charset="0"/>
              </a:rPr>
              <a:t>o</a:t>
            </a:r>
            <a:endParaRPr lang="zh-CN" altLang="en-US" b="0" dirty="0">
              <a:latin typeface="Nanum Myeongjo" panose="02020603020101020101" pitchFamily="18" charset="-127"/>
              <a:cs typeface="Arial" pitchFamily="34" charset="0"/>
            </a:endParaRPr>
          </a:p>
        </p:txBody>
      </p:sp>
      <p:sp>
        <p:nvSpPr>
          <p:cNvPr id="34" name="16-Point Star 33">
            <a:extLst>
              <a:ext uri="{FF2B5EF4-FFF2-40B4-BE49-F238E27FC236}">
                <a16:creationId xmlns:a16="http://schemas.microsoft.com/office/drawing/2014/main" id="{CD4D2682-29F9-B146-A5FC-5DCFA291DB10}"/>
              </a:ext>
            </a:extLst>
          </p:cNvPr>
          <p:cNvSpPr/>
          <p:nvPr/>
        </p:nvSpPr>
        <p:spPr>
          <a:xfrm>
            <a:off x="6172200" y="27432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latin typeface="Nanum Myeongjo" panose="02020603020101020101" pitchFamily="18" charset="-127"/>
                <a:cs typeface="Arial" pitchFamily="34" charset="0"/>
              </a:rPr>
              <a:t>S</a:t>
            </a:r>
            <a:endParaRPr lang="zh-CN" altLang="en-US" b="0" dirty="0">
              <a:latin typeface="Nanum Myeongjo" panose="02020603020101020101" pitchFamily="18" charset="-127"/>
              <a:cs typeface="Arial" pitchFamily="34" charset="0"/>
            </a:endParaRPr>
          </a:p>
        </p:txBody>
      </p:sp>
      <p:sp>
        <p:nvSpPr>
          <p:cNvPr id="35" name="Folded Corner 34">
            <a:extLst>
              <a:ext uri="{FF2B5EF4-FFF2-40B4-BE49-F238E27FC236}">
                <a16:creationId xmlns:a16="http://schemas.microsoft.com/office/drawing/2014/main" id="{01D3C33E-5200-984E-896A-934D4CE9233A}"/>
              </a:ext>
            </a:extLst>
          </p:cNvPr>
          <p:cNvSpPr/>
          <p:nvPr/>
        </p:nvSpPr>
        <p:spPr>
          <a:xfrm>
            <a:off x="381000" y="3657600"/>
            <a:ext cx="14478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Binary Codes</a:t>
            </a:r>
            <a:br>
              <a:rPr lang="en-US" altLang="zh-CN" b="0" dirty="0">
                <a:solidFill>
                  <a:schemeClr val="bg1">
                    <a:lumMod val="95000"/>
                    <a:lumOff val="5000"/>
                  </a:schemeClr>
                </a:solidFill>
                <a:latin typeface="Nanum Myeongjo" panose="02020603020101020101" pitchFamily="18" charset="-127"/>
              </a:rPr>
            </a:b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[*.out]</a:t>
            </a:r>
            <a:endParaRPr lang="zh-CN" altLang="en-US" b="0" dirty="0">
              <a:solidFill>
                <a:schemeClr val="accent4">
                  <a:lumMod val="50000"/>
                </a:schemeClr>
              </a:solidFill>
              <a:latin typeface="Nanum Myeongjo" panose="02020603020101020101" pitchFamily="18" charset="-127"/>
            </a:endParaRP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818AF11-D8AA-244D-828D-315C02D6E026}"/>
              </a:ext>
            </a:extLst>
          </p:cNvPr>
          <p:cNvCxnSpPr/>
          <p:nvPr/>
        </p:nvCxnSpPr>
        <p:spPr>
          <a:xfrm flipV="1">
            <a:off x="5791200" y="2438400"/>
            <a:ext cx="1219200" cy="8382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2319DE9-4962-E944-B9CF-4163714F1C34}"/>
              </a:ext>
            </a:extLst>
          </p:cNvPr>
          <p:cNvCxnSpPr/>
          <p:nvPr/>
        </p:nvCxnSpPr>
        <p:spPr>
          <a:xfrm rot="16200000" flipV="1">
            <a:off x="3276600" y="2514600"/>
            <a:ext cx="838200" cy="6858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67140D0-5795-8A40-AA31-D373FF344CFE}"/>
              </a:ext>
            </a:extLst>
          </p:cNvPr>
          <p:cNvCxnSpPr/>
          <p:nvPr/>
        </p:nvCxnSpPr>
        <p:spPr>
          <a:xfrm rot="5400000">
            <a:off x="3152775" y="4143375"/>
            <a:ext cx="990600" cy="78105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831664C-FDDC-244E-8C28-2A1AF456406A}"/>
              </a:ext>
            </a:extLst>
          </p:cNvPr>
          <p:cNvCxnSpPr/>
          <p:nvPr/>
        </p:nvCxnSpPr>
        <p:spPr>
          <a:xfrm>
            <a:off x="5791200" y="4038600"/>
            <a:ext cx="1295400" cy="9906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ded Corner 48">
            <a:extLst>
              <a:ext uri="{FF2B5EF4-FFF2-40B4-BE49-F238E27FC236}">
                <a16:creationId xmlns:a16="http://schemas.microsoft.com/office/drawing/2014/main" id="{613C8F0F-5131-B64D-A6C2-35371D926540}"/>
              </a:ext>
            </a:extLst>
          </p:cNvPr>
          <p:cNvSpPr/>
          <p:nvPr/>
        </p:nvSpPr>
        <p:spPr>
          <a:xfrm>
            <a:off x="4876800" y="4876800"/>
            <a:ext cx="12954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Binary Codes</a:t>
            </a:r>
            <a:br>
              <a:rPr lang="en-US" altLang="zh-CN" b="0" dirty="0">
                <a:solidFill>
                  <a:schemeClr val="bg1">
                    <a:lumMod val="95000"/>
                    <a:lumOff val="5000"/>
                  </a:schemeClr>
                </a:solidFill>
                <a:latin typeface="Nanum Myeongjo" panose="02020603020101020101" pitchFamily="18" charset="-127"/>
              </a:rPr>
            </a:br>
            <a:r>
              <a:rPr lang="en-US" altLang="zh-CN" b="0" dirty="0">
                <a:solidFill>
                  <a:schemeClr val="accent4">
                    <a:lumMod val="50000"/>
                  </a:schemeClr>
                </a:solidFill>
                <a:latin typeface="Nanum Myeongjo" panose="02020603020101020101" pitchFamily="18" charset="-127"/>
              </a:rPr>
              <a:t>[*.o]</a:t>
            </a:r>
            <a:endParaRPr lang="zh-CN" altLang="en-US" b="0" dirty="0">
              <a:solidFill>
                <a:schemeClr val="accent4">
                  <a:lumMod val="50000"/>
                </a:schemeClr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0">
            <a:extLst>
              <a:ext uri="{FF2B5EF4-FFF2-40B4-BE49-F238E27FC236}">
                <a16:creationId xmlns:a16="http://schemas.microsoft.com/office/drawing/2014/main" id="{7640C6E2-8C39-BC42-929F-DE7E23768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0EA46-C914-9843-BC67-1A81F6E3B4D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C7C9E0B-8529-5244-8CD3-68C165A1D5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Manipulating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ED87A5FD-6C5A-2D4E-B41E-84E032BC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84572-F761-B04D-9D77-A3DB1F1837C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2772B5-80C0-8B45-AF7D-19DA02B40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Decimal Representation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B130BF3-2F02-4342-9EAA-B63C4F2CB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Base-10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Has been in use for over 1000 years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Developed in India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Improved by Arab mathematicians in the 12th century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Brought to the West in the 13th century by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Italian mathematician Leonardo Pisano,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better known as Fibonacci.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CB586B6E-F2B6-464F-AC19-95E78942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AA02F0-376A-7445-8543-FAC9CA0686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C1DB73D-2B2D-D14A-A3BB-DE3913E8B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352950E-95A0-224E-83D6-4F7EEADFF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Bit-level operations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2.1.6~2.1.9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2B5425C-C5AD-D844-9C56-C571EE9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E7E15-7FA6-D74A-90E4-1337CCCF9DE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70CB326-6B7E-C74D-B07A-E9C6E4C6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AE0A2FF-239A-FB46-B5E3-CA878CC66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Developed by George Boole(1815-1864)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Algebraic representation of logic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“True” as 1 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“False” as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Shannon(1916–2001)founded the information theory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+mn-ea"/>
                <a:cs typeface="+mn-cs"/>
              </a:rPr>
              <a:t>made the connection between Boolean algebra and digital logic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Plays a central role in the design and analysis of digital systems</a:t>
            </a:r>
            <a:endParaRPr kumimoji="1" lang="en-US" altLang="zh-CN" dirty="0">
              <a:ea typeface="宋体" pitchFamily="2" charset="-122"/>
            </a:endParaRPr>
          </a:p>
        </p:txBody>
      </p:sp>
      <p:pic>
        <p:nvPicPr>
          <p:cNvPr id="86021" name="图片 4" descr="images.jpeg">
            <a:extLst>
              <a:ext uri="{FF2B5EF4-FFF2-40B4-BE49-F238E27FC236}">
                <a16:creationId xmlns:a16="http://schemas.microsoft.com/office/drawing/2014/main" id="{CB12D0FE-7BFA-6343-A59B-2957F9E7A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>
            <a:extLst>
              <a:ext uri="{FF2B5EF4-FFF2-40B4-BE49-F238E27FC236}">
                <a16:creationId xmlns:a16="http://schemas.microsoft.com/office/drawing/2014/main" id="{EE41B582-D5D7-B44F-9701-10F519872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27439C48-E958-044C-9E91-A6031276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81C21-24A4-5E47-B645-9CB2F02B46E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2BE9FB5-7548-F347-B2C9-5DE26EF8A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Boolean Algebra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365389-1704-2948-AD24-B5C5B010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A&amp;B = 1 when both A=1 and B=1</a:t>
            </a:r>
          </a:p>
        </p:txBody>
      </p:sp>
      <p:graphicFrame>
        <p:nvGraphicFramePr>
          <p:cNvPr id="88069" name="Object 2">
            <a:extLst>
              <a:ext uri="{FF2B5EF4-FFF2-40B4-BE49-F238E27FC236}">
                <a16:creationId xmlns:a16="http://schemas.microsoft.com/office/drawing/2014/main" id="{B9AE95B6-3900-D148-A7FF-7863E3603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Document" r:id="rId4" imgW="22479000" imgH="4953000" progId="Word.Document.8">
                  <p:embed/>
                </p:oleObj>
              </mc:Choice>
              <mc:Fallback>
                <p:oleObj name="Document" r:id="rId4" imgW="22479000" imgH="495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3">
            <a:extLst>
              <a:ext uri="{FF2B5EF4-FFF2-40B4-BE49-F238E27FC236}">
                <a16:creationId xmlns:a16="http://schemas.microsoft.com/office/drawing/2014/main" id="{BFE2B79E-B734-0C43-94B6-0DF6B87A5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Document" r:id="rId6" imgW="22479000" imgH="4953000" progId="Word.Document.8">
                  <p:embed/>
                </p:oleObj>
              </mc:Choice>
              <mc:Fallback>
                <p:oleObj name="Document" r:id="rId6" imgW="22479000" imgH="49530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6">
            <a:extLst>
              <a:ext uri="{FF2B5EF4-FFF2-40B4-BE49-F238E27FC236}">
                <a16:creationId xmlns:a16="http://schemas.microsoft.com/office/drawing/2014/main" id="{9B24783D-FEE1-2947-BCC3-E76C7080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~A = 1 when A=0</a:t>
            </a:r>
          </a:p>
        </p:txBody>
      </p:sp>
      <p:sp>
        <p:nvSpPr>
          <p:cNvPr id="88072" name="Rectangle 7">
            <a:extLst>
              <a:ext uri="{FF2B5EF4-FFF2-40B4-BE49-F238E27FC236}">
                <a16:creationId xmlns:a16="http://schemas.microsoft.com/office/drawing/2014/main" id="{D5CB1C14-E2A0-D942-97D7-C90D01A5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Or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A|B = 1 when either A=1 or B=1</a:t>
            </a:r>
          </a:p>
        </p:txBody>
      </p:sp>
      <p:graphicFrame>
        <p:nvGraphicFramePr>
          <p:cNvPr id="88073" name="Object 4">
            <a:extLst>
              <a:ext uri="{FF2B5EF4-FFF2-40B4-BE49-F238E27FC236}">
                <a16:creationId xmlns:a16="http://schemas.microsoft.com/office/drawing/2014/main" id="{D07B80EC-7DF7-E44E-996B-167F79B55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Document" r:id="rId8" imgW="22479000" imgH="4953000" progId="Word.Document.8">
                  <p:embed/>
                </p:oleObj>
              </mc:Choice>
              <mc:Fallback>
                <p:oleObj name="Document" r:id="rId8" imgW="22479000" imgH="495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5">
            <a:extLst>
              <a:ext uri="{FF2B5EF4-FFF2-40B4-BE49-F238E27FC236}">
                <a16:creationId xmlns:a16="http://schemas.microsoft.com/office/drawing/2014/main" id="{53B80F1C-EF2A-164D-881C-6C36265F2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Document" r:id="rId10" imgW="22479000" imgH="4953000" progId="Word.Document.8">
                  <p:embed/>
                </p:oleObj>
              </mc:Choice>
              <mc:Fallback>
                <p:oleObj name="Document" r:id="rId10" imgW="22479000" imgH="49530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0">
            <a:extLst>
              <a:ext uri="{FF2B5EF4-FFF2-40B4-BE49-F238E27FC236}">
                <a16:creationId xmlns:a16="http://schemas.microsoft.com/office/drawing/2014/main" id="{B4C3526C-9655-544D-948D-5A9025FD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Exclusive-Or (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Xor</a:t>
            </a:r>
            <a:r>
              <a:rPr lang="en-US" altLang="zh-CN" sz="2000" b="0" dirty="0">
                <a:latin typeface="Nanum Myeongjo" panose="02020603020101020101" pitchFamily="18" charset="-127"/>
              </a:rPr>
              <a:t>)</a:t>
            </a:r>
          </a:p>
          <a:p>
            <a:pPr lvl="1" algn="ctr">
              <a:buFontTx/>
              <a:buNone/>
            </a:pPr>
            <a:r>
              <a:rPr lang="en-US" altLang="zh-CN" sz="1600" b="0" dirty="0">
                <a:latin typeface="Nanum Myeongjo" panose="02020603020101020101" pitchFamily="18" charset="-127"/>
              </a:rPr>
              <a:t>A^B = 1 when either A=1 or B=1, but not both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3C19FE64-31A2-DD47-BB23-FF4C9B26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FA23C-1D3B-B949-877D-570DE5E0409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EB198C9-5052-0B46-B823-703D8BF7E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D6C4496-2817-D94A-9BD1-406233BA7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Operate on Bit Vectors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Operations applied bitwise</a:t>
            </a:r>
            <a:endParaRPr kumimoji="1" lang="en-US" altLang="zh-CN" sz="1600" dirty="0">
              <a:ea typeface="宋体" panose="02010600030101010101" pitchFamily="2" charset="-122"/>
            </a:endParaRPr>
          </a:p>
        </p:txBody>
      </p:sp>
      <p:grpSp>
        <p:nvGrpSpPr>
          <p:cNvPr id="90117" name="Group 4">
            <a:extLst>
              <a:ext uri="{FF2B5EF4-FFF2-40B4-BE49-F238E27FC236}">
                <a16:creationId xmlns:a16="http://schemas.microsoft.com/office/drawing/2014/main" id="{07A8A706-ABEC-FF41-830C-B3083CAE2343}"/>
              </a:ext>
            </a:extLst>
          </p:cNvPr>
          <p:cNvGrpSpPr>
            <a:grpSpLocks/>
          </p:cNvGrpSpPr>
          <p:nvPr/>
        </p:nvGrpSpPr>
        <p:grpSpPr bwMode="auto">
          <a:xfrm>
            <a:off x="817564" y="2819401"/>
            <a:ext cx="1439863" cy="923926"/>
            <a:chOff x="3145" y="800"/>
            <a:chExt cx="907" cy="582"/>
          </a:xfrm>
        </p:grpSpPr>
        <p:sp>
          <p:nvSpPr>
            <p:cNvPr id="90127" name="Text Box 5">
              <a:extLst>
                <a:ext uri="{FF2B5EF4-FFF2-40B4-BE49-F238E27FC236}">
                  <a16:creationId xmlns:a16="http://schemas.microsoft.com/office/drawing/2014/main" id="{3FBDBF73-FE01-5C4D-8055-F125B2CA6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800"/>
              <a:ext cx="90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&amp;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01000001</a:t>
              </a:r>
            </a:p>
          </p:txBody>
        </p:sp>
        <p:sp>
          <p:nvSpPr>
            <p:cNvPr id="90128" name="Line 6">
              <a:extLst>
                <a:ext uri="{FF2B5EF4-FFF2-40B4-BE49-F238E27FC236}">
                  <a16:creationId xmlns:a16="http://schemas.microsoft.com/office/drawing/2014/main" id="{0C53A36E-33EC-2249-AC90-0893BDAE9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90118" name="Group 7">
            <a:extLst>
              <a:ext uri="{FF2B5EF4-FFF2-40B4-BE49-F238E27FC236}">
                <a16:creationId xmlns:a16="http://schemas.microsoft.com/office/drawing/2014/main" id="{A2AD4163-862F-C141-8B38-A9B2AC7414CC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2819401"/>
            <a:ext cx="1371600" cy="923926"/>
            <a:chOff x="3168" y="800"/>
            <a:chExt cx="864" cy="582"/>
          </a:xfrm>
        </p:grpSpPr>
        <p:sp>
          <p:nvSpPr>
            <p:cNvPr id="90125" name="Text Box 8">
              <a:extLst>
                <a:ext uri="{FF2B5EF4-FFF2-40B4-BE49-F238E27FC236}">
                  <a16:creationId xmlns:a16="http://schemas.microsoft.com/office/drawing/2014/main" id="{1E1E2B00-F286-E74C-8489-94A1D8335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|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01111101</a:t>
              </a:r>
            </a:p>
          </p:txBody>
        </p:sp>
        <p:sp>
          <p:nvSpPr>
            <p:cNvPr id="90126" name="Line 9">
              <a:extLst>
                <a:ext uri="{FF2B5EF4-FFF2-40B4-BE49-F238E27FC236}">
                  <a16:creationId xmlns:a16="http://schemas.microsoft.com/office/drawing/2014/main" id="{FA3CCA2D-AC0B-5A4B-8668-4DC1FADDA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90119" name="Group 10">
            <a:extLst>
              <a:ext uri="{FF2B5EF4-FFF2-40B4-BE49-F238E27FC236}">
                <a16:creationId xmlns:a16="http://schemas.microsoft.com/office/drawing/2014/main" id="{14C4406C-D88C-874A-8FE5-231B6AAB6FE2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2819401"/>
            <a:ext cx="1371600" cy="923926"/>
            <a:chOff x="3168" y="800"/>
            <a:chExt cx="864" cy="582"/>
          </a:xfrm>
        </p:grpSpPr>
        <p:sp>
          <p:nvSpPr>
            <p:cNvPr id="90123" name="Text Box 11">
              <a:extLst>
                <a:ext uri="{FF2B5EF4-FFF2-40B4-BE49-F238E27FC236}">
                  <a16:creationId xmlns:a16="http://schemas.microsoft.com/office/drawing/2014/main" id="{1E2CD933-5359-5149-AAEC-E2A1AB4E9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" y="800"/>
              <a:ext cx="8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^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00111100</a:t>
              </a:r>
            </a:p>
          </p:txBody>
        </p:sp>
        <p:sp>
          <p:nvSpPr>
            <p:cNvPr id="90124" name="Line 12">
              <a:extLst>
                <a:ext uri="{FF2B5EF4-FFF2-40B4-BE49-F238E27FC236}">
                  <a16:creationId xmlns:a16="http://schemas.microsoft.com/office/drawing/2014/main" id="{4AC036F9-9895-7D40-A00B-7E080679C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grpSp>
        <p:nvGrpSpPr>
          <p:cNvPr id="90120" name="Group 13">
            <a:extLst>
              <a:ext uri="{FF2B5EF4-FFF2-40B4-BE49-F238E27FC236}">
                <a16:creationId xmlns:a16="http://schemas.microsoft.com/office/drawing/2014/main" id="{5AA27E4C-BD52-1E48-ACFB-BE421CD4D73A}"/>
              </a:ext>
            </a:extLst>
          </p:cNvPr>
          <p:cNvGrpSpPr>
            <a:grpSpLocks/>
          </p:cNvGrpSpPr>
          <p:nvPr/>
        </p:nvGrpSpPr>
        <p:grpSpPr bwMode="auto">
          <a:xfrm>
            <a:off x="6396039" y="2819401"/>
            <a:ext cx="1408113" cy="923926"/>
            <a:chOff x="3155" y="800"/>
            <a:chExt cx="887" cy="582"/>
          </a:xfrm>
        </p:grpSpPr>
        <p:sp>
          <p:nvSpPr>
            <p:cNvPr id="90121" name="Text Box 14">
              <a:extLst>
                <a:ext uri="{FF2B5EF4-FFF2-40B4-BE49-F238E27FC236}">
                  <a16:creationId xmlns:a16="http://schemas.microsoft.com/office/drawing/2014/main" id="{8CC110D3-18C7-6146-AD9C-9A7B50D6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800"/>
              <a:ext cx="88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~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  10101010</a:t>
              </a:r>
            </a:p>
          </p:txBody>
        </p:sp>
        <p:sp>
          <p:nvSpPr>
            <p:cNvPr id="90122" name="Line 15">
              <a:extLst>
                <a:ext uri="{FF2B5EF4-FFF2-40B4-BE49-F238E27FC236}">
                  <a16:creationId xmlns:a16="http://schemas.microsoft.com/office/drawing/2014/main" id="{8B2C1563-848C-7545-A182-E64D32CCD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08CD8E6D-5FAA-C047-BEE9-FF65518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679CC-7A0A-7B43-8D4A-7894464089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604CE7F-47D4-EB4F-8F54-90469D7DB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General Boolean Algebras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7F99E49-B430-5143-A882-8534FE9E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Representation of Sets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Width w bit vector represents subsets of {0, …, w–1}</a:t>
            </a:r>
          </a:p>
          <a:p>
            <a:pPr lvl="1"/>
            <a:r>
              <a:rPr kumimoji="1" lang="en-US" altLang="zh-CN" dirty="0" err="1">
                <a:ea typeface="宋体" panose="02010600030101010101" pitchFamily="2" charset="-122"/>
              </a:rPr>
              <a:t>a</a:t>
            </a:r>
            <a:r>
              <a:rPr kumimoji="1" lang="en-US" altLang="zh-CN" baseline="-25000" dirty="0" err="1">
                <a:ea typeface="宋体" panose="02010600030101010101" pitchFamily="2" charset="-122"/>
              </a:rPr>
              <a:t>j</a:t>
            </a:r>
            <a:r>
              <a:rPr kumimoji="1" lang="en-US" altLang="zh-CN" dirty="0">
                <a:ea typeface="宋体" panose="02010600030101010101" pitchFamily="2" charset="-122"/>
              </a:rPr>
              <a:t> = 1 if j  </a:t>
            </a:r>
            <a:r>
              <a:rPr kumimoji="1" lang="en-US" altLang="zh-CN" dirty="0">
                <a:ea typeface="宋体" panose="02010600030101010101" pitchFamily="2" charset="-122"/>
                <a:sym typeface="Symbol" pitchFamily="2" charset="2"/>
              </a:rPr>
              <a:t></a:t>
            </a:r>
            <a:r>
              <a:rPr kumimoji="1" lang="en-US" altLang="zh-CN" dirty="0">
                <a:ea typeface="宋体" panose="02010600030101010101" pitchFamily="2" charset="-122"/>
              </a:rPr>
              <a:t> A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01101001	{ 0, 3, 5, 6 }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01010101	{ 0, 2, 4, 6 }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&amp; Intersection		01000001 { 0, 6 }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|  Union			01111101  { 0, 2, 3, 4, 5, 6 }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^ Symmetric difference  	00111100 { 2, 3, 4, 5 }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~Complement		  	10101010 { 1, 3, 5, 7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3D67B1F5-DB93-8649-A85A-898201B4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91A21-F2F1-1E45-8F53-71987D3862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1D8F95E-F71C-2A4A-ABD2-90C5BD996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RGB Color Model</a:t>
            </a:r>
          </a:p>
        </p:txBody>
      </p:sp>
      <p:pic>
        <p:nvPicPr>
          <p:cNvPr id="94212" name="Picture 2">
            <a:extLst>
              <a:ext uri="{FF2B5EF4-FFF2-40B4-BE49-F238E27FC236}">
                <a16:creationId xmlns:a16="http://schemas.microsoft.com/office/drawing/2014/main" id="{BAC3B677-0EE7-3D4F-8F0C-1F3B08E2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2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631BAC8D-5854-EF44-8529-D72655C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A6DDEF-FA21-AF47-ACAD-897E58FB5F3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1BACC87-46CE-C14D-9860-492E4D179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RGB Color Model</a:t>
            </a:r>
          </a:p>
        </p:txBody>
      </p:sp>
      <p:pic>
        <p:nvPicPr>
          <p:cNvPr id="96260" name="Picture 3">
            <a:extLst>
              <a:ext uri="{FF2B5EF4-FFF2-40B4-BE49-F238E27FC236}">
                <a16:creationId xmlns:a16="http://schemas.microsoft.com/office/drawing/2014/main" id="{0C165AE2-F194-794F-94F1-8B65A6D4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4575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图片 6" descr="200px-AdditiveColor.svg.png">
            <a:extLst>
              <a:ext uri="{FF2B5EF4-FFF2-40B4-BE49-F238E27FC236}">
                <a16:creationId xmlns:a16="http://schemas.microsoft.com/office/drawing/2014/main" id="{A4D5F7D8-7FD3-7C4F-BE60-0BD129E6D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TextBox 7">
            <a:extLst>
              <a:ext uri="{FF2B5EF4-FFF2-40B4-BE49-F238E27FC236}">
                <a16:creationId xmlns:a16="http://schemas.microsoft.com/office/drawing/2014/main" id="{28379AEA-F662-4E42-8021-CEDD8FE2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67400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Cyan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96263" name="TextBox 8">
            <a:extLst>
              <a:ext uri="{FF2B5EF4-FFF2-40B4-BE49-F238E27FC236}">
                <a16:creationId xmlns:a16="http://schemas.microsoft.com/office/drawing/2014/main" id="{0ACB8618-F49D-EB4C-8E43-9A84689B118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208627" y="2924502"/>
            <a:ext cx="15744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Magenta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96264" name="直接箭头连接符 10">
            <a:extLst>
              <a:ext uri="{FF2B5EF4-FFF2-40B4-BE49-F238E27FC236}">
                <a16:creationId xmlns:a16="http://schemas.microsoft.com/office/drawing/2014/main" id="{5C15B8C9-5894-EB42-B193-23D5BC6C51D3}"/>
              </a:ext>
            </a:extLst>
          </p:cNvPr>
          <p:cNvCxnSpPr>
            <a:cxnSpLocks noChangeShapeType="1"/>
            <a:stCxn id="96262" idx="0"/>
          </p:cNvCxnSpPr>
          <p:nvPr/>
        </p:nvCxnSpPr>
        <p:spPr bwMode="auto">
          <a:xfrm flipV="1">
            <a:off x="2333907" y="4572000"/>
            <a:ext cx="28293" cy="129540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5" name="直接箭头连接符 13">
            <a:extLst>
              <a:ext uri="{FF2B5EF4-FFF2-40B4-BE49-F238E27FC236}">
                <a16:creationId xmlns:a16="http://schemas.microsoft.com/office/drawing/2014/main" id="{D75DECFB-2D1C-EC44-B6EF-579664D15669}"/>
              </a:ext>
            </a:extLst>
          </p:cNvPr>
          <p:cNvCxnSpPr>
            <a:cxnSpLocks noChangeShapeType="1"/>
            <a:stCxn id="96263" idx="2"/>
          </p:cNvCxnSpPr>
          <p:nvPr/>
        </p:nvCxnSpPr>
        <p:spPr bwMode="auto">
          <a:xfrm flipH="1" flipV="1">
            <a:off x="3048001" y="3124201"/>
            <a:ext cx="1686251" cy="61911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6">
            <a:extLst>
              <a:ext uri="{FF2B5EF4-FFF2-40B4-BE49-F238E27FC236}">
                <a16:creationId xmlns:a16="http://schemas.microsoft.com/office/drawing/2014/main" id="{0DF9321B-76DE-114A-860F-31080B4F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DB590-BCC7-0D4F-97F5-D04C5DA358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602652D-1369-E544-A189-EBF5D320B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648D13D7-4993-334D-AB1E-6293A5E2B2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3657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Operations &amp;,  |,  ~,  ^ Available in C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Apply to any “integral” data type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long,  int,  short,  char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View arguments as bit vectors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Arguments applied bit-wise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63805D83-716A-784F-888C-246864F6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446CE-1F2B-2D4F-A4D3-7F103AFF344A}" type="slidenum">
              <a:rPr lang="zh-CN" altLang="en-US" sz="18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800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48DBCB6-F5F7-2E44-B550-D440B56DA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Bit-Level Operations in C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9A813CD-6512-6148-AC12-69D5D6749626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600200"/>
          <a:ext cx="7226300" cy="41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07"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~0x41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0xBE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~0x00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anum Myeongjo" panose="02020603020101020101" pitchFamily="18" charset="-127"/>
                          <a:ea typeface="宋体" charset="-122"/>
                        </a:rPr>
                        <a:t>0xFF</a:t>
                      </a:r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&amp; 0x55</a:t>
                      </a: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0X41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0x69 | 0x55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dirty="0">
                          <a:latin typeface="Nanum Myeongjo" panose="02020603020101020101" pitchFamily="18" charset="-127"/>
                          <a:ea typeface="宋体" charset="-122"/>
                        </a:rPr>
                        <a:t>0x7D</a:t>
                      </a:r>
                      <a:endParaRPr lang="zh-CN" altLang="en-US" sz="2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230"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dirty="0">
                        <a:latin typeface="Nanum Myeongjo" panose="02020603020101020101" pitchFamily="18" charset="-127"/>
                      </a:endParaRPr>
                    </a:p>
                  </a:txBody>
                  <a:tcPr marT="45709" marB="457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038737-E277-8445-A76B-941D8DB3B4A9}"/>
              </a:ext>
            </a:extLst>
          </p:cNvPr>
          <p:cNvSpPr txBox="1"/>
          <p:nvPr/>
        </p:nvSpPr>
        <p:spPr>
          <a:xfrm>
            <a:off x="8509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AC76D-1DEA-D94E-BE9F-4740FD4B7C2C}"/>
              </a:ext>
            </a:extLst>
          </p:cNvPr>
          <p:cNvSpPr txBox="1"/>
          <p:nvPr/>
        </p:nvSpPr>
        <p:spPr>
          <a:xfrm>
            <a:off x="5575300" y="21288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1011 1110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CEB13-C54D-FF44-A64E-33614A558CD4}"/>
              </a:ext>
            </a:extLst>
          </p:cNvPr>
          <p:cNvSpPr txBox="1"/>
          <p:nvPr/>
        </p:nvSpPr>
        <p:spPr>
          <a:xfrm>
            <a:off x="850900" y="31575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~0000 0000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4AD21-F1C8-614C-BA54-DF317806BDA2}"/>
              </a:ext>
            </a:extLst>
          </p:cNvPr>
          <p:cNvSpPr txBox="1"/>
          <p:nvPr/>
        </p:nvSpPr>
        <p:spPr>
          <a:xfrm>
            <a:off x="5575300" y="3170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1111 1111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FFBC7-1638-3B45-8A0A-8CBBA72B6509}"/>
              </a:ext>
            </a:extLst>
          </p:cNvPr>
          <p:cNvSpPr txBox="1"/>
          <p:nvPr/>
        </p:nvSpPr>
        <p:spPr>
          <a:xfrm>
            <a:off x="850900" y="4195763"/>
            <a:ext cx="487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&amp;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21C6A-1B82-8B47-8519-4A94F5786F45}"/>
              </a:ext>
            </a:extLst>
          </p:cNvPr>
          <p:cNvSpPr txBox="1"/>
          <p:nvPr/>
        </p:nvSpPr>
        <p:spPr>
          <a:xfrm>
            <a:off x="5575300" y="4186238"/>
            <a:ext cx="24384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0100 0001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84518-23DE-784F-806A-4245BAB70274}"/>
              </a:ext>
            </a:extLst>
          </p:cNvPr>
          <p:cNvSpPr txBox="1"/>
          <p:nvPr/>
        </p:nvSpPr>
        <p:spPr>
          <a:xfrm>
            <a:off x="850900" y="5227638"/>
            <a:ext cx="48768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0110 1001 | 0101 0101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7ED48-D16C-804A-9594-45D8B06678DF}"/>
              </a:ext>
            </a:extLst>
          </p:cNvPr>
          <p:cNvSpPr txBox="1"/>
          <p:nvPr/>
        </p:nvSpPr>
        <p:spPr>
          <a:xfrm>
            <a:off x="5575300" y="5224463"/>
            <a:ext cx="2438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Nanum Myeongjo" panose="02020603020101020101" pitchFamily="18" charset="-127"/>
                <a:ea typeface="宋体" charset="-122"/>
              </a:rPr>
              <a:t>0111 1101</a:t>
            </a:r>
            <a:endParaRPr lang="zh-CN" altLang="en-US" sz="2800" b="0" kern="0" dirty="0">
              <a:solidFill>
                <a:srgbClr val="000000"/>
              </a:solidFill>
              <a:latin typeface="Nanum Myeongjo" panose="02020603020101020101" pitchFamily="18" charset="-127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5AB39FDD-B280-7646-94EE-4280F756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31E7A-A174-7C41-8ED6-BDAA3FF10D7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1BA9D9C-C0D2-AF4D-8F55-72DCA11C9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Cool Stuff with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2A62C15-1678-2843-8A10-0F0D0927F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Bitwise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r>
              <a:rPr kumimoji="1" lang="en-US" altLang="zh-CN" dirty="0">
                <a:ea typeface="宋体" panose="02010600030101010101" pitchFamily="2" charset="-122"/>
              </a:rPr>
              <a:t> is form of addition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With extra property that every value is its own additive inverse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panose="02010600030101010101" pitchFamily="2" charset="-122"/>
              </a:rPr>
              <a:t> A ^ A = 0</a:t>
            </a:r>
            <a:endParaRPr kumimoji="1"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1549818-D422-7F45-A989-543A4154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2EC2A9-68E7-3A44-AE51-7921D1E136E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ADD2E2E-0870-FE41-AE26-5D41D638F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FFC5ED1-CDB1-1243-91F8-BCA688DB6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Using decimal notation is natural for ten-fingered humans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But binary values work better when building machines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that store and process information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10EBD558-68C8-FC4D-BC38-A3D9531D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AA682-5E02-BE43-894A-0CAA770CF1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2A33550-42EA-5B4F-BDE2-5F890738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Cool Stuff with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288254B-8299-D248-9C73-77B7CD73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447800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 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*x, int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104453" name="Object 2">
            <a:extLst>
              <a:ext uri="{FF2B5EF4-FFF2-40B4-BE49-F238E27FC236}">
                <a16:creationId xmlns:a16="http://schemas.microsoft.com/office/drawing/2014/main" id="{FE8D0966-1960-F14D-AC4E-AEDE5CCEE1D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219200" y="3962400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Document" r:id="rId4" imgW="6248400" imgH="2463800" progId="Word.Document.8">
                  <p:embed/>
                </p:oleObj>
              </mc:Choice>
              <mc:Fallback>
                <p:oleObj name="Document" r:id="rId4" imgW="6248400" imgH="2463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61CFC81B-2145-604B-AAA5-0156F4CB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EC938E-5822-BC4C-8091-B0F078B823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DED46EB-8D74-EC4C-AE69-EF5562883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Cool Stuff with </a:t>
            </a:r>
            <a:r>
              <a:rPr kumimoji="1" lang="en-US" altLang="zh-CN" dirty="0" err="1">
                <a:ea typeface="宋体" panose="02010600030101010101" pitchFamily="2" charset="-122"/>
              </a:rPr>
              <a:t>Xor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3BF5174-18E3-CF4B-ACAD-99F8D40F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7620000" cy="342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1  void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reverse_array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(int a[], int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2 	int first,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3 	for (first = 0, last = cnt-1;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4 	       first &lt;=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5 	       first++,last--)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6 	   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inplace_swap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(&amp;a[first], &amp;a[last]);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7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65938E5B-C5E9-D64B-AB50-B250CCC4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20D4A5-4558-3D4E-8931-C8C4576C5A9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50983AD8-71F6-1E49-97AD-8824035A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1ABE903-10E3-B241-9C63-ADA33350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Bit pattern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0xFF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Having 1s for the least significant eight bits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Indicates the lower-order byte of a word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 &amp; 0xFF =?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Bit Pattern ~0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Why not 0xFFFFFFFF?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571C8EA8-ED4E-BC40-8A7E-823B5638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920EE-C306-434A-9508-0D2D6B364B6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175C23E-47E6-9D44-B501-50AFD45CA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A37C8F9-4F96-E944-B567-B315B7516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Write C expressions that work for any word size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 ≥ 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 x = 0x87654321, with w = 32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least significant byte of x, with all other bits set to 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[0x00000021]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7E4E6C-F129-074A-A83A-27A9DDDE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64" y="4876800"/>
            <a:ext cx="140171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&amp; 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3742E4D4-9E0D-A048-9394-A2BA378F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530313-6DE0-C547-B821-2F35B1FE6EB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150ECFD-97AF-5C43-BD99-695D1DF49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Mask Operations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4A51F12-58A3-1849-AD4D-E6A9630F8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067800" cy="4419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All but the least significant byte of complemented, with the least significant byte left unchanged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a typeface="+mn-ea"/>
                <a:cs typeface="Times New Roman" pitchFamily="18" charset="0"/>
              </a:rPr>
              <a:t>[0x789ABC21]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/>
              <a:t>The least significant byte set to all 1s, and all other bytes of x left unchanged.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dirty="0">
                <a:ea typeface="+mn-ea"/>
                <a:cs typeface="+mn-cs"/>
              </a:rPr>
              <a:t>[0x876543FF].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F1E17-C96B-C343-AB30-1DE1890E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94" y="2667000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^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B853A-CB85-3240-8A5E-A86016AF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256" y="4205288"/>
            <a:ext cx="1512319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x | ~0xFF</a:t>
            </a:r>
            <a:endParaRPr lang="zh-CN" altLang="en-US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882A559A-27BB-D442-B3C1-9A4C0EE1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C5D4C-D28C-6543-8996-2547D78538C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30B9EC3D-141A-DD41-9A58-B50694EBC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4BC6FBD-28D9-B047-852E-146D54759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Logical Operators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&amp;&amp;, ||, !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View 0 as “False”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Anything nonzero as “True”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Always return 0 or 1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Early termination (short cut)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>
            <a:extLst>
              <a:ext uri="{FF2B5EF4-FFF2-40B4-BE49-F238E27FC236}">
                <a16:creationId xmlns:a16="http://schemas.microsoft.com/office/drawing/2014/main" id="{FA7DD03F-365B-DD4B-B1EE-AC4B0151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60791-16A8-924B-85DF-E293A360BD6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6FDA107-E2D2-B444-B361-644009B5F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Logical Operations in C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AD1545D-97EB-374D-8F89-957C80EB4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(char data type)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!0x41  --&gt;  0x00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!0x00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!!0x41 --&gt;  0x01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&amp;&amp; 0x55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0x69 || 0x55  --&gt;  0x01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>
            <a:extLst>
              <a:ext uri="{FF2B5EF4-FFF2-40B4-BE49-F238E27FC236}">
                <a16:creationId xmlns:a16="http://schemas.microsoft.com/office/drawing/2014/main" id="{A73A0784-FF7D-9941-BE61-0F721CEB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71AA3A-1FE1-FD4F-85B1-A91E90399CE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D3F67A18-7869-5C44-BBCA-185D58D64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Short Cut in Logical Operations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6EC089E-3548-3846-BEB5-A017E58E8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&amp;&amp; 5/a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a is zero, the evaluation of 5/a is stopped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avoid division by zero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p &amp;&amp; </a:t>
            </a:r>
            <a:r>
              <a:rPr lang="zh-CN" altLang="en-US" dirty="0">
                <a:ea typeface="宋体" pitchFamily="2" charset="-122"/>
              </a:rPr>
              <a:t>*</a:t>
            </a:r>
            <a:r>
              <a:rPr lang="en-US" altLang="zh-CN" dirty="0">
                <a:ea typeface="宋体" pitchFamily="2" charset="-122"/>
              </a:rPr>
              <a:t>p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Never cause the dereferencing of a null pointer</a:t>
            </a:r>
          </a:p>
          <a:p>
            <a:pPr>
              <a:defRPr/>
            </a:pPr>
            <a:r>
              <a:rPr lang="en-US" altLang="zh-CN" dirty="0"/>
              <a:t>Using only bit-level and logical operations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Implement x ==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it returns 1 when x and y are equal, and 0 otherwise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!(</a:t>
            </a:r>
            <a:r>
              <a:rPr lang="en-US" altLang="zh-CN" dirty="0" err="1">
                <a:solidFill>
                  <a:srgbClr val="FF0000"/>
                </a:solidFill>
                <a:ea typeface="+mn-ea"/>
                <a:cs typeface="+mn-cs"/>
              </a:rPr>
              <a:t>x^y</a:t>
            </a:r>
            <a:r>
              <a:rPr lang="en-US" altLang="zh-CN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>
            <a:extLst>
              <a:ext uri="{FF2B5EF4-FFF2-40B4-BE49-F238E27FC236}">
                <a16:creationId xmlns:a16="http://schemas.microsoft.com/office/drawing/2014/main" id="{71BFD837-F416-CA47-BA11-5EA6695D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59E4E-3A2E-604B-ACD9-57C2108E9CF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E2934D7E-4BA1-2240-95A8-A10E75498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0D983C4-D4B0-9B43-BBD9-D366D4BCC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8674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Left Shift: 	x &lt;&lt; 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Shift bit-vector x left y positions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Throw away extra bits on left</a:t>
            </a:r>
          </a:p>
          <a:p>
            <a:pPr lvl="2"/>
            <a:r>
              <a:rPr kumimoji="1" lang="en-US" altLang="zh-CN" sz="2400" dirty="0">
                <a:ea typeface="宋体" panose="02010600030101010101" pitchFamily="2" charset="-122"/>
              </a:rPr>
              <a:t>Fill with 0’s on right</a:t>
            </a:r>
          </a:p>
        </p:txBody>
      </p:sp>
      <p:grpSp>
        <p:nvGrpSpPr>
          <p:cNvPr id="120837" name="Group 4">
            <a:extLst>
              <a:ext uri="{FF2B5EF4-FFF2-40B4-BE49-F238E27FC236}">
                <a16:creationId xmlns:a16="http://schemas.microsoft.com/office/drawing/2014/main" id="{1F99D27D-C298-4D46-8D98-646D071F819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120838" name="Rectangle 5">
              <a:extLst>
                <a:ext uri="{FF2B5EF4-FFF2-40B4-BE49-F238E27FC236}">
                  <a16:creationId xmlns:a16="http://schemas.microsoft.com/office/drawing/2014/main" id="{0684D819-C4D5-504F-90F8-8961D476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01100010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0839" name="Rectangle 6">
              <a:extLst>
                <a:ext uri="{FF2B5EF4-FFF2-40B4-BE49-F238E27FC236}">
                  <a16:creationId xmlns:a16="http://schemas.microsoft.com/office/drawing/2014/main" id="{686F3885-997F-BF4B-B747-A49B087C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120840" name="Rectangle 7">
              <a:extLst>
                <a:ext uri="{FF2B5EF4-FFF2-40B4-BE49-F238E27FC236}">
                  <a16:creationId xmlns:a16="http://schemas.microsoft.com/office/drawing/2014/main" id="{ED68800F-841C-DB47-A838-23DB5821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0841" name="Rectangle 8">
              <a:extLst>
                <a:ext uri="{FF2B5EF4-FFF2-40B4-BE49-F238E27FC236}">
                  <a16:creationId xmlns:a16="http://schemas.microsoft.com/office/drawing/2014/main" id="{0D586085-F85B-8D4A-85B8-8A43F90E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  <p:sp>
          <p:nvSpPr>
            <p:cNvPr id="120842" name="Rectangle 9">
              <a:extLst>
                <a:ext uri="{FF2B5EF4-FFF2-40B4-BE49-F238E27FC236}">
                  <a16:creationId xmlns:a16="http://schemas.microsoft.com/office/drawing/2014/main" id="{C5A7368D-7E39-5D40-AD73-5DD25311D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120843" name="Rectangle 10">
              <a:extLst>
                <a:ext uri="{FF2B5EF4-FFF2-40B4-BE49-F238E27FC236}">
                  <a16:creationId xmlns:a16="http://schemas.microsoft.com/office/drawing/2014/main" id="{1ED2334B-033C-6740-A692-5331EED7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120844" name="Rectangle 11">
              <a:extLst>
                <a:ext uri="{FF2B5EF4-FFF2-40B4-BE49-F238E27FC236}">
                  <a16:creationId xmlns:a16="http://schemas.microsoft.com/office/drawing/2014/main" id="{6C046CA5-695A-B645-8E65-1EC47656E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00010000</a:t>
              </a:r>
            </a:p>
          </p:txBody>
        </p:sp>
        <p:sp>
          <p:nvSpPr>
            <p:cNvPr id="120845" name="Rectangle 12">
              <a:extLst>
                <a:ext uri="{FF2B5EF4-FFF2-40B4-BE49-F238E27FC236}">
                  <a16:creationId xmlns:a16="http://schemas.microsoft.com/office/drawing/2014/main" id="{19C4A352-477E-6F40-9A42-4DA977887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&lt;&lt; 3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>
            <a:extLst>
              <a:ext uri="{FF2B5EF4-FFF2-40B4-BE49-F238E27FC236}">
                <a16:creationId xmlns:a16="http://schemas.microsoft.com/office/drawing/2014/main" id="{0EC455CD-B645-964A-80C9-C875722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2778A-6044-A442-AA32-95C2B38BD82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94B3A25-B2E3-9842-9DF2-B025410C3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Shift Operations in C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4720F4CC-5383-BB46-A7B4-85C16B6D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019800" cy="4419600"/>
          </a:xfrm>
        </p:spPr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Right Shift: 	x &gt;&gt; y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Shift bit-vector x right y positions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Throw away extra bits on right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Logical shift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Fill with 0’s on left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Arithmetic shift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Replicate most significant bit on right</a:t>
            </a:r>
          </a:p>
          <a:p>
            <a:pPr lvl="2"/>
            <a:r>
              <a:rPr kumimoji="1" lang="en-US" altLang="zh-CN" dirty="0">
                <a:ea typeface="宋体" panose="02010600030101010101" pitchFamily="2" charset="-122"/>
              </a:rPr>
              <a:t>Useful with two’s complement integer representation (especially for the negative number )</a:t>
            </a:r>
          </a:p>
        </p:txBody>
      </p:sp>
      <p:grpSp>
        <p:nvGrpSpPr>
          <p:cNvPr id="122885" name="Group 4">
            <a:extLst>
              <a:ext uri="{FF2B5EF4-FFF2-40B4-BE49-F238E27FC236}">
                <a16:creationId xmlns:a16="http://schemas.microsoft.com/office/drawing/2014/main" id="{6B1EAB86-D790-6049-864F-90341F8B78E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122893" name="Rectangle 5">
              <a:extLst>
                <a:ext uri="{FF2B5EF4-FFF2-40B4-BE49-F238E27FC236}">
                  <a16:creationId xmlns:a16="http://schemas.microsoft.com/office/drawing/2014/main" id="{98DA0964-9EF7-304A-867B-C6D7A036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01100010</a:t>
              </a:r>
            </a:p>
          </p:txBody>
        </p:sp>
        <p:sp>
          <p:nvSpPr>
            <p:cNvPr id="122894" name="Rectangle 6">
              <a:extLst>
                <a:ext uri="{FF2B5EF4-FFF2-40B4-BE49-F238E27FC236}">
                  <a16:creationId xmlns:a16="http://schemas.microsoft.com/office/drawing/2014/main" id="{C154BBBD-DA77-FA47-A596-ED1E5076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122895" name="Rectangle 7">
              <a:extLst>
                <a:ext uri="{FF2B5EF4-FFF2-40B4-BE49-F238E27FC236}">
                  <a16:creationId xmlns:a16="http://schemas.microsoft.com/office/drawing/2014/main" id="{EF555FE9-B557-E34B-BE92-3281549A0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122896" name="Rectangle 8">
              <a:extLst>
                <a:ext uri="{FF2B5EF4-FFF2-40B4-BE49-F238E27FC236}">
                  <a16:creationId xmlns:a16="http://schemas.microsoft.com/office/drawing/2014/main" id="{E713191F-960D-1C4D-B41A-2720B2AB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122897" name="Rectangle 9">
              <a:extLst>
                <a:ext uri="{FF2B5EF4-FFF2-40B4-BE49-F238E27FC236}">
                  <a16:creationId xmlns:a16="http://schemas.microsoft.com/office/drawing/2014/main" id="{7611B4B7-6D72-744B-A0D9-B6824C3A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00011000</a:t>
              </a:r>
            </a:p>
          </p:txBody>
        </p:sp>
        <p:sp>
          <p:nvSpPr>
            <p:cNvPr id="122898" name="Rectangle 10">
              <a:extLst>
                <a:ext uri="{FF2B5EF4-FFF2-40B4-BE49-F238E27FC236}">
                  <a16:creationId xmlns:a16="http://schemas.microsoft.com/office/drawing/2014/main" id="{ADFF87FA-A4D1-9B45-903A-1F256AD7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  <p:grpSp>
        <p:nvGrpSpPr>
          <p:cNvPr id="122886" name="Group 11">
            <a:extLst>
              <a:ext uri="{FF2B5EF4-FFF2-40B4-BE49-F238E27FC236}">
                <a16:creationId xmlns:a16="http://schemas.microsoft.com/office/drawing/2014/main" id="{AB993B8A-CC1F-464E-AABB-9A556734D7C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122887" name="Rectangle 12">
              <a:extLst>
                <a:ext uri="{FF2B5EF4-FFF2-40B4-BE49-F238E27FC236}">
                  <a16:creationId xmlns:a16="http://schemas.microsoft.com/office/drawing/2014/main" id="{526676EB-41C2-954F-9337-10740F445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10100010</a:t>
              </a:r>
            </a:p>
          </p:txBody>
        </p:sp>
        <p:sp>
          <p:nvSpPr>
            <p:cNvPr id="122888" name="Rectangle 13">
              <a:extLst>
                <a:ext uri="{FF2B5EF4-FFF2-40B4-BE49-F238E27FC236}">
                  <a16:creationId xmlns:a16="http://schemas.microsoft.com/office/drawing/2014/main" id="{DF2D6023-10FB-D443-BB8F-944DF979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Argument x</a:t>
              </a:r>
            </a:p>
          </p:txBody>
        </p:sp>
        <p:sp>
          <p:nvSpPr>
            <p:cNvPr id="122889" name="Rectangle 14">
              <a:extLst>
                <a:ext uri="{FF2B5EF4-FFF2-40B4-BE49-F238E27FC236}">
                  <a16:creationId xmlns:a16="http://schemas.microsoft.com/office/drawing/2014/main" id="{C0714042-7575-2B4C-92CB-B62542EE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00101000</a:t>
              </a:r>
            </a:p>
          </p:txBody>
        </p:sp>
        <p:sp>
          <p:nvSpPr>
            <p:cNvPr id="122890" name="Rectangle 15">
              <a:extLst>
                <a:ext uri="{FF2B5EF4-FFF2-40B4-BE49-F238E27FC236}">
                  <a16:creationId xmlns:a16="http://schemas.microsoft.com/office/drawing/2014/main" id="{3001B29F-918B-B843-83BA-6D863B4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Log. &gt;&gt; 2</a:t>
              </a:r>
            </a:p>
          </p:txBody>
        </p:sp>
        <p:sp>
          <p:nvSpPr>
            <p:cNvPr id="122891" name="Rectangle 16">
              <a:extLst>
                <a:ext uri="{FF2B5EF4-FFF2-40B4-BE49-F238E27FC236}">
                  <a16:creationId xmlns:a16="http://schemas.microsoft.com/office/drawing/2014/main" id="{10C9E95D-628E-0242-9359-45F06DF7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11101000</a:t>
              </a:r>
            </a:p>
          </p:txBody>
        </p:sp>
        <p:sp>
          <p:nvSpPr>
            <p:cNvPr id="122892" name="Rectangle 17">
              <a:extLst>
                <a:ext uri="{FF2B5EF4-FFF2-40B4-BE49-F238E27FC236}">
                  <a16:creationId xmlns:a16="http://schemas.microsoft.com/office/drawing/2014/main" id="{1359A701-FF27-E847-9B95-0A1C8E3A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Arith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. &gt;&gt; 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1DDC7A18-CE11-4D40-BADB-1BF3A049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8FC90-675B-AA48-B6F3-FE071784E2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2AB641C-D401-2544-8DF8-8D0B4FB5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1A82A47-0439-2946-85E8-F0BD5D56F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Two-valued signals can readily be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represented, stored, and transmitted,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presence or absence of a hole in a punched card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high or low voltage on a wire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magnetic domain oriented clockwise or counterclockwise.</a:t>
            </a:r>
          </a:p>
        </p:txBody>
      </p:sp>
      <p:pic>
        <p:nvPicPr>
          <p:cNvPr id="5" name="图片 4" descr="150px-Punched_tape.jpg">
            <a:extLst>
              <a:ext uri="{FF2B5EF4-FFF2-40B4-BE49-F238E27FC236}">
                <a16:creationId xmlns:a16="http://schemas.microsoft.com/office/drawing/2014/main" id="{BD1CC839-0DE7-5F46-90AA-3FD0DA5BB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819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64px-Papertape-Wikipedia-example_svg.png">
            <a:extLst>
              <a:ext uri="{FF2B5EF4-FFF2-40B4-BE49-F238E27FC236}">
                <a16:creationId xmlns:a16="http://schemas.microsoft.com/office/drawing/2014/main" id="{CEC49D6D-3DB0-FE45-AC90-76E7A59E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81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260px-Magnetic_core_memory_card.jpg">
            <a:extLst>
              <a:ext uri="{FF2B5EF4-FFF2-40B4-BE49-F238E27FC236}">
                <a16:creationId xmlns:a16="http://schemas.microsoft.com/office/drawing/2014/main" id="{D4B40783-A0BE-F742-8940-3BEC4A6E7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784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47">
            <a:extLst>
              <a:ext uri="{FF2B5EF4-FFF2-40B4-BE49-F238E27FC236}">
                <a16:creationId xmlns:a16="http://schemas.microsoft.com/office/drawing/2014/main" id="{56531B8C-CE9E-D24C-8EB6-231656782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762000"/>
            <a:ext cx="5029200" cy="40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" name="组合 70">
            <a:extLst>
              <a:ext uri="{FF2B5EF4-FFF2-40B4-BE49-F238E27FC236}">
                <a16:creationId xmlns:a16="http://schemas.microsoft.com/office/drawing/2014/main" id="{2FE603F8-1AD9-FB44-AC25-0ADC0645556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7467600" cy="3170099"/>
            <a:chOff x="762000" y="1371601"/>
            <a:chExt cx="7467600" cy="3170588"/>
          </a:xfrm>
        </p:grpSpPr>
        <p:sp>
          <p:nvSpPr>
            <p:cNvPr id="15370" name="TextBox 71">
              <a:extLst>
                <a:ext uri="{FF2B5EF4-FFF2-40B4-BE49-F238E27FC236}">
                  <a16:creationId xmlns:a16="http://schemas.microsoft.com/office/drawing/2014/main" id="{25E21D00-5718-DD40-969A-3C96A66A9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1371601"/>
              <a:ext cx="7467600" cy="3170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000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15371" name="组合 2">
              <a:extLst>
                <a:ext uri="{FF2B5EF4-FFF2-40B4-BE49-F238E27FC236}">
                  <a16:creationId xmlns:a16="http://schemas.microsoft.com/office/drawing/2014/main" id="{79C4CB98-F677-C04D-A4BB-F69F740A5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022" y="1960562"/>
              <a:ext cx="6040778" cy="1953448"/>
              <a:chOff x="1122022" y="1600200"/>
              <a:chExt cx="6040778" cy="1953448"/>
            </a:xfrm>
          </p:grpSpPr>
          <p:sp>
            <p:nvSpPr>
              <p:cNvPr id="15372" name="Rectangle 5">
                <a:extLst>
                  <a:ext uri="{FF2B5EF4-FFF2-40B4-BE49-F238E27FC236}">
                    <a16:creationId xmlns:a16="http://schemas.microsoft.com/office/drawing/2014/main" id="{F333CE15-6102-9548-845C-ACA5763A1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655" y="1981199"/>
                <a:ext cx="5113145" cy="404705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 anchor="ctr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3" name="Rectangle 6">
                <a:extLst>
                  <a:ext uri="{FF2B5EF4-FFF2-40B4-BE49-F238E27FC236}">
                    <a16:creationId xmlns:a16="http://schemas.microsoft.com/office/drawing/2014/main" id="{5A36025B-82EA-4743-854B-0856AD7C4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655" y="2729844"/>
                <a:ext cx="5113145" cy="404705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lIns="47965" tIns="47965" rIns="47965" bIns="47965" anchor="ctr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4" name="Line 7">
                <a:extLst>
                  <a:ext uri="{FF2B5EF4-FFF2-40B4-BE49-F238E27FC236}">
                    <a16:creationId xmlns:a16="http://schemas.microsoft.com/office/drawing/2014/main" id="{CDFDD76D-25C6-DD4C-8421-CE226DE0C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655" y="2037553"/>
                <a:ext cx="0" cy="104964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5" name="Line 8">
                <a:extLst>
                  <a:ext uri="{FF2B5EF4-FFF2-40B4-BE49-F238E27FC236}">
                    <a16:creationId xmlns:a16="http://schemas.microsoft.com/office/drawing/2014/main" id="{6F12C9A2-7361-5B4F-81D3-C3CB865AD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9655" y="3087199"/>
                <a:ext cx="511314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6" name="Text Box 9">
                <a:extLst>
                  <a:ext uri="{FF2B5EF4-FFF2-40B4-BE49-F238E27FC236}">
                    <a16:creationId xmlns:a16="http://schemas.microsoft.com/office/drawing/2014/main" id="{CD0B4CCB-E150-954E-B223-5C9DBE11D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022" y="2408016"/>
                <a:ext cx="930813" cy="404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</a:rPr>
                  <a:t>Voltage</a:t>
                </a:r>
              </a:p>
            </p:txBody>
          </p:sp>
          <p:sp>
            <p:nvSpPr>
              <p:cNvPr id="15377" name="Text Box 10">
                <a:extLst>
                  <a:ext uri="{FF2B5EF4-FFF2-40B4-BE49-F238E27FC236}">
                    <a16:creationId xmlns:a16="http://schemas.microsoft.com/office/drawing/2014/main" id="{E3E0E7CF-DE1D-D841-ADBD-4A1405DBE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7501" y="3148943"/>
                <a:ext cx="658239" cy="404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</a:rPr>
                  <a:t>Time</a:t>
                </a:r>
              </a:p>
            </p:txBody>
          </p:sp>
          <p:sp>
            <p:nvSpPr>
              <p:cNvPr id="15378" name="Freeform 11">
                <a:extLst>
                  <a:ext uri="{FF2B5EF4-FFF2-40B4-BE49-F238E27FC236}">
                    <a16:creationId xmlns:a16="http://schemas.microsoft.com/office/drawing/2014/main" id="{D346E909-EF51-7945-B338-7905865EA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475" y="2341708"/>
                <a:ext cx="5017750" cy="400172"/>
              </a:xfrm>
              <a:custGeom>
                <a:avLst/>
                <a:gdLst>
                  <a:gd name="T0" fmla="*/ 0 w 3210"/>
                  <a:gd name="T1" fmla="*/ 2147483646 h 635"/>
                  <a:gd name="T2" fmla="*/ 2147483646 w 3210"/>
                  <a:gd name="T3" fmla="*/ 2147483646 h 635"/>
                  <a:gd name="T4" fmla="*/ 2147483646 w 3210"/>
                  <a:gd name="T5" fmla="*/ 2147483646 h 635"/>
                  <a:gd name="T6" fmla="*/ 2147483646 w 3210"/>
                  <a:gd name="T7" fmla="*/ 2147483646 h 635"/>
                  <a:gd name="T8" fmla="*/ 2147483646 w 3210"/>
                  <a:gd name="T9" fmla="*/ 2147483646 h 635"/>
                  <a:gd name="T10" fmla="*/ 2147483646 w 3210"/>
                  <a:gd name="T11" fmla="*/ 2147483646 h 635"/>
                  <a:gd name="T12" fmla="*/ 2147483646 w 3210"/>
                  <a:gd name="T13" fmla="*/ 2147483646 h 635"/>
                  <a:gd name="T14" fmla="*/ 2147483646 w 3210"/>
                  <a:gd name="T15" fmla="*/ 2147483646 h 635"/>
                  <a:gd name="T16" fmla="*/ 2147483646 w 3210"/>
                  <a:gd name="T17" fmla="*/ 2147483646 h 635"/>
                  <a:gd name="T18" fmla="*/ 2147483646 w 3210"/>
                  <a:gd name="T19" fmla="*/ 2147483646 h 635"/>
                  <a:gd name="T20" fmla="*/ 2147483646 w 3210"/>
                  <a:gd name="T21" fmla="*/ 2147483646 h 635"/>
                  <a:gd name="T22" fmla="*/ 2147483646 w 3210"/>
                  <a:gd name="T23" fmla="*/ 2147483646 h 635"/>
                  <a:gd name="T24" fmla="*/ 2147483646 w 3210"/>
                  <a:gd name="T25" fmla="*/ 2147483646 h 635"/>
                  <a:gd name="T26" fmla="*/ 2147483646 w 3210"/>
                  <a:gd name="T27" fmla="*/ 2147483646 h 635"/>
                  <a:gd name="T28" fmla="*/ 2147483646 w 3210"/>
                  <a:gd name="T29" fmla="*/ 2147483646 h 635"/>
                  <a:gd name="T30" fmla="*/ 2147483646 w 3210"/>
                  <a:gd name="T31" fmla="*/ 2147483646 h 635"/>
                  <a:gd name="T32" fmla="*/ 2147483646 w 3210"/>
                  <a:gd name="T33" fmla="*/ 0 h 635"/>
                  <a:gd name="T34" fmla="*/ 2147483646 w 3210"/>
                  <a:gd name="T35" fmla="*/ 2147483646 h 635"/>
                  <a:gd name="T36" fmla="*/ 2147483646 w 3210"/>
                  <a:gd name="T37" fmla="*/ 2147483646 h 635"/>
                  <a:gd name="T38" fmla="*/ 2147483646 w 3210"/>
                  <a:gd name="T39" fmla="*/ 2147483646 h 635"/>
                  <a:gd name="T40" fmla="*/ 2147483646 w 3210"/>
                  <a:gd name="T41" fmla="*/ 2147483646 h 635"/>
                  <a:gd name="T42" fmla="*/ 2147483646 w 3210"/>
                  <a:gd name="T43" fmla="*/ 2147483646 h 635"/>
                  <a:gd name="T44" fmla="*/ 2147483646 w 3210"/>
                  <a:gd name="T45" fmla="*/ 2147483646 h 635"/>
                  <a:gd name="T46" fmla="*/ 2147483646 w 3210"/>
                  <a:gd name="T47" fmla="*/ 2147483646 h 635"/>
                  <a:gd name="T48" fmla="*/ 2147483646 w 3210"/>
                  <a:gd name="T49" fmla="*/ 2147483646 h 635"/>
                  <a:gd name="T50" fmla="*/ 2147483646 w 3210"/>
                  <a:gd name="T51" fmla="*/ 2147483646 h 635"/>
                  <a:gd name="T52" fmla="*/ 2147483646 w 3210"/>
                  <a:gd name="T53" fmla="*/ 2147483646 h 63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10"/>
                  <a:gd name="T82" fmla="*/ 0 h 635"/>
                  <a:gd name="T83" fmla="*/ 3210 w 3210"/>
                  <a:gd name="T84" fmla="*/ 635 h 63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10" h="635">
                    <a:moveTo>
                      <a:pt x="0" y="606"/>
                    </a:moveTo>
                    <a:cubicBezTo>
                      <a:pt x="34" y="601"/>
                      <a:pt x="68" y="596"/>
                      <a:pt x="102" y="588"/>
                    </a:cubicBezTo>
                    <a:cubicBezTo>
                      <a:pt x="159" y="595"/>
                      <a:pt x="204" y="619"/>
                      <a:pt x="258" y="630"/>
                    </a:cubicBezTo>
                    <a:cubicBezTo>
                      <a:pt x="296" y="628"/>
                      <a:pt x="350" y="635"/>
                      <a:pt x="390" y="618"/>
                    </a:cubicBezTo>
                    <a:cubicBezTo>
                      <a:pt x="410" y="610"/>
                      <a:pt x="450" y="594"/>
                      <a:pt x="450" y="594"/>
                    </a:cubicBezTo>
                    <a:cubicBezTo>
                      <a:pt x="495" y="598"/>
                      <a:pt x="528" y="600"/>
                      <a:pt x="564" y="624"/>
                    </a:cubicBezTo>
                    <a:cubicBezTo>
                      <a:pt x="707" y="618"/>
                      <a:pt x="670" y="627"/>
                      <a:pt x="750" y="600"/>
                    </a:cubicBezTo>
                    <a:cubicBezTo>
                      <a:pt x="756" y="594"/>
                      <a:pt x="761" y="587"/>
                      <a:pt x="768" y="582"/>
                    </a:cubicBezTo>
                    <a:cubicBezTo>
                      <a:pt x="775" y="577"/>
                      <a:pt x="785" y="576"/>
                      <a:pt x="792" y="570"/>
                    </a:cubicBezTo>
                    <a:cubicBezTo>
                      <a:pt x="818" y="548"/>
                      <a:pt x="837" y="509"/>
                      <a:pt x="870" y="498"/>
                    </a:cubicBezTo>
                    <a:cubicBezTo>
                      <a:pt x="894" y="474"/>
                      <a:pt x="920" y="445"/>
                      <a:pt x="948" y="426"/>
                    </a:cubicBezTo>
                    <a:cubicBezTo>
                      <a:pt x="982" y="375"/>
                      <a:pt x="1029" y="328"/>
                      <a:pt x="1080" y="294"/>
                    </a:cubicBezTo>
                    <a:cubicBezTo>
                      <a:pt x="1126" y="217"/>
                      <a:pt x="1203" y="184"/>
                      <a:pt x="1272" y="132"/>
                    </a:cubicBezTo>
                    <a:cubicBezTo>
                      <a:pt x="1297" y="113"/>
                      <a:pt x="1308" y="79"/>
                      <a:pt x="1332" y="60"/>
                    </a:cubicBezTo>
                    <a:cubicBezTo>
                      <a:pt x="1342" y="52"/>
                      <a:pt x="1357" y="49"/>
                      <a:pt x="1368" y="42"/>
                    </a:cubicBezTo>
                    <a:cubicBezTo>
                      <a:pt x="1490" y="50"/>
                      <a:pt x="1538" y="59"/>
                      <a:pt x="1674" y="54"/>
                    </a:cubicBezTo>
                    <a:cubicBezTo>
                      <a:pt x="1746" y="40"/>
                      <a:pt x="1820" y="23"/>
                      <a:pt x="1890" y="0"/>
                    </a:cubicBezTo>
                    <a:cubicBezTo>
                      <a:pt x="2003" y="6"/>
                      <a:pt x="2022" y="4"/>
                      <a:pt x="2106" y="60"/>
                    </a:cubicBezTo>
                    <a:cubicBezTo>
                      <a:pt x="2138" y="108"/>
                      <a:pt x="2168" y="164"/>
                      <a:pt x="2208" y="204"/>
                    </a:cubicBezTo>
                    <a:cubicBezTo>
                      <a:pt x="2233" y="278"/>
                      <a:pt x="2315" y="374"/>
                      <a:pt x="2376" y="420"/>
                    </a:cubicBezTo>
                    <a:cubicBezTo>
                      <a:pt x="2405" y="478"/>
                      <a:pt x="2462" y="495"/>
                      <a:pt x="2508" y="534"/>
                    </a:cubicBezTo>
                    <a:cubicBezTo>
                      <a:pt x="2515" y="539"/>
                      <a:pt x="2519" y="548"/>
                      <a:pt x="2526" y="552"/>
                    </a:cubicBezTo>
                    <a:cubicBezTo>
                      <a:pt x="2547" y="564"/>
                      <a:pt x="2595" y="567"/>
                      <a:pt x="2616" y="570"/>
                    </a:cubicBezTo>
                    <a:cubicBezTo>
                      <a:pt x="2688" y="564"/>
                      <a:pt x="2743" y="568"/>
                      <a:pt x="2814" y="582"/>
                    </a:cubicBezTo>
                    <a:cubicBezTo>
                      <a:pt x="2820" y="588"/>
                      <a:pt x="2824" y="596"/>
                      <a:pt x="2832" y="600"/>
                    </a:cubicBezTo>
                    <a:cubicBezTo>
                      <a:pt x="2849" y="608"/>
                      <a:pt x="2886" y="618"/>
                      <a:pt x="2886" y="618"/>
                    </a:cubicBezTo>
                    <a:cubicBezTo>
                      <a:pt x="2997" y="613"/>
                      <a:pt x="3100" y="594"/>
                      <a:pt x="3210" y="594"/>
                    </a:cubicBez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79" name="Line 12">
                <a:extLst>
                  <a:ext uri="{FF2B5EF4-FFF2-40B4-BE49-F238E27FC236}">
                    <a16:creationId xmlns:a16="http://schemas.microsoft.com/office/drawing/2014/main" id="{C1AC1A74-2AE6-2E46-98DF-3E19909B8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655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0" name="Line 13">
                <a:extLst>
                  <a:ext uri="{FF2B5EF4-FFF2-40B4-BE49-F238E27FC236}">
                    <a16:creationId xmlns:a16="http://schemas.microsoft.com/office/drawing/2014/main" id="{6E232DA9-3467-A34D-A5C9-C56FB6240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702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1" name="Line 14">
                <a:extLst>
                  <a:ext uri="{FF2B5EF4-FFF2-40B4-BE49-F238E27FC236}">
                    <a16:creationId xmlns:a16="http://schemas.microsoft.com/office/drawing/2014/main" id="{E659C308-C5EB-E94F-9B33-BC31678C4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861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2" name="Line 15">
                <a:extLst>
                  <a:ext uri="{FF2B5EF4-FFF2-40B4-BE49-F238E27FC236}">
                    <a16:creationId xmlns:a16="http://schemas.microsoft.com/office/drawing/2014/main" id="{3BCCD859-CAA9-DA46-BB3F-E78308DF6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3857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3" name="Line 16">
                <a:extLst>
                  <a:ext uri="{FF2B5EF4-FFF2-40B4-BE49-F238E27FC236}">
                    <a16:creationId xmlns:a16="http://schemas.microsoft.com/office/drawing/2014/main" id="{CBD0A7EF-FADB-9A44-9CD2-8B587264A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175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4" name="Line 17">
                <a:extLst>
                  <a:ext uri="{FF2B5EF4-FFF2-40B4-BE49-F238E27FC236}">
                    <a16:creationId xmlns:a16="http://schemas.microsoft.com/office/drawing/2014/main" id="{95EFD026-6D65-9646-AC3C-CDE761455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1614350"/>
                <a:ext cx="0" cy="2469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5" name="Line 18">
                <a:extLst>
                  <a:ext uri="{FF2B5EF4-FFF2-40B4-BE49-F238E27FC236}">
                    <a16:creationId xmlns:a16="http://schemas.microsoft.com/office/drawing/2014/main" id="{2E69823C-F1BD-5945-B879-7FE49A1E9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655" y="1737837"/>
                <a:ext cx="129736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6" name="Line 19">
                <a:extLst>
                  <a:ext uri="{FF2B5EF4-FFF2-40B4-BE49-F238E27FC236}">
                    <a16:creationId xmlns:a16="http://schemas.microsoft.com/office/drawing/2014/main" id="{CAA6335D-5CFE-3F46-B2D7-10A5EBCE3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3861" y="1737837"/>
                <a:ext cx="144999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7" name="Line 20">
                <a:extLst>
                  <a:ext uri="{FF2B5EF4-FFF2-40B4-BE49-F238E27FC236}">
                    <a16:creationId xmlns:a16="http://schemas.microsoft.com/office/drawing/2014/main" id="{CE743E7B-16E1-0849-8FA4-6A32768D9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1750" y="1737837"/>
                <a:ext cx="122105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5388" name="Text Box 21">
                <a:extLst>
                  <a:ext uri="{FF2B5EF4-FFF2-40B4-BE49-F238E27FC236}">
                    <a16:creationId xmlns:a16="http://schemas.microsoft.com/office/drawing/2014/main" id="{A406C49F-DFD8-4746-9EF8-8C9BE528C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0564" y="1600200"/>
                <a:ext cx="402247" cy="4047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  <p:sp>
            <p:nvSpPr>
              <p:cNvPr id="15389" name="Text Box 22">
                <a:extLst>
                  <a:ext uri="{FF2B5EF4-FFF2-40B4-BE49-F238E27FC236}">
                    <a16:creationId xmlns:a16="http://schemas.microsoft.com/office/drawing/2014/main" id="{713941B1-5159-8540-84EE-01F31142D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8070" y="1614350"/>
                <a:ext cx="402247" cy="4047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</a:rPr>
                  <a:t>1</a:t>
                </a:r>
              </a:p>
            </p:txBody>
          </p:sp>
          <p:sp>
            <p:nvSpPr>
              <p:cNvPr id="15390" name="Text Box 23">
                <a:extLst>
                  <a:ext uri="{FF2B5EF4-FFF2-40B4-BE49-F238E27FC236}">
                    <a16:creationId xmlns:a16="http://schemas.microsoft.com/office/drawing/2014/main" id="{59954CA0-89CE-0941-982A-D15A6D164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8975" y="1628499"/>
                <a:ext cx="402247" cy="4047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lIns="47965" tIns="47965" rIns="47965" bIns="47965">
                <a:spAutoFit/>
              </a:bodyPr>
              <a:lstStyle>
                <a:lvl1pPr defTabSz="95885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defTabSz="9588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defTabSz="9588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defTabSz="9588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defTabSz="95885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defTabSz="95885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latin typeface="Nanum Myeongjo" panose="02020603020101020101" pitchFamily="18" charset="-127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>
            <a:extLst>
              <a:ext uri="{FF2B5EF4-FFF2-40B4-BE49-F238E27FC236}">
                <a16:creationId xmlns:a16="http://schemas.microsoft.com/office/drawing/2014/main" id="{27BD43E1-64CB-614A-A58A-9D1D18E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B140D-9D4B-1D40-8F78-06F8B5C2576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E6D1C146-708A-CD42-9991-57356C01A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Shift Operations in 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FA92F87-E2B4-1A4D-88BE-9CD8B2B09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What happens ?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ea typeface="+mn-ea"/>
                <a:cs typeface="Times New Roman" pitchFamily="18" charset="0"/>
              </a:rPr>
              <a:t> = 0xFEDCBA98 &lt;&lt; 32;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ea typeface="+mn-ea"/>
                <a:cs typeface="Times New Roman" pitchFamily="18" charset="0"/>
              </a:rPr>
              <a:t> = 0xFEDCBA98 &gt;&gt; 36;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Times New Roman" pitchFamily="18" charset="0"/>
              </a:rPr>
              <a:t>unsigned </a:t>
            </a:r>
            <a:r>
              <a:rPr lang="en-US" altLang="zh-CN" dirty="0" err="1"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ea typeface="+mn-ea"/>
                <a:cs typeface="Times New Roman" pitchFamily="18" charset="0"/>
              </a:rPr>
              <a:t> = 0xFEDCBA98u &gt;&gt; 40;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It may be 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ea typeface="+mn-ea"/>
                <a:cs typeface="Times New Roman" pitchFamily="18" charset="0"/>
              </a:rPr>
              <a:t> 	0xFEDCBA98     (0)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ea typeface="+mn-ea"/>
                <a:cs typeface="Times New Roman" pitchFamily="18" charset="0"/>
              </a:rPr>
              <a:t> 	0xFFEDCBA9     (4)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ea typeface="+mn-ea"/>
                <a:cs typeface="Times New Roman" pitchFamily="18" charset="0"/>
              </a:rPr>
              <a:t> 	0x00FEDCBA     (8)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Be careful about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Times New Roman" pitchFamily="18" charset="0"/>
              </a:rPr>
              <a:t>1&lt;&lt;2 + 3&lt;&lt;4  means </a:t>
            </a:r>
            <a:r>
              <a:rPr lang="en-US" altLang="zh-CN" dirty="0">
                <a:cs typeface="Times New Roman" pitchFamily="18" charset="0"/>
              </a:rPr>
              <a:t>1&lt;&lt;(2 + 3)&lt;&lt;4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>
            <a:extLst>
              <a:ext uri="{FF2B5EF4-FFF2-40B4-BE49-F238E27FC236}">
                <a16:creationId xmlns:a16="http://schemas.microsoft.com/office/drawing/2014/main" id="{8C718593-798E-7443-BF95-A4217403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7DC5C-D1A2-F94D-8CFF-6CF71E0A8CB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9B02E54-274D-6247-A549-47B2519A5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bitCount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45BE0680-D098-494D-AE60-30F32AA73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Returns number of 1's a in word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Examples: </a:t>
            </a:r>
            <a:r>
              <a:rPr lang="en-US" altLang="zh-CN" dirty="0" err="1">
                <a:ea typeface="宋体" panose="02010600030101010101" pitchFamily="2" charset="-122"/>
              </a:rPr>
              <a:t>bitCount</a:t>
            </a:r>
            <a:r>
              <a:rPr lang="en-US" altLang="zh-CN" dirty="0">
                <a:ea typeface="宋体" panose="02010600030101010101" pitchFamily="2" charset="-122"/>
              </a:rPr>
              <a:t>(5) = 2, </a:t>
            </a:r>
            <a:r>
              <a:rPr lang="en-US" altLang="zh-CN" dirty="0" err="1">
                <a:ea typeface="宋体" panose="02010600030101010101" pitchFamily="2" charset="-122"/>
              </a:rPr>
              <a:t>bitCount</a:t>
            </a:r>
            <a:r>
              <a:rPr lang="en-US" altLang="zh-CN" dirty="0">
                <a:ea typeface="宋体" panose="02010600030101010101" pitchFamily="2" charset="-122"/>
              </a:rPr>
              <a:t>(7) = 3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Legal ops: ! ~ &amp; ^ | + &lt;&lt; &gt;&gt;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Max ops: 40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>
            <a:extLst>
              <a:ext uri="{FF2B5EF4-FFF2-40B4-BE49-F238E27FC236}">
                <a16:creationId xmlns:a16="http://schemas.microsoft.com/office/drawing/2014/main" id="{653B7244-78DD-AB47-82D9-908F09F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01644F-14D5-4E4C-B285-BD627AC010D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A4A0F3C-3C4A-1C46-B19A-DC6C3DAAE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Sum 8 groups of 4 bits each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448E9A6-B1B8-F74C-8C14-97CECA17E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bitCount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(int x) {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m1 = 0x11 | (0x11 &lt;&lt; 8);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mask = m1 | (m1 &lt;&lt; 16);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s = x &amp; mask;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 += x&gt;&gt;1 &amp; mask;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 += x&gt;&gt;2 &amp; mask;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 += x&gt;&gt;3 &amp; mask;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>
            <a:extLst>
              <a:ext uri="{FF2B5EF4-FFF2-40B4-BE49-F238E27FC236}">
                <a16:creationId xmlns:a16="http://schemas.microsoft.com/office/drawing/2014/main" id="{79D77257-19D5-C344-A90C-362458C8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7C84B-9FF2-8847-9743-AC12325F382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F4ECBE5F-0C40-0243-8B24-ED2468207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Combine the sums</a:t>
            </a:r>
            <a:endParaRPr kumimoji="1" lang="en-US" altLang="zh-CN" dirty="0">
              <a:ea typeface="宋体" panose="02010600030101010101" pitchFamily="2" charset="-122"/>
            </a:endParaRPr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0D55E9C6-09CF-9B48-8C05-0C51A1FB8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/* Now combine high and low order sums */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 = s + (s &gt;&gt; 16);</a:t>
            </a:r>
          </a:p>
          <a:p>
            <a:pPr>
              <a:buFontTx/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Low order 16 bits now consists of 4 sums.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Split into two groups and sum */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mask = 0xF | (0xF &lt;&lt; 8);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 = (s &amp; mask) + ((s &gt;&gt; 4) &amp; mask);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return (s + (s&gt;&gt;8)) &amp; 0x3F;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29670D9-149F-A44F-B014-8E4B8329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4A561-B007-7844-907D-934C74CDF36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387982A-E94B-4140-986C-ABABAC1CA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Bit?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40B4DF2-3A6B-D449-87FD-C9FB9A4C3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electronic circuitry is very simple and reliable for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storing and performing computations on two-valued signals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enabling manufacturers to integrate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millions of such circuits on a single silicon chip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EDE68281-74E6-0D4B-8E68-BFE3CF5F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E1FC9-23EF-BD45-AEFE-9B4C38805CF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5642F74-4AE9-EE41-B1C6-C543FD28F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Group Bits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DDB3F89-4DB2-9B42-8D98-1661E513E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isolation, a single bit is not very useful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English, there are 26(or 52) characters in its alphabet. They are not useful either in isolation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However, there are plenty of words in its vocabulary. How is this achieved?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Similarly, we are able to represent the elements of any finite set by using </a:t>
            </a:r>
            <a:r>
              <a:rPr lang="en-US" altLang="zh-CN" u="sng" dirty="0">
                <a:ea typeface="宋体" panose="02010600030101010101" pitchFamily="2" charset="-122"/>
              </a:rPr>
              <a:t>bits</a:t>
            </a:r>
            <a:r>
              <a:rPr lang="en-US" altLang="zh-CN" dirty="0">
                <a:ea typeface="宋体" panose="02010600030101010101" pitchFamily="2" charset="-122"/>
              </a:rPr>
              <a:t> (instead of bit)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E137580F-80BD-FF4B-B5E8-C731E4D4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083DC-EDCB-A541-8BAC-28D074B0436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CCBC65-4B9A-8D4D-8F70-89D2CB587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Group Bits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F89603C-9F63-D94D-A153-21E9878EA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To do this, we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first group bits together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then apply some interpretation to the different possible bit patterns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that gives meaning to each patterns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8-bit chunks are organized as a byte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Dr. Werner Buchholz in July 1956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during the early design phase for the IBM Stretch computer</a:t>
            </a:r>
          </a:p>
        </p:txBody>
      </p:sp>
      <p:pic>
        <p:nvPicPr>
          <p:cNvPr id="21509" name="图片 5" descr="1245494444XXSBzXOF.jpg">
            <a:extLst>
              <a:ext uri="{FF2B5EF4-FFF2-40B4-BE49-F238E27FC236}">
                <a16:creationId xmlns:a16="http://schemas.microsoft.com/office/drawing/2014/main" id="{A464E604-9CA3-F143-814E-82BEE7C31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"/>
            <a:ext cx="18288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  <a:txDef>
      <a:spPr bwMode="auto">
        <a:noFill/>
        <a:ln w="19050">
          <a:noFill/>
          <a:miter lim="800000"/>
          <a:headEnd/>
          <a:tailEnd type="none" w="sm" len="sm"/>
        </a:ln>
      </a:spPr>
      <a:bodyPr wrap="none" lIns="47965" tIns="47965" rIns="47965" bIns="47965">
        <a:spAutoFit/>
      </a:bodyPr>
      <a:lstStyle>
        <a:defPPr algn="r" defTabSz="958850">
          <a:buFontTx/>
          <a:buNone/>
          <a:defRPr dirty="0"/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10033</TotalTime>
  <Words>3083</Words>
  <Application>Microsoft Macintosh PowerPoint</Application>
  <PresentationFormat>如螢幕大小 (4:3)</PresentationFormat>
  <Paragraphs>754</Paragraphs>
  <Slides>63</Slides>
  <Notes>62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3" baseType="lpstr">
      <vt:lpstr>Comic Sans MS</vt:lpstr>
      <vt:lpstr>宋体</vt:lpstr>
      <vt:lpstr>Arial</vt:lpstr>
      <vt:lpstr>Times New Roman</vt:lpstr>
      <vt:lpstr>Courier New</vt:lpstr>
      <vt:lpstr>Symbol</vt:lpstr>
      <vt:lpstr>Helvetica</vt:lpstr>
      <vt:lpstr>icfp99</vt:lpstr>
      <vt:lpstr>Document</vt:lpstr>
      <vt:lpstr>Microsoft Office Word 97 - 2003 文档</vt:lpstr>
      <vt:lpstr>Representing Information</vt:lpstr>
      <vt:lpstr>Outline</vt:lpstr>
      <vt:lpstr>Why Bit?</vt:lpstr>
      <vt:lpstr>The Decimal Representation </vt:lpstr>
      <vt:lpstr>Why Bit?</vt:lpstr>
      <vt:lpstr>Why Bit?</vt:lpstr>
      <vt:lpstr>Why Bit?</vt:lpstr>
      <vt:lpstr>Group Bits</vt:lpstr>
      <vt:lpstr>Group Bits</vt:lpstr>
      <vt:lpstr>Value of Bits</vt:lpstr>
      <vt:lpstr>Group bits as numbers  Three encodings</vt:lpstr>
      <vt:lpstr>Group bits as numbers  Understanding numbers</vt:lpstr>
      <vt:lpstr>‘int’ is not integer</vt:lpstr>
      <vt:lpstr>‘float’ is not real number</vt:lpstr>
      <vt:lpstr>Hexadecimal</vt:lpstr>
      <vt:lpstr>Hexadecimal</vt:lpstr>
      <vt:lpstr>Hexadecimal vs. Binary</vt:lpstr>
      <vt:lpstr>Hexadecimal vs. Decimal</vt:lpstr>
      <vt:lpstr>Hexadecimal vs. Binary</vt:lpstr>
      <vt:lpstr>Decimal, Hexadecimal, Binary</vt:lpstr>
      <vt:lpstr>Hexadecimal</vt:lpstr>
      <vt:lpstr>C Programming Language (1)</vt:lpstr>
      <vt:lpstr>Outline</vt:lpstr>
      <vt:lpstr>“Hello world” example</vt:lpstr>
      <vt:lpstr>File Inclusion and Macro Substitution</vt:lpstr>
      <vt:lpstr>File Inclusion and Macro Substitution</vt:lpstr>
      <vt:lpstr>Formatted Output - Printf</vt:lpstr>
      <vt:lpstr>The Hello Program</vt:lpstr>
      <vt:lpstr>The Hello Program</vt:lpstr>
      <vt:lpstr>ASCII </vt:lpstr>
      <vt:lpstr>The Hello Program</vt:lpstr>
      <vt:lpstr>The Hello Program</vt:lpstr>
      <vt:lpstr>The Context of a Compiler (gcc)</vt:lpstr>
      <vt:lpstr>Preprocessor</vt:lpstr>
      <vt:lpstr>Source Code and Assembly Code</vt:lpstr>
      <vt:lpstr>Relocatable Object Code</vt:lpstr>
      <vt:lpstr>Executable Object Code</vt:lpstr>
      <vt:lpstr>COMPILING</vt:lpstr>
      <vt:lpstr>Manipulating Information</vt:lpstr>
      <vt:lpstr>Outline</vt:lpstr>
      <vt:lpstr>Boolean Algebra</vt:lpstr>
      <vt:lpstr>Boolean Algebra</vt:lpstr>
      <vt:lpstr>General Boolean Algebras</vt:lpstr>
      <vt:lpstr>General Boolean Algebras</vt:lpstr>
      <vt:lpstr>RGB Color Model</vt:lpstr>
      <vt:lpstr>RGB Color Model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Logical Operations in C</vt:lpstr>
      <vt:lpstr>Logical Operations in C</vt:lpstr>
      <vt:lpstr>Short Cut in Logical Operations </vt:lpstr>
      <vt:lpstr>Shift Operations in C</vt:lpstr>
      <vt:lpstr>Shift Operations in C</vt:lpstr>
      <vt:lpstr>Shift Operations in C</vt:lpstr>
      <vt:lpstr>bitCount</vt:lpstr>
      <vt:lpstr>Sum 8 groups of 4 bits each</vt:lpstr>
      <vt:lpstr>Combine the sums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415</cp:revision>
  <dcterms:created xsi:type="dcterms:W3CDTF">2000-01-15T07:54:11Z</dcterms:created>
  <dcterms:modified xsi:type="dcterms:W3CDTF">2020-02-21T08:51:24Z</dcterms:modified>
</cp:coreProperties>
</file>