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7"/>
  </p:notesMasterIdLst>
  <p:handoutMasterIdLst>
    <p:handoutMasterId r:id="rId48"/>
  </p:handoutMasterIdLst>
  <p:sldIdLst>
    <p:sldId id="956" r:id="rId2"/>
    <p:sldId id="957" r:id="rId3"/>
    <p:sldId id="987" r:id="rId4"/>
    <p:sldId id="988" r:id="rId5"/>
    <p:sldId id="1055" r:id="rId6"/>
    <p:sldId id="1056" r:id="rId7"/>
    <p:sldId id="1060" r:id="rId8"/>
    <p:sldId id="1057" r:id="rId9"/>
    <p:sldId id="1059" r:id="rId10"/>
    <p:sldId id="991" r:id="rId11"/>
    <p:sldId id="1034" r:id="rId12"/>
    <p:sldId id="1015" r:id="rId13"/>
    <p:sldId id="1016" r:id="rId14"/>
    <p:sldId id="1045" r:id="rId15"/>
    <p:sldId id="1035" r:id="rId16"/>
    <p:sldId id="992" r:id="rId17"/>
    <p:sldId id="993" r:id="rId18"/>
    <p:sldId id="995" r:id="rId19"/>
    <p:sldId id="1054" r:id="rId20"/>
    <p:sldId id="996" r:id="rId21"/>
    <p:sldId id="998" r:id="rId22"/>
    <p:sldId id="999" r:id="rId23"/>
    <p:sldId id="1000" r:id="rId24"/>
    <p:sldId id="1001" r:id="rId25"/>
    <p:sldId id="1002" r:id="rId26"/>
    <p:sldId id="1010" r:id="rId27"/>
    <p:sldId id="979" r:id="rId28"/>
    <p:sldId id="980" r:id="rId29"/>
    <p:sldId id="1017" r:id="rId30"/>
    <p:sldId id="981" r:id="rId31"/>
    <p:sldId id="1063" r:id="rId32"/>
    <p:sldId id="1064" r:id="rId33"/>
    <p:sldId id="1061" r:id="rId34"/>
    <p:sldId id="982" r:id="rId35"/>
    <p:sldId id="1062" r:id="rId36"/>
    <p:sldId id="983" r:id="rId37"/>
    <p:sldId id="1047" r:id="rId38"/>
    <p:sldId id="1066" r:id="rId39"/>
    <p:sldId id="1065" r:id="rId40"/>
    <p:sldId id="984" r:id="rId41"/>
    <p:sldId id="1048" r:id="rId42"/>
    <p:sldId id="985" r:id="rId43"/>
    <p:sldId id="1019" r:id="rId44"/>
    <p:sldId id="1067" r:id="rId45"/>
    <p:sldId id="1068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636" autoAdjust="0"/>
    <p:restoredTop sz="94517" autoAdjust="0"/>
  </p:normalViewPr>
  <p:slideViewPr>
    <p:cSldViewPr>
      <p:cViewPr varScale="1">
        <p:scale>
          <a:sx n="60" d="100"/>
          <a:sy n="60" d="100"/>
        </p:scale>
        <p:origin x="176" y="13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2.xml"/><Relationship Id="rId2" Type="http://schemas.openxmlformats.org/officeDocument/2006/relationships/slide" Target="slides/slide28.xml"/><Relationship Id="rId1" Type="http://schemas.openxmlformats.org/officeDocument/2006/relationships/slide" Target="slides/slide27.xml"/><Relationship Id="rId4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9E09531-8EE1-B141-B485-ECEDB142FA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omic Sans MS" charset="0"/>
                <a:ea typeface="宋体" charset="-122"/>
              </a:defRPr>
            </a:lvl1pPr>
          </a:lstStyle>
          <a:p>
            <a:pPr>
              <a:defRPr/>
            </a:pPr>
            <a:endParaRPr lang="en-US" b="0" dirty="0">
              <a:latin typeface="FandolSong" pitchFamily="2" charset="-128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10CB8-368C-C746-BC92-A1F8586DF1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omic Sans MS" charset="0"/>
                <a:ea typeface="宋体" charset="-122"/>
              </a:defRPr>
            </a:lvl1pPr>
          </a:lstStyle>
          <a:p>
            <a:pPr>
              <a:defRPr/>
            </a:pPr>
            <a:fld id="{CA9A167B-F415-0645-BB86-FB7626F16C8A}" type="datetimeFigureOut">
              <a:rPr lang="en-US" b="0">
                <a:latin typeface="FandolSong" pitchFamily="2" charset="-128"/>
              </a:rPr>
              <a:pPr>
                <a:defRPr/>
              </a:pPr>
              <a:t>11/26/20</a:t>
            </a:fld>
            <a:endParaRPr lang="en-US" b="0" dirty="0">
              <a:latin typeface="FandolSong" pitchFamily="2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8232B-557C-B54F-8DA2-CA35D865275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omic Sans MS" charset="0"/>
                <a:ea typeface="宋体" charset="-122"/>
              </a:defRPr>
            </a:lvl1pPr>
          </a:lstStyle>
          <a:p>
            <a:pPr>
              <a:defRPr/>
            </a:pPr>
            <a:endParaRPr lang="en-US" b="0" dirty="0">
              <a:latin typeface="FandolSong" pitchFamily="2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4EE213-0C41-8F46-A708-EE4C4FB900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 panose="030F0902030302020204" pitchFamily="66" charset="0"/>
              </a:defRPr>
            </a:lvl1pPr>
          </a:lstStyle>
          <a:p>
            <a:pPr>
              <a:defRPr/>
            </a:pPr>
            <a:fld id="{4A6C631D-4A7C-6C43-9E7F-6E7B2A2C42A0}" type="slidenum">
              <a:rPr lang="en-US" altLang="zh-CN" b="0">
                <a:latin typeface="FandolSong" pitchFamily="2" charset="-128"/>
              </a:rPr>
              <a:pPr>
                <a:defRPr/>
              </a:pPr>
              <a:t>‹#›</a:t>
            </a:fld>
            <a:endParaRPr lang="en-US" altLang="zh-CN" b="0" dirty="0">
              <a:latin typeface="FandolSong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F8D0C13-B081-FE46-99F4-4330237BA6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CAA50ED-4A6A-AB41-8EBB-D41A6857937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F1DCC51E-F873-EF43-9655-5736B13FCA1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8BD7A41B-2421-1447-94A9-5DDD52E3BC7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2307E45-8CF2-424F-9D4D-448E0E5A312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5A276BE2-617F-9C4D-99A9-6D42F59B81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BA99243-EE44-F049-BC46-6111674FF38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84D2760B-6E4E-6148-AFEA-612F0E4E6F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9DE7D8B-9C8A-A848-BEFA-E7BEA3BA5B51}" type="slidenum">
              <a:rPr lang="zh-CN" altLang="en-US" smtClean="0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D4477299-1BE9-7A43-86AC-7FBC642C75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C9C9E2F-C8C0-0E46-9D13-58B5E27006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6AC2585A-BA95-6C40-AB70-FB9A24C1A6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9390069-DF50-154A-8232-D01D72834F4D}" type="slidenum">
              <a:rPr lang="zh-CN" altLang="en-US" smtClean="0"/>
              <a:pPr>
                <a:spcBef>
                  <a:spcPct val="0"/>
                </a:spcBef>
              </a:pPr>
              <a:t>10</a:t>
            </a:fld>
            <a:endParaRPr lang="en-US" altLang="zh-CN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3CB488ED-3A2A-F44E-A4BA-4D2F7DE71D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2D5F5B73-A079-5B48-88BA-A206D1BAFE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2AE35A30-B861-7F4F-8B45-57BA4A4D57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D9A8D34-9DF1-9148-B5D3-D51DBD2CB4BA}" type="slidenum">
              <a:rPr lang="zh-CN" altLang="en-US" smtClean="0"/>
              <a:pPr>
                <a:spcBef>
                  <a:spcPct val="0"/>
                </a:spcBef>
              </a:pPr>
              <a:t>11</a:t>
            </a:fld>
            <a:endParaRPr lang="en-US" altLang="zh-CN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F07416F8-3E2F-8048-9E11-F9FC622119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06A66510-43B2-9444-921C-A3DE223794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28CF211F-A942-6645-8E07-DD25986704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4D2FD81-2630-DF4C-BA64-826AD3564CB6}" type="slidenum">
              <a:rPr lang="zh-CN" altLang="en-US" smtClean="0"/>
              <a:pPr>
                <a:spcBef>
                  <a:spcPct val="0"/>
                </a:spcBef>
              </a:pPr>
              <a:t>12</a:t>
            </a:fld>
            <a:endParaRPr lang="en-US" altLang="zh-CN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CF8A0057-8304-3943-8D9B-9FB4A1A938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427272A4-FE88-084A-B3BA-5318D61119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EAA8D308-FF57-3E42-9037-A531E16ED0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81389AA-B4D1-4D41-83DB-A392EEFB9353}" type="slidenum">
              <a:rPr lang="zh-CN" altLang="en-US" smtClean="0"/>
              <a:pPr>
                <a:spcBef>
                  <a:spcPct val="0"/>
                </a:spcBef>
              </a:pPr>
              <a:t>13</a:t>
            </a:fld>
            <a:endParaRPr lang="en-US" altLang="zh-CN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BC77FB0F-A586-AE47-A2B2-EE71588206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3E046A67-06DA-2F4D-A95C-D92CAE4DA7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266B85B6-96D2-B14D-AF0F-AB08579F15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C6F8FC1-F8B0-FF44-B10B-A8DB2482E44E}" type="slidenum">
              <a:rPr lang="zh-CN" altLang="en-US" smtClean="0"/>
              <a:pPr>
                <a:spcBef>
                  <a:spcPct val="0"/>
                </a:spcBef>
              </a:pPr>
              <a:t>14</a:t>
            </a:fld>
            <a:endParaRPr lang="en-US" altLang="zh-CN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2E7CA530-8A94-7741-BD9A-1531F6B5DA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38C82E19-F96A-B34A-A70E-B19645CC36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C8E0A472-4FC3-8D46-8F72-AD8098235E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C7BA640-C6FC-C04F-99D7-F213A4BEDAD2}" type="slidenum">
              <a:rPr lang="zh-CN" altLang="en-US" smtClean="0"/>
              <a:pPr>
                <a:spcBef>
                  <a:spcPct val="0"/>
                </a:spcBef>
              </a:pPr>
              <a:t>15</a:t>
            </a:fld>
            <a:endParaRPr lang="en-US" altLang="zh-CN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0FFD67F7-BD23-BB46-868E-38F37CF5B5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17021CE1-4A8C-CA4E-927A-D730D1D229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BA203C86-D93E-5544-9550-8807A3BDBA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022D0B6-18F8-2C42-8370-A3221F770660}" type="slidenum">
              <a:rPr lang="zh-CN" altLang="en-US" smtClean="0"/>
              <a:pPr>
                <a:spcBef>
                  <a:spcPct val="0"/>
                </a:spcBef>
              </a:pPr>
              <a:t>16</a:t>
            </a:fld>
            <a:endParaRPr lang="en-US" altLang="zh-CN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BA3260C8-72D1-B249-A15D-0B36538515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C6F98854-1CC3-454B-9F09-73E1A9B815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0855C732-4B8C-8048-98EA-32DBCB7683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C54BE1F-1996-B94E-85E4-8BB1AD33E7D7}" type="slidenum">
              <a:rPr lang="zh-CN" altLang="en-US" smtClean="0"/>
              <a:pPr>
                <a:spcBef>
                  <a:spcPct val="0"/>
                </a:spcBef>
              </a:pPr>
              <a:t>17</a:t>
            </a:fld>
            <a:endParaRPr lang="en-US" altLang="zh-CN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EC620EB8-1EA2-9642-8821-A838F9871F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1D63F92E-210B-BD4A-A883-5835E0E75C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617858FF-DC2F-0C4B-A4EB-70E48921CF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B77B794-8910-E047-8075-3C820F8551BE}" type="slidenum">
              <a:rPr lang="zh-CN" altLang="en-US" smtClean="0"/>
              <a:pPr>
                <a:spcBef>
                  <a:spcPct val="0"/>
                </a:spcBef>
              </a:pPr>
              <a:t>18</a:t>
            </a:fld>
            <a:endParaRPr lang="en-US" altLang="zh-CN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C1427122-F336-C040-AD19-438D57BFDA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81EAF7E2-696A-0042-BEDA-5D31465330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D1089516-BF77-5F44-A168-8A8E52E603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DE8929C-1D69-BC41-A2AC-EB9DDA0C887E}" type="slidenum">
              <a:rPr lang="zh-CN" altLang="en-US" smtClean="0"/>
              <a:pPr>
                <a:spcBef>
                  <a:spcPct val="0"/>
                </a:spcBef>
              </a:pPr>
              <a:t>19</a:t>
            </a:fld>
            <a:endParaRPr lang="en-US" altLang="zh-CN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F9DC8914-A073-4041-B481-4CD457D3A8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3EC3FD1A-1386-F845-84FF-9FA6D1C267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DA91F7C9-F405-D244-BDFF-DE3FF040D9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8B365BC-D64D-FD42-8089-F5DF2ABF07EA}" type="slidenum">
              <a:rPr lang="zh-CN" altLang="en-US" smtClean="0"/>
              <a:pPr>
                <a:spcBef>
                  <a:spcPct val="0"/>
                </a:spcBef>
              </a:pPr>
              <a:t>2</a:t>
            </a:fld>
            <a:endParaRPr lang="en-US" altLang="zh-CN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8BC3DF9C-AE1D-C247-A2AE-15054790EC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3A15486D-1456-7046-9745-7F509EC810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:a16="http://schemas.microsoft.com/office/drawing/2014/main" id="{3C63B7AE-DC08-9A4D-90B6-3ADE31E913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9FF7662-C9A2-764F-9F56-6F2F16253509}" type="slidenum">
              <a:rPr lang="zh-CN" altLang="en-US" smtClean="0"/>
              <a:pPr>
                <a:spcBef>
                  <a:spcPct val="0"/>
                </a:spcBef>
              </a:pPr>
              <a:t>20</a:t>
            </a:fld>
            <a:endParaRPr lang="en-US" altLang="zh-CN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B5B10921-4185-6847-9ED7-976438A567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B44E2654-2F47-0542-97AE-5AF46D0C6F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id="{AC0A11C4-1953-954B-B8D6-87BB4286FD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1F469F5-ECBC-4743-915E-EC0A572731DB}" type="slidenum">
              <a:rPr lang="zh-CN" altLang="en-US" smtClean="0"/>
              <a:pPr>
                <a:spcBef>
                  <a:spcPct val="0"/>
                </a:spcBef>
              </a:pPr>
              <a:t>21</a:t>
            </a:fld>
            <a:endParaRPr lang="en-US" altLang="zh-CN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9F5262CD-09D2-1341-A76F-9C7A4F0BB7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A2BAC061-DC57-2F4E-A109-F342341EE7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91FD4026-DF9F-384F-9308-6AE5FDA1A0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820978B-A811-8845-9DE6-91F5661BAF85}" type="slidenum">
              <a:rPr lang="zh-CN" altLang="en-US" smtClean="0"/>
              <a:pPr>
                <a:spcBef>
                  <a:spcPct val="0"/>
                </a:spcBef>
              </a:pPr>
              <a:t>22</a:t>
            </a:fld>
            <a:endParaRPr lang="en-US" altLang="zh-CN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5E7B440E-E148-5A42-96A4-C176EA027F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DF98448E-78A5-0B47-987F-87567BC3AA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480F41DC-D40B-1140-89EC-845A56406B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CDDEF6-FFED-E34D-B0D2-BF8CC408CAA0}" type="slidenum">
              <a:rPr lang="zh-CN" altLang="en-US" smtClean="0"/>
              <a:pPr>
                <a:spcBef>
                  <a:spcPct val="0"/>
                </a:spcBef>
              </a:pPr>
              <a:t>23</a:t>
            </a:fld>
            <a:endParaRPr lang="en-US" altLang="zh-CN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15822C19-28D4-2C42-86E8-A975096A00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B1BF5FB4-37D9-9B4D-8062-44AE850046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9A2AA10E-278E-144B-9ED0-AB19E798BE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52F5710-7E4F-5942-8B8C-DA500D9B454B}" type="slidenum">
              <a:rPr lang="zh-CN" altLang="en-US" smtClean="0"/>
              <a:pPr>
                <a:spcBef>
                  <a:spcPct val="0"/>
                </a:spcBef>
              </a:pPr>
              <a:t>24</a:t>
            </a:fld>
            <a:endParaRPr lang="en-US" altLang="zh-CN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D2634406-BBB3-E143-9E35-1AD9993202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60661590-7A9D-4646-9818-AA8A008A6B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id="{CA7625E1-3E69-1A47-B9E0-51D7A87E20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5A5D141-B648-8F4B-B842-6490491687B5}" type="slidenum">
              <a:rPr lang="zh-CN" altLang="en-US" smtClean="0"/>
              <a:pPr>
                <a:spcBef>
                  <a:spcPct val="0"/>
                </a:spcBef>
              </a:pPr>
              <a:t>25</a:t>
            </a:fld>
            <a:endParaRPr lang="en-US" altLang="zh-CN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8C30B745-86D0-1D43-B332-C423FBD2D4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F7B1E6C8-D9AF-264E-854E-C9C5283D3D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>
            <a:extLst>
              <a:ext uri="{FF2B5EF4-FFF2-40B4-BE49-F238E27FC236}">
                <a16:creationId xmlns:a16="http://schemas.microsoft.com/office/drawing/2014/main" id="{A008CFFE-2B25-A043-BF80-16C2709336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895D4D2-C1BE-4A4A-8FBC-776619BA5B5B}" type="slidenum">
              <a:rPr lang="zh-CN" altLang="en-US" smtClean="0"/>
              <a:pPr>
                <a:spcBef>
                  <a:spcPct val="0"/>
                </a:spcBef>
              </a:pPr>
              <a:t>26</a:t>
            </a:fld>
            <a:endParaRPr lang="en-US" altLang="zh-CN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3BE9301B-5778-5C44-A24F-1EC19094D6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BD9F9BDC-D642-0241-924F-1FCE77177B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>
            <a:extLst>
              <a:ext uri="{FF2B5EF4-FFF2-40B4-BE49-F238E27FC236}">
                <a16:creationId xmlns:a16="http://schemas.microsoft.com/office/drawing/2014/main" id="{D94523E6-64C4-F343-8B5B-902D14F154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92E6395-B7E4-B046-9EC6-87708BDDC5E8}" type="slidenum">
              <a:rPr lang="zh-CN" altLang="en-US" smtClean="0"/>
              <a:pPr>
                <a:spcBef>
                  <a:spcPct val="0"/>
                </a:spcBef>
              </a:pPr>
              <a:t>27</a:t>
            </a:fld>
            <a:endParaRPr lang="en-US" altLang="zh-CN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CC9AEDB9-226B-1245-8A23-934994BFC4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158AAEB0-1BA7-9340-A415-4A2DCF6FB0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>
            <a:extLst>
              <a:ext uri="{FF2B5EF4-FFF2-40B4-BE49-F238E27FC236}">
                <a16:creationId xmlns:a16="http://schemas.microsoft.com/office/drawing/2014/main" id="{79CC6DE0-02BF-7742-BC04-4F2236C920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41C62E1-D9BF-2047-B5BD-B4B48E1D7FAF}" type="slidenum">
              <a:rPr lang="zh-CN" altLang="en-US" smtClean="0"/>
              <a:pPr>
                <a:spcBef>
                  <a:spcPct val="0"/>
                </a:spcBef>
              </a:pPr>
              <a:t>28</a:t>
            </a:fld>
            <a:endParaRPr lang="en-US" altLang="zh-CN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903FD88B-ACAD-9044-ADA4-DEFD52AA3F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76BDBAF0-142B-684F-A6DA-8FD9329A6C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>
            <a:extLst>
              <a:ext uri="{FF2B5EF4-FFF2-40B4-BE49-F238E27FC236}">
                <a16:creationId xmlns:a16="http://schemas.microsoft.com/office/drawing/2014/main" id="{61AF6E74-C83C-634B-ADB7-F4A96BF92D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DD64B26-D31E-1F4D-BA61-33481302F9F4}" type="slidenum">
              <a:rPr lang="zh-CN" altLang="en-US" smtClean="0"/>
              <a:pPr>
                <a:spcBef>
                  <a:spcPct val="0"/>
                </a:spcBef>
              </a:pPr>
              <a:t>29</a:t>
            </a:fld>
            <a:endParaRPr lang="en-US" altLang="zh-CN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5F2E58EB-C871-9046-8034-D43B35516A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5F08B697-FC33-D64A-9C02-3D66431901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1126457E-01B4-9549-AAFA-BDED7A857C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C961AB3-21C7-9347-B658-DEE22FBBD40F}" type="slidenum">
              <a:rPr lang="zh-CN" altLang="en-US" smtClean="0"/>
              <a:pPr>
                <a:spcBef>
                  <a:spcPct val="0"/>
                </a:spcBef>
              </a:pPr>
              <a:t>3</a:t>
            </a:fld>
            <a:endParaRPr lang="en-US" altLang="zh-CN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317CB3E7-E064-3F41-9428-8DBD6E35DD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5CE561B4-9EA2-CE49-8639-44E5FCFAB5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>
            <a:extLst>
              <a:ext uri="{FF2B5EF4-FFF2-40B4-BE49-F238E27FC236}">
                <a16:creationId xmlns:a16="http://schemas.microsoft.com/office/drawing/2014/main" id="{CEDF3E2D-0D03-3141-A8CE-63291B894B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DE763B1-E658-184D-8F08-2367B5350448}" type="slidenum">
              <a:rPr lang="zh-CN" altLang="en-US" smtClean="0"/>
              <a:pPr>
                <a:spcBef>
                  <a:spcPct val="0"/>
                </a:spcBef>
              </a:pPr>
              <a:t>30</a:t>
            </a:fld>
            <a:endParaRPr lang="en-US" altLang="zh-CN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4FC781AA-42D5-4047-A8B0-ED0D9F9F6C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56BB51E0-32D3-6441-A7D3-5831B76779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>
            <a:extLst>
              <a:ext uri="{FF2B5EF4-FFF2-40B4-BE49-F238E27FC236}">
                <a16:creationId xmlns:a16="http://schemas.microsoft.com/office/drawing/2014/main" id="{6FEEA466-F87E-B84C-9C63-B6982CB069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7508DBE-2153-294C-89E9-427978EFAFB0}" type="slidenum">
              <a:rPr lang="zh-CN" altLang="en-US" smtClean="0"/>
              <a:pPr>
                <a:spcBef>
                  <a:spcPct val="0"/>
                </a:spcBef>
              </a:pPr>
              <a:t>31</a:t>
            </a:fld>
            <a:endParaRPr lang="en-US" altLang="zh-CN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AFBC9827-DCBA-1544-8B54-87ABA7215D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4F38FEF3-D734-CD4F-AF6A-4B8FE9F871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>
            <a:extLst>
              <a:ext uri="{FF2B5EF4-FFF2-40B4-BE49-F238E27FC236}">
                <a16:creationId xmlns:a16="http://schemas.microsoft.com/office/drawing/2014/main" id="{FD6151B6-D66B-3046-8F7E-A7ECC4CBF6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9478EFD-456C-F24A-8531-38B432EE463C}" type="slidenum">
              <a:rPr lang="zh-CN" altLang="en-US" smtClean="0"/>
              <a:pPr>
                <a:spcBef>
                  <a:spcPct val="0"/>
                </a:spcBef>
              </a:pPr>
              <a:t>32</a:t>
            </a:fld>
            <a:endParaRPr lang="en-US" altLang="zh-CN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E7DF2F08-DF83-8249-87C4-414B9BEB7D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D64ECEA4-386C-2F4C-ADF6-945B37723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>
            <a:extLst>
              <a:ext uri="{FF2B5EF4-FFF2-40B4-BE49-F238E27FC236}">
                <a16:creationId xmlns:a16="http://schemas.microsoft.com/office/drawing/2014/main" id="{126FCE4D-8E52-F942-A0BA-9F6B3877E2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50AE177-973D-074D-AE18-3823F79799D1}" type="slidenum">
              <a:rPr lang="zh-CN" altLang="en-US" smtClean="0"/>
              <a:pPr>
                <a:spcBef>
                  <a:spcPct val="0"/>
                </a:spcBef>
              </a:pPr>
              <a:t>33</a:t>
            </a:fld>
            <a:endParaRPr lang="en-US" altLang="zh-CN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10628557-44CD-B143-BAE3-B1AC22C72F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51D0457E-2992-0D41-889E-093281D735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>
            <a:extLst>
              <a:ext uri="{FF2B5EF4-FFF2-40B4-BE49-F238E27FC236}">
                <a16:creationId xmlns:a16="http://schemas.microsoft.com/office/drawing/2014/main" id="{0E208088-817F-FD4F-BB0D-C2DA15A08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6D31AE7-D529-0444-A46B-7510CB11FFFB}" type="slidenum">
              <a:rPr lang="zh-CN" altLang="en-US" smtClean="0"/>
              <a:pPr>
                <a:spcBef>
                  <a:spcPct val="0"/>
                </a:spcBef>
              </a:pPr>
              <a:t>34</a:t>
            </a:fld>
            <a:endParaRPr lang="en-US" altLang="zh-CN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C6A3CEFF-F251-D74D-89E0-71C3A27760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5D3BF004-3BEC-4749-899F-834EB20B06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>
            <a:extLst>
              <a:ext uri="{FF2B5EF4-FFF2-40B4-BE49-F238E27FC236}">
                <a16:creationId xmlns:a16="http://schemas.microsoft.com/office/drawing/2014/main" id="{76C21CF8-FAC7-FB4F-A1EF-843C5A9002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ECE2FF9-D74B-144E-A77D-97C43F59EE28}" type="slidenum">
              <a:rPr lang="zh-CN" altLang="en-US" smtClean="0"/>
              <a:pPr>
                <a:spcBef>
                  <a:spcPct val="0"/>
                </a:spcBef>
              </a:pPr>
              <a:t>35</a:t>
            </a:fld>
            <a:endParaRPr lang="en-US" altLang="zh-CN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286AEC9D-9202-9C4E-B544-D541921D0C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3E3BDA31-F585-FD46-9057-7B7206D923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>
            <a:extLst>
              <a:ext uri="{FF2B5EF4-FFF2-40B4-BE49-F238E27FC236}">
                <a16:creationId xmlns:a16="http://schemas.microsoft.com/office/drawing/2014/main" id="{04E0602B-F018-4C4D-BD35-54C2D7FF9F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AF5D946-7AAE-5743-B2DA-37142DB59303}" type="slidenum">
              <a:rPr lang="zh-CN" altLang="en-US" smtClean="0"/>
              <a:pPr>
                <a:spcBef>
                  <a:spcPct val="0"/>
                </a:spcBef>
              </a:pPr>
              <a:t>36</a:t>
            </a:fld>
            <a:endParaRPr lang="en-US" altLang="zh-CN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890E8FC4-A704-0A4C-ABD4-589EBF5645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9B64507C-B325-9144-A418-123CFE18C6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>
            <a:extLst>
              <a:ext uri="{FF2B5EF4-FFF2-40B4-BE49-F238E27FC236}">
                <a16:creationId xmlns:a16="http://schemas.microsoft.com/office/drawing/2014/main" id="{5FC5C214-1034-A049-B52A-32B53F2B09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E0ABD03-9318-4C43-B088-D0089250824F}" type="slidenum">
              <a:rPr lang="zh-CN" altLang="en-US" smtClean="0"/>
              <a:pPr>
                <a:spcBef>
                  <a:spcPct val="0"/>
                </a:spcBef>
              </a:pPr>
              <a:t>37</a:t>
            </a:fld>
            <a:endParaRPr lang="en-US" altLang="zh-CN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AE5E9970-F55B-4B43-A3F0-9D2F599E69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CF67B4DB-6E01-5A49-9B32-D2C0FC09EC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>
            <a:extLst>
              <a:ext uri="{FF2B5EF4-FFF2-40B4-BE49-F238E27FC236}">
                <a16:creationId xmlns:a16="http://schemas.microsoft.com/office/drawing/2014/main" id="{02E6878F-D168-C94D-96A5-3EB0B5C695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1139D1-445F-3D4F-87BF-25E3F9294231}" type="slidenum">
              <a:rPr lang="zh-CN" altLang="en-US" smtClean="0"/>
              <a:pPr>
                <a:spcBef>
                  <a:spcPct val="0"/>
                </a:spcBef>
              </a:pPr>
              <a:t>38</a:t>
            </a:fld>
            <a:endParaRPr lang="en-US" altLang="zh-CN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004C8FDD-00D4-1543-9B92-91926E999A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C90C1756-6932-7249-ABBC-9F3C2E372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>
            <a:extLst>
              <a:ext uri="{FF2B5EF4-FFF2-40B4-BE49-F238E27FC236}">
                <a16:creationId xmlns:a16="http://schemas.microsoft.com/office/drawing/2014/main" id="{858B9219-941F-2044-9911-EF128A1EE7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E908790-F907-8241-89F8-DEFD398205D4}" type="slidenum">
              <a:rPr lang="zh-CN" altLang="en-US" smtClean="0"/>
              <a:pPr>
                <a:spcBef>
                  <a:spcPct val="0"/>
                </a:spcBef>
              </a:pPr>
              <a:t>39</a:t>
            </a:fld>
            <a:endParaRPr lang="en-US" altLang="zh-CN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189C797F-EA26-C748-8B38-AC4248B2B5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B9B9D67D-14FB-D648-8CFD-D847A37A0E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42EEC365-4E72-2F43-B019-9FE7E7AAA2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89B7EF4-5506-7249-A61A-3B745703AC92}" type="slidenum">
              <a:rPr lang="zh-CN" altLang="en-US" smtClean="0"/>
              <a:pPr>
                <a:spcBef>
                  <a:spcPct val="0"/>
                </a:spcBef>
              </a:pPr>
              <a:t>4</a:t>
            </a:fld>
            <a:endParaRPr lang="en-US" altLang="zh-CN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80142928-0811-A344-9447-2CBFFF8351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F2A7CB28-02B2-7C42-9A59-8FFA93AD7D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>
            <a:extLst>
              <a:ext uri="{FF2B5EF4-FFF2-40B4-BE49-F238E27FC236}">
                <a16:creationId xmlns:a16="http://schemas.microsoft.com/office/drawing/2014/main" id="{359ABB4A-9A52-D749-BE99-7E87C72634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9665F69-4190-E748-823D-E66823D60713}" type="slidenum">
              <a:rPr lang="zh-CN" altLang="en-US" smtClean="0"/>
              <a:pPr>
                <a:spcBef>
                  <a:spcPct val="0"/>
                </a:spcBef>
              </a:pPr>
              <a:t>40</a:t>
            </a:fld>
            <a:endParaRPr lang="en-US" altLang="zh-CN"/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6454BC65-1E3D-C04B-BC59-7D91A6AEBB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CEC898F5-771E-B94D-B061-AB50FA9D37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>
            <a:extLst>
              <a:ext uri="{FF2B5EF4-FFF2-40B4-BE49-F238E27FC236}">
                <a16:creationId xmlns:a16="http://schemas.microsoft.com/office/drawing/2014/main" id="{ED2AFA59-D231-614F-8ED4-3DA52C0603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308BBA9-326D-4A45-BD4F-D45C6FA5F8F0}" type="slidenum">
              <a:rPr lang="zh-CN" altLang="en-US" smtClean="0"/>
              <a:pPr>
                <a:spcBef>
                  <a:spcPct val="0"/>
                </a:spcBef>
              </a:pPr>
              <a:t>41</a:t>
            </a:fld>
            <a:endParaRPr lang="en-US" altLang="zh-CN"/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201EB014-CF52-DC4A-8ADF-AE82B33D12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6812B458-B09B-B04C-A3B4-A586D69A93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>
            <a:extLst>
              <a:ext uri="{FF2B5EF4-FFF2-40B4-BE49-F238E27FC236}">
                <a16:creationId xmlns:a16="http://schemas.microsoft.com/office/drawing/2014/main" id="{FEC05BC0-6083-3B45-B0C9-E5DE0C3D1E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A6CFC04-4E59-1645-A591-E05461150EDD}" type="slidenum">
              <a:rPr lang="zh-CN" altLang="en-US" smtClean="0"/>
              <a:pPr>
                <a:spcBef>
                  <a:spcPct val="0"/>
                </a:spcBef>
              </a:pPr>
              <a:t>42</a:t>
            </a:fld>
            <a:endParaRPr lang="en-US" altLang="zh-CN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64FC8A19-61D7-854B-BFEA-9A8FB9B892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04BE6B68-A812-FE48-B13F-5181AA74C0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>
            <a:extLst>
              <a:ext uri="{FF2B5EF4-FFF2-40B4-BE49-F238E27FC236}">
                <a16:creationId xmlns:a16="http://schemas.microsoft.com/office/drawing/2014/main" id="{B8C2ACE0-5FDA-FB41-8F46-5A59A1704A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2624476-C808-374D-9E52-1B37A29156D4}" type="slidenum">
              <a:rPr lang="zh-CN" altLang="en-US" smtClean="0"/>
              <a:pPr>
                <a:spcBef>
                  <a:spcPct val="0"/>
                </a:spcBef>
              </a:pPr>
              <a:t>43</a:t>
            </a:fld>
            <a:endParaRPr lang="en-US" altLang="zh-CN"/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98545C3C-79B8-F442-B6F6-0DBFD7C9F8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6E147A15-3D46-2B49-AB5B-9AD49554ED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>
            <a:extLst>
              <a:ext uri="{FF2B5EF4-FFF2-40B4-BE49-F238E27FC236}">
                <a16:creationId xmlns:a16="http://schemas.microsoft.com/office/drawing/2014/main" id="{7D3561A9-A0BE-644A-97D1-773262BAC8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20D2667-5409-C343-82DA-6E23B31D876B}" type="slidenum">
              <a:rPr lang="zh-CN" altLang="en-US" smtClean="0"/>
              <a:pPr>
                <a:spcBef>
                  <a:spcPct val="0"/>
                </a:spcBef>
              </a:pPr>
              <a:t>44</a:t>
            </a:fld>
            <a:endParaRPr lang="en-US" altLang="zh-CN"/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E481941F-3C05-3D47-B575-D5B55ED620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A898FAD0-0975-D445-B75A-030BB45611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>
            <a:extLst>
              <a:ext uri="{FF2B5EF4-FFF2-40B4-BE49-F238E27FC236}">
                <a16:creationId xmlns:a16="http://schemas.microsoft.com/office/drawing/2014/main" id="{EB6206E3-5A7A-404B-9860-7B0D2F3B1B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1B2C45F-9CA1-B149-B33F-FECB2B1E6C77}" type="slidenum">
              <a:rPr lang="zh-CN" altLang="en-US" smtClean="0"/>
              <a:pPr>
                <a:spcBef>
                  <a:spcPct val="0"/>
                </a:spcBef>
              </a:pPr>
              <a:t>45</a:t>
            </a:fld>
            <a:endParaRPr lang="en-US" altLang="zh-CN"/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76744F82-014B-F847-9E41-00BF24935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1351CD23-B052-914C-80CE-7B64A40C6E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03276DF5-067C-8547-A82A-91206A1288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D0BF2B1-1B29-8344-B868-D47649EEB727}" type="slidenum">
              <a:rPr lang="zh-CN" altLang="en-US" smtClean="0"/>
              <a:pPr>
                <a:spcBef>
                  <a:spcPct val="0"/>
                </a:spcBef>
              </a:pPr>
              <a:t>5</a:t>
            </a:fld>
            <a:endParaRPr lang="en-US" altLang="zh-CN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DCEE1218-F9C0-F849-8D68-D7069EEF9E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00691A5A-6269-0D41-A74E-E18153DE41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63C670A3-C152-EF42-9F60-9D2D435FD3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2C66FF7-7A63-C045-A245-0D18C5B46EF4}" type="slidenum">
              <a:rPr lang="zh-CN" altLang="en-US" smtClean="0"/>
              <a:pPr>
                <a:spcBef>
                  <a:spcPct val="0"/>
                </a:spcBef>
              </a:pPr>
              <a:t>6</a:t>
            </a:fld>
            <a:endParaRPr lang="en-US" altLang="zh-CN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B5FF8F4C-8C3A-0F4A-BE4F-5E1763B146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3A1F3FAB-65B1-CD44-9DE2-144D0D99C2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EFC9453C-7905-D24F-84DB-AF1ECC7654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000B866-0A82-E249-A669-8A5628EEAA8B}" type="slidenum">
              <a:rPr lang="zh-CN" altLang="en-US" smtClean="0"/>
              <a:pPr>
                <a:spcBef>
                  <a:spcPct val="0"/>
                </a:spcBef>
              </a:pPr>
              <a:t>7</a:t>
            </a:fld>
            <a:endParaRPr lang="en-US" altLang="zh-CN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C6E6B72D-6BAA-0A4D-BA26-36CB863FBE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997ACD5-0D97-5F49-B811-1FD9923623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066B0AA3-1226-5C45-87EF-3F5DD171DF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4C68757-9D84-544D-B7B3-EA4BE82C52B2}" type="slidenum">
              <a:rPr lang="zh-CN" altLang="en-US" smtClean="0"/>
              <a:pPr>
                <a:spcBef>
                  <a:spcPct val="0"/>
                </a:spcBef>
              </a:pPr>
              <a:t>8</a:t>
            </a:fld>
            <a:endParaRPr lang="en-US" altLang="zh-CN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6D541A7F-4780-E94F-895E-8B6527BA67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7100005F-804D-3C4A-8583-873A096DD3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8D88E4F7-890A-6845-97A9-0711CE772D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6A17650-9D79-1A42-94E2-181090529DFB}" type="slidenum">
              <a:rPr lang="zh-CN" altLang="en-US" smtClean="0"/>
              <a:pPr>
                <a:spcBef>
                  <a:spcPct val="0"/>
                </a:spcBef>
              </a:pPr>
              <a:t>9</a:t>
            </a:fld>
            <a:endParaRPr lang="en-US" altLang="zh-CN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30C69D03-B496-F348-92D4-F9D25B3C99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2CA84D4-0698-DD43-8912-0434A5D7B7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2BAA1805-427B-FA4C-9250-E4EBC76A48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6FE60-7C37-4C49-AB39-164225349F78}" type="datetime1">
              <a:rPr lang="zh-CN" altLang="en-US"/>
              <a:pPr>
                <a:defRPr/>
              </a:pPr>
              <a:t>2020/11/26</a:t>
            </a:fld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CB8DC010-7265-2E4F-BAFC-6A367268D5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01EE262-36DC-5A4E-8044-D6A59C76E9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8DA32-09A7-094B-AFEC-E0AFC5490EF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8285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C5BC36-4BF7-884F-BD65-E878E74F5E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7FD0E-736B-2E48-B7A8-1751AF6E2F92}" type="datetime1">
              <a:rPr lang="zh-CN" altLang="en-US"/>
              <a:pPr>
                <a:defRPr/>
              </a:pPr>
              <a:t>2020/11/26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3F966F5-B7EB-F14F-AD98-0ADFB7A62F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9F919-C3DE-5148-B951-0AAC538F1C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C178CA-F844-DE4E-B979-EFC4D19813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089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704A8D-91A5-034D-B23D-77FF044F69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155D7-16EB-0449-9BD0-56D3E21D136F}" type="datetime1">
              <a:rPr lang="zh-CN" altLang="en-US"/>
              <a:pPr>
                <a:defRPr/>
              </a:pPr>
              <a:t>2020/11/26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68BC14-0DDC-194D-A39A-A648589ED1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40779B-0AE6-0B4B-A504-A32D6B7E6B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2327E-599E-0046-B66B-F0D03BCD22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492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CD68113-94C7-A84C-A8F0-A17CBC49A1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EDCBC7-FD32-E743-AF40-E3A44121BDB6}" type="datetime1">
              <a:rPr lang="zh-CN" altLang="en-US"/>
              <a:pPr>
                <a:defRPr/>
              </a:pPr>
              <a:t>2020/11/26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A2C469-6276-FA4C-AB7A-0FE0C352B6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B003EEF-5301-E247-B57D-5FA835E8FE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9C045-A735-8044-9F61-FDD2BC43A7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184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9F341A-13C1-DB49-B912-F8D03C09EF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77539-3508-1743-A898-35AD6E532446}" type="datetime1">
              <a:rPr lang="zh-CN" altLang="en-US"/>
              <a:pPr>
                <a:defRPr/>
              </a:pPr>
              <a:t>2020/11/26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6253FA2-0321-3F4D-B851-B9F9B597ED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AD17BD0-1017-E345-8F4C-39EAB56DC7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A399E-957B-5947-9DD9-12318E4D75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35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2AE02A-5587-1D4A-AF90-C83FA476B5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C63A1B-DF1A-744B-9574-03690706AC55}" type="datetime1">
              <a:rPr lang="zh-CN" altLang="en-US"/>
              <a:pPr>
                <a:defRPr/>
              </a:pPr>
              <a:t>2020/11/26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038B5E-BFB4-F24D-A865-0DE9C91119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EF1765-396E-5544-BD3B-E45EA66779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CBA275-D6E7-D749-A795-3D728EB8D5C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77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A0FE238-B782-5545-A501-D4FA0D50AB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0ED5A0-CBBA-8B4E-8207-351B8B0D14F3}" type="datetime1">
              <a:rPr lang="zh-CN" altLang="en-US"/>
              <a:pPr>
                <a:defRPr/>
              </a:pPr>
              <a:t>2020/11/26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AF39AD1-35FF-0049-B256-50427CB7F9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483CCCC-35DC-204A-A430-CFA2FBF94A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7FCCD3-F834-0440-BF5B-1D726F5BECF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802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B1D7480-A411-D34C-BCC6-CB2FDF487D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36056-91DD-654B-865C-07A3B30679B2}" type="datetime1">
              <a:rPr lang="zh-CN" altLang="en-US"/>
              <a:pPr>
                <a:defRPr/>
              </a:pPr>
              <a:t>2020/11/26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05EC432-3567-1D44-83C6-721B207998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04AFC05-36F6-E742-9AC5-EBD301131B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00B04-E58F-E04D-B46D-1753A056CB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358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C0F9C56-02DA-5E49-9D51-6EA9674BDB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636C1A-B1B9-9D42-80D3-7A6D4C7A7D07}" type="datetime1">
              <a:rPr lang="zh-CN" altLang="en-US"/>
              <a:pPr>
                <a:defRPr/>
              </a:pPr>
              <a:t>2020/11/26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6949403-2D81-0A4D-B68D-A714E4ED89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DDE7C71-CAE6-7C49-8914-E3BA9D8994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C8231-445C-4A45-BA1B-AFB07E53F5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287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298618-4568-2141-B193-4BE6B92484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C9B6E-6DA7-F14E-A8CA-2EFC035CBCEE}" type="datetime1">
              <a:rPr lang="zh-CN" altLang="en-US"/>
              <a:pPr>
                <a:defRPr/>
              </a:pPr>
              <a:t>2020/11/26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3F05CF-F602-9047-9A73-5D6040C377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C1D8FB-FF0A-0E41-8546-7EE2A8A759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EEEB2-5753-B344-97E7-D2F69F3F8B9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475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F3BF21-D930-9A4B-A11D-342C0194F8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AFF63-0AD5-164E-9B27-13B4AD9C59C2}" type="datetime1">
              <a:rPr lang="zh-CN" altLang="en-US"/>
              <a:pPr>
                <a:defRPr/>
              </a:pPr>
              <a:t>2020/11/26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8DBC19-8968-7545-8C35-C09565C08D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E68E59-6906-204F-9DC7-0622E78F2A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DC216-1C97-9F4F-96ED-B16326128A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971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CFE7044-30A8-D340-8C91-B391F0FC38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88D4110-326D-4E4B-8BCB-DFDA96216F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2EE786B-6E60-6445-A211-ED1052EFC80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defRPr sz="14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FB6B4178-E323-CC4C-8E4B-D4F2F1955942}" type="datetime1">
              <a:rPr lang="zh-CN" altLang="en-US"/>
              <a:pPr>
                <a:defRPr/>
              </a:pPr>
              <a:t>2020/11/26</a:t>
            </a:fld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45BC8DB-F1A7-FF49-99B5-BD2C8CC68C5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45A5F316-E81A-1841-9308-5F8F015817C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C89805E-DAE6-FE48-826A-A16564B1B23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9054F762-4C3C-2C4C-A028-256881E25F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i="0" dirty="0">
              <a:latin typeface="FandolSong" pitchFamily="2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FandolSong" pitchFamily="2" charset="-128"/>
          <a:ea typeface="+mj-ea"/>
          <a:cs typeface="+mj-cs"/>
        </a:defRPr>
      </a:lvl1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FandolSong" pitchFamily="2" charset="-128"/>
          <a:ea typeface="+mn-ea"/>
          <a:cs typeface="+mn-cs"/>
        </a:defRPr>
      </a:lvl1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030">
            <a:extLst>
              <a:ext uri="{FF2B5EF4-FFF2-40B4-BE49-F238E27FC236}">
                <a16:creationId xmlns:a16="http://schemas.microsoft.com/office/drawing/2014/main" id="{BFEFA80D-2CA1-8C4C-B170-84ADD1C296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FC887E-9BB8-9146-AE37-1A03540C4207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88DCEDB7-F2F3-A24E-9417-56B0871E6F6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System-Level I/O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灯片编号占位符 5">
            <a:extLst>
              <a:ext uri="{FF2B5EF4-FFF2-40B4-BE49-F238E27FC236}">
                <a16:creationId xmlns:a16="http://schemas.microsoft.com/office/drawing/2014/main" id="{8235AFCB-387C-2E4C-8E7F-A8046FD2D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57FFB0-A8EA-3845-8365-0B1EA0BD7ABE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706D5D59-C0A8-6B43-8263-302F40F16A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Open Files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ADEC46BC-6937-664E-9B58-76875DFC7E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An application announces its intention to access an I/O device 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The kernel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opens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the corresponding file 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The kernel returns a small non-negative integer,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descriptor</a:t>
            </a:r>
          </a:p>
          <a:p>
            <a:pPr lvl="2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Identifies the file in all subsequent operations on the file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The kernel keeps track of all information about the open file</a:t>
            </a:r>
          </a:p>
          <a:p>
            <a:pPr lvl="2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Maintains a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file position </a:t>
            </a:r>
            <a:r>
              <a:rPr lang="en-US" altLang="zh-CN" i="1" dirty="0">
                <a:ea typeface="宋体" pitchFamily="2" charset="-122"/>
              </a:rPr>
              <a:t>k</a:t>
            </a:r>
            <a:r>
              <a:rPr lang="en-US" altLang="zh-CN" dirty="0">
                <a:ea typeface="宋体" pitchFamily="2" charset="-122"/>
              </a:rPr>
              <a:t>, initially 0, for each open file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灯片编号占位符 5">
            <a:extLst>
              <a:ext uri="{FF2B5EF4-FFF2-40B4-BE49-F238E27FC236}">
                <a16:creationId xmlns:a16="http://schemas.microsoft.com/office/drawing/2014/main" id="{E8F36D86-44C6-EF48-9AE1-A5B12943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3D097C-B1A9-D64F-A6F8-A232A20B1144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84A901D4-C298-344F-BEA9-F4B90BE26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38100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F3A5F665-6F74-144A-B41E-4FE7A1271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0386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5EF3D551-4C1A-CA49-9109-85759B1E7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2672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A0DF5792-8EF8-144C-A10F-D6195195E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4958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F021D984-FBDA-B843-B71E-7C65F936B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7244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35847" name="Rectangle 7">
            <a:extLst>
              <a:ext uri="{FF2B5EF4-FFF2-40B4-BE49-F238E27FC236}">
                <a16:creationId xmlns:a16="http://schemas.microsoft.com/office/drawing/2014/main" id="{8AA7FB5D-D95B-7743-8B5E-43FC83AD1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9530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35848" name="Rectangle 8">
            <a:extLst>
              <a:ext uri="{FF2B5EF4-FFF2-40B4-BE49-F238E27FC236}">
                <a16:creationId xmlns:a16="http://schemas.microsoft.com/office/drawing/2014/main" id="{008C575D-EFCA-6041-9923-57E46CD01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51816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35849" name="Rectangle 9">
            <a:extLst>
              <a:ext uri="{FF2B5EF4-FFF2-40B4-BE49-F238E27FC236}">
                <a16:creationId xmlns:a16="http://schemas.microsoft.com/office/drawing/2014/main" id="{85F1014C-B1EC-C147-A059-0900F0017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54102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35850" name="Text Box 10">
            <a:extLst>
              <a:ext uri="{FF2B5EF4-FFF2-40B4-BE49-F238E27FC236}">
                <a16:creationId xmlns:a16="http://schemas.microsoft.com/office/drawing/2014/main" id="{8264F5D6-E4A5-0248-9A37-1E43B7DDE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706563"/>
            <a:ext cx="22098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open file table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(shared by all process)</a:t>
            </a:r>
          </a:p>
        </p:txBody>
      </p:sp>
      <p:sp>
        <p:nvSpPr>
          <p:cNvPr id="35851" name="Text Box 11">
            <a:extLst>
              <a:ext uri="{FF2B5EF4-FFF2-40B4-BE49-F238E27FC236}">
                <a16:creationId xmlns:a16="http://schemas.microsoft.com/office/drawing/2014/main" id="{D9ED5B27-7DCD-FC4D-A5F6-C477DC6C8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338" y="1858963"/>
            <a:ext cx="1719262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V-node table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(shared by all processes)</a:t>
            </a:r>
          </a:p>
        </p:txBody>
      </p:sp>
      <p:sp>
        <p:nvSpPr>
          <p:cNvPr id="35852" name="Rectangle 12">
            <a:extLst>
              <a:ext uri="{FF2B5EF4-FFF2-40B4-BE49-F238E27FC236}">
                <a16:creationId xmlns:a16="http://schemas.microsoft.com/office/drawing/2014/main" id="{67FE249C-4119-AF45-B2DB-BD9C7FF2C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0480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pos</a:t>
            </a:r>
          </a:p>
        </p:txBody>
      </p:sp>
      <p:sp>
        <p:nvSpPr>
          <p:cNvPr id="35853" name="Rectangle 13">
            <a:extLst>
              <a:ext uri="{FF2B5EF4-FFF2-40B4-BE49-F238E27FC236}">
                <a16:creationId xmlns:a16="http://schemas.microsoft.com/office/drawing/2014/main" id="{C393F9AD-2E28-B343-9682-F7848A648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3528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refcnt = 1</a:t>
            </a:r>
          </a:p>
        </p:txBody>
      </p:sp>
      <p:sp>
        <p:nvSpPr>
          <p:cNvPr id="35854" name="Rectangle 14">
            <a:extLst>
              <a:ext uri="{FF2B5EF4-FFF2-40B4-BE49-F238E27FC236}">
                <a16:creationId xmlns:a16="http://schemas.microsoft.com/office/drawing/2014/main" id="{A825FEAF-787A-6E42-AABD-4F3502521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6576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...</a:t>
            </a:r>
          </a:p>
        </p:txBody>
      </p:sp>
      <p:sp>
        <p:nvSpPr>
          <p:cNvPr id="35855" name="Rectangle 15">
            <a:extLst>
              <a:ext uri="{FF2B5EF4-FFF2-40B4-BE49-F238E27FC236}">
                <a16:creationId xmlns:a16="http://schemas.microsoft.com/office/drawing/2014/main" id="{358395EF-2A25-FA49-8F9E-DD428E941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1242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access</a:t>
            </a:r>
          </a:p>
        </p:txBody>
      </p:sp>
      <p:sp>
        <p:nvSpPr>
          <p:cNvPr id="35856" name="Rectangle 16">
            <a:extLst>
              <a:ext uri="{FF2B5EF4-FFF2-40B4-BE49-F238E27FC236}">
                <a16:creationId xmlns:a16="http://schemas.microsoft.com/office/drawing/2014/main" id="{CBDC0905-268F-B94D-8302-4EA56D848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4290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size</a:t>
            </a:r>
          </a:p>
        </p:txBody>
      </p:sp>
      <p:sp>
        <p:nvSpPr>
          <p:cNvPr id="35857" name="Rectangle 17">
            <a:extLst>
              <a:ext uri="{FF2B5EF4-FFF2-40B4-BE49-F238E27FC236}">
                <a16:creationId xmlns:a16="http://schemas.microsoft.com/office/drawing/2014/main" id="{612382D7-A414-8E44-B4F0-A18619658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7338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type</a:t>
            </a:r>
          </a:p>
        </p:txBody>
      </p:sp>
      <p:sp>
        <p:nvSpPr>
          <p:cNvPr id="35858" name="Line 18">
            <a:extLst>
              <a:ext uri="{FF2B5EF4-FFF2-40B4-BE49-F238E27FC236}">
                <a16:creationId xmlns:a16="http://schemas.microsoft.com/office/drawing/2014/main" id="{3C1318C5-62DE-704B-9506-B44788E7C7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2225" y="2895600"/>
            <a:ext cx="1371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5859" name="Line 19">
            <a:extLst>
              <a:ext uri="{FF2B5EF4-FFF2-40B4-BE49-F238E27FC236}">
                <a16:creationId xmlns:a16="http://schemas.microsoft.com/office/drawing/2014/main" id="{A2EF47DF-B92D-3742-B1D7-9152ED65AB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2825" y="2743200"/>
            <a:ext cx="19050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35860" name="Rectangle 21">
            <a:extLst>
              <a:ext uri="{FF2B5EF4-FFF2-40B4-BE49-F238E27FC236}">
                <a16:creationId xmlns:a16="http://schemas.microsoft.com/office/drawing/2014/main" id="{B6E6DFAF-353F-5F4F-B936-08C4FD15C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27432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600">
              <a:latin typeface="Helvetica" pitchFamily="2" charset="0"/>
            </a:endParaRPr>
          </a:p>
        </p:txBody>
      </p:sp>
      <p:sp>
        <p:nvSpPr>
          <p:cNvPr id="35861" name="Text Box 26">
            <a:extLst>
              <a:ext uri="{FF2B5EF4-FFF2-40B4-BE49-F238E27FC236}">
                <a16:creationId xmlns:a16="http://schemas.microsoft.com/office/drawing/2014/main" id="{1C989427-F49A-3E40-A211-635AD871B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213" y="240665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</a:t>
            </a:r>
          </a:p>
        </p:txBody>
      </p:sp>
      <p:sp>
        <p:nvSpPr>
          <p:cNvPr id="35862" name="Text Box 28">
            <a:extLst>
              <a:ext uri="{FF2B5EF4-FFF2-40B4-BE49-F238E27FC236}">
                <a16:creationId xmlns:a16="http://schemas.microsoft.com/office/drawing/2014/main" id="{81825EAF-25B0-1F49-8433-95D8B5B7C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8613" y="281940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</a:t>
            </a:r>
          </a:p>
        </p:txBody>
      </p:sp>
      <p:sp>
        <p:nvSpPr>
          <p:cNvPr id="35863" name="Rectangle 31">
            <a:extLst>
              <a:ext uri="{FF2B5EF4-FFF2-40B4-BE49-F238E27FC236}">
                <a16:creationId xmlns:a16="http://schemas.microsoft.com/office/drawing/2014/main" id="{42D6E47A-5517-894F-9463-DF97FBF22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8100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fd0</a:t>
            </a:r>
          </a:p>
        </p:txBody>
      </p:sp>
      <p:sp>
        <p:nvSpPr>
          <p:cNvPr id="35864" name="Rectangle 32">
            <a:extLst>
              <a:ext uri="{FF2B5EF4-FFF2-40B4-BE49-F238E27FC236}">
                <a16:creationId xmlns:a16="http://schemas.microsoft.com/office/drawing/2014/main" id="{6DCFF307-C9DC-BA41-9A2D-E261394A0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0386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fd1</a:t>
            </a:r>
          </a:p>
        </p:txBody>
      </p:sp>
      <p:sp>
        <p:nvSpPr>
          <p:cNvPr id="35865" name="Rectangle 33">
            <a:extLst>
              <a:ext uri="{FF2B5EF4-FFF2-40B4-BE49-F238E27FC236}">
                <a16:creationId xmlns:a16="http://schemas.microsoft.com/office/drawing/2014/main" id="{457776ED-FD72-4043-AF73-3C6508584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2672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fd2</a:t>
            </a:r>
          </a:p>
        </p:txBody>
      </p:sp>
      <p:sp>
        <p:nvSpPr>
          <p:cNvPr id="35866" name="Rectangle 34">
            <a:extLst>
              <a:ext uri="{FF2B5EF4-FFF2-40B4-BE49-F238E27FC236}">
                <a16:creationId xmlns:a16="http://schemas.microsoft.com/office/drawing/2014/main" id="{4249D6AE-9298-E945-8392-AF03B74F2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4958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fd3</a:t>
            </a:r>
          </a:p>
        </p:txBody>
      </p:sp>
      <p:sp>
        <p:nvSpPr>
          <p:cNvPr id="35867" name="Rectangle 35">
            <a:extLst>
              <a:ext uri="{FF2B5EF4-FFF2-40B4-BE49-F238E27FC236}">
                <a16:creationId xmlns:a16="http://schemas.microsoft.com/office/drawing/2014/main" id="{019DA86F-7C68-1B47-83EA-65766B779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7244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fd4</a:t>
            </a:r>
          </a:p>
        </p:txBody>
      </p:sp>
      <p:sp>
        <p:nvSpPr>
          <p:cNvPr id="35868" name="Rectangle 36">
            <a:extLst>
              <a:ext uri="{FF2B5EF4-FFF2-40B4-BE49-F238E27FC236}">
                <a16:creationId xmlns:a16="http://schemas.microsoft.com/office/drawing/2014/main" id="{E9CDD10C-A733-A24B-99CC-636348D23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9530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fd5</a:t>
            </a:r>
          </a:p>
        </p:txBody>
      </p:sp>
      <p:sp>
        <p:nvSpPr>
          <p:cNvPr id="35869" name="Rectangle 37">
            <a:extLst>
              <a:ext uri="{FF2B5EF4-FFF2-40B4-BE49-F238E27FC236}">
                <a16:creationId xmlns:a16="http://schemas.microsoft.com/office/drawing/2014/main" id="{AFAF8622-A87A-2943-981A-2A99224CB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1816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fd6</a:t>
            </a:r>
          </a:p>
        </p:txBody>
      </p:sp>
      <p:sp>
        <p:nvSpPr>
          <p:cNvPr id="35870" name="Rectangle 38">
            <a:extLst>
              <a:ext uri="{FF2B5EF4-FFF2-40B4-BE49-F238E27FC236}">
                <a16:creationId xmlns:a16="http://schemas.microsoft.com/office/drawing/2014/main" id="{5D1A8AA8-2F41-B04F-9192-D48A9FBD0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4102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fd7</a:t>
            </a:r>
          </a:p>
        </p:txBody>
      </p:sp>
      <p:sp>
        <p:nvSpPr>
          <p:cNvPr id="35871" name="Text Box 39">
            <a:extLst>
              <a:ext uri="{FF2B5EF4-FFF2-40B4-BE49-F238E27FC236}">
                <a16:creationId xmlns:a16="http://schemas.microsoft.com/office/drawing/2014/main" id="{6E75ACE6-5186-1A46-BE01-1C1741CD2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895600"/>
            <a:ext cx="16002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600">
                <a:latin typeface="Times New Roman" panose="02020603050405020304" pitchFamily="18" charset="0"/>
              </a:rPr>
              <a:t>Descriptor table (one table per process)</a:t>
            </a:r>
          </a:p>
        </p:txBody>
      </p:sp>
      <p:sp>
        <p:nvSpPr>
          <p:cNvPr id="35872" name="Rectangle 40">
            <a:extLst>
              <a:ext uri="{FF2B5EF4-FFF2-40B4-BE49-F238E27FC236}">
                <a16:creationId xmlns:a16="http://schemas.microsoft.com/office/drawing/2014/main" id="{04949494-F962-C142-A87F-E9FBD41D8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0386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…</a:t>
            </a:r>
          </a:p>
        </p:txBody>
      </p:sp>
      <p:sp>
        <p:nvSpPr>
          <p:cNvPr id="35873" name="Rectangle 45">
            <a:extLst>
              <a:ext uri="{FF2B5EF4-FFF2-40B4-BE49-F238E27FC236}">
                <a16:creationId xmlns:a16="http://schemas.microsoft.com/office/drawing/2014/main" id="{E53673CB-4EB3-0B44-BCDD-1C7BAABD97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Kernel Data Structures for Files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灯片编号占位符 5">
            <a:extLst>
              <a:ext uri="{FF2B5EF4-FFF2-40B4-BE49-F238E27FC236}">
                <a16:creationId xmlns:a16="http://schemas.microsoft.com/office/drawing/2014/main" id="{16F15B93-1B5B-E94B-AB3B-B466D678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FB6390-C300-1A47-B577-74338E80B63A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99D61C34-C1D4-AB40-90B6-470D17F63F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Descriptor table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36975558-72F3-9A46-9625-19D82E1FC1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01000" cy="46482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Each process has it own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separate</a:t>
            </a:r>
            <a:r>
              <a:rPr lang="en-US" altLang="zh-CN" dirty="0">
                <a:ea typeface="宋体" pitchFamily="2" charset="-122"/>
              </a:rPr>
              <a:t> descriptor table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whose entries are indexed by the process’s open file descriptors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each open descriptor entry points to an entry in the file table</a:t>
            </a:r>
          </a:p>
          <a:p>
            <a:pPr lvl="1">
              <a:lnSpc>
                <a:spcPct val="120000"/>
              </a:lnSpc>
              <a:defRPr/>
            </a:pP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灯片编号占位符 5">
            <a:extLst>
              <a:ext uri="{FF2B5EF4-FFF2-40B4-BE49-F238E27FC236}">
                <a16:creationId xmlns:a16="http://schemas.microsoft.com/office/drawing/2014/main" id="{8D356332-E14B-0649-BCB2-4219CC248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18F876-8C75-FB4A-AF78-EAD53AF082EF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76E18EE8-12AB-8940-8B6C-BACB8109D7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File table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CBFACB95-84C6-1543-B3C7-8CA9804E89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01000" cy="46482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set of open files is represented by a file table</a:t>
            </a:r>
          </a:p>
          <a:p>
            <a:r>
              <a:rPr lang="en-US" altLang="zh-CN">
                <a:ea typeface="宋体" panose="02010600030101010101" pitchFamily="2" charset="-122"/>
              </a:rPr>
              <a:t>File table is shared by all processes</a:t>
            </a:r>
          </a:p>
          <a:p>
            <a:r>
              <a:rPr lang="en-US" altLang="zh-CN">
                <a:ea typeface="宋体" panose="02010600030101010101" pitchFamily="2" charset="-122"/>
              </a:rPr>
              <a:t>Each file table entry consists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current file position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reference count of the number of descriptor entries that currently point to it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pointer to an entry in the v-node table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kernel deletes a file table entry when its reference count becomes zero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灯片编号占位符 5">
            <a:extLst>
              <a:ext uri="{FF2B5EF4-FFF2-40B4-BE49-F238E27FC236}">
                <a16:creationId xmlns:a16="http://schemas.microsoft.com/office/drawing/2014/main" id="{46A6AC9D-A2BD-8947-BC28-D34F5EDBE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D2F2B3-F7B3-CA47-B9A3-6542ABF676BF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7C0DF73D-B6ED-8749-93B8-E0BC47B77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V-node table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BB892783-9796-4C44-9D07-7031440AB1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01000" cy="46482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V-node table is shared by all processes</a:t>
            </a:r>
          </a:p>
          <a:p>
            <a:r>
              <a:rPr lang="en-US" altLang="zh-CN">
                <a:ea typeface="宋体" panose="02010600030101010101" pitchFamily="2" charset="-122"/>
              </a:rPr>
              <a:t>Each entry contains most of the information of a file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灯片编号占位符 5">
            <a:extLst>
              <a:ext uri="{FF2B5EF4-FFF2-40B4-BE49-F238E27FC236}">
                <a16:creationId xmlns:a16="http://schemas.microsoft.com/office/drawing/2014/main" id="{3DE58041-F740-DD4E-9792-6F43E1AEB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AA1548-9EA1-BA4A-B3B8-0B4DD6B48F66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E2D0F903-94B9-6C41-8181-E704F2626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38100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A5910723-19CE-384D-A3D4-BBDB093B0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0386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A83CAEA1-B999-8644-B0A3-D6AD9331A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2672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7883F239-5037-B440-9D5A-C93EDBA02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4958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44038" name="Rectangle 6">
            <a:extLst>
              <a:ext uri="{FF2B5EF4-FFF2-40B4-BE49-F238E27FC236}">
                <a16:creationId xmlns:a16="http://schemas.microsoft.com/office/drawing/2014/main" id="{73084042-7091-3849-89CF-7740C9A5D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7244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44039" name="Rectangle 7">
            <a:extLst>
              <a:ext uri="{FF2B5EF4-FFF2-40B4-BE49-F238E27FC236}">
                <a16:creationId xmlns:a16="http://schemas.microsoft.com/office/drawing/2014/main" id="{353CF2BF-FA35-654B-9F31-AD73A6EE2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9530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44040" name="Rectangle 8">
            <a:extLst>
              <a:ext uri="{FF2B5EF4-FFF2-40B4-BE49-F238E27FC236}">
                <a16:creationId xmlns:a16="http://schemas.microsoft.com/office/drawing/2014/main" id="{45C49AE4-9547-CA44-8B84-D6B816EC3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51816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44041" name="Rectangle 9">
            <a:extLst>
              <a:ext uri="{FF2B5EF4-FFF2-40B4-BE49-F238E27FC236}">
                <a16:creationId xmlns:a16="http://schemas.microsoft.com/office/drawing/2014/main" id="{9E363B2A-A424-0040-8403-825EF0B6C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54102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44042" name="Text Box 10">
            <a:extLst>
              <a:ext uri="{FF2B5EF4-FFF2-40B4-BE49-F238E27FC236}">
                <a16:creationId xmlns:a16="http://schemas.microsoft.com/office/drawing/2014/main" id="{0CFB0728-6437-D94A-9116-6EEC07AB7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706563"/>
            <a:ext cx="22098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open file table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(shared by all process)</a:t>
            </a:r>
          </a:p>
        </p:txBody>
      </p:sp>
      <p:sp>
        <p:nvSpPr>
          <p:cNvPr id="44043" name="Text Box 11">
            <a:extLst>
              <a:ext uri="{FF2B5EF4-FFF2-40B4-BE49-F238E27FC236}">
                <a16:creationId xmlns:a16="http://schemas.microsoft.com/office/drawing/2014/main" id="{C152A5EC-6DA9-4041-985D-55D1672CF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338" y="1858963"/>
            <a:ext cx="1719262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V-node table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(shared by all processes)</a:t>
            </a:r>
          </a:p>
        </p:txBody>
      </p:sp>
      <p:sp>
        <p:nvSpPr>
          <p:cNvPr id="44044" name="Rectangle 12">
            <a:extLst>
              <a:ext uri="{FF2B5EF4-FFF2-40B4-BE49-F238E27FC236}">
                <a16:creationId xmlns:a16="http://schemas.microsoft.com/office/drawing/2014/main" id="{C3CBE7BF-DE28-FF44-8279-81F77F0E2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0480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pos</a:t>
            </a:r>
          </a:p>
        </p:txBody>
      </p:sp>
      <p:sp>
        <p:nvSpPr>
          <p:cNvPr id="44045" name="Rectangle 13">
            <a:extLst>
              <a:ext uri="{FF2B5EF4-FFF2-40B4-BE49-F238E27FC236}">
                <a16:creationId xmlns:a16="http://schemas.microsoft.com/office/drawing/2014/main" id="{4C3ED3EF-15E1-A440-8C7D-F6F878AEA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3528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refcnt = 1</a:t>
            </a:r>
          </a:p>
        </p:txBody>
      </p:sp>
      <p:sp>
        <p:nvSpPr>
          <p:cNvPr id="44046" name="Rectangle 14">
            <a:extLst>
              <a:ext uri="{FF2B5EF4-FFF2-40B4-BE49-F238E27FC236}">
                <a16:creationId xmlns:a16="http://schemas.microsoft.com/office/drawing/2014/main" id="{6048420B-841F-554A-9E8C-01C154CE4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6576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...</a:t>
            </a:r>
          </a:p>
        </p:txBody>
      </p:sp>
      <p:sp>
        <p:nvSpPr>
          <p:cNvPr id="44047" name="Rectangle 15">
            <a:extLst>
              <a:ext uri="{FF2B5EF4-FFF2-40B4-BE49-F238E27FC236}">
                <a16:creationId xmlns:a16="http://schemas.microsoft.com/office/drawing/2014/main" id="{888D6507-9619-544E-852B-168CAF3D5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1242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access</a:t>
            </a:r>
          </a:p>
        </p:txBody>
      </p:sp>
      <p:sp>
        <p:nvSpPr>
          <p:cNvPr id="44048" name="Rectangle 16">
            <a:extLst>
              <a:ext uri="{FF2B5EF4-FFF2-40B4-BE49-F238E27FC236}">
                <a16:creationId xmlns:a16="http://schemas.microsoft.com/office/drawing/2014/main" id="{98C9E9A9-2495-564A-81FB-53C1CB4EC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4290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size</a:t>
            </a:r>
          </a:p>
        </p:txBody>
      </p:sp>
      <p:sp>
        <p:nvSpPr>
          <p:cNvPr id="44049" name="Rectangle 17">
            <a:extLst>
              <a:ext uri="{FF2B5EF4-FFF2-40B4-BE49-F238E27FC236}">
                <a16:creationId xmlns:a16="http://schemas.microsoft.com/office/drawing/2014/main" id="{6E8F3E55-022C-AE4D-B5FB-7D305717B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7338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type</a:t>
            </a:r>
          </a:p>
        </p:txBody>
      </p:sp>
      <p:sp>
        <p:nvSpPr>
          <p:cNvPr id="44050" name="Line 18">
            <a:extLst>
              <a:ext uri="{FF2B5EF4-FFF2-40B4-BE49-F238E27FC236}">
                <a16:creationId xmlns:a16="http://schemas.microsoft.com/office/drawing/2014/main" id="{86D23C4C-1816-CF48-9A87-3097449F4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2225" y="2895600"/>
            <a:ext cx="1371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4051" name="Line 19">
            <a:extLst>
              <a:ext uri="{FF2B5EF4-FFF2-40B4-BE49-F238E27FC236}">
                <a16:creationId xmlns:a16="http://schemas.microsoft.com/office/drawing/2014/main" id="{AE57A64D-CB7F-C246-A69A-74F30030C0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2825" y="2743200"/>
            <a:ext cx="19050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4052" name="Line 20">
            <a:extLst>
              <a:ext uri="{FF2B5EF4-FFF2-40B4-BE49-F238E27FC236}">
                <a16:creationId xmlns:a16="http://schemas.microsoft.com/office/drawing/2014/main" id="{BBE33C2C-A032-E64B-8003-9169BB0D58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6025" y="4572000"/>
            <a:ext cx="14478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4053" name="Rectangle 21">
            <a:extLst>
              <a:ext uri="{FF2B5EF4-FFF2-40B4-BE49-F238E27FC236}">
                <a16:creationId xmlns:a16="http://schemas.microsoft.com/office/drawing/2014/main" id="{14F4EC65-6D45-7449-9C00-AFBFA3E90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27432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600">
              <a:latin typeface="Helvetica" pitchFamily="2" charset="0"/>
            </a:endParaRPr>
          </a:p>
        </p:txBody>
      </p:sp>
      <p:sp>
        <p:nvSpPr>
          <p:cNvPr id="44054" name="Rectangle 22">
            <a:extLst>
              <a:ext uri="{FF2B5EF4-FFF2-40B4-BE49-F238E27FC236}">
                <a16:creationId xmlns:a16="http://schemas.microsoft.com/office/drawing/2014/main" id="{25A2D0CA-D316-0649-8C9E-ECE82966F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47244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pos</a:t>
            </a:r>
          </a:p>
        </p:txBody>
      </p:sp>
      <p:sp>
        <p:nvSpPr>
          <p:cNvPr id="44055" name="Rectangle 23">
            <a:extLst>
              <a:ext uri="{FF2B5EF4-FFF2-40B4-BE49-F238E27FC236}">
                <a16:creationId xmlns:a16="http://schemas.microsoft.com/office/drawing/2014/main" id="{686189F4-D086-8541-9D92-050C7A9C4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50292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refcnt = 1</a:t>
            </a:r>
          </a:p>
        </p:txBody>
      </p:sp>
      <p:sp>
        <p:nvSpPr>
          <p:cNvPr id="44056" name="Rectangle 24">
            <a:extLst>
              <a:ext uri="{FF2B5EF4-FFF2-40B4-BE49-F238E27FC236}">
                <a16:creationId xmlns:a16="http://schemas.microsoft.com/office/drawing/2014/main" id="{1DD56F57-5B4B-FA4F-ADBB-218575CA9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53340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...</a:t>
            </a:r>
          </a:p>
        </p:txBody>
      </p:sp>
      <p:sp>
        <p:nvSpPr>
          <p:cNvPr id="44057" name="Rectangle 25">
            <a:extLst>
              <a:ext uri="{FF2B5EF4-FFF2-40B4-BE49-F238E27FC236}">
                <a16:creationId xmlns:a16="http://schemas.microsoft.com/office/drawing/2014/main" id="{99D0BABE-6C2F-1D4F-BACB-41CDDE239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44196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600">
              <a:latin typeface="Helvetica" pitchFamily="2" charset="0"/>
            </a:endParaRPr>
          </a:p>
        </p:txBody>
      </p:sp>
      <p:sp>
        <p:nvSpPr>
          <p:cNvPr id="44058" name="Text Box 26">
            <a:extLst>
              <a:ext uri="{FF2B5EF4-FFF2-40B4-BE49-F238E27FC236}">
                <a16:creationId xmlns:a16="http://schemas.microsoft.com/office/drawing/2014/main" id="{0DB021E0-3B3F-FD4B-8360-67E0F1D73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213" y="240665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</a:t>
            </a:r>
          </a:p>
        </p:txBody>
      </p:sp>
      <p:sp>
        <p:nvSpPr>
          <p:cNvPr id="44059" name="Text Box 27">
            <a:extLst>
              <a:ext uri="{FF2B5EF4-FFF2-40B4-BE49-F238E27FC236}">
                <a16:creationId xmlns:a16="http://schemas.microsoft.com/office/drawing/2014/main" id="{03B49583-1721-774F-879D-299A14595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613" y="408305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B</a:t>
            </a:r>
          </a:p>
        </p:txBody>
      </p:sp>
      <p:sp>
        <p:nvSpPr>
          <p:cNvPr id="44060" name="Text Box 28">
            <a:extLst>
              <a:ext uri="{FF2B5EF4-FFF2-40B4-BE49-F238E27FC236}">
                <a16:creationId xmlns:a16="http://schemas.microsoft.com/office/drawing/2014/main" id="{A47A53C8-E65B-3E43-973A-7150B081B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8613" y="281940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</a:t>
            </a:r>
          </a:p>
        </p:txBody>
      </p:sp>
      <p:sp>
        <p:nvSpPr>
          <p:cNvPr id="44061" name="Text Box 29">
            <a:extLst>
              <a:ext uri="{FF2B5EF4-FFF2-40B4-BE49-F238E27FC236}">
                <a16:creationId xmlns:a16="http://schemas.microsoft.com/office/drawing/2014/main" id="{03D4676B-C0DB-EC4D-A1AD-66D119A58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3213" y="438785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B</a:t>
            </a:r>
          </a:p>
        </p:txBody>
      </p:sp>
      <p:sp>
        <p:nvSpPr>
          <p:cNvPr id="44062" name="Line 30">
            <a:extLst>
              <a:ext uri="{FF2B5EF4-FFF2-40B4-BE49-F238E27FC236}">
                <a16:creationId xmlns:a16="http://schemas.microsoft.com/office/drawing/2014/main" id="{23982475-AF37-B848-B3E4-0FE0E71419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2825" y="4419600"/>
            <a:ext cx="1905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44063" name="Rectangle 31">
            <a:extLst>
              <a:ext uri="{FF2B5EF4-FFF2-40B4-BE49-F238E27FC236}">
                <a16:creationId xmlns:a16="http://schemas.microsoft.com/office/drawing/2014/main" id="{569E3AAA-75E8-4341-A22E-048B5AF66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8100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fd0</a:t>
            </a:r>
          </a:p>
        </p:txBody>
      </p:sp>
      <p:sp>
        <p:nvSpPr>
          <p:cNvPr id="44064" name="Rectangle 32">
            <a:extLst>
              <a:ext uri="{FF2B5EF4-FFF2-40B4-BE49-F238E27FC236}">
                <a16:creationId xmlns:a16="http://schemas.microsoft.com/office/drawing/2014/main" id="{CB9F21A1-F013-DB42-9B6F-2D90C1E14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0386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fd1</a:t>
            </a:r>
          </a:p>
        </p:txBody>
      </p:sp>
      <p:sp>
        <p:nvSpPr>
          <p:cNvPr id="44065" name="Rectangle 33">
            <a:extLst>
              <a:ext uri="{FF2B5EF4-FFF2-40B4-BE49-F238E27FC236}">
                <a16:creationId xmlns:a16="http://schemas.microsoft.com/office/drawing/2014/main" id="{C3ECE6C1-1C6E-5343-9853-55BEB37B1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2672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fd2</a:t>
            </a:r>
          </a:p>
        </p:txBody>
      </p:sp>
      <p:sp>
        <p:nvSpPr>
          <p:cNvPr id="44066" name="Rectangle 34">
            <a:extLst>
              <a:ext uri="{FF2B5EF4-FFF2-40B4-BE49-F238E27FC236}">
                <a16:creationId xmlns:a16="http://schemas.microsoft.com/office/drawing/2014/main" id="{22D554C2-593F-C045-967D-F4E2B1C4A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4958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fd3</a:t>
            </a:r>
          </a:p>
        </p:txBody>
      </p:sp>
      <p:sp>
        <p:nvSpPr>
          <p:cNvPr id="44067" name="Rectangle 35">
            <a:extLst>
              <a:ext uri="{FF2B5EF4-FFF2-40B4-BE49-F238E27FC236}">
                <a16:creationId xmlns:a16="http://schemas.microsoft.com/office/drawing/2014/main" id="{293539DD-D751-7140-8ED7-0DF601508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7244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fd4</a:t>
            </a:r>
          </a:p>
        </p:txBody>
      </p:sp>
      <p:sp>
        <p:nvSpPr>
          <p:cNvPr id="44068" name="Rectangle 36">
            <a:extLst>
              <a:ext uri="{FF2B5EF4-FFF2-40B4-BE49-F238E27FC236}">
                <a16:creationId xmlns:a16="http://schemas.microsoft.com/office/drawing/2014/main" id="{2E3B64B1-4B9E-7A4C-9EB0-F42B6A226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9530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fd5</a:t>
            </a:r>
          </a:p>
        </p:txBody>
      </p:sp>
      <p:sp>
        <p:nvSpPr>
          <p:cNvPr id="44069" name="Rectangle 37">
            <a:extLst>
              <a:ext uri="{FF2B5EF4-FFF2-40B4-BE49-F238E27FC236}">
                <a16:creationId xmlns:a16="http://schemas.microsoft.com/office/drawing/2014/main" id="{A081B86D-F36F-DC44-BCC4-0D962FFBC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1816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fd6</a:t>
            </a:r>
          </a:p>
        </p:txBody>
      </p:sp>
      <p:sp>
        <p:nvSpPr>
          <p:cNvPr id="44070" name="Rectangle 38">
            <a:extLst>
              <a:ext uri="{FF2B5EF4-FFF2-40B4-BE49-F238E27FC236}">
                <a16:creationId xmlns:a16="http://schemas.microsoft.com/office/drawing/2014/main" id="{8C208507-ED5B-C64B-B22D-026AEAD4D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4102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fd7</a:t>
            </a:r>
          </a:p>
        </p:txBody>
      </p:sp>
      <p:sp>
        <p:nvSpPr>
          <p:cNvPr id="44071" name="Text Box 39">
            <a:extLst>
              <a:ext uri="{FF2B5EF4-FFF2-40B4-BE49-F238E27FC236}">
                <a16:creationId xmlns:a16="http://schemas.microsoft.com/office/drawing/2014/main" id="{BD6AE3C2-D103-244E-A7EC-1A61A5547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895600"/>
            <a:ext cx="16002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600">
                <a:latin typeface="Times New Roman" panose="02020603050405020304" pitchFamily="18" charset="0"/>
              </a:rPr>
              <a:t>Descriptor table (one table per process)</a:t>
            </a:r>
          </a:p>
        </p:txBody>
      </p:sp>
      <p:sp>
        <p:nvSpPr>
          <p:cNvPr id="44072" name="Rectangle 40">
            <a:extLst>
              <a:ext uri="{FF2B5EF4-FFF2-40B4-BE49-F238E27FC236}">
                <a16:creationId xmlns:a16="http://schemas.microsoft.com/office/drawing/2014/main" id="{8E57A771-2319-5E4D-AC53-23AB68C76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0386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…</a:t>
            </a:r>
          </a:p>
        </p:txBody>
      </p:sp>
      <p:sp>
        <p:nvSpPr>
          <p:cNvPr id="44073" name="Rectangle 41">
            <a:extLst>
              <a:ext uri="{FF2B5EF4-FFF2-40B4-BE49-F238E27FC236}">
                <a16:creationId xmlns:a16="http://schemas.microsoft.com/office/drawing/2014/main" id="{B3518957-7643-CA49-81F6-6FD80FCCB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6482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access</a:t>
            </a:r>
          </a:p>
        </p:txBody>
      </p:sp>
      <p:sp>
        <p:nvSpPr>
          <p:cNvPr id="44074" name="Rectangle 42">
            <a:extLst>
              <a:ext uri="{FF2B5EF4-FFF2-40B4-BE49-F238E27FC236}">
                <a16:creationId xmlns:a16="http://schemas.microsoft.com/office/drawing/2014/main" id="{C535485A-6B6F-D347-95B1-3DBE1F353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9530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size</a:t>
            </a:r>
          </a:p>
        </p:txBody>
      </p:sp>
      <p:sp>
        <p:nvSpPr>
          <p:cNvPr id="44075" name="Rectangle 43">
            <a:extLst>
              <a:ext uri="{FF2B5EF4-FFF2-40B4-BE49-F238E27FC236}">
                <a16:creationId xmlns:a16="http://schemas.microsoft.com/office/drawing/2014/main" id="{5C33D4D9-32F4-5C40-9034-D79920E6B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2578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type</a:t>
            </a:r>
          </a:p>
        </p:txBody>
      </p:sp>
      <p:sp>
        <p:nvSpPr>
          <p:cNvPr id="44076" name="Rectangle 44">
            <a:extLst>
              <a:ext uri="{FF2B5EF4-FFF2-40B4-BE49-F238E27FC236}">
                <a16:creationId xmlns:a16="http://schemas.microsoft.com/office/drawing/2014/main" id="{76D0BD04-EAEE-4C43-9DA1-D5D1101D1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175" y="55626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…</a:t>
            </a:r>
          </a:p>
        </p:txBody>
      </p:sp>
      <p:sp>
        <p:nvSpPr>
          <p:cNvPr id="44077" name="Rectangle 45">
            <a:extLst>
              <a:ext uri="{FF2B5EF4-FFF2-40B4-BE49-F238E27FC236}">
                <a16:creationId xmlns:a16="http://schemas.microsoft.com/office/drawing/2014/main" id="{438FA941-A313-384B-A65A-FB2218B7E8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Kernel Data Structures for Files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灯片编号占位符 5">
            <a:extLst>
              <a:ext uri="{FF2B5EF4-FFF2-40B4-BE49-F238E27FC236}">
                <a16:creationId xmlns:a16="http://schemas.microsoft.com/office/drawing/2014/main" id="{5C2D56CD-E5B7-564E-8EDB-07AB563BC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40DD30-890E-2647-B11E-DE1467778450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2F82C9BA-F1E7-3143-B4DC-6DF750D570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Open Files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5790AD3F-01EF-014F-BBF3-5060541C12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An application announces its intention to access an I/O device 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The application keeps track of only the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descriptor</a:t>
            </a:r>
          </a:p>
          <a:p>
            <a:pPr lvl="1">
              <a:lnSpc>
                <a:spcPct val="140000"/>
              </a:lnSpc>
              <a:defRPr/>
            </a:pPr>
            <a:r>
              <a:rPr lang="en-US" altLang="zh-CN" dirty="0">
                <a:ea typeface="宋体" pitchFamily="2" charset="-122"/>
              </a:rPr>
              <a:t>An application can set the current file position explicitly by performing a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seek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operation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灯片编号占位符 5">
            <a:extLst>
              <a:ext uri="{FF2B5EF4-FFF2-40B4-BE49-F238E27FC236}">
                <a16:creationId xmlns:a16="http://schemas.microsoft.com/office/drawing/2014/main" id="{97139DDF-CE18-ED4F-8C87-E00A772D9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511283-1494-A44F-AC4A-21F3CA7DD3FB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33355ECF-C376-7F49-952C-1AE6912CEF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Open Files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84268E5F-BCAC-D842-A951-2C93A9909B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5029200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zh-CN" altLang="en-US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#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include &lt;sys/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types.h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#include &lt;sys/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stat.h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#include &lt;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fcntl.h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zh-CN" sz="2000" b="1" dirty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4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open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(char *filename,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flags,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mode_t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mode);</a:t>
            </a:r>
          </a:p>
          <a:p>
            <a:pPr algn="r"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Returns: new file descriptor if OK, -1 on error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zh-CN" sz="2000" b="1" dirty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altLang="zh-CN" sz="2000" b="1" u="sng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flags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O_RDONLY, O_WRONLY, O_RDWR (must have one)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O_CREAT, O_TRUNC, O_APPEND (optional)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altLang="zh-CN" sz="2000" b="1" u="sng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mode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S_IRUSR, S_IWUSR, S_IXUSR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S_IRGRP, S_IWGRP, S_IXGRP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1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S_IROTH, S_IWOTH, S_IXOTH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endParaRPr lang="en-US" altLang="zh-CN" b="1" dirty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灯片编号占位符 5">
            <a:extLst>
              <a:ext uri="{FF2B5EF4-FFF2-40B4-BE49-F238E27FC236}">
                <a16:creationId xmlns:a16="http://schemas.microsoft.com/office/drawing/2014/main" id="{6C18EFA7-8496-754A-9EA4-8CF4B75A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D2F214-0206-EF46-8E7A-3F8909CABD10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6C91507F-7A75-D84D-943C-4D1057143A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Open Files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DF210B3A-7D0E-3648-8ED6-C2CB422DBA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CN" sz="24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umask</a:t>
            </a:r>
            <a:r>
              <a:rPr lang="en-US" altLang="zh-CN" sz="24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(): set mask of process</a:t>
            </a:r>
          </a:p>
          <a:p>
            <a:pPr>
              <a:buFontTx/>
              <a:buNone/>
              <a:defRPr/>
            </a:pPr>
            <a:endParaRPr lang="en-US" altLang="zh-CN" sz="2000" b="1" dirty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#define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DEF_MODE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S_IRUSR | S_IWUSR |	\</a:t>
            </a:r>
          </a:p>
          <a:p>
            <a:pPr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   S_IRGRP | S_IWGRP |	\</a:t>
            </a:r>
          </a:p>
          <a:p>
            <a:pPr lvl="1"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     S_IROTH | S_IWOTH </a:t>
            </a:r>
            <a:endParaRPr lang="en-US" altLang="zh-CN" sz="2000" dirty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#define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DEF_UMASK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S_IWGRP | S_IWOTH</a:t>
            </a:r>
          </a:p>
          <a:p>
            <a:pPr>
              <a:buFontTx/>
              <a:buNone/>
              <a:defRPr/>
            </a:pPr>
            <a:endParaRPr lang="en-US" altLang="zh-CN" sz="2000" dirty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umask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(DEF_UMASK);</a:t>
            </a:r>
          </a:p>
          <a:p>
            <a:pPr>
              <a:buFontTx/>
              <a:buNone/>
              <a:defRPr/>
            </a:pP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fd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= open (“foot.txt”, 	</a:t>
            </a:r>
            <a:b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     O_CREAT|O_TRUNC|O_WRONLY, DEF_MODE);</a:t>
            </a:r>
          </a:p>
          <a:p>
            <a:pPr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/* permission: S_IRUSR|S_IWUSR|S_IRGRP|S_IROTH</a:t>
            </a:r>
            <a:r>
              <a:rPr lang="zh-CN" altLang="en-US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*/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灯片编号占位符 5">
            <a:extLst>
              <a:ext uri="{FF2B5EF4-FFF2-40B4-BE49-F238E27FC236}">
                <a16:creationId xmlns:a16="http://schemas.microsoft.com/office/drawing/2014/main" id="{8E317029-3894-0E4D-9CDD-03480553D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315274-FE7E-074C-BCDE-2D243F2915ED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C733A2F8-8BBB-BD4E-9E7A-FB00AAFE04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Open Files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57EFE4BF-0356-4648-96C2-0B7FA413E5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"csapp.h"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 int main()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 {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 	int fd1, fd2;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7 	fd1 = Open("foo.txt", O_RDONLY, 0);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 	Close(fd1);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9 	fd2 = Open("baz.txt", O_RDONLY, 0);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 	printf("fd2 = %d\n", fd2);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11 	exit(0);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12 }</a:t>
            </a: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灯片编号占位符 5">
            <a:extLst>
              <a:ext uri="{FF2B5EF4-FFF2-40B4-BE49-F238E27FC236}">
                <a16:creationId xmlns:a16="http://schemas.microsoft.com/office/drawing/2014/main" id="{CE3FC7E4-79C9-6442-A918-49C8BFFC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57D3BB-6850-FF46-923A-D9CBA49775C3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442BC1CC-CC1E-AF4A-8A05-791476432D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2F4B34A6-6315-3F42-98AE-6F475E116D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Unix I/O</a:t>
            </a:r>
          </a:p>
          <a:p>
            <a:r>
              <a:rPr lang="en-US" altLang="zh-CN">
                <a:ea typeface="宋体" panose="02010600030101010101" pitchFamily="2" charset="-122"/>
              </a:rPr>
              <a:t>Reading File Metadata</a:t>
            </a:r>
          </a:p>
          <a:p>
            <a:r>
              <a:rPr lang="en-US" altLang="zh-CN">
                <a:ea typeface="宋体" panose="02010600030101010101" pitchFamily="2" charset="-122"/>
              </a:rPr>
              <a:t>Directory</a:t>
            </a:r>
          </a:p>
          <a:p>
            <a:r>
              <a:rPr lang="en-US" altLang="zh-CN">
                <a:ea typeface="宋体" panose="02010600030101010101" pitchFamily="2" charset="-122"/>
              </a:rPr>
              <a:t>Sharing Files &amp; I/O redirection</a:t>
            </a:r>
          </a:p>
          <a:p>
            <a:r>
              <a:rPr lang="en-US" altLang="zh-CN">
                <a:ea typeface="宋体" panose="02010600030101010101" pitchFamily="2" charset="-122"/>
              </a:rPr>
              <a:t>Suggested Reading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10.1~10.4, 10.6~10.9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灯片编号占位符 5">
            <a:extLst>
              <a:ext uri="{FF2B5EF4-FFF2-40B4-BE49-F238E27FC236}">
                <a16:creationId xmlns:a16="http://schemas.microsoft.com/office/drawing/2014/main" id="{8A089C7A-B932-8F4F-A5C5-254441B69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E09AE9-D821-8448-8895-327B9E58F047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C3AC867A-5B53-954F-93DE-66B6C844AA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Close Files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91ADA0A8-148E-A149-AC67-48B328C8EC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close </a:t>
            </a:r>
            <a:r>
              <a:rPr lang="en-US" altLang="zh-CN" dirty="0">
                <a:ea typeface="宋体" pitchFamily="2" charset="-122"/>
              </a:rPr>
              <a:t>the file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Do not access the file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The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kernel</a:t>
            </a:r>
            <a:r>
              <a:rPr lang="en-US" altLang="zh-CN" dirty="0">
                <a:ea typeface="宋体" pitchFamily="2" charset="-122"/>
              </a:rPr>
              <a:t> action</a:t>
            </a:r>
          </a:p>
          <a:p>
            <a:pPr lvl="2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The kernel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frees</a:t>
            </a:r>
            <a:r>
              <a:rPr lang="en-US" altLang="zh-CN" dirty="0">
                <a:ea typeface="宋体" pitchFamily="2" charset="-122"/>
              </a:rPr>
              <a:t> the structures it created when the file was opened </a:t>
            </a:r>
          </a:p>
          <a:p>
            <a:pPr lvl="2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The kernel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restores</a:t>
            </a:r>
            <a:r>
              <a:rPr lang="en-US" altLang="zh-CN" dirty="0">
                <a:ea typeface="宋体" pitchFamily="2" charset="-122"/>
              </a:rPr>
              <a:t> the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descriptor</a:t>
            </a:r>
            <a:r>
              <a:rPr lang="en-US" altLang="zh-CN" dirty="0">
                <a:ea typeface="宋体" pitchFamily="2" charset="-122"/>
              </a:rPr>
              <a:t> to a pool of available descriptors</a:t>
            </a:r>
          </a:p>
          <a:p>
            <a:pPr lvl="3">
              <a:lnSpc>
                <a:spcPct val="120000"/>
              </a:lnSpc>
              <a:defRPr/>
            </a:pPr>
            <a:r>
              <a:rPr lang="en-US" altLang="zh-CN" dirty="0">
                <a:ea typeface="宋体" pitchFamily="2" charset="-122"/>
              </a:rPr>
              <a:t>The next file that is opened is guaranteed to receive the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smallest</a:t>
            </a:r>
            <a:r>
              <a:rPr lang="en-US" altLang="zh-CN" dirty="0">
                <a:ea typeface="宋体" pitchFamily="2" charset="-122"/>
              </a:rPr>
              <a:t> available descriptor in the pool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灯片编号占位符 5">
            <a:extLst>
              <a:ext uri="{FF2B5EF4-FFF2-40B4-BE49-F238E27FC236}">
                <a16:creationId xmlns:a16="http://schemas.microsoft.com/office/drawing/2014/main" id="{6AC80AB2-A815-EE42-896E-E1252DEC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9A7B72-564C-7E4F-BA98-D550EE205100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154524EF-98C0-8A42-9468-BDF51A23A0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Close Files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C72A276B-4804-B649-A503-739590FDD5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2133600"/>
          </a:xfr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close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the file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zh-CN" dirty="0">
                <a:ea typeface="宋体" pitchFamily="2" charset="-122"/>
              </a:rPr>
              <a:t>Default actions when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terminate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zh-CN" dirty="0">
                <a:ea typeface="宋体" pitchFamily="2" charset="-122"/>
              </a:rPr>
              <a:t>The kernel closes all open files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zh-CN" dirty="0">
                <a:ea typeface="宋体" pitchFamily="2" charset="-122"/>
              </a:rPr>
              <a:t>The kernel frees their memory resources</a:t>
            </a:r>
          </a:p>
          <a:p>
            <a:pPr>
              <a:buFontTx/>
              <a:buNone/>
              <a:defRPr/>
            </a:pPr>
            <a:endParaRPr lang="en-US" altLang="zh-CN" sz="2000" b="1" dirty="0">
              <a:ea typeface="宋体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87D113-57DC-E44E-87A2-9232251C345C}"/>
              </a:ext>
            </a:extLst>
          </p:cNvPr>
          <p:cNvSpPr/>
          <p:nvPr/>
        </p:nvSpPr>
        <p:spPr>
          <a:xfrm>
            <a:off x="952500" y="4191000"/>
            <a:ext cx="6743700" cy="121285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unistd.h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000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kern="0" dirty="0">
                <a:latin typeface="Courier New" pitchFamily="49" charset="0"/>
                <a:cs typeface="Courier New" pitchFamily="49" charset="0"/>
              </a:rPr>
              <a:t>close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fd</a:t>
            </a: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;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0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Returns: zero if OK, -1 on error</a:t>
            </a:r>
            <a:endParaRPr lang="en-US" altLang="zh-CN" sz="2800" kern="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灯片编号占位符 5">
            <a:extLst>
              <a:ext uri="{FF2B5EF4-FFF2-40B4-BE49-F238E27FC236}">
                <a16:creationId xmlns:a16="http://schemas.microsoft.com/office/drawing/2014/main" id="{0B231CAD-172C-924F-A14D-2F4118497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19CB07-FA39-CE45-AD57-54CD551E164C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D820D942-7904-B74C-8789-A77A134693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Reading and Writing Files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F629BA45-407A-C742-B733-5CC15BE482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648200"/>
          </a:xfr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en-US" altLang="zh-CN" dirty="0">
                <a:ea typeface="宋体" pitchFamily="2" charset="-122"/>
              </a:rPr>
              <a:t>A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read</a:t>
            </a:r>
            <a:r>
              <a:rPr lang="en-US" altLang="zh-CN" i="1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operation 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zh-CN" dirty="0">
                <a:ea typeface="宋体" pitchFamily="2" charset="-122"/>
              </a:rPr>
              <a:t>Copies m &gt; 0 bytes from the file to memory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zh-CN" dirty="0">
                <a:ea typeface="宋体" pitchFamily="2" charset="-122"/>
              </a:rPr>
              <a:t>starting at the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current</a:t>
            </a:r>
            <a:r>
              <a:rPr lang="en-US" altLang="zh-CN" dirty="0">
                <a:ea typeface="宋体" pitchFamily="2" charset="-122"/>
              </a:rPr>
              <a:t> file position k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zh-CN" dirty="0">
                <a:ea typeface="宋体" pitchFamily="2" charset="-122"/>
              </a:rPr>
              <a:t>incrementing k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by m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zh-CN" dirty="0">
                <a:ea typeface="宋体" pitchFamily="2" charset="-122"/>
              </a:rPr>
              <a:t>If the total bytes from k to the end of file is less than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m, it</a:t>
            </a:r>
            <a:r>
              <a:rPr lang="en-US" altLang="zh-CN" dirty="0">
                <a:ea typeface="宋体" pitchFamily="2" charset="-122"/>
              </a:rPr>
              <a:t> triggers a condition known as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end-of-file</a:t>
            </a:r>
            <a:r>
              <a:rPr lang="en-US" altLang="zh-CN" i="1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(EOF)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zh-CN" dirty="0">
                <a:ea typeface="宋体" pitchFamily="2" charset="-122"/>
              </a:rPr>
              <a:t>Can be detected by the application</a:t>
            </a:r>
          </a:p>
          <a:p>
            <a:pPr lvl="2">
              <a:lnSpc>
                <a:spcPct val="130000"/>
              </a:lnSpc>
              <a:defRPr/>
            </a:pPr>
            <a:r>
              <a:rPr lang="en-US" altLang="zh-CN" dirty="0">
                <a:ea typeface="宋体" pitchFamily="2" charset="-122"/>
              </a:rPr>
              <a:t>There is no explicit ”EOF character” at the end of a file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灯片编号占位符 5">
            <a:extLst>
              <a:ext uri="{FF2B5EF4-FFF2-40B4-BE49-F238E27FC236}">
                <a16:creationId xmlns:a16="http://schemas.microsoft.com/office/drawing/2014/main" id="{1F0F234A-A39A-314D-A440-120A346D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8F5DA7-FEA4-954A-80DF-4FF5A3C06134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E7BDF0DF-A980-E145-A1C4-4529C537D5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Reading and Writing Files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29B3E352-063A-F543-9537-2F7C534983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458200" cy="3200400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20000"/>
              </a:lnSpc>
              <a:buFontTx/>
              <a:buNone/>
              <a:defRPr/>
            </a:pPr>
            <a:r>
              <a:rPr lang="zh-CN" altLang="en-US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#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include &lt;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unistd.h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ssize_t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read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fd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, void *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buf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size_t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count);</a:t>
            </a:r>
          </a:p>
          <a:p>
            <a:pPr algn="r">
              <a:lnSpc>
                <a:spcPct val="120000"/>
              </a:lnSpc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returns: number of bytes read if OK, </a:t>
            </a:r>
            <a:b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0 on EOF, -1 on error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ssize_t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write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fd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const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void *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buf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size_t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count);</a:t>
            </a:r>
          </a:p>
          <a:p>
            <a:pPr algn="r">
              <a:lnSpc>
                <a:spcPct val="120000"/>
              </a:lnSpc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returns: number of bytes written if OK, </a:t>
            </a:r>
            <a:b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-1 on error</a:t>
            </a:r>
            <a:endParaRPr lang="zh-CN" altLang="en-US" sz="2000" b="1" dirty="0">
              <a:solidFill>
                <a:srgbClr val="FF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灯片编号占位符 5">
            <a:extLst>
              <a:ext uri="{FF2B5EF4-FFF2-40B4-BE49-F238E27FC236}">
                <a16:creationId xmlns:a16="http://schemas.microsoft.com/office/drawing/2014/main" id="{404DF43A-FDAA-FB46-B62A-12C71EAC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A27688-6670-784B-97F7-91C8260C4EC2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B4FD08BA-D4D0-934D-8166-9C496EB2A6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Reading and Writing Files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BB4B55B2-C9F2-9E4A-8A17-F352594A4A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648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 	#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include "csapp.h"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 	int main(void)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 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 		char c;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7 		</a:t>
            </a: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copy stdin to stdout, one byte at a time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 		while(Read(STDIN_FILENO, &amp;c, 1) !=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9 			Write(STDOUT_FILENO, &amp;c, 1);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 	exit(0);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11 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b="1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STDIN_FILENO(0), STDOUT_FILENO(1), STDERR_FILENO(2)</a:t>
            </a:r>
            <a:endParaRPr lang="zh-CN" altLang="en-US" sz="2000" b="1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灯片编号占位符 5">
            <a:extLst>
              <a:ext uri="{FF2B5EF4-FFF2-40B4-BE49-F238E27FC236}">
                <a16:creationId xmlns:a16="http://schemas.microsoft.com/office/drawing/2014/main" id="{0EAB4936-3A00-4B4C-860B-5F0A5288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5E40EA-8A22-B349-9893-B6D0A0C5CDC6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BD089986-2CD0-1D42-A751-BEB4987B78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Reading and Writing Files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C57ED708-444B-6343-80DA-DBDF6C8110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6482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ssize_t vs. size_t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Short count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Read and write transfer fewer bytes than the application requests</a:t>
            </a:r>
          </a:p>
          <a:p>
            <a:pPr lvl="2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Encounter EOF on reads</a:t>
            </a:r>
          </a:p>
          <a:p>
            <a:pPr lvl="2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Reading text lines from a terminal</a:t>
            </a:r>
          </a:p>
          <a:p>
            <a:pPr lvl="2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Reading and writing network sockets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灯片编号占位符 5">
            <a:extLst>
              <a:ext uri="{FF2B5EF4-FFF2-40B4-BE49-F238E27FC236}">
                <a16:creationId xmlns:a16="http://schemas.microsoft.com/office/drawing/2014/main" id="{3A32E591-D65C-AE4B-B609-F4008D5A9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133BFE-DB8E-F14C-9CEF-A81641304334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9A4E3C84-3BD1-CD4F-A7CE-1D27F46F63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Reading File Metadata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8B3B2720-35CF-FE47-9B8D-3F0C579C00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3124200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60000"/>
              </a:lnSpc>
              <a:buFontTx/>
              <a:buNone/>
              <a:defRPr/>
            </a:pPr>
            <a:r>
              <a:rPr lang="zh-CN" altLang="en-US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#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include &lt;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unistd.h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</a:p>
          <a:p>
            <a:pPr>
              <a:lnSpc>
                <a:spcPct val="160000"/>
              </a:lnSpc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#include &lt;sys/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stat.h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</a:p>
          <a:p>
            <a:pPr>
              <a:lnSpc>
                <a:spcPct val="160000"/>
              </a:lnSpc>
              <a:buFontTx/>
              <a:buNone/>
              <a:defRPr/>
            </a:pP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stat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const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char *filename,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struct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stat *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buf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</a:p>
          <a:p>
            <a:pPr>
              <a:lnSpc>
                <a:spcPct val="160000"/>
              </a:lnSpc>
              <a:buFontTx/>
              <a:buNone/>
              <a:defRPr/>
            </a:pP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fstat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fd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struct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stat *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buf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) ;</a:t>
            </a:r>
          </a:p>
          <a:p>
            <a:pPr algn="r">
              <a:lnSpc>
                <a:spcPct val="160000"/>
              </a:lnSpc>
              <a:buFontTx/>
              <a:buNone/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returns: 0 if OK, -1 on error</a:t>
            </a:r>
            <a:endParaRPr lang="zh-CN" altLang="en-US" sz="2000" b="1" dirty="0">
              <a:solidFill>
                <a:srgbClr val="FF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灯片编号占位符 5">
            <a:extLst>
              <a:ext uri="{FF2B5EF4-FFF2-40B4-BE49-F238E27FC236}">
                <a16:creationId xmlns:a16="http://schemas.microsoft.com/office/drawing/2014/main" id="{F04F2D22-4D38-F64E-B460-29C90B9F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AAD061-24FA-D84C-8178-C74265B36E64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8610" name="Rectangle 3">
            <a:extLst>
              <a:ext uri="{FF2B5EF4-FFF2-40B4-BE49-F238E27FC236}">
                <a16:creationId xmlns:a16="http://schemas.microsoft.com/office/drawing/2014/main" id="{71A70EDF-1AA4-F14A-8250-BA7F230F55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3434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file info returned by the stat function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struct stat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dev_t st_dev; 		/* device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ino_t st_ino; 		/* inode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b="1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mode_t st_mode; 		/* protection and file type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nlink_t st_nlink; 		/* number of hard links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uid_t st_uid; 		/* user ID of owner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gid_t st_gid; 		/* group ID of owner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dev_t st_rdev; 		/* device type (if inode device)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 sz="1600" b="1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off_t st_size; 		/* total size, in bytes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unsigned long st_blksize; 	/* blocksize for filesystem I/O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unsigned long st_blocks; 	/* number of blocks allocated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time_t st_atime; 		/* time of last access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time_t st_mtime; 		/* time of last modification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time_t st_ctime; 		/* time of last change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};</a:t>
            </a:r>
            <a:endParaRPr lang="zh-CN" altLang="en-US" sz="1600" b="1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8611" name="Rectangle 4">
            <a:extLst>
              <a:ext uri="{FF2B5EF4-FFF2-40B4-BE49-F238E27FC236}">
                <a16:creationId xmlns:a16="http://schemas.microsoft.com/office/drawing/2014/main" id="{3BE59751-8238-9645-9732-BCD5CCC313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Reading File Metadata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灯片编号占位符 5">
            <a:extLst>
              <a:ext uri="{FF2B5EF4-FFF2-40B4-BE49-F238E27FC236}">
                <a16:creationId xmlns:a16="http://schemas.microsoft.com/office/drawing/2014/main" id="{B2350F07-AD35-2240-B56B-4C7B1E76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FD743B-FA74-DB42-8D1C-50AE375298E2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B5B2717B-42F8-1446-AF68-C5DA070C23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7000"/>
            <a:ext cx="8534400" cy="6350000"/>
          </a:xfrm>
          <a:solidFill>
            <a:schemeClr val="bg1"/>
          </a:solidFill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main(int argc, char **argv)</a:t>
            </a:r>
          </a:p>
          <a:p>
            <a:pPr marL="0" indent="0"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marL="0" indent="0"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struct stat stat ;</a:t>
            </a:r>
          </a:p>
          <a:p>
            <a:pPr marL="0" indent="0"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char *type, *readok ;</a:t>
            </a:r>
          </a:p>
          <a:p>
            <a:pPr marL="0" indent="0"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Stat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(argv[1], &amp;stat) ;</a:t>
            </a:r>
          </a:p>
          <a:p>
            <a:pPr marL="0" indent="0"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if (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S_ISREG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(stat.st_mode)) </a:t>
            </a:r>
            <a:r>
              <a:rPr lang="en-US" altLang="zh-CN" sz="18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Determine file type */</a:t>
            </a:r>
          </a:p>
          <a:p>
            <a:pPr marL="0" indent="0"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type = “regular” ;</a:t>
            </a:r>
          </a:p>
          <a:p>
            <a:pPr marL="0" indent="0"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else if (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S_ISDIR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(stat.st_mode)) </a:t>
            </a:r>
          </a:p>
          <a:p>
            <a:pPr marL="0" indent="0"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type = “directory” ;</a:t>
            </a:r>
          </a:p>
          <a:p>
            <a:pPr marL="0" indent="0"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else</a:t>
            </a:r>
          </a:p>
          <a:p>
            <a:pPr marL="0" indent="0"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type = “other” ;</a:t>
            </a:r>
          </a:p>
          <a:p>
            <a:pPr marL="0" indent="0">
              <a:buFontTx/>
              <a:buNone/>
            </a:pPr>
            <a:endParaRPr lang="en-US" altLang="zh-CN" sz="800" b="1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if ((stat.mode &amp; S_IRUSR)) </a:t>
            </a:r>
            <a:r>
              <a:rPr lang="en-US" altLang="zh-CN" sz="1800" b="1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check read access */</a:t>
            </a:r>
          </a:p>
          <a:p>
            <a:pPr marL="0" indent="0"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readok = “yes”;</a:t>
            </a:r>
          </a:p>
          <a:p>
            <a:pPr marL="0" indent="0"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else </a:t>
            </a:r>
          </a:p>
          <a:p>
            <a:pPr marL="0" indent="0"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readok = “no”;</a:t>
            </a:r>
          </a:p>
          <a:p>
            <a:pPr marL="0" indent="0">
              <a:buFontTx/>
              <a:buNone/>
            </a:pPr>
            <a:endParaRPr lang="en-US" altLang="zh-CN" sz="800" b="1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printf(“type: %s, read: %s\n”, type, readok) ;</a:t>
            </a:r>
          </a:p>
          <a:p>
            <a:pPr marL="0" indent="0"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exit(0) ;</a:t>
            </a:r>
          </a:p>
          <a:p>
            <a:pPr marL="0" indent="0"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}</a:t>
            </a:r>
          </a:p>
          <a:p>
            <a:pPr marL="0" indent="0">
              <a:buFontTx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7D156C-CCD3-4B40-9E1D-EED8C4963FC7}"/>
              </a:ext>
            </a:extLst>
          </p:cNvPr>
          <p:cNvSpPr/>
          <p:nvPr/>
        </p:nvSpPr>
        <p:spPr>
          <a:xfrm>
            <a:off x="3754438" y="5927725"/>
            <a:ext cx="5105400" cy="70167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609600" indent="-609600">
              <a:spcBef>
                <a:spcPct val="20000"/>
              </a:spcBef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S_ISREG() Is this a regular file? </a:t>
            </a:r>
          </a:p>
          <a:p>
            <a:pPr marL="609600" indent="-609600">
              <a:spcBef>
                <a:spcPct val="20000"/>
              </a:spcBef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S_ISDIR() Is this a directory file?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灯片编号占位符 5">
            <a:extLst>
              <a:ext uri="{FF2B5EF4-FFF2-40B4-BE49-F238E27FC236}">
                <a16:creationId xmlns:a16="http://schemas.microsoft.com/office/drawing/2014/main" id="{D9665E87-DE79-BA42-9055-CA8FC0E9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8C042F-CA10-8C40-A16F-BBA5FCF70F9A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0CBC2CCE-3ECB-B94F-94A8-7223870417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V-Node table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316BE1E9-A267-2546-A5AE-101010C09D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01000" cy="46482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Shared by all processes</a:t>
            </a:r>
          </a:p>
          <a:p>
            <a:r>
              <a:rPr lang="en-US" altLang="zh-CN">
                <a:ea typeface="宋体" panose="02010600030101010101" pitchFamily="2" charset="-122"/>
              </a:rPr>
              <a:t>Each entry contains most of the information in the stat structure, such as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st_mode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st_size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5">
            <a:extLst>
              <a:ext uri="{FF2B5EF4-FFF2-40B4-BE49-F238E27FC236}">
                <a16:creationId xmlns:a16="http://schemas.microsoft.com/office/drawing/2014/main" id="{1BBB8453-0BE1-E944-89CC-D8B86E8E7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A2DFF8-4BED-6342-9D76-41E6A490E6D2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41EC2796-26F9-514A-9E8C-660225953F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Why Unix I/O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87FC4A3-93F8-FC4A-AEA1-A867A4B38D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Input/Output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process of copying data between main memory and external devices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Standard I/O library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User level or high level I/O functions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Unix I/O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I/O functions provided by kernel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Helps you understand other system concepts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I/O vs. process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Sometimes, it is the only choice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灯片编号占位符 5">
            <a:extLst>
              <a:ext uri="{FF2B5EF4-FFF2-40B4-BE49-F238E27FC236}">
                <a16:creationId xmlns:a16="http://schemas.microsoft.com/office/drawing/2014/main" id="{CF2A44D5-311F-9D47-9E10-E784D6DE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97E2A5-2B94-D643-87B4-FC5D4890A1B6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4754" name="Rectangle 3">
            <a:extLst>
              <a:ext uri="{FF2B5EF4-FFF2-40B4-BE49-F238E27FC236}">
                <a16:creationId xmlns:a16="http://schemas.microsoft.com/office/drawing/2014/main" id="{29E156E1-235A-D04E-87D6-4CA663419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38100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74755" name="Rectangle 4">
            <a:extLst>
              <a:ext uri="{FF2B5EF4-FFF2-40B4-BE49-F238E27FC236}">
                <a16:creationId xmlns:a16="http://schemas.microsoft.com/office/drawing/2014/main" id="{CA1D4DBE-3B2D-6641-BD76-E484261C6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0386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74756" name="Rectangle 5">
            <a:extLst>
              <a:ext uri="{FF2B5EF4-FFF2-40B4-BE49-F238E27FC236}">
                <a16:creationId xmlns:a16="http://schemas.microsoft.com/office/drawing/2014/main" id="{35A9C490-CA6C-5B43-A956-80C3DA091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2672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74757" name="Rectangle 6">
            <a:extLst>
              <a:ext uri="{FF2B5EF4-FFF2-40B4-BE49-F238E27FC236}">
                <a16:creationId xmlns:a16="http://schemas.microsoft.com/office/drawing/2014/main" id="{8E012EA7-4EEA-0443-84F3-98476CF9E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4958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74758" name="Rectangle 7">
            <a:extLst>
              <a:ext uri="{FF2B5EF4-FFF2-40B4-BE49-F238E27FC236}">
                <a16:creationId xmlns:a16="http://schemas.microsoft.com/office/drawing/2014/main" id="{619CBD2C-6F93-A94C-8F48-CB14E4E16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7244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74759" name="Rectangle 8">
            <a:extLst>
              <a:ext uri="{FF2B5EF4-FFF2-40B4-BE49-F238E27FC236}">
                <a16:creationId xmlns:a16="http://schemas.microsoft.com/office/drawing/2014/main" id="{32B6954F-3057-684B-A0E5-E311A708E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9530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74760" name="Rectangle 9">
            <a:extLst>
              <a:ext uri="{FF2B5EF4-FFF2-40B4-BE49-F238E27FC236}">
                <a16:creationId xmlns:a16="http://schemas.microsoft.com/office/drawing/2014/main" id="{309D2E6F-0220-4F4E-A223-2FE924CAC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51816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74761" name="Rectangle 10">
            <a:extLst>
              <a:ext uri="{FF2B5EF4-FFF2-40B4-BE49-F238E27FC236}">
                <a16:creationId xmlns:a16="http://schemas.microsoft.com/office/drawing/2014/main" id="{0E215844-5E94-0646-9444-53B49D211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54102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74762" name="Text Box 11">
            <a:extLst>
              <a:ext uri="{FF2B5EF4-FFF2-40B4-BE49-F238E27FC236}">
                <a16:creationId xmlns:a16="http://schemas.microsoft.com/office/drawing/2014/main" id="{5F5DED55-0176-8041-AE0F-D7DC52A3B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706563"/>
            <a:ext cx="22098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open file table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(shared by all process)</a:t>
            </a:r>
          </a:p>
        </p:txBody>
      </p:sp>
      <p:sp>
        <p:nvSpPr>
          <p:cNvPr id="74763" name="Text Box 12">
            <a:extLst>
              <a:ext uri="{FF2B5EF4-FFF2-40B4-BE49-F238E27FC236}">
                <a16:creationId xmlns:a16="http://schemas.microsoft.com/office/drawing/2014/main" id="{2EFD2DE8-3FD6-7A42-901D-6D89291C9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338" y="1858963"/>
            <a:ext cx="1719262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V-node table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(shared by all processes)</a:t>
            </a:r>
          </a:p>
        </p:txBody>
      </p:sp>
      <p:sp>
        <p:nvSpPr>
          <p:cNvPr id="74764" name="Rectangle 13">
            <a:extLst>
              <a:ext uri="{FF2B5EF4-FFF2-40B4-BE49-F238E27FC236}">
                <a16:creationId xmlns:a16="http://schemas.microsoft.com/office/drawing/2014/main" id="{30B541D3-A5ED-CB42-8ECC-B175372AE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0480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pos</a:t>
            </a:r>
          </a:p>
        </p:txBody>
      </p:sp>
      <p:sp>
        <p:nvSpPr>
          <p:cNvPr id="74765" name="Rectangle 14">
            <a:extLst>
              <a:ext uri="{FF2B5EF4-FFF2-40B4-BE49-F238E27FC236}">
                <a16:creationId xmlns:a16="http://schemas.microsoft.com/office/drawing/2014/main" id="{4E1EEB3E-C73D-9948-B473-5237B211B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3528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refcnt = 1</a:t>
            </a:r>
          </a:p>
        </p:txBody>
      </p:sp>
      <p:sp>
        <p:nvSpPr>
          <p:cNvPr id="74766" name="Rectangle 15">
            <a:extLst>
              <a:ext uri="{FF2B5EF4-FFF2-40B4-BE49-F238E27FC236}">
                <a16:creationId xmlns:a16="http://schemas.microsoft.com/office/drawing/2014/main" id="{E7A9E7E6-B87B-C64A-9F1D-47781525B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6576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...</a:t>
            </a:r>
          </a:p>
        </p:txBody>
      </p:sp>
      <p:sp>
        <p:nvSpPr>
          <p:cNvPr id="74767" name="Rectangle 16">
            <a:extLst>
              <a:ext uri="{FF2B5EF4-FFF2-40B4-BE49-F238E27FC236}">
                <a16:creationId xmlns:a16="http://schemas.microsoft.com/office/drawing/2014/main" id="{D6D80436-AF19-E843-9BFA-D58A99941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1242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access</a:t>
            </a:r>
          </a:p>
        </p:txBody>
      </p:sp>
      <p:sp>
        <p:nvSpPr>
          <p:cNvPr id="74768" name="Rectangle 17">
            <a:extLst>
              <a:ext uri="{FF2B5EF4-FFF2-40B4-BE49-F238E27FC236}">
                <a16:creationId xmlns:a16="http://schemas.microsoft.com/office/drawing/2014/main" id="{BC471C76-5DDC-BA4A-A953-639B2314A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4290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size</a:t>
            </a:r>
          </a:p>
        </p:txBody>
      </p:sp>
      <p:sp>
        <p:nvSpPr>
          <p:cNvPr id="74769" name="Rectangle 18">
            <a:extLst>
              <a:ext uri="{FF2B5EF4-FFF2-40B4-BE49-F238E27FC236}">
                <a16:creationId xmlns:a16="http://schemas.microsoft.com/office/drawing/2014/main" id="{58F69E37-0469-464C-B994-56E9DAE49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7338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type</a:t>
            </a:r>
          </a:p>
        </p:txBody>
      </p:sp>
      <p:sp>
        <p:nvSpPr>
          <p:cNvPr id="74770" name="Line 19">
            <a:extLst>
              <a:ext uri="{FF2B5EF4-FFF2-40B4-BE49-F238E27FC236}">
                <a16:creationId xmlns:a16="http://schemas.microsoft.com/office/drawing/2014/main" id="{F10D906C-2F9A-364A-9AEE-567A24E29CF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2225" y="2895600"/>
            <a:ext cx="1371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74771" name="Line 20">
            <a:extLst>
              <a:ext uri="{FF2B5EF4-FFF2-40B4-BE49-F238E27FC236}">
                <a16:creationId xmlns:a16="http://schemas.microsoft.com/office/drawing/2014/main" id="{F681A541-2AF4-CE40-9D29-B6E91DCDB8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2825" y="2743200"/>
            <a:ext cx="19050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74772" name="Line 21">
            <a:extLst>
              <a:ext uri="{FF2B5EF4-FFF2-40B4-BE49-F238E27FC236}">
                <a16:creationId xmlns:a16="http://schemas.microsoft.com/office/drawing/2014/main" id="{0D7BB42D-9A2F-DF4B-923D-BC378C9AAB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6025" y="4572000"/>
            <a:ext cx="14478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74773" name="Rectangle 22">
            <a:extLst>
              <a:ext uri="{FF2B5EF4-FFF2-40B4-BE49-F238E27FC236}">
                <a16:creationId xmlns:a16="http://schemas.microsoft.com/office/drawing/2014/main" id="{B1A89036-F116-0649-8FFB-5533C4821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27432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600">
              <a:latin typeface="Helvetica" pitchFamily="2" charset="0"/>
            </a:endParaRPr>
          </a:p>
        </p:txBody>
      </p:sp>
      <p:sp>
        <p:nvSpPr>
          <p:cNvPr id="74774" name="Rectangle 23">
            <a:extLst>
              <a:ext uri="{FF2B5EF4-FFF2-40B4-BE49-F238E27FC236}">
                <a16:creationId xmlns:a16="http://schemas.microsoft.com/office/drawing/2014/main" id="{4899F5F6-E9FF-974E-8B16-B3ACB8C4B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47244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pos</a:t>
            </a:r>
          </a:p>
        </p:txBody>
      </p:sp>
      <p:sp>
        <p:nvSpPr>
          <p:cNvPr id="74775" name="Rectangle 24">
            <a:extLst>
              <a:ext uri="{FF2B5EF4-FFF2-40B4-BE49-F238E27FC236}">
                <a16:creationId xmlns:a16="http://schemas.microsoft.com/office/drawing/2014/main" id="{8E5F00FC-F88A-0548-B9A3-5BBE8964B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50292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refcnt = 1</a:t>
            </a:r>
          </a:p>
        </p:txBody>
      </p:sp>
      <p:sp>
        <p:nvSpPr>
          <p:cNvPr id="74776" name="Rectangle 25">
            <a:extLst>
              <a:ext uri="{FF2B5EF4-FFF2-40B4-BE49-F238E27FC236}">
                <a16:creationId xmlns:a16="http://schemas.microsoft.com/office/drawing/2014/main" id="{9A67375D-6142-624A-961B-B52086B26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53340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...</a:t>
            </a:r>
          </a:p>
        </p:txBody>
      </p:sp>
      <p:sp>
        <p:nvSpPr>
          <p:cNvPr id="74777" name="Rectangle 26">
            <a:extLst>
              <a:ext uri="{FF2B5EF4-FFF2-40B4-BE49-F238E27FC236}">
                <a16:creationId xmlns:a16="http://schemas.microsoft.com/office/drawing/2014/main" id="{0FD6FCAA-6636-3D45-A6AF-B8D2CC9C1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44196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600">
              <a:latin typeface="Helvetica" pitchFamily="2" charset="0"/>
            </a:endParaRPr>
          </a:p>
        </p:txBody>
      </p:sp>
      <p:sp>
        <p:nvSpPr>
          <p:cNvPr id="74778" name="Text Box 27">
            <a:extLst>
              <a:ext uri="{FF2B5EF4-FFF2-40B4-BE49-F238E27FC236}">
                <a16:creationId xmlns:a16="http://schemas.microsoft.com/office/drawing/2014/main" id="{4ED4BFB2-47E7-2240-B714-6BF938322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213" y="240665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</a:t>
            </a:r>
          </a:p>
        </p:txBody>
      </p:sp>
      <p:sp>
        <p:nvSpPr>
          <p:cNvPr id="74779" name="Text Box 28">
            <a:extLst>
              <a:ext uri="{FF2B5EF4-FFF2-40B4-BE49-F238E27FC236}">
                <a16:creationId xmlns:a16="http://schemas.microsoft.com/office/drawing/2014/main" id="{2D25D9D7-B1DA-0843-BA08-461D78F8D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613" y="408305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B</a:t>
            </a:r>
          </a:p>
        </p:txBody>
      </p:sp>
      <p:sp>
        <p:nvSpPr>
          <p:cNvPr id="74780" name="Text Box 29">
            <a:extLst>
              <a:ext uri="{FF2B5EF4-FFF2-40B4-BE49-F238E27FC236}">
                <a16:creationId xmlns:a16="http://schemas.microsoft.com/office/drawing/2014/main" id="{C70DAC83-4B89-E340-A6C7-24383BEF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8613" y="281940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</a:t>
            </a:r>
          </a:p>
        </p:txBody>
      </p:sp>
      <p:sp>
        <p:nvSpPr>
          <p:cNvPr id="74781" name="Text Box 30">
            <a:extLst>
              <a:ext uri="{FF2B5EF4-FFF2-40B4-BE49-F238E27FC236}">
                <a16:creationId xmlns:a16="http://schemas.microsoft.com/office/drawing/2014/main" id="{ECEC2DC7-8DA0-5E4F-AF49-8ACC30912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3213" y="438785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B</a:t>
            </a:r>
          </a:p>
        </p:txBody>
      </p:sp>
      <p:sp>
        <p:nvSpPr>
          <p:cNvPr id="74782" name="Line 31">
            <a:extLst>
              <a:ext uri="{FF2B5EF4-FFF2-40B4-BE49-F238E27FC236}">
                <a16:creationId xmlns:a16="http://schemas.microsoft.com/office/drawing/2014/main" id="{CB51A813-EED6-7943-AC28-023AF3D5C4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2825" y="4419600"/>
            <a:ext cx="1905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74783" name="Rectangle 32">
            <a:extLst>
              <a:ext uri="{FF2B5EF4-FFF2-40B4-BE49-F238E27FC236}">
                <a16:creationId xmlns:a16="http://schemas.microsoft.com/office/drawing/2014/main" id="{9E80152C-12EE-BE4B-8DDE-B75FC95C1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8100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fd0</a:t>
            </a:r>
          </a:p>
        </p:txBody>
      </p:sp>
      <p:sp>
        <p:nvSpPr>
          <p:cNvPr id="74784" name="Rectangle 33">
            <a:extLst>
              <a:ext uri="{FF2B5EF4-FFF2-40B4-BE49-F238E27FC236}">
                <a16:creationId xmlns:a16="http://schemas.microsoft.com/office/drawing/2014/main" id="{86F73944-5EE0-7443-A438-A57BF8355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0386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fd1</a:t>
            </a:r>
          </a:p>
        </p:txBody>
      </p:sp>
      <p:sp>
        <p:nvSpPr>
          <p:cNvPr id="74785" name="Rectangle 34">
            <a:extLst>
              <a:ext uri="{FF2B5EF4-FFF2-40B4-BE49-F238E27FC236}">
                <a16:creationId xmlns:a16="http://schemas.microsoft.com/office/drawing/2014/main" id="{3B1C61C9-B1A5-804F-9994-7B0E9C107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2672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fd2</a:t>
            </a:r>
          </a:p>
        </p:txBody>
      </p:sp>
      <p:sp>
        <p:nvSpPr>
          <p:cNvPr id="74786" name="Rectangle 35">
            <a:extLst>
              <a:ext uri="{FF2B5EF4-FFF2-40B4-BE49-F238E27FC236}">
                <a16:creationId xmlns:a16="http://schemas.microsoft.com/office/drawing/2014/main" id="{3549756C-2C7C-1B4F-B493-BBEA695D5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4958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fd3</a:t>
            </a:r>
          </a:p>
        </p:txBody>
      </p:sp>
      <p:sp>
        <p:nvSpPr>
          <p:cNvPr id="74787" name="Rectangle 36">
            <a:extLst>
              <a:ext uri="{FF2B5EF4-FFF2-40B4-BE49-F238E27FC236}">
                <a16:creationId xmlns:a16="http://schemas.microsoft.com/office/drawing/2014/main" id="{230987EF-1F36-F844-8CAD-7762376A9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7244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fd4</a:t>
            </a:r>
          </a:p>
        </p:txBody>
      </p:sp>
      <p:sp>
        <p:nvSpPr>
          <p:cNvPr id="74788" name="Rectangle 37">
            <a:extLst>
              <a:ext uri="{FF2B5EF4-FFF2-40B4-BE49-F238E27FC236}">
                <a16:creationId xmlns:a16="http://schemas.microsoft.com/office/drawing/2014/main" id="{5FE0B9F0-6E3C-FD41-99F3-586244559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9530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fd5</a:t>
            </a:r>
          </a:p>
        </p:txBody>
      </p:sp>
      <p:sp>
        <p:nvSpPr>
          <p:cNvPr id="74789" name="Rectangle 38">
            <a:extLst>
              <a:ext uri="{FF2B5EF4-FFF2-40B4-BE49-F238E27FC236}">
                <a16:creationId xmlns:a16="http://schemas.microsoft.com/office/drawing/2014/main" id="{BFD24575-B7F5-4143-9D77-4FE1A5407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1816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fd6</a:t>
            </a:r>
          </a:p>
        </p:txBody>
      </p:sp>
      <p:sp>
        <p:nvSpPr>
          <p:cNvPr id="74790" name="Rectangle 39">
            <a:extLst>
              <a:ext uri="{FF2B5EF4-FFF2-40B4-BE49-F238E27FC236}">
                <a16:creationId xmlns:a16="http://schemas.microsoft.com/office/drawing/2014/main" id="{F507565E-B65F-0C41-A8C5-1A1769471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4102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fd7</a:t>
            </a:r>
          </a:p>
        </p:txBody>
      </p:sp>
      <p:sp>
        <p:nvSpPr>
          <p:cNvPr id="74791" name="Text Box 40">
            <a:extLst>
              <a:ext uri="{FF2B5EF4-FFF2-40B4-BE49-F238E27FC236}">
                <a16:creationId xmlns:a16="http://schemas.microsoft.com/office/drawing/2014/main" id="{B2CD41D2-60B0-B746-8E00-19671763F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895600"/>
            <a:ext cx="16002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600">
                <a:latin typeface="Times New Roman" panose="02020603050405020304" pitchFamily="18" charset="0"/>
              </a:rPr>
              <a:t>Descriptor table (one table per process)</a:t>
            </a:r>
          </a:p>
        </p:txBody>
      </p:sp>
      <p:sp>
        <p:nvSpPr>
          <p:cNvPr id="74792" name="Rectangle 41">
            <a:extLst>
              <a:ext uri="{FF2B5EF4-FFF2-40B4-BE49-F238E27FC236}">
                <a16:creationId xmlns:a16="http://schemas.microsoft.com/office/drawing/2014/main" id="{9B1ED6ED-B2CD-C743-9671-0648F3C7D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0386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…</a:t>
            </a:r>
          </a:p>
        </p:txBody>
      </p:sp>
      <p:sp>
        <p:nvSpPr>
          <p:cNvPr id="74793" name="Rectangle 42">
            <a:extLst>
              <a:ext uri="{FF2B5EF4-FFF2-40B4-BE49-F238E27FC236}">
                <a16:creationId xmlns:a16="http://schemas.microsoft.com/office/drawing/2014/main" id="{5E7CFB23-A9A7-F341-B3CA-B48BF805A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6482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access</a:t>
            </a:r>
          </a:p>
        </p:txBody>
      </p:sp>
      <p:sp>
        <p:nvSpPr>
          <p:cNvPr id="74794" name="Rectangle 43">
            <a:extLst>
              <a:ext uri="{FF2B5EF4-FFF2-40B4-BE49-F238E27FC236}">
                <a16:creationId xmlns:a16="http://schemas.microsoft.com/office/drawing/2014/main" id="{EEFB23CF-3F78-9B42-889F-615E42CE6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9530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size</a:t>
            </a:r>
          </a:p>
        </p:txBody>
      </p:sp>
      <p:sp>
        <p:nvSpPr>
          <p:cNvPr id="74795" name="Rectangle 44">
            <a:extLst>
              <a:ext uri="{FF2B5EF4-FFF2-40B4-BE49-F238E27FC236}">
                <a16:creationId xmlns:a16="http://schemas.microsoft.com/office/drawing/2014/main" id="{5102F388-C6EA-2248-A5A1-6A2C57966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2578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type</a:t>
            </a:r>
          </a:p>
        </p:txBody>
      </p:sp>
      <p:sp>
        <p:nvSpPr>
          <p:cNvPr id="74796" name="Rectangle 45">
            <a:extLst>
              <a:ext uri="{FF2B5EF4-FFF2-40B4-BE49-F238E27FC236}">
                <a16:creationId xmlns:a16="http://schemas.microsoft.com/office/drawing/2014/main" id="{964DAA93-80B7-CE4A-840B-239EEF070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175" y="55626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…</a:t>
            </a:r>
          </a:p>
        </p:txBody>
      </p:sp>
      <p:sp>
        <p:nvSpPr>
          <p:cNvPr id="74797" name="Rectangle 46">
            <a:extLst>
              <a:ext uri="{FF2B5EF4-FFF2-40B4-BE49-F238E27FC236}">
                <a16:creationId xmlns:a16="http://schemas.microsoft.com/office/drawing/2014/main" id="{CD357189-8BF8-7948-A928-649AFA4A4B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V-Node table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灯片编号占位符 5">
            <a:extLst>
              <a:ext uri="{FF2B5EF4-FFF2-40B4-BE49-F238E27FC236}">
                <a16:creationId xmlns:a16="http://schemas.microsoft.com/office/drawing/2014/main" id="{913A789C-9A9F-E448-AB33-5428A935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5200DE-D499-0C4C-A43C-98608962950A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9CF71686-72CE-DD43-ABA9-06B65A7EE7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Read Directory Contents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44967CE4-21C0-254F-8719-BD061FEF3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95800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20000"/>
              </a:lnSpc>
              <a:buFontTx/>
              <a:buNone/>
              <a:defRPr/>
            </a:pPr>
            <a:r>
              <a:rPr lang="zh-CN" altLang="en-US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#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include &lt;sys/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types.h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#include &lt;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dirent.h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&gt;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DIR *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opendir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const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char *filename);</a:t>
            </a:r>
          </a:p>
          <a:p>
            <a:pPr algn="r">
              <a:lnSpc>
                <a:spcPct val="120000"/>
              </a:lnSpc>
              <a:buFontTx/>
              <a:buNone/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returns: pointer to handle if OK, NULL on error</a:t>
            </a:r>
            <a:endParaRPr lang="zh-CN" altLang="en-US" sz="2000" b="1" dirty="0">
              <a:solidFill>
                <a:srgbClr val="FF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struct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dirent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*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readdir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(DIR *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dirp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</a:p>
          <a:p>
            <a:pPr algn="r">
              <a:lnSpc>
                <a:spcPct val="120000"/>
              </a:lnSpc>
              <a:buFontTx/>
              <a:buNone/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returns: pointer to next directory entry if OK, NULL if no more entry or error</a:t>
            </a:r>
            <a:endParaRPr lang="zh-CN" altLang="en-US" sz="2000" b="1" dirty="0">
              <a:solidFill>
                <a:srgbClr val="FF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int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宋体" pitchFamily="2" charset="-122"/>
                <a:cs typeface="Courier New" pitchFamily="49" charset="0"/>
              </a:rPr>
              <a:t>closedir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(DIR *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dirp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);</a:t>
            </a:r>
          </a:p>
          <a:p>
            <a:pPr algn="r">
              <a:lnSpc>
                <a:spcPct val="120000"/>
              </a:lnSpc>
              <a:buFontTx/>
              <a:buNone/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returns: 0 if OK, -1 on error</a:t>
            </a:r>
            <a:endParaRPr lang="zh-CN" altLang="en-US" sz="2000" b="1" dirty="0">
              <a:solidFill>
                <a:srgbClr val="FF0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A778783-E90F-F742-BE1A-00A32C2DB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28600"/>
            <a:ext cx="4114800" cy="19050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 altLang="zh-CN" sz="2000" kern="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20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dirent</a:t>
            </a:r>
            <a:r>
              <a:rPr lang="en-US" altLang="zh-CN" sz="20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 altLang="zh-CN" sz="20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kern="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ino_t</a:t>
            </a:r>
            <a:r>
              <a:rPr lang="en-US" altLang="zh-CN" sz="20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d_ino</a:t>
            </a:r>
            <a:r>
              <a:rPr lang="en-US" altLang="zh-CN" sz="20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; /*</a:t>
            </a:r>
            <a:r>
              <a:rPr lang="en-US" altLang="zh-CN" sz="2000" kern="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inode</a:t>
            </a:r>
            <a:r>
              <a:rPr lang="en-US" altLang="zh-CN" sz="20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number*/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 altLang="zh-CN" sz="20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char  </a:t>
            </a:r>
            <a:r>
              <a:rPr lang="en-US" altLang="zh-CN" sz="2000" kern="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d_name</a:t>
            </a:r>
            <a:r>
              <a:rPr lang="en-US" altLang="zh-CN" sz="20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[256]; /*file name */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 altLang="zh-CN" sz="2000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灯片编号占位符 5">
            <a:extLst>
              <a:ext uri="{FF2B5EF4-FFF2-40B4-BE49-F238E27FC236}">
                <a16:creationId xmlns:a16="http://schemas.microsoft.com/office/drawing/2014/main" id="{21ECC5E1-714E-DA46-BEA9-7CB56766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F78FBD-06E9-3045-8724-069E12549145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49AF154F-9DFE-E347-A360-CE89AD8551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7000"/>
            <a:ext cx="8534400" cy="6350000"/>
          </a:xfrm>
          <a:solidFill>
            <a:schemeClr val="bg1"/>
          </a:solidFill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1.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#include “csapp.h”</a:t>
            </a:r>
          </a:p>
          <a:p>
            <a:pPr marL="0" indent="0"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2.</a:t>
            </a:r>
          </a:p>
          <a:p>
            <a:pPr marL="0" indent="0"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3.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int main(int argc, char **argv)</a:t>
            </a:r>
          </a:p>
          <a:p>
            <a:pPr marL="0" indent="0"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4.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{</a:t>
            </a:r>
          </a:p>
          <a:p>
            <a:pPr marL="0" indent="0"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5.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DIR *stream;</a:t>
            </a:r>
          </a:p>
          <a:p>
            <a:pPr marL="0" indent="0"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6.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struct dirent *dep;</a:t>
            </a:r>
          </a:p>
          <a:p>
            <a:pPr marL="0" indent="0"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7.</a:t>
            </a:r>
          </a:p>
          <a:p>
            <a:pPr marL="0" indent="0"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8.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steamp = Opendir(argv[1]);</a:t>
            </a:r>
          </a:p>
          <a:p>
            <a:pPr marL="0" indent="0"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9.</a:t>
            </a:r>
          </a:p>
          <a:p>
            <a:pPr marL="0" indent="0"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10.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errno = 0;</a:t>
            </a:r>
          </a:p>
          <a:p>
            <a:pPr marL="0" indent="0"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11.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while ((dep = Readdir(streamp)) != NULL) {</a:t>
            </a:r>
          </a:p>
          <a:p>
            <a:pPr marL="0" indent="0"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12.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printf(“Found file: %s\n”, dep-&gt;d_name);</a:t>
            </a:r>
          </a:p>
          <a:p>
            <a:pPr marL="0" indent="0"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13.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}</a:t>
            </a:r>
          </a:p>
          <a:p>
            <a:pPr marL="0" indent="0"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14.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if (errno ! = 0)</a:t>
            </a:r>
          </a:p>
          <a:p>
            <a:pPr marL="0" indent="0"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15.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unix_error(“readdir error”);</a:t>
            </a:r>
          </a:p>
          <a:p>
            <a:pPr marL="0" indent="0"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16.</a:t>
            </a:r>
          </a:p>
          <a:p>
            <a:pPr marL="0" indent="0"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17.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Closedir(streamp);</a:t>
            </a:r>
          </a:p>
          <a:p>
            <a:pPr marL="0" indent="0"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18.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exit(0) ;</a:t>
            </a:r>
          </a:p>
          <a:p>
            <a:pPr marL="0" indent="0"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19.</a:t>
            </a: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灯片编号占位符 5">
            <a:extLst>
              <a:ext uri="{FF2B5EF4-FFF2-40B4-BE49-F238E27FC236}">
                <a16:creationId xmlns:a16="http://schemas.microsoft.com/office/drawing/2014/main" id="{2C6C4683-66AF-C447-949F-67FC80106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2C7551-E16C-F741-99D1-0E853101B27D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BC19900F-5FFD-7142-A0BA-5EDC831C0F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Sharing Files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B990334E-12A0-034E-89B0-B2DD7D2A7F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648200"/>
          </a:xfrm>
        </p:spPr>
        <p:txBody>
          <a:bodyPr/>
          <a:lstStyle/>
          <a:p>
            <a:pPr marL="0" indent="0">
              <a:lnSpc>
                <a:spcPts val="2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“csapp.h”</a:t>
            </a:r>
          </a:p>
          <a:p>
            <a:pPr marL="0" indent="0">
              <a:lnSpc>
                <a:spcPts val="2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ts val="2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main()</a:t>
            </a:r>
          </a:p>
          <a:p>
            <a:pPr marL="0" indent="0">
              <a:lnSpc>
                <a:spcPts val="2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ts val="2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fd1, fd2;</a:t>
            </a:r>
          </a:p>
          <a:p>
            <a:pPr marL="0" indent="0">
              <a:lnSpc>
                <a:spcPts val="2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char c;</a:t>
            </a:r>
          </a:p>
          <a:p>
            <a:pPr marL="0" indent="0">
              <a:lnSpc>
                <a:spcPts val="2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ts val="2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fd1 = open(“foobar.txt”, O_RDONLY, 0) ;</a:t>
            </a:r>
          </a:p>
          <a:p>
            <a:pPr marL="0" indent="0">
              <a:lnSpc>
                <a:spcPts val="2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fd2 = open(“foobar.txt”, O_RDONLY, 0) ;</a:t>
            </a:r>
          </a:p>
          <a:p>
            <a:pPr marL="0" indent="0">
              <a:lnSpc>
                <a:spcPts val="2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read(fd1, &amp;c, 1) ;</a:t>
            </a:r>
          </a:p>
          <a:p>
            <a:pPr marL="0" indent="0">
              <a:lnSpc>
                <a:spcPts val="2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read(fd2, &amp;c, 1) ;</a:t>
            </a:r>
          </a:p>
          <a:p>
            <a:pPr marL="0" indent="0">
              <a:lnSpc>
                <a:spcPts val="2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printf(“c = %c\n”, c) ;</a:t>
            </a:r>
          </a:p>
          <a:p>
            <a:pPr marL="0" indent="0">
              <a:lnSpc>
                <a:spcPts val="2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exit(0)</a:t>
            </a:r>
          </a:p>
          <a:p>
            <a:pPr marL="0" indent="0">
              <a:lnSpc>
                <a:spcPts val="2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8E119D-F01F-754E-8A79-33B065113B88}"/>
              </a:ext>
            </a:extLst>
          </p:cNvPr>
          <p:cNvSpPr/>
          <p:nvPr/>
        </p:nvSpPr>
        <p:spPr>
          <a:xfrm>
            <a:off x="6616700" y="1541463"/>
            <a:ext cx="1724025" cy="3619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foobar.txt</a:t>
            </a:r>
            <a:endParaRPr lang="zh-CN" altLang="en-US" sz="2000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901" name="Flowchart: Document 5">
            <a:extLst>
              <a:ext uri="{FF2B5EF4-FFF2-40B4-BE49-F238E27FC236}">
                <a16:creationId xmlns:a16="http://schemas.microsoft.com/office/drawing/2014/main" id="{801240EE-8A49-7E4E-AE4F-F74D7DE7D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700" y="1905000"/>
            <a:ext cx="1371600" cy="1143000"/>
          </a:xfrm>
          <a:prstGeom prst="flowChartDocument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urier New" panose="02070309020205020404" pitchFamily="49" charset="0"/>
                <a:cs typeface="Courier New" panose="02070309020205020404" pitchFamily="49" charset="0"/>
              </a:rPr>
              <a:t>foobar</a:t>
            </a:r>
            <a:endParaRPr lang="zh-CN" altLang="en-US" sz="2000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灯片编号占位符 5">
            <a:extLst>
              <a:ext uri="{FF2B5EF4-FFF2-40B4-BE49-F238E27FC236}">
                <a16:creationId xmlns:a16="http://schemas.microsoft.com/office/drawing/2014/main" id="{415BF182-F0E8-C24E-8ADB-B75040EDF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4AB63C-F802-A543-8A71-7896C9F4417D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2946" name="Rectangle 3">
            <a:extLst>
              <a:ext uri="{FF2B5EF4-FFF2-40B4-BE49-F238E27FC236}">
                <a16:creationId xmlns:a16="http://schemas.microsoft.com/office/drawing/2014/main" id="{D2FAD38B-F0AC-1841-A7A6-A8A511DF9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38100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82947" name="Rectangle 4">
            <a:extLst>
              <a:ext uri="{FF2B5EF4-FFF2-40B4-BE49-F238E27FC236}">
                <a16:creationId xmlns:a16="http://schemas.microsoft.com/office/drawing/2014/main" id="{9FEA768B-21DE-324B-9CC0-43BC32B9E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0386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82948" name="Rectangle 5">
            <a:extLst>
              <a:ext uri="{FF2B5EF4-FFF2-40B4-BE49-F238E27FC236}">
                <a16:creationId xmlns:a16="http://schemas.microsoft.com/office/drawing/2014/main" id="{93A7733D-68C5-6940-A30F-4C0C805BE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2672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82949" name="Rectangle 6">
            <a:extLst>
              <a:ext uri="{FF2B5EF4-FFF2-40B4-BE49-F238E27FC236}">
                <a16:creationId xmlns:a16="http://schemas.microsoft.com/office/drawing/2014/main" id="{0940EFA7-9ED3-A44D-BEF3-FC5210F14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4958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82950" name="Rectangle 7">
            <a:extLst>
              <a:ext uri="{FF2B5EF4-FFF2-40B4-BE49-F238E27FC236}">
                <a16:creationId xmlns:a16="http://schemas.microsoft.com/office/drawing/2014/main" id="{83930D60-0FC6-4D40-B82B-956E06919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7244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82951" name="Rectangle 8">
            <a:extLst>
              <a:ext uri="{FF2B5EF4-FFF2-40B4-BE49-F238E27FC236}">
                <a16:creationId xmlns:a16="http://schemas.microsoft.com/office/drawing/2014/main" id="{03FE67E6-92F2-9848-9408-C853DBFE6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9530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82952" name="Rectangle 9">
            <a:extLst>
              <a:ext uri="{FF2B5EF4-FFF2-40B4-BE49-F238E27FC236}">
                <a16:creationId xmlns:a16="http://schemas.microsoft.com/office/drawing/2014/main" id="{FBE0676D-829A-AF42-94B2-16BA8F907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51816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82953" name="Rectangle 10">
            <a:extLst>
              <a:ext uri="{FF2B5EF4-FFF2-40B4-BE49-F238E27FC236}">
                <a16:creationId xmlns:a16="http://schemas.microsoft.com/office/drawing/2014/main" id="{9BEC0971-8252-9C40-86C4-0473D20F2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54102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82954" name="Text Box 11">
            <a:extLst>
              <a:ext uri="{FF2B5EF4-FFF2-40B4-BE49-F238E27FC236}">
                <a16:creationId xmlns:a16="http://schemas.microsoft.com/office/drawing/2014/main" id="{39D7CA81-12D1-814E-A3E2-E30DE37B3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706563"/>
            <a:ext cx="22098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open file table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(shared by all process)</a:t>
            </a:r>
          </a:p>
        </p:txBody>
      </p:sp>
      <p:sp>
        <p:nvSpPr>
          <p:cNvPr id="82955" name="Text Box 12">
            <a:extLst>
              <a:ext uri="{FF2B5EF4-FFF2-40B4-BE49-F238E27FC236}">
                <a16:creationId xmlns:a16="http://schemas.microsoft.com/office/drawing/2014/main" id="{23D9A0B3-5D2E-2C4A-9358-A41339CFF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338" y="1858963"/>
            <a:ext cx="1719262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V-node table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(shared by all processes)</a:t>
            </a:r>
          </a:p>
        </p:txBody>
      </p:sp>
      <p:sp>
        <p:nvSpPr>
          <p:cNvPr id="82956" name="Rectangle 13">
            <a:extLst>
              <a:ext uri="{FF2B5EF4-FFF2-40B4-BE49-F238E27FC236}">
                <a16:creationId xmlns:a16="http://schemas.microsoft.com/office/drawing/2014/main" id="{5A955A16-2C67-4A4E-82A7-2DA80B322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0480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pos</a:t>
            </a:r>
          </a:p>
        </p:txBody>
      </p:sp>
      <p:sp>
        <p:nvSpPr>
          <p:cNvPr id="82957" name="Rectangle 14">
            <a:extLst>
              <a:ext uri="{FF2B5EF4-FFF2-40B4-BE49-F238E27FC236}">
                <a16:creationId xmlns:a16="http://schemas.microsoft.com/office/drawing/2014/main" id="{7F6384AD-BE5C-5D4B-825C-EDD19FC45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3528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refcnt = 1</a:t>
            </a:r>
          </a:p>
        </p:txBody>
      </p:sp>
      <p:sp>
        <p:nvSpPr>
          <p:cNvPr id="82958" name="Rectangle 15">
            <a:extLst>
              <a:ext uri="{FF2B5EF4-FFF2-40B4-BE49-F238E27FC236}">
                <a16:creationId xmlns:a16="http://schemas.microsoft.com/office/drawing/2014/main" id="{8D07A61C-6614-9142-85F5-FBA67E479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6576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...</a:t>
            </a:r>
          </a:p>
        </p:txBody>
      </p:sp>
      <p:sp>
        <p:nvSpPr>
          <p:cNvPr id="82959" name="Rectangle 16">
            <a:extLst>
              <a:ext uri="{FF2B5EF4-FFF2-40B4-BE49-F238E27FC236}">
                <a16:creationId xmlns:a16="http://schemas.microsoft.com/office/drawing/2014/main" id="{83E16B0B-A24C-3341-AE7E-504B21BD9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1242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access</a:t>
            </a:r>
          </a:p>
        </p:txBody>
      </p:sp>
      <p:sp>
        <p:nvSpPr>
          <p:cNvPr id="82960" name="Rectangle 17">
            <a:extLst>
              <a:ext uri="{FF2B5EF4-FFF2-40B4-BE49-F238E27FC236}">
                <a16:creationId xmlns:a16="http://schemas.microsoft.com/office/drawing/2014/main" id="{5D7418CD-30D1-D04A-97A4-97E8B29A9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4290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size</a:t>
            </a:r>
          </a:p>
        </p:txBody>
      </p:sp>
      <p:sp>
        <p:nvSpPr>
          <p:cNvPr id="82961" name="Rectangle 18">
            <a:extLst>
              <a:ext uri="{FF2B5EF4-FFF2-40B4-BE49-F238E27FC236}">
                <a16:creationId xmlns:a16="http://schemas.microsoft.com/office/drawing/2014/main" id="{C10F13FD-E604-874E-98E0-1F6AE68DF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7338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type</a:t>
            </a:r>
          </a:p>
        </p:txBody>
      </p:sp>
      <p:sp>
        <p:nvSpPr>
          <p:cNvPr id="82962" name="Line 19">
            <a:extLst>
              <a:ext uri="{FF2B5EF4-FFF2-40B4-BE49-F238E27FC236}">
                <a16:creationId xmlns:a16="http://schemas.microsoft.com/office/drawing/2014/main" id="{C5E7DAF1-003B-BB4F-BED1-618A2B426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2225" y="2895600"/>
            <a:ext cx="1371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82963" name="Line 20">
            <a:extLst>
              <a:ext uri="{FF2B5EF4-FFF2-40B4-BE49-F238E27FC236}">
                <a16:creationId xmlns:a16="http://schemas.microsoft.com/office/drawing/2014/main" id="{A7560FCA-F45A-A242-93CA-A7E05BD254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2825" y="2743200"/>
            <a:ext cx="190500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82964" name="Line 21">
            <a:extLst>
              <a:ext uri="{FF2B5EF4-FFF2-40B4-BE49-F238E27FC236}">
                <a16:creationId xmlns:a16="http://schemas.microsoft.com/office/drawing/2014/main" id="{05045E4B-2D1E-A046-AAE5-231F91BE47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6025" y="3352800"/>
            <a:ext cx="1450975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82965" name="Rectangle 22">
            <a:extLst>
              <a:ext uri="{FF2B5EF4-FFF2-40B4-BE49-F238E27FC236}">
                <a16:creationId xmlns:a16="http://schemas.microsoft.com/office/drawing/2014/main" id="{64D6B1B6-7885-C445-A048-1AAFE63D1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27432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600">
              <a:latin typeface="Helvetica" pitchFamily="2" charset="0"/>
            </a:endParaRPr>
          </a:p>
        </p:txBody>
      </p:sp>
      <p:sp>
        <p:nvSpPr>
          <p:cNvPr id="82966" name="Rectangle 23">
            <a:extLst>
              <a:ext uri="{FF2B5EF4-FFF2-40B4-BE49-F238E27FC236}">
                <a16:creationId xmlns:a16="http://schemas.microsoft.com/office/drawing/2014/main" id="{FDD1F17B-E947-B24F-A9B1-14D71CE13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47244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pos</a:t>
            </a:r>
          </a:p>
        </p:txBody>
      </p:sp>
      <p:sp>
        <p:nvSpPr>
          <p:cNvPr id="82967" name="Rectangle 24">
            <a:extLst>
              <a:ext uri="{FF2B5EF4-FFF2-40B4-BE49-F238E27FC236}">
                <a16:creationId xmlns:a16="http://schemas.microsoft.com/office/drawing/2014/main" id="{1648D901-4408-A04C-A7F2-E9D8BB404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50292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refcnt = 1</a:t>
            </a:r>
          </a:p>
        </p:txBody>
      </p:sp>
      <p:sp>
        <p:nvSpPr>
          <p:cNvPr id="82968" name="Rectangle 25">
            <a:extLst>
              <a:ext uri="{FF2B5EF4-FFF2-40B4-BE49-F238E27FC236}">
                <a16:creationId xmlns:a16="http://schemas.microsoft.com/office/drawing/2014/main" id="{FB654EE6-2D00-424E-BD09-8CEB1D1DF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53340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...</a:t>
            </a:r>
          </a:p>
        </p:txBody>
      </p:sp>
      <p:sp>
        <p:nvSpPr>
          <p:cNvPr id="82969" name="Rectangle 26">
            <a:extLst>
              <a:ext uri="{FF2B5EF4-FFF2-40B4-BE49-F238E27FC236}">
                <a16:creationId xmlns:a16="http://schemas.microsoft.com/office/drawing/2014/main" id="{C35C83FD-B264-1640-8C42-AEAD8EEA4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44196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600">
              <a:latin typeface="Helvetica" pitchFamily="2" charset="0"/>
            </a:endParaRPr>
          </a:p>
        </p:txBody>
      </p:sp>
      <p:sp>
        <p:nvSpPr>
          <p:cNvPr id="82970" name="Text Box 27">
            <a:extLst>
              <a:ext uri="{FF2B5EF4-FFF2-40B4-BE49-F238E27FC236}">
                <a16:creationId xmlns:a16="http://schemas.microsoft.com/office/drawing/2014/main" id="{81E2FD67-0273-EE41-8E98-AE635D081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213" y="240665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</a:t>
            </a:r>
          </a:p>
        </p:txBody>
      </p:sp>
      <p:sp>
        <p:nvSpPr>
          <p:cNvPr id="82971" name="Text Box 28">
            <a:extLst>
              <a:ext uri="{FF2B5EF4-FFF2-40B4-BE49-F238E27FC236}">
                <a16:creationId xmlns:a16="http://schemas.microsoft.com/office/drawing/2014/main" id="{A6A408A8-A960-5047-A1C1-19E34993E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613" y="408305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B</a:t>
            </a:r>
          </a:p>
        </p:txBody>
      </p:sp>
      <p:sp>
        <p:nvSpPr>
          <p:cNvPr id="82972" name="Text Box 29">
            <a:extLst>
              <a:ext uri="{FF2B5EF4-FFF2-40B4-BE49-F238E27FC236}">
                <a16:creationId xmlns:a16="http://schemas.microsoft.com/office/drawing/2014/main" id="{6EEE431E-1258-BE45-A7B1-E8EA562E3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8613" y="281940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</a:t>
            </a:r>
          </a:p>
        </p:txBody>
      </p:sp>
      <p:sp>
        <p:nvSpPr>
          <p:cNvPr id="82973" name="Line 30">
            <a:extLst>
              <a:ext uri="{FF2B5EF4-FFF2-40B4-BE49-F238E27FC236}">
                <a16:creationId xmlns:a16="http://schemas.microsoft.com/office/drawing/2014/main" id="{77587CA4-321B-5E4A-A04F-CE246D7597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2825" y="4419600"/>
            <a:ext cx="1905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82974" name="Rectangle 31">
            <a:extLst>
              <a:ext uri="{FF2B5EF4-FFF2-40B4-BE49-F238E27FC236}">
                <a16:creationId xmlns:a16="http://schemas.microsoft.com/office/drawing/2014/main" id="{95CA80D3-3E7F-7B46-A8CA-4339AB0AF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8100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fd0</a:t>
            </a:r>
          </a:p>
        </p:txBody>
      </p:sp>
      <p:sp>
        <p:nvSpPr>
          <p:cNvPr id="82975" name="Rectangle 32">
            <a:extLst>
              <a:ext uri="{FF2B5EF4-FFF2-40B4-BE49-F238E27FC236}">
                <a16:creationId xmlns:a16="http://schemas.microsoft.com/office/drawing/2014/main" id="{5350A5E0-E7D9-4A4D-9E7A-94A354E9F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0386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fd1</a:t>
            </a:r>
          </a:p>
        </p:txBody>
      </p:sp>
      <p:sp>
        <p:nvSpPr>
          <p:cNvPr id="82976" name="Rectangle 33">
            <a:extLst>
              <a:ext uri="{FF2B5EF4-FFF2-40B4-BE49-F238E27FC236}">
                <a16:creationId xmlns:a16="http://schemas.microsoft.com/office/drawing/2014/main" id="{31E10BD3-1675-AE4B-A815-071853515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2672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fd2</a:t>
            </a:r>
          </a:p>
        </p:txBody>
      </p:sp>
      <p:sp>
        <p:nvSpPr>
          <p:cNvPr id="82977" name="Rectangle 34">
            <a:extLst>
              <a:ext uri="{FF2B5EF4-FFF2-40B4-BE49-F238E27FC236}">
                <a16:creationId xmlns:a16="http://schemas.microsoft.com/office/drawing/2014/main" id="{3D39F136-408E-AE43-957C-441E785C0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4958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fd3</a:t>
            </a:r>
          </a:p>
        </p:txBody>
      </p:sp>
      <p:sp>
        <p:nvSpPr>
          <p:cNvPr id="82978" name="Rectangle 35">
            <a:extLst>
              <a:ext uri="{FF2B5EF4-FFF2-40B4-BE49-F238E27FC236}">
                <a16:creationId xmlns:a16="http://schemas.microsoft.com/office/drawing/2014/main" id="{B2A08D7D-4E88-C844-B32C-4A63B668A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7244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fd4</a:t>
            </a:r>
          </a:p>
        </p:txBody>
      </p:sp>
      <p:sp>
        <p:nvSpPr>
          <p:cNvPr id="82979" name="Rectangle 36">
            <a:extLst>
              <a:ext uri="{FF2B5EF4-FFF2-40B4-BE49-F238E27FC236}">
                <a16:creationId xmlns:a16="http://schemas.microsoft.com/office/drawing/2014/main" id="{CC3DD595-368D-EE44-A039-79D081A26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9530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fd5</a:t>
            </a:r>
          </a:p>
        </p:txBody>
      </p:sp>
      <p:sp>
        <p:nvSpPr>
          <p:cNvPr id="82980" name="Rectangle 37">
            <a:extLst>
              <a:ext uri="{FF2B5EF4-FFF2-40B4-BE49-F238E27FC236}">
                <a16:creationId xmlns:a16="http://schemas.microsoft.com/office/drawing/2014/main" id="{7958B5E4-42AE-C749-9877-F3E406C1D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1816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fd6</a:t>
            </a:r>
          </a:p>
        </p:txBody>
      </p:sp>
      <p:sp>
        <p:nvSpPr>
          <p:cNvPr id="82981" name="Rectangle 38">
            <a:extLst>
              <a:ext uri="{FF2B5EF4-FFF2-40B4-BE49-F238E27FC236}">
                <a16:creationId xmlns:a16="http://schemas.microsoft.com/office/drawing/2014/main" id="{92ECE335-CF38-0245-9E8C-70B6B339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4102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fd7</a:t>
            </a:r>
          </a:p>
        </p:txBody>
      </p:sp>
      <p:sp>
        <p:nvSpPr>
          <p:cNvPr id="82982" name="Text Box 39">
            <a:extLst>
              <a:ext uri="{FF2B5EF4-FFF2-40B4-BE49-F238E27FC236}">
                <a16:creationId xmlns:a16="http://schemas.microsoft.com/office/drawing/2014/main" id="{5DF17368-553B-C342-806C-62829A882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895600"/>
            <a:ext cx="16002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600">
                <a:latin typeface="Times New Roman" panose="02020603050405020304" pitchFamily="18" charset="0"/>
              </a:rPr>
              <a:t>Descriptor table (one table per process)</a:t>
            </a:r>
          </a:p>
        </p:txBody>
      </p:sp>
      <p:sp>
        <p:nvSpPr>
          <p:cNvPr id="82983" name="Rectangle 40">
            <a:extLst>
              <a:ext uri="{FF2B5EF4-FFF2-40B4-BE49-F238E27FC236}">
                <a16:creationId xmlns:a16="http://schemas.microsoft.com/office/drawing/2014/main" id="{707F2415-4DC9-7040-AEDE-E5DC9103A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0386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…</a:t>
            </a:r>
          </a:p>
        </p:txBody>
      </p:sp>
      <p:sp>
        <p:nvSpPr>
          <p:cNvPr id="82984" name="Rectangle 41">
            <a:extLst>
              <a:ext uri="{FF2B5EF4-FFF2-40B4-BE49-F238E27FC236}">
                <a16:creationId xmlns:a16="http://schemas.microsoft.com/office/drawing/2014/main" id="{897B6939-5E45-2E48-AACC-816A963DE2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Sharing Files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灯片编号占位符 5">
            <a:extLst>
              <a:ext uri="{FF2B5EF4-FFF2-40B4-BE49-F238E27FC236}">
                <a16:creationId xmlns:a16="http://schemas.microsoft.com/office/drawing/2014/main" id="{EF9BCCA6-C1FC-E140-8704-D4C8EFC4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3E6695-2C20-4943-8678-AC9FA48B3865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4994" name="Rectangle 3">
            <a:extLst>
              <a:ext uri="{FF2B5EF4-FFF2-40B4-BE49-F238E27FC236}">
                <a16:creationId xmlns:a16="http://schemas.microsoft.com/office/drawing/2014/main" id="{73A6C4AD-BA09-194F-B1F4-F1C3B28FC1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696200" cy="4648200"/>
          </a:xfrm>
        </p:spPr>
        <p:txBody>
          <a:bodyPr/>
          <a:lstStyle/>
          <a:p>
            <a:pPr marL="0" indent="0">
              <a:lnSpc>
                <a:spcPts val="16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“csapp.h”</a:t>
            </a:r>
          </a:p>
          <a:p>
            <a:pPr marL="0" indent="0">
              <a:lnSpc>
                <a:spcPts val="16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ts val="16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main()</a:t>
            </a:r>
          </a:p>
          <a:p>
            <a:pPr marL="0" indent="0">
              <a:lnSpc>
                <a:spcPts val="16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ts val="16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fd;</a:t>
            </a:r>
          </a:p>
          <a:p>
            <a:pPr marL="0" indent="0">
              <a:lnSpc>
                <a:spcPts val="16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char c;</a:t>
            </a:r>
          </a:p>
          <a:p>
            <a:pPr marL="0" indent="0">
              <a:lnSpc>
                <a:spcPts val="16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ts val="16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fd = open(“foobar.txt”, O_RDONLY, 0) ;</a:t>
            </a:r>
          </a:p>
          <a:p>
            <a:pPr marL="0" indent="0">
              <a:lnSpc>
                <a:spcPts val="16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if (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fork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 == 0 ) {</a:t>
            </a:r>
          </a:p>
          <a:p>
            <a:pPr marL="0" indent="0">
              <a:lnSpc>
                <a:spcPts val="16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read(fd, &amp;c, 1) ;</a:t>
            </a:r>
          </a:p>
          <a:p>
            <a:pPr marL="0" indent="0">
              <a:lnSpc>
                <a:spcPts val="16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		exit(0) ;</a:t>
            </a:r>
          </a:p>
          <a:p>
            <a:pPr marL="0" indent="0">
              <a:lnSpc>
                <a:spcPts val="16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	}</a:t>
            </a:r>
          </a:p>
          <a:p>
            <a:pPr marL="0" indent="0">
              <a:lnSpc>
                <a:spcPts val="16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	wait(NULL) ;</a:t>
            </a:r>
          </a:p>
          <a:p>
            <a:pPr marL="0" indent="0">
              <a:lnSpc>
                <a:spcPts val="16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read(fd, &amp;c, 1) ;</a:t>
            </a:r>
          </a:p>
          <a:p>
            <a:pPr marL="0" indent="0">
              <a:lnSpc>
                <a:spcPts val="16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printf(“c = %c\n”, c) ;</a:t>
            </a:r>
          </a:p>
          <a:p>
            <a:pPr marL="0" indent="0">
              <a:lnSpc>
                <a:spcPts val="16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exit(0)</a:t>
            </a:r>
          </a:p>
          <a:p>
            <a:pPr marL="0" indent="0">
              <a:lnSpc>
                <a:spcPts val="16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995" name="Rectangle 46">
            <a:extLst>
              <a:ext uri="{FF2B5EF4-FFF2-40B4-BE49-F238E27FC236}">
                <a16:creationId xmlns:a16="http://schemas.microsoft.com/office/drawing/2014/main" id="{D6D62C2D-F66F-C24A-838C-6F48C9F2A5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Sharing Files between Parent and Child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C54AA4-7CC4-914D-99D5-C150AEA1CAA4}"/>
              </a:ext>
            </a:extLst>
          </p:cNvPr>
          <p:cNvSpPr/>
          <p:nvPr/>
        </p:nvSpPr>
        <p:spPr>
          <a:xfrm>
            <a:off x="6616700" y="1541463"/>
            <a:ext cx="1724025" cy="3619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foobar.txt</a:t>
            </a:r>
            <a:endParaRPr lang="zh-CN" altLang="en-US" sz="2000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4997" name="Flowchart: Document 7">
            <a:extLst>
              <a:ext uri="{FF2B5EF4-FFF2-40B4-BE49-F238E27FC236}">
                <a16:creationId xmlns:a16="http://schemas.microsoft.com/office/drawing/2014/main" id="{97BB47AA-6849-C941-BB9A-F2E48E7BE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700" y="1905000"/>
            <a:ext cx="1371600" cy="1143000"/>
          </a:xfrm>
          <a:prstGeom prst="flowChartDocument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urier New" panose="02070309020205020404" pitchFamily="49" charset="0"/>
                <a:cs typeface="Courier New" panose="02070309020205020404" pitchFamily="49" charset="0"/>
              </a:rPr>
              <a:t>foobar</a:t>
            </a:r>
            <a:endParaRPr lang="zh-CN" altLang="en-US" sz="2000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灯片编号占位符 5">
            <a:extLst>
              <a:ext uri="{FF2B5EF4-FFF2-40B4-BE49-F238E27FC236}">
                <a16:creationId xmlns:a16="http://schemas.microsoft.com/office/drawing/2014/main" id="{FAA62413-69BC-6843-A044-B529BC440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BD9E70-DE89-ED43-83BF-D486F39F50E9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7042" name="Text Box 3">
            <a:extLst>
              <a:ext uri="{FF2B5EF4-FFF2-40B4-BE49-F238E27FC236}">
                <a16:creationId xmlns:a16="http://schemas.microsoft.com/office/drawing/2014/main" id="{74B58BA3-6110-D64F-9C74-A6B59B3FF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706563"/>
            <a:ext cx="22098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open file table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(shared by all process)</a:t>
            </a:r>
          </a:p>
        </p:txBody>
      </p:sp>
      <p:sp>
        <p:nvSpPr>
          <p:cNvPr id="87043" name="Text Box 4">
            <a:extLst>
              <a:ext uri="{FF2B5EF4-FFF2-40B4-BE49-F238E27FC236}">
                <a16:creationId xmlns:a16="http://schemas.microsoft.com/office/drawing/2014/main" id="{878006B4-7633-EF46-83BA-CA1AE2051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338" y="1858963"/>
            <a:ext cx="1719262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V-node table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(shared by all processes)</a:t>
            </a:r>
          </a:p>
        </p:txBody>
      </p:sp>
      <p:sp>
        <p:nvSpPr>
          <p:cNvPr id="87044" name="Rectangle 5">
            <a:extLst>
              <a:ext uri="{FF2B5EF4-FFF2-40B4-BE49-F238E27FC236}">
                <a16:creationId xmlns:a16="http://schemas.microsoft.com/office/drawing/2014/main" id="{8BFF6ADC-2D6C-1443-9DDD-BAFF76ED4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0480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pos</a:t>
            </a:r>
          </a:p>
        </p:txBody>
      </p:sp>
      <p:sp>
        <p:nvSpPr>
          <p:cNvPr id="87045" name="Rectangle 6">
            <a:extLst>
              <a:ext uri="{FF2B5EF4-FFF2-40B4-BE49-F238E27FC236}">
                <a16:creationId xmlns:a16="http://schemas.microsoft.com/office/drawing/2014/main" id="{E4EE6E54-7CB1-E446-B66B-EA2AC4079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3528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refcnt = 1</a:t>
            </a:r>
          </a:p>
        </p:txBody>
      </p:sp>
      <p:sp>
        <p:nvSpPr>
          <p:cNvPr id="87046" name="Rectangle 7">
            <a:extLst>
              <a:ext uri="{FF2B5EF4-FFF2-40B4-BE49-F238E27FC236}">
                <a16:creationId xmlns:a16="http://schemas.microsoft.com/office/drawing/2014/main" id="{40E104D9-2D59-8643-BC9F-25B5468B8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6576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...</a:t>
            </a:r>
          </a:p>
        </p:txBody>
      </p:sp>
      <p:sp>
        <p:nvSpPr>
          <p:cNvPr id="87047" name="Rectangle 8">
            <a:extLst>
              <a:ext uri="{FF2B5EF4-FFF2-40B4-BE49-F238E27FC236}">
                <a16:creationId xmlns:a16="http://schemas.microsoft.com/office/drawing/2014/main" id="{F8E8E80D-B7C1-0549-9E8C-6C93699F2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1242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access</a:t>
            </a:r>
          </a:p>
        </p:txBody>
      </p:sp>
      <p:sp>
        <p:nvSpPr>
          <p:cNvPr id="87048" name="Rectangle 9">
            <a:extLst>
              <a:ext uri="{FF2B5EF4-FFF2-40B4-BE49-F238E27FC236}">
                <a16:creationId xmlns:a16="http://schemas.microsoft.com/office/drawing/2014/main" id="{11B2D5B4-9829-B648-8CB3-D63BD7A9C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4290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size</a:t>
            </a:r>
          </a:p>
        </p:txBody>
      </p:sp>
      <p:sp>
        <p:nvSpPr>
          <p:cNvPr id="87049" name="Rectangle 10">
            <a:extLst>
              <a:ext uri="{FF2B5EF4-FFF2-40B4-BE49-F238E27FC236}">
                <a16:creationId xmlns:a16="http://schemas.microsoft.com/office/drawing/2014/main" id="{5EE90897-AFB4-7248-8B65-E3C16CB1F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7338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type</a:t>
            </a:r>
          </a:p>
        </p:txBody>
      </p:sp>
      <p:sp>
        <p:nvSpPr>
          <p:cNvPr id="87050" name="Line 11">
            <a:extLst>
              <a:ext uri="{FF2B5EF4-FFF2-40B4-BE49-F238E27FC236}">
                <a16:creationId xmlns:a16="http://schemas.microsoft.com/office/drawing/2014/main" id="{C33791AC-D727-9841-A855-F99BE7A4FEA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2225" y="2895600"/>
            <a:ext cx="1371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87051" name="Rectangle 14">
            <a:extLst>
              <a:ext uri="{FF2B5EF4-FFF2-40B4-BE49-F238E27FC236}">
                <a16:creationId xmlns:a16="http://schemas.microsoft.com/office/drawing/2014/main" id="{061BE3DF-0AF7-924A-B004-FD073D5FB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27432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600">
              <a:latin typeface="Helvetica" pitchFamily="2" charset="0"/>
            </a:endParaRPr>
          </a:p>
        </p:txBody>
      </p:sp>
      <p:sp>
        <p:nvSpPr>
          <p:cNvPr id="87052" name="Text Box 19">
            <a:extLst>
              <a:ext uri="{FF2B5EF4-FFF2-40B4-BE49-F238E27FC236}">
                <a16:creationId xmlns:a16="http://schemas.microsoft.com/office/drawing/2014/main" id="{648DD687-331E-104A-9119-19DC6ADC5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213" y="240665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</a:t>
            </a:r>
          </a:p>
        </p:txBody>
      </p:sp>
      <p:sp>
        <p:nvSpPr>
          <p:cNvPr id="87053" name="Text Box 21">
            <a:extLst>
              <a:ext uri="{FF2B5EF4-FFF2-40B4-BE49-F238E27FC236}">
                <a16:creationId xmlns:a16="http://schemas.microsoft.com/office/drawing/2014/main" id="{3DB633C4-ED5C-5543-BD2D-45AF7A195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8613" y="281940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</a:t>
            </a:r>
          </a:p>
        </p:txBody>
      </p:sp>
      <p:sp>
        <p:nvSpPr>
          <p:cNvPr id="87054" name="Text Box 41">
            <a:extLst>
              <a:ext uri="{FF2B5EF4-FFF2-40B4-BE49-F238E27FC236}">
                <a16:creationId xmlns:a16="http://schemas.microsoft.com/office/drawing/2014/main" id="{51042AD2-FBB8-894D-B765-362A261A6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28800"/>
            <a:ext cx="1600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600">
                <a:latin typeface="Times New Roman" panose="02020603050405020304" pitchFamily="18" charset="0"/>
              </a:rPr>
              <a:t>Parent</a:t>
            </a:r>
          </a:p>
        </p:txBody>
      </p:sp>
      <p:sp>
        <p:nvSpPr>
          <p:cNvPr id="87055" name="Rectangle 42">
            <a:extLst>
              <a:ext uri="{FF2B5EF4-FFF2-40B4-BE49-F238E27FC236}">
                <a16:creationId xmlns:a16="http://schemas.microsoft.com/office/drawing/2014/main" id="{986BB5FA-4E38-DC43-94FA-93182A010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0386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…</a:t>
            </a:r>
          </a:p>
        </p:txBody>
      </p:sp>
      <p:grpSp>
        <p:nvGrpSpPr>
          <p:cNvPr id="87056" name="Group 47">
            <a:extLst>
              <a:ext uri="{FF2B5EF4-FFF2-40B4-BE49-F238E27FC236}">
                <a16:creationId xmlns:a16="http://schemas.microsoft.com/office/drawing/2014/main" id="{AB74E7E9-6F28-FD4F-AC76-42E216F6BF38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828800"/>
            <a:ext cx="1216025" cy="1828800"/>
            <a:chOff x="768" y="2400"/>
            <a:chExt cx="766" cy="1152"/>
          </a:xfrm>
        </p:grpSpPr>
        <p:sp>
          <p:nvSpPr>
            <p:cNvPr id="87059" name="Rectangle 48">
              <a:extLst>
                <a:ext uri="{FF2B5EF4-FFF2-40B4-BE49-F238E27FC236}">
                  <a16:creationId xmlns:a16="http://schemas.microsoft.com/office/drawing/2014/main" id="{516E41B5-DAEE-4948-8470-07065213C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2400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87060" name="Rectangle 49">
              <a:extLst>
                <a:ext uri="{FF2B5EF4-FFF2-40B4-BE49-F238E27FC236}">
                  <a16:creationId xmlns:a16="http://schemas.microsoft.com/office/drawing/2014/main" id="{56ED47DF-B138-964E-BED4-C5FF4A33A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2544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87061" name="Rectangle 50">
              <a:extLst>
                <a:ext uri="{FF2B5EF4-FFF2-40B4-BE49-F238E27FC236}">
                  <a16:creationId xmlns:a16="http://schemas.microsoft.com/office/drawing/2014/main" id="{EE5560CC-8FBD-AC46-A342-8E237039D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2688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87062" name="Rectangle 51">
              <a:extLst>
                <a:ext uri="{FF2B5EF4-FFF2-40B4-BE49-F238E27FC236}">
                  <a16:creationId xmlns:a16="http://schemas.microsoft.com/office/drawing/2014/main" id="{3C2ADEC5-0EB6-5F46-9C79-F7CCFCC81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2832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87063" name="Rectangle 52">
              <a:extLst>
                <a:ext uri="{FF2B5EF4-FFF2-40B4-BE49-F238E27FC236}">
                  <a16:creationId xmlns:a16="http://schemas.microsoft.com/office/drawing/2014/main" id="{1BDE37A6-66E2-F146-8B91-7C005FFC2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2976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87064" name="Rectangle 53">
              <a:extLst>
                <a:ext uri="{FF2B5EF4-FFF2-40B4-BE49-F238E27FC236}">
                  <a16:creationId xmlns:a16="http://schemas.microsoft.com/office/drawing/2014/main" id="{1D36B311-DCD3-694C-825E-E532FE741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3120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87065" name="Rectangle 54">
              <a:extLst>
                <a:ext uri="{FF2B5EF4-FFF2-40B4-BE49-F238E27FC236}">
                  <a16:creationId xmlns:a16="http://schemas.microsoft.com/office/drawing/2014/main" id="{C1F9982A-B0EA-8543-B382-A1324162C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3264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87066" name="Rectangle 55">
              <a:extLst>
                <a:ext uri="{FF2B5EF4-FFF2-40B4-BE49-F238E27FC236}">
                  <a16:creationId xmlns:a16="http://schemas.microsoft.com/office/drawing/2014/main" id="{27365B95-54F7-6747-8270-8857B870E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3408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87067" name="Rectangle 56">
              <a:extLst>
                <a:ext uri="{FF2B5EF4-FFF2-40B4-BE49-F238E27FC236}">
                  <a16:creationId xmlns:a16="http://schemas.microsoft.com/office/drawing/2014/main" id="{CEE38323-8555-2D49-A13B-F86CF3FD5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400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fd0</a:t>
              </a:r>
            </a:p>
          </p:txBody>
        </p:sp>
        <p:sp>
          <p:nvSpPr>
            <p:cNvPr id="87068" name="Rectangle 57">
              <a:extLst>
                <a:ext uri="{FF2B5EF4-FFF2-40B4-BE49-F238E27FC236}">
                  <a16:creationId xmlns:a16="http://schemas.microsoft.com/office/drawing/2014/main" id="{EBAF469C-1CAC-324E-B178-81129CA4A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544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fd1</a:t>
              </a:r>
            </a:p>
          </p:txBody>
        </p:sp>
        <p:sp>
          <p:nvSpPr>
            <p:cNvPr id="87069" name="Rectangle 58">
              <a:extLst>
                <a:ext uri="{FF2B5EF4-FFF2-40B4-BE49-F238E27FC236}">
                  <a16:creationId xmlns:a16="http://schemas.microsoft.com/office/drawing/2014/main" id="{AC26BB60-A22E-4245-8D74-53B0E9946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688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fd2</a:t>
              </a:r>
            </a:p>
          </p:txBody>
        </p:sp>
        <p:sp>
          <p:nvSpPr>
            <p:cNvPr id="87070" name="Rectangle 59">
              <a:extLst>
                <a:ext uri="{FF2B5EF4-FFF2-40B4-BE49-F238E27FC236}">
                  <a16:creationId xmlns:a16="http://schemas.microsoft.com/office/drawing/2014/main" id="{3CAFE333-F777-0E43-965E-2D57EF7AB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832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fd3</a:t>
              </a:r>
            </a:p>
          </p:txBody>
        </p:sp>
        <p:sp>
          <p:nvSpPr>
            <p:cNvPr id="87071" name="Rectangle 60">
              <a:extLst>
                <a:ext uri="{FF2B5EF4-FFF2-40B4-BE49-F238E27FC236}">
                  <a16:creationId xmlns:a16="http://schemas.microsoft.com/office/drawing/2014/main" id="{740FC90F-EFB2-4C4E-A7F3-50AC3918F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976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fd4</a:t>
              </a:r>
            </a:p>
          </p:txBody>
        </p:sp>
        <p:sp>
          <p:nvSpPr>
            <p:cNvPr id="87072" name="Rectangle 61">
              <a:extLst>
                <a:ext uri="{FF2B5EF4-FFF2-40B4-BE49-F238E27FC236}">
                  <a16:creationId xmlns:a16="http://schemas.microsoft.com/office/drawing/2014/main" id="{D4ECEC6A-0519-7543-B791-080524860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120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fd5</a:t>
              </a:r>
            </a:p>
          </p:txBody>
        </p:sp>
        <p:sp>
          <p:nvSpPr>
            <p:cNvPr id="87073" name="Rectangle 62">
              <a:extLst>
                <a:ext uri="{FF2B5EF4-FFF2-40B4-BE49-F238E27FC236}">
                  <a16:creationId xmlns:a16="http://schemas.microsoft.com/office/drawing/2014/main" id="{62196EFC-F0AD-CA48-9768-6DA524A82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264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fd6</a:t>
              </a:r>
            </a:p>
          </p:txBody>
        </p:sp>
        <p:sp>
          <p:nvSpPr>
            <p:cNvPr id="87074" name="Rectangle 63">
              <a:extLst>
                <a:ext uri="{FF2B5EF4-FFF2-40B4-BE49-F238E27FC236}">
                  <a16:creationId xmlns:a16="http://schemas.microsoft.com/office/drawing/2014/main" id="{10CFD8E9-A993-8A41-9DDD-4EBB9C207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408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fd7</a:t>
              </a:r>
            </a:p>
          </p:txBody>
        </p:sp>
      </p:grpSp>
      <p:sp>
        <p:nvSpPr>
          <p:cNvPr id="87057" name="Line 64">
            <a:extLst>
              <a:ext uri="{FF2B5EF4-FFF2-40B4-BE49-F238E27FC236}">
                <a16:creationId xmlns:a16="http://schemas.microsoft.com/office/drawing/2014/main" id="{48EC7497-9A13-674D-8BE7-6110A5ABD1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651125"/>
            <a:ext cx="1905000" cy="92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87058" name="Rectangle 46">
            <a:extLst>
              <a:ext uri="{FF2B5EF4-FFF2-40B4-BE49-F238E27FC236}">
                <a16:creationId xmlns:a16="http://schemas.microsoft.com/office/drawing/2014/main" id="{749847EF-3A3B-8945-B54B-209F6E4DC8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Sharing Files between Parent and Child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灯片编号占位符 5">
            <a:extLst>
              <a:ext uri="{FF2B5EF4-FFF2-40B4-BE49-F238E27FC236}">
                <a16:creationId xmlns:a16="http://schemas.microsoft.com/office/drawing/2014/main" id="{9D184A53-C724-6F40-B37C-E071AF77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73BF80-08D2-DE4F-A5D9-AA86AB855211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9090" name="Text Box 3">
            <a:extLst>
              <a:ext uri="{FF2B5EF4-FFF2-40B4-BE49-F238E27FC236}">
                <a16:creationId xmlns:a16="http://schemas.microsoft.com/office/drawing/2014/main" id="{98704786-9A8B-0A4B-950D-48E681F8E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706563"/>
            <a:ext cx="22098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open file table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(shared by all process)</a:t>
            </a:r>
          </a:p>
        </p:txBody>
      </p:sp>
      <p:sp>
        <p:nvSpPr>
          <p:cNvPr id="89091" name="Text Box 4">
            <a:extLst>
              <a:ext uri="{FF2B5EF4-FFF2-40B4-BE49-F238E27FC236}">
                <a16:creationId xmlns:a16="http://schemas.microsoft.com/office/drawing/2014/main" id="{CFB78A29-0B82-E242-A20E-F84768102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338" y="1858963"/>
            <a:ext cx="1719262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V-node table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(shared by all processes)</a:t>
            </a:r>
          </a:p>
        </p:txBody>
      </p:sp>
      <p:sp>
        <p:nvSpPr>
          <p:cNvPr id="89092" name="Rectangle 5">
            <a:extLst>
              <a:ext uri="{FF2B5EF4-FFF2-40B4-BE49-F238E27FC236}">
                <a16:creationId xmlns:a16="http://schemas.microsoft.com/office/drawing/2014/main" id="{DCC6128C-A7BF-504D-9D1A-10491A506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0480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pos</a:t>
            </a:r>
          </a:p>
        </p:txBody>
      </p:sp>
      <p:sp>
        <p:nvSpPr>
          <p:cNvPr id="89093" name="Rectangle 6">
            <a:extLst>
              <a:ext uri="{FF2B5EF4-FFF2-40B4-BE49-F238E27FC236}">
                <a16:creationId xmlns:a16="http://schemas.microsoft.com/office/drawing/2014/main" id="{E6CFF4D3-D56D-A447-AB10-BFB08C171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3528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refcnt = 2</a:t>
            </a:r>
          </a:p>
        </p:txBody>
      </p:sp>
      <p:sp>
        <p:nvSpPr>
          <p:cNvPr id="89094" name="Rectangle 7">
            <a:extLst>
              <a:ext uri="{FF2B5EF4-FFF2-40B4-BE49-F238E27FC236}">
                <a16:creationId xmlns:a16="http://schemas.microsoft.com/office/drawing/2014/main" id="{3A8EC6A9-9CEC-0F41-8B47-768CB0510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6576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...</a:t>
            </a:r>
          </a:p>
        </p:txBody>
      </p:sp>
      <p:sp>
        <p:nvSpPr>
          <p:cNvPr id="89095" name="Rectangle 8">
            <a:extLst>
              <a:ext uri="{FF2B5EF4-FFF2-40B4-BE49-F238E27FC236}">
                <a16:creationId xmlns:a16="http://schemas.microsoft.com/office/drawing/2014/main" id="{4F55FD1C-CB33-274A-956C-61C6A313A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1242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access</a:t>
            </a:r>
          </a:p>
        </p:txBody>
      </p:sp>
      <p:sp>
        <p:nvSpPr>
          <p:cNvPr id="89096" name="Rectangle 9">
            <a:extLst>
              <a:ext uri="{FF2B5EF4-FFF2-40B4-BE49-F238E27FC236}">
                <a16:creationId xmlns:a16="http://schemas.microsoft.com/office/drawing/2014/main" id="{1ED1E672-96C7-B744-B9F2-275AB576A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4290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size</a:t>
            </a:r>
          </a:p>
        </p:txBody>
      </p:sp>
      <p:sp>
        <p:nvSpPr>
          <p:cNvPr id="89097" name="Rectangle 10">
            <a:extLst>
              <a:ext uri="{FF2B5EF4-FFF2-40B4-BE49-F238E27FC236}">
                <a16:creationId xmlns:a16="http://schemas.microsoft.com/office/drawing/2014/main" id="{475B198F-558F-2F43-98C9-E6DE79C49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7338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type</a:t>
            </a:r>
          </a:p>
        </p:txBody>
      </p:sp>
      <p:sp>
        <p:nvSpPr>
          <p:cNvPr id="89098" name="Line 11">
            <a:extLst>
              <a:ext uri="{FF2B5EF4-FFF2-40B4-BE49-F238E27FC236}">
                <a16:creationId xmlns:a16="http://schemas.microsoft.com/office/drawing/2014/main" id="{2DEBD470-AB72-F042-80EA-B18240DD0B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2225" y="2895600"/>
            <a:ext cx="1371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89099" name="Line 12">
            <a:extLst>
              <a:ext uri="{FF2B5EF4-FFF2-40B4-BE49-F238E27FC236}">
                <a16:creationId xmlns:a16="http://schemas.microsoft.com/office/drawing/2014/main" id="{498003A7-2D4A-B541-B255-BAE7C0ED40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12975" y="2743200"/>
            <a:ext cx="1974850" cy="1889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89100" name="Rectangle 14">
            <a:extLst>
              <a:ext uri="{FF2B5EF4-FFF2-40B4-BE49-F238E27FC236}">
                <a16:creationId xmlns:a16="http://schemas.microsoft.com/office/drawing/2014/main" id="{5C0462B6-7D7F-4649-BACE-3B720FAA5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27432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600">
              <a:latin typeface="Helvetica" pitchFamily="2" charset="0"/>
            </a:endParaRPr>
          </a:p>
        </p:txBody>
      </p:sp>
      <p:sp>
        <p:nvSpPr>
          <p:cNvPr id="89101" name="Text Box 19">
            <a:extLst>
              <a:ext uri="{FF2B5EF4-FFF2-40B4-BE49-F238E27FC236}">
                <a16:creationId xmlns:a16="http://schemas.microsoft.com/office/drawing/2014/main" id="{DF58C7A6-BFE9-254D-8A8E-73F7314B4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213" y="240665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</a:t>
            </a:r>
          </a:p>
        </p:txBody>
      </p:sp>
      <p:sp>
        <p:nvSpPr>
          <p:cNvPr id="89102" name="Text Box 21">
            <a:extLst>
              <a:ext uri="{FF2B5EF4-FFF2-40B4-BE49-F238E27FC236}">
                <a16:creationId xmlns:a16="http://schemas.microsoft.com/office/drawing/2014/main" id="{15C93178-2060-1C47-918A-E7E484316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8613" y="281940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</a:t>
            </a:r>
          </a:p>
        </p:txBody>
      </p:sp>
      <p:grpSp>
        <p:nvGrpSpPr>
          <p:cNvPr id="89103" name="Group 24">
            <a:extLst>
              <a:ext uri="{FF2B5EF4-FFF2-40B4-BE49-F238E27FC236}">
                <a16:creationId xmlns:a16="http://schemas.microsoft.com/office/drawing/2014/main" id="{9C7ABCE8-F754-F645-A2C2-A4FE06032C5A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810000"/>
            <a:ext cx="1216025" cy="1828800"/>
            <a:chOff x="768" y="2400"/>
            <a:chExt cx="766" cy="1152"/>
          </a:xfrm>
        </p:grpSpPr>
        <p:sp>
          <p:nvSpPr>
            <p:cNvPr id="89126" name="Rectangle 25">
              <a:extLst>
                <a:ext uri="{FF2B5EF4-FFF2-40B4-BE49-F238E27FC236}">
                  <a16:creationId xmlns:a16="http://schemas.microsoft.com/office/drawing/2014/main" id="{ABE4C840-F907-064B-ADF6-7F199227F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2400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89127" name="Rectangle 26">
              <a:extLst>
                <a:ext uri="{FF2B5EF4-FFF2-40B4-BE49-F238E27FC236}">
                  <a16:creationId xmlns:a16="http://schemas.microsoft.com/office/drawing/2014/main" id="{AF014E97-B110-1A4A-81F0-AB768368F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2544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89128" name="Rectangle 27">
              <a:extLst>
                <a:ext uri="{FF2B5EF4-FFF2-40B4-BE49-F238E27FC236}">
                  <a16:creationId xmlns:a16="http://schemas.microsoft.com/office/drawing/2014/main" id="{63B0FF4F-C4F1-8246-89D5-838CB2FEE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2688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89129" name="Rectangle 28">
              <a:extLst>
                <a:ext uri="{FF2B5EF4-FFF2-40B4-BE49-F238E27FC236}">
                  <a16:creationId xmlns:a16="http://schemas.microsoft.com/office/drawing/2014/main" id="{7427A170-7D34-E341-8779-72B02BB5F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2832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89130" name="Rectangle 29">
              <a:extLst>
                <a:ext uri="{FF2B5EF4-FFF2-40B4-BE49-F238E27FC236}">
                  <a16:creationId xmlns:a16="http://schemas.microsoft.com/office/drawing/2014/main" id="{543CF1F2-B16A-3C49-B79E-67B87E930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2976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89131" name="Rectangle 30">
              <a:extLst>
                <a:ext uri="{FF2B5EF4-FFF2-40B4-BE49-F238E27FC236}">
                  <a16:creationId xmlns:a16="http://schemas.microsoft.com/office/drawing/2014/main" id="{88F8FCEF-0F94-D847-98C7-3DA47A258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3120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89132" name="Rectangle 31">
              <a:extLst>
                <a:ext uri="{FF2B5EF4-FFF2-40B4-BE49-F238E27FC236}">
                  <a16:creationId xmlns:a16="http://schemas.microsoft.com/office/drawing/2014/main" id="{F12589A6-0AEF-EC4C-9540-777FDBD55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3264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89133" name="Rectangle 32">
              <a:extLst>
                <a:ext uri="{FF2B5EF4-FFF2-40B4-BE49-F238E27FC236}">
                  <a16:creationId xmlns:a16="http://schemas.microsoft.com/office/drawing/2014/main" id="{4F7400E8-79A9-EE48-A2D7-4416D049C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3408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89134" name="Rectangle 33">
              <a:extLst>
                <a:ext uri="{FF2B5EF4-FFF2-40B4-BE49-F238E27FC236}">
                  <a16:creationId xmlns:a16="http://schemas.microsoft.com/office/drawing/2014/main" id="{1D0754FB-2C63-1A43-A8F1-1AC97A445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400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fd0</a:t>
              </a:r>
            </a:p>
          </p:txBody>
        </p:sp>
        <p:sp>
          <p:nvSpPr>
            <p:cNvPr id="89135" name="Rectangle 34">
              <a:extLst>
                <a:ext uri="{FF2B5EF4-FFF2-40B4-BE49-F238E27FC236}">
                  <a16:creationId xmlns:a16="http://schemas.microsoft.com/office/drawing/2014/main" id="{46A66059-446A-BB4A-9A4F-273D53DEA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544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fd1</a:t>
              </a:r>
            </a:p>
          </p:txBody>
        </p:sp>
        <p:sp>
          <p:nvSpPr>
            <p:cNvPr id="89136" name="Rectangle 35">
              <a:extLst>
                <a:ext uri="{FF2B5EF4-FFF2-40B4-BE49-F238E27FC236}">
                  <a16:creationId xmlns:a16="http://schemas.microsoft.com/office/drawing/2014/main" id="{0B4AB830-A910-A443-9117-75CE711DE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688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fd2</a:t>
              </a:r>
            </a:p>
          </p:txBody>
        </p:sp>
        <p:sp>
          <p:nvSpPr>
            <p:cNvPr id="89137" name="Rectangle 36">
              <a:extLst>
                <a:ext uri="{FF2B5EF4-FFF2-40B4-BE49-F238E27FC236}">
                  <a16:creationId xmlns:a16="http://schemas.microsoft.com/office/drawing/2014/main" id="{4AF76A2E-EEE0-C64E-B784-A496A25E5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832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fd3</a:t>
              </a:r>
            </a:p>
          </p:txBody>
        </p:sp>
        <p:sp>
          <p:nvSpPr>
            <p:cNvPr id="89138" name="Rectangle 37">
              <a:extLst>
                <a:ext uri="{FF2B5EF4-FFF2-40B4-BE49-F238E27FC236}">
                  <a16:creationId xmlns:a16="http://schemas.microsoft.com/office/drawing/2014/main" id="{B3392D81-F8E5-5842-AD64-AE4200EA1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976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fd4</a:t>
              </a:r>
            </a:p>
          </p:txBody>
        </p:sp>
        <p:sp>
          <p:nvSpPr>
            <p:cNvPr id="89139" name="Rectangle 38">
              <a:extLst>
                <a:ext uri="{FF2B5EF4-FFF2-40B4-BE49-F238E27FC236}">
                  <a16:creationId xmlns:a16="http://schemas.microsoft.com/office/drawing/2014/main" id="{23006147-1702-6843-89B8-9D43F042B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120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fd5</a:t>
              </a:r>
            </a:p>
          </p:txBody>
        </p:sp>
        <p:sp>
          <p:nvSpPr>
            <p:cNvPr id="89140" name="Rectangle 39">
              <a:extLst>
                <a:ext uri="{FF2B5EF4-FFF2-40B4-BE49-F238E27FC236}">
                  <a16:creationId xmlns:a16="http://schemas.microsoft.com/office/drawing/2014/main" id="{193809CE-E56A-6F4F-8940-7CCABE811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264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fd6</a:t>
              </a:r>
            </a:p>
          </p:txBody>
        </p:sp>
        <p:sp>
          <p:nvSpPr>
            <p:cNvPr id="89141" name="Rectangle 40">
              <a:extLst>
                <a:ext uri="{FF2B5EF4-FFF2-40B4-BE49-F238E27FC236}">
                  <a16:creationId xmlns:a16="http://schemas.microsoft.com/office/drawing/2014/main" id="{2364B465-3D82-D445-8116-BB1C82DAB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408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fd7</a:t>
              </a:r>
            </a:p>
          </p:txBody>
        </p:sp>
      </p:grpSp>
      <p:sp>
        <p:nvSpPr>
          <p:cNvPr id="89104" name="Rectangle 42">
            <a:extLst>
              <a:ext uri="{FF2B5EF4-FFF2-40B4-BE49-F238E27FC236}">
                <a16:creationId xmlns:a16="http://schemas.microsoft.com/office/drawing/2014/main" id="{81E3E4AF-6F35-CE42-B2E5-4E7C1ADB1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0386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…</a:t>
            </a:r>
          </a:p>
        </p:txBody>
      </p:sp>
      <p:grpSp>
        <p:nvGrpSpPr>
          <p:cNvPr id="89105" name="Group 47">
            <a:extLst>
              <a:ext uri="{FF2B5EF4-FFF2-40B4-BE49-F238E27FC236}">
                <a16:creationId xmlns:a16="http://schemas.microsoft.com/office/drawing/2014/main" id="{67F0CC7C-67F4-4643-99EC-E9F540D386D5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828800"/>
            <a:ext cx="1216025" cy="1828800"/>
            <a:chOff x="768" y="2400"/>
            <a:chExt cx="766" cy="1152"/>
          </a:xfrm>
        </p:grpSpPr>
        <p:sp>
          <p:nvSpPr>
            <p:cNvPr id="89110" name="Rectangle 48">
              <a:extLst>
                <a:ext uri="{FF2B5EF4-FFF2-40B4-BE49-F238E27FC236}">
                  <a16:creationId xmlns:a16="http://schemas.microsoft.com/office/drawing/2014/main" id="{5B6E1604-E76B-3E45-B419-5B8BEFAC7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2400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89111" name="Rectangle 49">
              <a:extLst>
                <a:ext uri="{FF2B5EF4-FFF2-40B4-BE49-F238E27FC236}">
                  <a16:creationId xmlns:a16="http://schemas.microsoft.com/office/drawing/2014/main" id="{95EA1C36-55EE-6A4A-BAC2-0D5B3633A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2544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89112" name="Rectangle 50">
              <a:extLst>
                <a:ext uri="{FF2B5EF4-FFF2-40B4-BE49-F238E27FC236}">
                  <a16:creationId xmlns:a16="http://schemas.microsoft.com/office/drawing/2014/main" id="{A8ECDB5E-3983-0A41-B721-344809731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2688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89113" name="Rectangle 51">
              <a:extLst>
                <a:ext uri="{FF2B5EF4-FFF2-40B4-BE49-F238E27FC236}">
                  <a16:creationId xmlns:a16="http://schemas.microsoft.com/office/drawing/2014/main" id="{63A5F1AD-30F1-8F44-8024-7DE670D8A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2832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89114" name="Rectangle 52">
              <a:extLst>
                <a:ext uri="{FF2B5EF4-FFF2-40B4-BE49-F238E27FC236}">
                  <a16:creationId xmlns:a16="http://schemas.microsoft.com/office/drawing/2014/main" id="{C1CB4C36-263C-9041-8D53-A313C49FC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2976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89115" name="Rectangle 53">
              <a:extLst>
                <a:ext uri="{FF2B5EF4-FFF2-40B4-BE49-F238E27FC236}">
                  <a16:creationId xmlns:a16="http://schemas.microsoft.com/office/drawing/2014/main" id="{D77FE6BE-31BD-E540-8543-1047F4875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3120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89116" name="Rectangle 54">
              <a:extLst>
                <a:ext uri="{FF2B5EF4-FFF2-40B4-BE49-F238E27FC236}">
                  <a16:creationId xmlns:a16="http://schemas.microsoft.com/office/drawing/2014/main" id="{9EE7BFB5-623B-EA4B-A04B-1A8801C84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3264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89117" name="Rectangle 55">
              <a:extLst>
                <a:ext uri="{FF2B5EF4-FFF2-40B4-BE49-F238E27FC236}">
                  <a16:creationId xmlns:a16="http://schemas.microsoft.com/office/drawing/2014/main" id="{4798057C-5B89-DA42-9833-319A6C676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3408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89118" name="Rectangle 56">
              <a:extLst>
                <a:ext uri="{FF2B5EF4-FFF2-40B4-BE49-F238E27FC236}">
                  <a16:creationId xmlns:a16="http://schemas.microsoft.com/office/drawing/2014/main" id="{6CE949EF-F06E-EA44-A01F-A8C9ED4BC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400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fd0</a:t>
              </a:r>
            </a:p>
          </p:txBody>
        </p:sp>
        <p:sp>
          <p:nvSpPr>
            <p:cNvPr id="89119" name="Rectangle 57">
              <a:extLst>
                <a:ext uri="{FF2B5EF4-FFF2-40B4-BE49-F238E27FC236}">
                  <a16:creationId xmlns:a16="http://schemas.microsoft.com/office/drawing/2014/main" id="{2C2F96DD-EE22-5140-8B77-DB4505728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544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fd1</a:t>
              </a:r>
            </a:p>
          </p:txBody>
        </p:sp>
        <p:sp>
          <p:nvSpPr>
            <p:cNvPr id="89120" name="Rectangle 58">
              <a:extLst>
                <a:ext uri="{FF2B5EF4-FFF2-40B4-BE49-F238E27FC236}">
                  <a16:creationId xmlns:a16="http://schemas.microsoft.com/office/drawing/2014/main" id="{44CE1D60-072C-4645-B4AA-564D540C7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688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fd2</a:t>
              </a:r>
            </a:p>
          </p:txBody>
        </p:sp>
        <p:sp>
          <p:nvSpPr>
            <p:cNvPr id="89121" name="Rectangle 59">
              <a:extLst>
                <a:ext uri="{FF2B5EF4-FFF2-40B4-BE49-F238E27FC236}">
                  <a16:creationId xmlns:a16="http://schemas.microsoft.com/office/drawing/2014/main" id="{0C3D3D48-6386-0140-A2E5-5A7569BFA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832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fd3</a:t>
              </a:r>
            </a:p>
          </p:txBody>
        </p:sp>
        <p:sp>
          <p:nvSpPr>
            <p:cNvPr id="89122" name="Rectangle 60">
              <a:extLst>
                <a:ext uri="{FF2B5EF4-FFF2-40B4-BE49-F238E27FC236}">
                  <a16:creationId xmlns:a16="http://schemas.microsoft.com/office/drawing/2014/main" id="{F984965A-BAFC-174A-8FB6-B028DB612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976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fd4</a:t>
              </a:r>
            </a:p>
          </p:txBody>
        </p:sp>
        <p:sp>
          <p:nvSpPr>
            <p:cNvPr id="89123" name="Rectangle 61">
              <a:extLst>
                <a:ext uri="{FF2B5EF4-FFF2-40B4-BE49-F238E27FC236}">
                  <a16:creationId xmlns:a16="http://schemas.microsoft.com/office/drawing/2014/main" id="{D35A37D7-A8D7-DD49-88D7-B57653501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120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fd5</a:t>
              </a:r>
            </a:p>
          </p:txBody>
        </p:sp>
        <p:sp>
          <p:nvSpPr>
            <p:cNvPr id="89124" name="Rectangle 62">
              <a:extLst>
                <a:ext uri="{FF2B5EF4-FFF2-40B4-BE49-F238E27FC236}">
                  <a16:creationId xmlns:a16="http://schemas.microsoft.com/office/drawing/2014/main" id="{CA911E6F-5A25-DF41-A7B0-357B9ECF3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264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fd6</a:t>
              </a:r>
            </a:p>
          </p:txBody>
        </p:sp>
        <p:sp>
          <p:nvSpPr>
            <p:cNvPr id="89125" name="Rectangle 63">
              <a:extLst>
                <a:ext uri="{FF2B5EF4-FFF2-40B4-BE49-F238E27FC236}">
                  <a16:creationId xmlns:a16="http://schemas.microsoft.com/office/drawing/2014/main" id="{880B20D2-B1FD-C140-B325-D00E6CA6D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408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fd7</a:t>
              </a:r>
            </a:p>
          </p:txBody>
        </p:sp>
      </p:grpSp>
      <p:sp>
        <p:nvSpPr>
          <p:cNvPr id="89106" name="Rectangle 46">
            <a:extLst>
              <a:ext uri="{FF2B5EF4-FFF2-40B4-BE49-F238E27FC236}">
                <a16:creationId xmlns:a16="http://schemas.microsoft.com/office/drawing/2014/main" id="{8B522625-0A9B-9942-8990-9D7A38786A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Sharing Files between Parent and Child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9107" name="Text Box 41">
            <a:extLst>
              <a:ext uri="{FF2B5EF4-FFF2-40B4-BE49-F238E27FC236}">
                <a16:creationId xmlns:a16="http://schemas.microsoft.com/office/drawing/2014/main" id="{D2C67010-F6BC-8E4C-8337-AC522C0B4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28800"/>
            <a:ext cx="1600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600">
                <a:latin typeface="Times New Roman" panose="02020603050405020304" pitchFamily="18" charset="0"/>
              </a:rPr>
              <a:t>Parent</a:t>
            </a:r>
          </a:p>
        </p:txBody>
      </p:sp>
      <p:sp>
        <p:nvSpPr>
          <p:cNvPr id="89108" name="Text Box 41">
            <a:extLst>
              <a:ext uri="{FF2B5EF4-FFF2-40B4-BE49-F238E27FC236}">
                <a16:creationId xmlns:a16="http://schemas.microsoft.com/office/drawing/2014/main" id="{0D2AB838-EF38-6F49-BF07-33D9E864A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776663"/>
            <a:ext cx="1600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600">
                <a:latin typeface="Times New Roman" panose="02020603050405020304" pitchFamily="18" charset="0"/>
              </a:rPr>
              <a:t>Child</a:t>
            </a:r>
          </a:p>
        </p:txBody>
      </p:sp>
      <p:sp>
        <p:nvSpPr>
          <p:cNvPr id="89109" name="Line 64">
            <a:extLst>
              <a:ext uri="{FF2B5EF4-FFF2-40B4-BE49-F238E27FC236}">
                <a16:creationId xmlns:a16="http://schemas.microsoft.com/office/drawing/2014/main" id="{63A130F5-584B-5A48-9C18-95417836D23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651125"/>
            <a:ext cx="1905000" cy="92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灯片编号占位符 5">
            <a:extLst>
              <a:ext uri="{FF2B5EF4-FFF2-40B4-BE49-F238E27FC236}">
                <a16:creationId xmlns:a16="http://schemas.microsoft.com/office/drawing/2014/main" id="{E27799A2-A548-5649-9F9D-484F5EDEE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156DB4-823E-E54E-9677-5B14331319FD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1138" name="Text Box 3">
            <a:extLst>
              <a:ext uri="{FF2B5EF4-FFF2-40B4-BE49-F238E27FC236}">
                <a16:creationId xmlns:a16="http://schemas.microsoft.com/office/drawing/2014/main" id="{3BB8D0F1-AA2A-BC49-B30F-1C2969C73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706563"/>
            <a:ext cx="22098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open file table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(shared by all process)</a:t>
            </a:r>
          </a:p>
        </p:txBody>
      </p:sp>
      <p:sp>
        <p:nvSpPr>
          <p:cNvPr id="91139" name="Text Box 4">
            <a:extLst>
              <a:ext uri="{FF2B5EF4-FFF2-40B4-BE49-F238E27FC236}">
                <a16:creationId xmlns:a16="http://schemas.microsoft.com/office/drawing/2014/main" id="{7B225096-EF81-1D4C-AFC6-30BF1DDF8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338" y="1858963"/>
            <a:ext cx="1719262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V-node table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(shared by all processes)</a:t>
            </a:r>
          </a:p>
        </p:txBody>
      </p:sp>
      <p:sp>
        <p:nvSpPr>
          <p:cNvPr id="91140" name="Rectangle 5">
            <a:extLst>
              <a:ext uri="{FF2B5EF4-FFF2-40B4-BE49-F238E27FC236}">
                <a16:creationId xmlns:a16="http://schemas.microsoft.com/office/drawing/2014/main" id="{51FA3D64-F574-124B-A6B9-0A3057E32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0480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pos</a:t>
            </a:r>
          </a:p>
        </p:txBody>
      </p:sp>
      <p:sp>
        <p:nvSpPr>
          <p:cNvPr id="91141" name="Rectangle 6">
            <a:extLst>
              <a:ext uri="{FF2B5EF4-FFF2-40B4-BE49-F238E27FC236}">
                <a16:creationId xmlns:a16="http://schemas.microsoft.com/office/drawing/2014/main" id="{BADE14D4-4851-B240-80F7-0940DDD03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3528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refcnt = 1</a:t>
            </a:r>
          </a:p>
        </p:txBody>
      </p:sp>
      <p:sp>
        <p:nvSpPr>
          <p:cNvPr id="91142" name="Rectangle 7">
            <a:extLst>
              <a:ext uri="{FF2B5EF4-FFF2-40B4-BE49-F238E27FC236}">
                <a16:creationId xmlns:a16="http://schemas.microsoft.com/office/drawing/2014/main" id="{E3131620-53E4-4E4E-B47D-A3A406DFB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6576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...</a:t>
            </a:r>
          </a:p>
        </p:txBody>
      </p:sp>
      <p:sp>
        <p:nvSpPr>
          <p:cNvPr id="91143" name="Rectangle 8">
            <a:extLst>
              <a:ext uri="{FF2B5EF4-FFF2-40B4-BE49-F238E27FC236}">
                <a16:creationId xmlns:a16="http://schemas.microsoft.com/office/drawing/2014/main" id="{74A49C37-07F8-B44F-ADCA-1AE46999A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1242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access</a:t>
            </a:r>
          </a:p>
        </p:txBody>
      </p:sp>
      <p:sp>
        <p:nvSpPr>
          <p:cNvPr id="91144" name="Rectangle 9">
            <a:extLst>
              <a:ext uri="{FF2B5EF4-FFF2-40B4-BE49-F238E27FC236}">
                <a16:creationId xmlns:a16="http://schemas.microsoft.com/office/drawing/2014/main" id="{B1601ED8-27BA-3A48-AE4E-EE32E1D8A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4290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size</a:t>
            </a:r>
          </a:p>
        </p:txBody>
      </p:sp>
      <p:sp>
        <p:nvSpPr>
          <p:cNvPr id="91145" name="Rectangle 10">
            <a:extLst>
              <a:ext uri="{FF2B5EF4-FFF2-40B4-BE49-F238E27FC236}">
                <a16:creationId xmlns:a16="http://schemas.microsoft.com/office/drawing/2014/main" id="{3E190D9E-4939-0B4C-B3A1-3BB714805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7338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type</a:t>
            </a:r>
          </a:p>
        </p:txBody>
      </p:sp>
      <p:sp>
        <p:nvSpPr>
          <p:cNvPr id="91146" name="Line 11">
            <a:extLst>
              <a:ext uri="{FF2B5EF4-FFF2-40B4-BE49-F238E27FC236}">
                <a16:creationId xmlns:a16="http://schemas.microsoft.com/office/drawing/2014/main" id="{A4C75BAD-4078-AB41-89CA-EDA8E80355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2225" y="2895600"/>
            <a:ext cx="1371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1147" name="Line 13">
            <a:extLst>
              <a:ext uri="{FF2B5EF4-FFF2-40B4-BE49-F238E27FC236}">
                <a16:creationId xmlns:a16="http://schemas.microsoft.com/office/drawing/2014/main" id="{46D34F0B-47CF-2449-AA56-5C8D8ACA1F1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6025" y="4572000"/>
            <a:ext cx="14478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1148" name="Rectangle 14">
            <a:extLst>
              <a:ext uri="{FF2B5EF4-FFF2-40B4-BE49-F238E27FC236}">
                <a16:creationId xmlns:a16="http://schemas.microsoft.com/office/drawing/2014/main" id="{5DD3FCEC-C1D1-5D49-84A8-47ADC6555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27432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600">
              <a:latin typeface="Helvetica" pitchFamily="2" charset="0"/>
            </a:endParaRPr>
          </a:p>
        </p:txBody>
      </p:sp>
      <p:sp>
        <p:nvSpPr>
          <p:cNvPr id="91149" name="Rectangle 15">
            <a:extLst>
              <a:ext uri="{FF2B5EF4-FFF2-40B4-BE49-F238E27FC236}">
                <a16:creationId xmlns:a16="http://schemas.microsoft.com/office/drawing/2014/main" id="{D8DFC01D-831F-574F-8947-5ECFDC461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47244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pos</a:t>
            </a:r>
          </a:p>
        </p:txBody>
      </p:sp>
      <p:sp>
        <p:nvSpPr>
          <p:cNvPr id="91150" name="Rectangle 16">
            <a:extLst>
              <a:ext uri="{FF2B5EF4-FFF2-40B4-BE49-F238E27FC236}">
                <a16:creationId xmlns:a16="http://schemas.microsoft.com/office/drawing/2014/main" id="{D1E08E1A-58E4-3D47-997B-02A5D86B8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50292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refcnt = 1</a:t>
            </a:r>
          </a:p>
        </p:txBody>
      </p:sp>
      <p:sp>
        <p:nvSpPr>
          <p:cNvPr id="91151" name="Rectangle 17">
            <a:extLst>
              <a:ext uri="{FF2B5EF4-FFF2-40B4-BE49-F238E27FC236}">
                <a16:creationId xmlns:a16="http://schemas.microsoft.com/office/drawing/2014/main" id="{4D8EFC08-AD51-DA4D-9B1A-9C9EA7BD5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53340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...</a:t>
            </a:r>
          </a:p>
        </p:txBody>
      </p:sp>
      <p:sp>
        <p:nvSpPr>
          <p:cNvPr id="91152" name="Rectangle 18">
            <a:extLst>
              <a:ext uri="{FF2B5EF4-FFF2-40B4-BE49-F238E27FC236}">
                <a16:creationId xmlns:a16="http://schemas.microsoft.com/office/drawing/2014/main" id="{127E3EAD-FA91-BE4D-AD97-E4B4F4358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44196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600">
              <a:latin typeface="Helvetica" pitchFamily="2" charset="0"/>
            </a:endParaRPr>
          </a:p>
        </p:txBody>
      </p:sp>
      <p:sp>
        <p:nvSpPr>
          <p:cNvPr id="91153" name="Text Box 19">
            <a:extLst>
              <a:ext uri="{FF2B5EF4-FFF2-40B4-BE49-F238E27FC236}">
                <a16:creationId xmlns:a16="http://schemas.microsoft.com/office/drawing/2014/main" id="{57C67D1A-1DE9-654A-B0D2-78832DC72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213" y="240665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</a:t>
            </a:r>
          </a:p>
        </p:txBody>
      </p:sp>
      <p:sp>
        <p:nvSpPr>
          <p:cNvPr id="91154" name="Text Box 20">
            <a:extLst>
              <a:ext uri="{FF2B5EF4-FFF2-40B4-BE49-F238E27FC236}">
                <a16:creationId xmlns:a16="http://schemas.microsoft.com/office/drawing/2014/main" id="{0D3363F0-768E-5B4D-98F2-561E65187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613" y="408305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B</a:t>
            </a:r>
          </a:p>
        </p:txBody>
      </p:sp>
      <p:sp>
        <p:nvSpPr>
          <p:cNvPr id="91155" name="Text Box 21">
            <a:extLst>
              <a:ext uri="{FF2B5EF4-FFF2-40B4-BE49-F238E27FC236}">
                <a16:creationId xmlns:a16="http://schemas.microsoft.com/office/drawing/2014/main" id="{674E88F4-D6A9-804B-A046-72E75E7C2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8613" y="281940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</a:t>
            </a:r>
          </a:p>
        </p:txBody>
      </p:sp>
      <p:sp>
        <p:nvSpPr>
          <p:cNvPr id="91156" name="Text Box 22">
            <a:extLst>
              <a:ext uri="{FF2B5EF4-FFF2-40B4-BE49-F238E27FC236}">
                <a16:creationId xmlns:a16="http://schemas.microsoft.com/office/drawing/2014/main" id="{4DBFC19F-F83A-644D-AEA0-79EF3CFDD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3213" y="438785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B</a:t>
            </a:r>
          </a:p>
        </p:txBody>
      </p:sp>
      <p:sp>
        <p:nvSpPr>
          <p:cNvPr id="91157" name="Text Box 41">
            <a:extLst>
              <a:ext uri="{FF2B5EF4-FFF2-40B4-BE49-F238E27FC236}">
                <a16:creationId xmlns:a16="http://schemas.microsoft.com/office/drawing/2014/main" id="{5B5F9063-BCAD-B943-B75F-68CDC6559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28800"/>
            <a:ext cx="1600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600">
                <a:latin typeface="Times New Roman" panose="02020603050405020304" pitchFamily="18" charset="0"/>
              </a:rPr>
              <a:t>Parent</a:t>
            </a:r>
          </a:p>
        </p:txBody>
      </p:sp>
      <p:sp>
        <p:nvSpPr>
          <p:cNvPr id="91158" name="Rectangle 42">
            <a:extLst>
              <a:ext uri="{FF2B5EF4-FFF2-40B4-BE49-F238E27FC236}">
                <a16:creationId xmlns:a16="http://schemas.microsoft.com/office/drawing/2014/main" id="{A28805E0-74A7-A04B-A7A5-07B00DFAC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0386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…</a:t>
            </a:r>
          </a:p>
        </p:txBody>
      </p:sp>
      <p:sp>
        <p:nvSpPr>
          <p:cNvPr id="91159" name="Rectangle 43">
            <a:extLst>
              <a:ext uri="{FF2B5EF4-FFF2-40B4-BE49-F238E27FC236}">
                <a16:creationId xmlns:a16="http://schemas.microsoft.com/office/drawing/2014/main" id="{4A187DAA-01C3-7E45-8901-C5A2557E0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6482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access</a:t>
            </a:r>
          </a:p>
        </p:txBody>
      </p:sp>
      <p:sp>
        <p:nvSpPr>
          <p:cNvPr id="91160" name="Rectangle 44">
            <a:extLst>
              <a:ext uri="{FF2B5EF4-FFF2-40B4-BE49-F238E27FC236}">
                <a16:creationId xmlns:a16="http://schemas.microsoft.com/office/drawing/2014/main" id="{40290461-37C6-AD49-A87E-C7CDE4CDD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9530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size</a:t>
            </a:r>
          </a:p>
        </p:txBody>
      </p:sp>
      <p:sp>
        <p:nvSpPr>
          <p:cNvPr id="91161" name="Rectangle 45">
            <a:extLst>
              <a:ext uri="{FF2B5EF4-FFF2-40B4-BE49-F238E27FC236}">
                <a16:creationId xmlns:a16="http://schemas.microsoft.com/office/drawing/2014/main" id="{D5E46229-69AC-8B4B-B61E-ED1E43ED9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2578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type</a:t>
            </a:r>
          </a:p>
        </p:txBody>
      </p:sp>
      <p:sp>
        <p:nvSpPr>
          <p:cNvPr id="91162" name="Rectangle 46">
            <a:extLst>
              <a:ext uri="{FF2B5EF4-FFF2-40B4-BE49-F238E27FC236}">
                <a16:creationId xmlns:a16="http://schemas.microsoft.com/office/drawing/2014/main" id="{7172E096-DBAB-A544-B0C8-767E72A06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175" y="55626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…</a:t>
            </a:r>
          </a:p>
        </p:txBody>
      </p:sp>
      <p:grpSp>
        <p:nvGrpSpPr>
          <p:cNvPr id="91163" name="Group 47">
            <a:extLst>
              <a:ext uri="{FF2B5EF4-FFF2-40B4-BE49-F238E27FC236}">
                <a16:creationId xmlns:a16="http://schemas.microsoft.com/office/drawing/2014/main" id="{1AC713A9-B0AD-ED42-92C2-E2A89DA72EBD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828800"/>
            <a:ext cx="1216025" cy="1828800"/>
            <a:chOff x="768" y="2400"/>
            <a:chExt cx="766" cy="1152"/>
          </a:xfrm>
        </p:grpSpPr>
        <p:sp>
          <p:nvSpPr>
            <p:cNvPr id="91167" name="Rectangle 48">
              <a:extLst>
                <a:ext uri="{FF2B5EF4-FFF2-40B4-BE49-F238E27FC236}">
                  <a16:creationId xmlns:a16="http://schemas.microsoft.com/office/drawing/2014/main" id="{C2617956-8865-E546-9488-4B1D5CA59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2400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91168" name="Rectangle 49">
              <a:extLst>
                <a:ext uri="{FF2B5EF4-FFF2-40B4-BE49-F238E27FC236}">
                  <a16:creationId xmlns:a16="http://schemas.microsoft.com/office/drawing/2014/main" id="{5CC1DB99-61C4-2B40-953E-A3949E7AC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2544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91169" name="Rectangle 50">
              <a:extLst>
                <a:ext uri="{FF2B5EF4-FFF2-40B4-BE49-F238E27FC236}">
                  <a16:creationId xmlns:a16="http://schemas.microsoft.com/office/drawing/2014/main" id="{E086BE4A-8642-834F-A48C-212303044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2688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91170" name="Rectangle 51">
              <a:extLst>
                <a:ext uri="{FF2B5EF4-FFF2-40B4-BE49-F238E27FC236}">
                  <a16:creationId xmlns:a16="http://schemas.microsoft.com/office/drawing/2014/main" id="{91971B36-3844-4146-B647-5218B41D5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2832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91171" name="Rectangle 52">
              <a:extLst>
                <a:ext uri="{FF2B5EF4-FFF2-40B4-BE49-F238E27FC236}">
                  <a16:creationId xmlns:a16="http://schemas.microsoft.com/office/drawing/2014/main" id="{10F73129-53B9-4D4D-A3C4-CE3F4E120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2976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91172" name="Rectangle 53">
              <a:extLst>
                <a:ext uri="{FF2B5EF4-FFF2-40B4-BE49-F238E27FC236}">
                  <a16:creationId xmlns:a16="http://schemas.microsoft.com/office/drawing/2014/main" id="{C88CC045-4EC6-7E47-B0A6-E8092C6EA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3120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91173" name="Rectangle 54">
              <a:extLst>
                <a:ext uri="{FF2B5EF4-FFF2-40B4-BE49-F238E27FC236}">
                  <a16:creationId xmlns:a16="http://schemas.microsoft.com/office/drawing/2014/main" id="{727261BF-D7F3-A143-9B8F-91B2DC7FE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3264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91174" name="Rectangle 55">
              <a:extLst>
                <a:ext uri="{FF2B5EF4-FFF2-40B4-BE49-F238E27FC236}">
                  <a16:creationId xmlns:a16="http://schemas.microsoft.com/office/drawing/2014/main" id="{07B5A9AD-1B22-4E45-9E44-0379576DB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3408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91175" name="Rectangle 56">
              <a:extLst>
                <a:ext uri="{FF2B5EF4-FFF2-40B4-BE49-F238E27FC236}">
                  <a16:creationId xmlns:a16="http://schemas.microsoft.com/office/drawing/2014/main" id="{97C8349D-4E13-8A4A-B630-4F2B92E75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400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fd0</a:t>
              </a:r>
            </a:p>
          </p:txBody>
        </p:sp>
        <p:sp>
          <p:nvSpPr>
            <p:cNvPr id="91176" name="Rectangle 57">
              <a:extLst>
                <a:ext uri="{FF2B5EF4-FFF2-40B4-BE49-F238E27FC236}">
                  <a16:creationId xmlns:a16="http://schemas.microsoft.com/office/drawing/2014/main" id="{0693016B-7187-2548-8B60-2F81856A4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544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fd1</a:t>
              </a:r>
            </a:p>
          </p:txBody>
        </p:sp>
        <p:sp>
          <p:nvSpPr>
            <p:cNvPr id="91177" name="Rectangle 58">
              <a:extLst>
                <a:ext uri="{FF2B5EF4-FFF2-40B4-BE49-F238E27FC236}">
                  <a16:creationId xmlns:a16="http://schemas.microsoft.com/office/drawing/2014/main" id="{A9FE571B-E95A-AD4D-8488-235EECC2E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688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fd2</a:t>
              </a:r>
            </a:p>
          </p:txBody>
        </p:sp>
        <p:sp>
          <p:nvSpPr>
            <p:cNvPr id="91178" name="Rectangle 59">
              <a:extLst>
                <a:ext uri="{FF2B5EF4-FFF2-40B4-BE49-F238E27FC236}">
                  <a16:creationId xmlns:a16="http://schemas.microsoft.com/office/drawing/2014/main" id="{3873537E-7086-CC40-8BAF-7B06A45B5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832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fd3</a:t>
              </a:r>
            </a:p>
          </p:txBody>
        </p:sp>
        <p:sp>
          <p:nvSpPr>
            <p:cNvPr id="91179" name="Rectangle 60">
              <a:extLst>
                <a:ext uri="{FF2B5EF4-FFF2-40B4-BE49-F238E27FC236}">
                  <a16:creationId xmlns:a16="http://schemas.microsoft.com/office/drawing/2014/main" id="{88FB2380-24E7-AF4B-8F51-69C35749C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976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fd4</a:t>
              </a:r>
            </a:p>
          </p:txBody>
        </p:sp>
        <p:sp>
          <p:nvSpPr>
            <p:cNvPr id="91180" name="Rectangle 61">
              <a:extLst>
                <a:ext uri="{FF2B5EF4-FFF2-40B4-BE49-F238E27FC236}">
                  <a16:creationId xmlns:a16="http://schemas.microsoft.com/office/drawing/2014/main" id="{4CFB64B2-D6FE-0C4D-8E62-106A1B52E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120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fd5</a:t>
              </a:r>
            </a:p>
          </p:txBody>
        </p:sp>
        <p:sp>
          <p:nvSpPr>
            <p:cNvPr id="91181" name="Rectangle 62">
              <a:extLst>
                <a:ext uri="{FF2B5EF4-FFF2-40B4-BE49-F238E27FC236}">
                  <a16:creationId xmlns:a16="http://schemas.microsoft.com/office/drawing/2014/main" id="{6A136624-556F-854A-92DD-53C5E8F74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264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fd6</a:t>
              </a:r>
            </a:p>
          </p:txBody>
        </p:sp>
        <p:sp>
          <p:nvSpPr>
            <p:cNvPr id="91182" name="Rectangle 63">
              <a:extLst>
                <a:ext uri="{FF2B5EF4-FFF2-40B4-BE49-F238E27FC236}">
                  <a16:creationId xmlns:a16="http://schemas.microsoft.com/office/drawing/2014/main" id="{77F6D636-78BE-4C49-8BE3-3D1316E30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408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fd7</a:t>
              </a:r>
            </a:p>
          </p:txBody>
        </p:sp>
      </p:grpSp>
      <p:sp>
        <p:nvSpPr>
          <p:cNvPr id="91164" name="Line 64">
            <a:extLst>
              <a:ext uri="{FF2B5EF4-FFF2-40B4-BE49-F238E27FC236}">
                <a16:creationId xmlns:a16="http://schemas.microsoft.com/office/drawing/2014/main" id="{FC7E608D-0A8D-A84B-A612-19D2AAB1BF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133600"/>
            <a:ext cx="1752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1165" name="Line 65">
            <a:extLst>
              <a:ext uri="{FF2B5EF4-FFF2-40B4-BE49-F238E27FC236}">
                <a16:creationId xmlns:a16="http://schemas.microsoft.com/office/drawing/2014/main" id="{F53A6EBC-034D-C740-B936-14A11BFCAD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819400"/>
            <a:ext cx="1828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1166" name="Rectangle 46">
            <a:extLst>
              <a:ext uri="{FF2B5EF4-FFF2-40B4-BE49-F238E27FC236}">
                <a16:creationId xmlns:a16="http://schemas.microsoft.com/office/drawing/2014/main" id="{B8FE34BB-FB91-5848-9E2E-FEB2D42E00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Sharing Files between Parent and Child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灯片编号占位符 5">
            <a:extLst>
              <a:ext uri="{FF2B5EF4-FFF2-40B4-BE49-F238E27FC236}">
                <a16:creationId xmlns:a16="http://schemas.microsoft.com/office/drawing/2014/main" id="{1C7FB224-30B0-4B40-8E85-BFDFD9EC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C9A457-36DB-5B4E-8AC3-3780D37DC045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3186" name="Text Box 3">
            <a:extLst>
              <a:ext uri="{FF2B5EF4-FFF2-40B4-BE49-F238E27FC236}">
                <a16:creationId xmlns:a16="http://schemas.microsoft.com/office/drawing/2014/main" id="{4318C937-858A-7A4C-9ABE-61B3D1220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706563"/>
            <a:ext cx="22098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open file table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(shared by all process)</a:t>
            </a:r>
          </a:p>
        </p:txBody>
      </p:sp>
      <p:sp>
        <p:nvSpPr>
          <p:cNvPr id="93187" name="Text Box 4">
            <a:extLst>
              <a:ext uri="{FF2B5EF4-FFF2-40B4-BE49-F238E27FC236}">
                <a16:creationId xmlns:a16="http://schemas.microsoft.com/office/drawing/2014/main" id="{F1446738-9A49-BE48-B57B-8DA98B880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338" y="1858963"/>
            <a:ext cx="1719262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V-node table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(shared by all processes)</a:t>
            </a:r>
          </a:p>
        </p:txBody>
      </p:sp>
      <p:sp>
        <p:nvSpPr>
          <p:cNvPr id="93188" name="Rectangle 5">
            <a:extLst>
              <a:ext uri="{FF2B5EF4-FFF2-40B4-BE49-F238E27FC236}">
                <a16:creationId xmlns:a16="http://schemas.microsoft.com/office/drawing/2014/main" id="{77C23175-1787-5D42-8241-5146FB041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0480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pos</a:t>
            </a:r>
          </a:p>
        </p:txBody>
      </p:sp>
      <p:sp>
        <p:nvSpPr>
          <p:cNvPr id="93189" name="Rectangle 6">
            <a:extLst>
              <a:ext uri="{FF2B5EF4-FFF2-40B4-BE49-F238E27FC236}">
                <a16:creationId xmlns:a16="http://schemas.microsoft.com/office/drawing/2014/main" id="{A873DB78-D5D2-E54A-BF0B-CCAC07152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3528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refcnt = 2</a:t>
            </a:r>
          </a:p>
        </p:txBody>
      </p:sp>
      <p:sp>
        <p:nvSpPr>
          <p:cNvPr id="93190" name="Rectangle 7">
            <a:extLst>
              <a:ext uri="{FF2B5EF4-FFF2-40B4-BE49-F238E27FC236}">
                <a16:creationId xmlns:a16="http://schemas.microsoft.com/office/drawing/2014/main" id="{4B923008-F842-4047-B27E-125C6D56D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6576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...</a:t>
            </a:r>
          </a:p>
        </p:txBody>
      </p:sp>
      <p:sp>
        <p:nvSpPr>
          <p:cNvPr id="93191" name="Rectangle 8">
            <a:extLst>
              <a:ext uri="{FF2B5EF4-FFF2-40B4-BE49-F238E27FC236}">
                <a16:creationId xmlns:a16="http://schemas.microsoft.com/office/drawing/2014/main" id="{B1F38177-63BE-9542-9969-1A320A0BA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1242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access</a:t>
            </a:r>
          </a:p>
        </p:txBody>
      </p:sp>
      <p:sp>
        <p:nvSpPr>
          <p:cNvPr id="93192" name="Rectangle 9">
            <a:extLst>
              <a:ext uri="{FF2B5EF4-FFF2-40B4-BE49-F238E27FC236}">
                <a16:creationId xmlns:a16="http://schemas.microsoft.com/office/drawing/2014/main" id="{E1DAB861-2124-D148-A653-DB3D710E0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4290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size</a:t>
            </a:r>
          </a:p>
        </p:txBody>
      </p:sp>
      <p:sp>
        <p:nvSpPr>
          <p:cNvPr id="93193" name="Rectangle 10">
            <a:extLst>
              <a:ext uri="{FF2B5EF4-FFF2-40B4-BE49-F238E27FC236}">
                <a16:creationId xmlns:a16="http://schemas.microsoft.com/office/drawing/2014/main" id="{0367E459-FEF4-DC49-A004-1F972A582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7338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type</a:t>
            </a:r>
          </a:p>
        </p:txBody>
      </p:sp>
      <p:sp>
        <p:nvSpPr>
          <p:cNvPr id="93194" name="Line 11">
            <a:extLst>
              <a:ext uri="{FF2B5EF4-FFF2-40B4-BE49-F238E27FC236}">
                <a16:creationId xmlns:a16="http://schemas.microsoft.com/office/drawing/2014/main" id="{0CD300C5-3E73-DA43-A921-BC66E80164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2225" y="2895600"/>
            <a:ext cx="1371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3195" name="Line 12">
            <a:extLst>
              <a:ext uri="{FF2B5EF4-FFF2-40B4-BE49-F238E27FC236}">
                <a16:creationId xmlns:a16="http://schemas.microsoft.com/office/drawing/2014/main" id="{EA75BDFB-02BC-4140-B9C1-08ADE22AAA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2825" y="2743200"/>
            <a:ext cx="19050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3196" name="Line 13">
            <a:extLst>
              <a:ext uri="{FF2B5EF4-FFF2-40B4-BE49-F238E27FC236}">
                <a16:creationId xmlns:a16="http://schemas.microsoft.com/office/drawing/2014/main" id="{63C70D0B-3933-174F-A8CA-68CE4FEE91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6025" y="4572000"/>
            <a:ext cx="14478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3197" name="Rectangle 14">
            <a:extLst>
              <a:ext uri="{FF2B5EF4-FFF2-40B4-BE49-F238E27FC236}">
                <a16:creationId xmlns:a16="http://schemas.microsoft.com/office/drawing/2014/main" id="{1F312BA9-9752-5644-8443-FCE429905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27432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600">
              <a:latin typeface="Helvetica" pitchFamily="2" charset="0"/>
            </a:endParaRPr>
          </a:p>
        </p:txBody>
      </p:sp>
      <p:sp>
        <p:nvSpPr>
          <p:cNvPr id="93198" name="Rectangle 15">
            <a:extLst>
              <a:ext uri="{FF2B5EF4-FFF2-40B4-BE49-F238E27FC236}">
                <a16:creationId xmlns:a16="http://schemas.microsoft.com/office/drawing/2014/main" id="{42BF4782-D915-0F49-B7FC-4477D200D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47244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pos</a:t>
            </a:r>
          </a:p>
        </p:txBody>
      </p:sp>
      <p:sp>
        <p:nvSpPr>
          <p:cNvPr id="93199" name="Rectangle 16">
            <a:extLst>
              <a:ext uri="{FF2B5EF4-FFF2-40B4-BE49-F238E27FC236}">
                <a16:creationId xmlns:a16="http://schemas.microsoft.com/office/drawing/2014/main" id="{06850D4B-88E5-3D41-8711-3C58FE246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50292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refcnt = 2</a:t>
            </a:r>
          </a:p>
        </p:txBody>
      </p:sp>
      <p:sp>
        <p:nvSpPr>
          <p:cNvPr id="93200" name="Rectangle 17">
            <a:extLst>
              <a:ext uri="{FF2B5EF4-FFF2-40B4-BE49-F238E27FC236}">
                <a16:creationId xmlns:a16="http://schemas.microsoft.com/office/drawing/2014/main" id="{7483D78D-337E-1141-959A-D794F8E7D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53340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...</a:t>
            </a:r>
          </a:p>
        </p:txBody>
      </p:sp>
      <p:sp>
        <p:nvSpPr>
          <p:cNvPr id="93201" name="Rectangle 18">
            <a:extLst>
              <a:ext uri="{FF2B5EF4-FFF2-40B4-BE49-F238E27FC236}">
                <a16:creationId xmlns:a16="http://schemas.microsoft.com/office/drawing/2014/main" id="{00914CDD-421A-DC42-B4A1-2A9A412F2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44196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600">
              <a:latin typeface="Helvetica" pitchFamily="2" charset="0"/>
            </a:endParaRPr>
          </a:p>
        </p:txBody>
      </p:sp>
      <p:sp>
        <p:nvSpPr>
          <p:cNvPr id="93202" name="Text Box 19">
            <a:extLst>
              <a:ext uri="{FF2B5EF4-FFF2-40B4-BE49-F238E27FC236}">
                <a16:creationId xmlns:a16="http://schemas.microsoft.com/office/drawing/2014/main" id="{C59DDC76-252B-A644-8E11-52B6F9671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213" y="240665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</a:t>
            </a:r>
          </a:p>
        </p:txBody>
      </p:sp>
      <p:sp>
        <p:nvSpPr>
          <p:cNvPr id="93203" name="Text Box 20">
            <a:extLst>
              <a:ext uri="{FF2B5EF4-FFF2-40B4-BE49-F238E27FC236}">
                <a16:creationId xmlns:a16="http://schemas.microsoft.com/office/drawing/2014/main" id="{57F08AD3-0412-1944-9B1A-0C082F5A4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613" y="408305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B</a:t>
            </a:r>
          </a:p>
        </p:txBody>
      </p:sp>
      <p:sp>
        <p:nvSpPr>
          <p:cNvPr id="93204" name="Text Box 21">
            <a:extLst>
              <a:ext uri="{FF2B5EF4-FFF2-40B4-BE49-F238E27FC236}">
                <a16:creationId xmlns:a16="http://schemas.microsoft.com/office/drawing/2014/main" id="{D65DB736-4ADF-6D4D-ADD1-5EE7A942E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8613" y="281940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</a:t>
            </a:r>
          </a:p>
        </p:txBody>
      </p:sp>
      <p:sp>
        <p:nvSpPr>
          <p:cNvPr id="93205" name="Text Box 22">
            <a:extLst>
              <a:ext uri="{FF2B5EF4-FFF2-40B4-BE49-F238E27FC236}">
                <a16:creationId xmlns:a16="http://schemas.microsoft.com/office/drawing/2014/main" id="{2F8CCA04-D1AE-7245-A1BD-E02C7F329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3213" y="438785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B</a:t>
            </a:r>
          </a:p>
        </p:txBody>
      </p:sp>
      <p:sp>
        <p:nvSpPr>
          <p:cNvPr id="93206" name="Line 23">
            <a:extLst>
              <a:ext uri="{FF2B5EF4-FFF2-40B4-BE49-F238E27FC236}">
                <a16:creationId xmlns:a16="http://schemas.microsoft.com/office/drawing/2014/main" id="{CACAC9C4-077D-EE4F-8C1A-4A6016A88E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2825" y="4419600"/>
            <a:ext cx="1905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grpSp>
        <p:nvGrpSpPr>
          <p:cNvPr id="93207" name="Group 24">
            <a:extLst>
              <a:ext uri="{FF2B5EF4-FFF2-40B4-BE49-F238E27FC236}">
                <a16:creationId xmlns:a16="http://schemas.microsoft.com/office/drawing/2014/main" id="{7FB8A8EC-415D-A348-AE5D-ABC14143B75D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810000"/>
            <a:ext cx="1216025" cy="1828800"/>
            <a:chOff x="768" y="2400"/>
            <a:chExt cx="766" cy="1152"/>
          </a:xfrm>
        </p:grpSpPr>
        <p:sp>
          <p:nvSpPr>
            <p:cNvPr id="93235" name="Rectangle 25">
              <a:extLst>
                <a:ext uri="{FF2B5EF4-FFF2-40B4-BE49-F238E27FC236}">
                  <a16:creationId xmlns:a16="http://schemas.microsoft.com/office/drawing/2014/main" id="{5D464B39-20C5-C444-BC67-5D1AD48A2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2400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93236" name="Rectangle 26">
              <a:extLst>
                <a:ext uri="{FF2B5EF4-FFF2-40B4-BE49-F238E27FC236}">
                  <a16:creationId xmlns:a16="http://schemas.microsoft.com/office/drawing/2014/main" id="{9B766E58-9F27-C64D-8448-6AE80F91B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2544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93237" name="Rectangle 27">
              <a:extLst>
                <a:ext uri="{FF2B5EF4-FFF2-40B4-BE49-F238E27FC236}">
                  <a16:creationId xmlns:a16="http://schemas.microsoft.com/office/drawing/2014/main" id="{2F9129FA-276E-3E43-B0FD-CABFDF182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2688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93238" name="Rectangle 28">
              <a:extLst>
                <a:ext uri="{FF2B5EF4-FFF2-40B4-BE49-F238E27FC236}">
                  <a16:creationId xmlns:a16="http://schemas.microsoft.com/office/drawing/2014/main" id="{9D1BCBB5-F7BB-C548-B46F-4F46A2FAE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2832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93239" name="Rectangle 29">
              <a:extLst>
                <a:ext uri="{FF2B5EF4-FFF2-40B4-BE49-F238E27FC236}">
                  <a16:creationId xmlns:a16="http://schemas.microsoft.com/office/drawing/2014/main" id="{48396ABE-E5F5-A24B-B25D-6C50DC8C1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2976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93240" name="Rectangle 30">
              <a:extLst>
                <a:ext uri="{FF2B5EF4-FFF2-40B4-BE49-F238E27FC236}">
                  <a16:creationId xmlns:a16="http://schemas.microsoft.com/office/drawing/2014/main" id="{B23C6F28-26EC-A644-8E18-47AD22E50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3120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93241" name="Rectangle 31">
              <a:extLst>
                <a:ext uri="{FF2B5EF4-FFF2-40B4-BE49-F238E27FC236}">
                  <a16:creationId xmlns:a16="http://schemas.microsoft.com/office/drawing/2014/main" id="{4E174897-FFB2-D349-85CA-84499D42B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3264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93242" name="Rectangle 32">
              <a:extLst>
                <a:ext uri="{FF2B5EF4-FFF2-40B4-BE49-F238E27FC236}">
                  <a16:creationId xmlns:a16="http://schemas.microsoft.com/office/drawing/2014/main" id="{D6FBB3E0-ABA8-1B4D-802E-3B6A28971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3408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93243" name="Rectangle 33">
              <a:extLst>
                <a:ext uri="{FF2B5EF4-FFF2-40B4-BE49-F238E27FC236}">
                  <a16:creationId xmlns:a16="http://schemas.microsoft.com/office/drawing/2014/main" id="{651EBBB0-E92B-C344-919F-914576086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400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fd0</a:t>
              </a:r>
            </a:p>
          </p:txBody>
        </p:sp>
        <p:sp>
          <p:nvSpPr>
            <p:cNvPr id="93244" name="Rectangle 34">
              <a:extLst>
                <a:ext uri="{FF2B5EF4-FFF2-40B4-BE49-F238E27FC236}">
                  <a16:creationId xmlns:a16="http://schemas.microsoft.com/office/drawing/2014/main" id="{6B2D0EF6-251B-8647-8820-5911206B1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544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fd1</a:t>
              </a:r>
            </a:p>
          </p:txBody>
        </p:sp>
        <p:sp>
          <p:nvSpPr>
            <p:cNvPr id="93245" name="Rectangle 35">
              <a:extLst>
                <a:ext uri="{FF2B5EF4-FFF2-40B4-BE49-F238E27FC236}">
                  <a16:creationId xmlns:a16="http://schemas.microsoft.com/office/drawing/2014/main" id="{23E1E305-8720-FF49-9CED-9D7CFB5A8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688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fd2</a:t>
              </a:r>
            </a:p>
          </p:txBody>
        </p:sp>
        <p:sp>
          <p:nvSpPr>
            <p:cNvPr id="93246" name="Rectangle 36">
              <a:extLst>
                <a:ext uri="{FF2B5EF4-FFF2-40B4-BE49-F238E27FC236}">
                  <a16:creationId xmlns:a16="http://schemas.microsoft.com/office/drawing/2014/main" id="{DD2AF23C-EA96-E64D-A05F-457D3249A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832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fd3</a:t>
              </a:r>
            </a:p>
          </p:txBody>
        </p:sp>
        <p:sp>
          <p:nvSpPr>
            <p:cNvPr id="93247" name="Rectangle 37">
              <a:extLst>
                <a:ext uri="{FF2B5EF4-FFF2-40B4-BE49-F238E27FC236}">
                  <a16:creationId xmlns:a16="http://schemas.microsoft.com/office/drawing/2014/main" id="{233661BD-C9A4-C244-B848-4A2924438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976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fd4</a:t>
              </a:r>
            </a:p>
          </p:txBody>
        </p:sp>
        <p:sp>
          <p:nvSpPr>
            <p:cNvPr id="93248" name="Rectangle 38">
              <a:extLst>
                <a:ext uri="{FF2B5EF4-FFF2-40B4-BE49-F238E27FC236}">
                  <a16:creationId xmlns:a16="http://schemas.microsoft.com/office/drawing/2014/main" id="{A5E6D340-9CD8-704C-85CB-0C6B47D9A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120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fd5</a:t>
              </a:r>
            </a:p>
          </p:txBody>
        </p:sp>
        <p:sp>
          <p:nvSpPr>
            <p:cNvPr id="93249" name="Rectangle 39">
              <a:extLst>
                <a:ext uri="{FF2B5EF4-FFF2-40B4-BE49-F238E27FC236}">
                  <a16:creationId xmlns:a16="http://schemas.microsoft.com/office/drawing/2014/main" id="{0116DD2E-2802-1E49-A97A-55BC97E9A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264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fd6</a:t>
              </a:r>
            </a:p>
          </p:txBody>
        </p:sp>
        <p:sp>
          <p:nvSpPr>
            <p:cNvPr id="93250" name="Rectangle 40">
              <a:extLst>
                <a:ext uri="{FF2B5EF4-FFF2-40B4-BE49-F238E27FC236}">
                  <a16:creationId xmlns:a16="http://schemas.microsoft.com/office/drawing/2014/main" id="{B4ABC123-65B1-734F-8018-05888C99E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408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fd7</a:t>
              </a:r>
            </a:p>
          </p:txBody>
        </p:sp>
      </p:grpSp>
      <p:sp>
        <p:nvSpPr>
          <p:cNvPr id="93208" name="Rectangle 42">
            <a:extLst>
              <a:ext uri="{FF2B5EF4-FFF2-40B4-BE49-F238E27FC236}">
                <a16:creationId xmlns:a16="http://schemas.microsoft.com/office/drawing/2014/main" id="{E4997595-48DD-BB40-A3ED-4DC205A77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0386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…</a:t>
            </a:r>
          </a:p>
        </p:txBody>
      </p:sp>
      <p:sp>
        <p:nvSpPr>
          <p:cNvPr id="93209" name="Rectangle 43">
            <a:extLst>
              <a:ext uri="{FF2B5EF4-FFF2-40B4-BE49-F238E27FC236}">
                <a16:creationId xmlns:a16="http://schemas.microsoft.com/office/drawing/2014/main" id="{8676B809-65C3-F94F-A9C4-6FE4C01F3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6482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access</a:t>
            </a:r>
          </a:p>
        </p:txBody>
      </p:sp>
      <p:sp>
        <p:nvSpPr>
          <p:cNvPr id="93210" name="Rectangle 44">
            <a:extLst>
              <a:ext uri="{FF2B5EF4-FFF2-40B4-BE49-F238E27FC236}">
                <a16:creationId xmlns:a16="http://schemas.microsoft.com/office/drawing/2014/main" id="{45DAE3D5-57AE-8541-A4B9-9E3911EEF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9530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size</a:t>
            </a:r>
          </a:p>
        </p:txBody>
      </p:sp>
      <p:sp>
        <p:nvSpPr>
          <p:cNvPr id="93211" name="Rectangle 45">
            <a:extLst>
              <a:ext uri="{FF2B5EF4-FFF2-40B4-BE49-F238E27FC236}">
                <a16:creationId xmlns:a16="http://schemas.microsoft.com/office/drawing/2014/main" id="{1A174B16-3763-524B-A196-600B97823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2578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type</a:t>
            </a:r>
          </a:p>
        </p:txBody>
      </p:sp>
      <p:sp>
        <p:nvSpPr>
          <p:cNvPr id="93212" name="Rectangle 46">
            <a:extLst>
              <a:ext uri="{FF2B5EF4-FFF2-40B4-BE49-F238E27FC236}">
                <a16:creationId xmlns:a16="http://schemas.microsoft.com/office/drawing/2014/main" id="{914E1548-742C-E04C-86D8-846FA0CA3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175" y="55626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…</a:t>
            </a:r>
          </a:p>
        </p:txBody>
      </p:sp>
      <p:grpSp>
        <p:nvGrpSpPr>
          <p:cNvPr id="93213" name="Group 47">
            <a:extLst>
              <a:ext uri="{FF2B5EF4-FFF2-40B4-BE49-F238E27FC236}">
                <a16:creationId xmlns:a16="http://schemas.microsoft.com/office/drawing/2014/main" id="{CBD6C0E7-7231-7640-8320-76CC60CF991B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828800"/>
            <a:ext cx="1216025" cy="1828800"/>
            <a:chOff x="768" y="2400"/>
            <a:chExt cx="766" cy="1152"/>
          </a:xfrm>
        </p:grpSpPr>
        <p:sp>
          <p:nvSpPr>
            <p:cNvPr id="93219" name="Rectangle 48">
              <a:extLst>
                <a:ext uri="{FF2B5EF4-FFF2-40B4-BE49-F238E27FC236}">
                  <a16:creationId xmlns:a16="http://schemas.microsoft.com/office/drawing/2014/main" id="{BF9C2C36-06E7-2C42-BD6A-C1D6CFAB2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2400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93220" name="Rectangle 49">
              <a:extLst>
                <a:ext uri="{FF2B5EF4-FFF2-40B4-BE49-F238E27FC236}">
                  <a16:creationId xmlns:a16="http://schemas.microsoft.com/office/drawing/2014/main" id="{9A50CF1B-188B-8C4A-B5A4-6FCF58744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2544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93221" name="Rectangle 50">
              <a:extLst>
                <a:ext uri="{FF2B5EF4-FFF2-40B4-BE49-F238E27FC236}">
                  <a16:creationId xmlns:a16="http://schemas.microsoft.com/office/drawing/2014/main" id="{36F1DA28-572A-124E-881D-81D075246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2688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93222" name="Rectangle 51">
              <a:extLst>
                <a:ext uri="{FF2B5EF4-FFF2-40B4-BE49-F238E27FC236}">
                  <a16:creationId xmlns:a16="http://schemas.microsoft.com/office/drawing/2014/main" id="{4DFF5ED5-4020-2B45-9595-01E0DEB35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2832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93223" name="Rectangle 52">
              <a:extLst>
                <a:ext uri="{FF2B5EF4-FFF2-40B4-BE49-F238E27FC236}">
                  <a16:creationId xmlns:a16="http://schemas.microsoft.com/office/drawing/2014/main" id="{154E4A04-EE43-C14D-908D-C3F12B3F4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2976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93224" name="Rectangle 53">
              <a:extLst>
                <a:ext uri="{FF2B5EF4-FFF2-40B4-BE49-F238E27FC236}">
                  <a16:creationId xmlns:a16="http://schemas.microsoft.com/office/drawing/2014/main" id="{8C8E9CB7-9BC3-2846-8112-746EE8E6C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3120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93225" name="Rectangle 54">
              <a:extLst>
                <a:ext uri="{FF2B5EF4-FFF2-40B4-BE49-F238E27FC236}">
                  <a16:creationId xmlns:a16="http://schemas.microsoft.com/office/drawing/2014/main" id="{AB936422-0B97-D842-9432-562EAF478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3264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93226" name="Rectangle 55">
              <a:extLst>
                <a:ext uri="{FF2B5EF4-FFF2-40B4-BE49-F238E27FC236}">
                  <a16:creationId xmlns:a16="http://schemas.microsoft.com/office/drawing/2014/main" id="{BA6DDF37-C539-4640-B589-ACD16C890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" y="3408"/>
              <a:ext cx="38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lang="zh-CN" altLang="en-US" sz="1600" b="0" dirty="0">
                <a:latin typeface="FandolSong" pitchFamily="2" charset="-128"/>
              </a:endParaRPr>
            </a:p>
          </p:txBody>
        </p:sp>
        <p:sp>
          <p:nvSpPr>
            <p:cNvPr id="93227" name="Rectangle 56">
              <a:extLst>
                <a:ext uri="{FF2B5EF4-FFF2-40B4-BE49-F238E27FC236}">
                  <a16:creationId xmlns:a16="http://schemas.microsoft.com/office/drawing/2014/main" id="{8D869EE5-2B4E-354D-9F62-4F36B4552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400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fd0</a:t>
              </a:r>
            </a:p>
          </p:txBody>
        </p:sp>
        <p:sp>
          <p:nvSpPr>
            <p:cNvPr id="93228" name="Rectangle 57">
              <a:extLst>
                <a:ext uri="{FF2B5EF4-FFF2-40B4-BE49-F238E27FC236}">
                  <a16:creationId xmlns:a16="http://schemas.microsoft.com/office/drawing/2014/main" id="{BFB8DB5D-60A6-1A46-B59F-554FC0BD9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544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fd1</a:t>
              </a:r>
            </a:p>
          </p:txBody>
        </p:sp>
        <p:sp>
          <p:nvSpPr>
            <p:cNvPr id="93229" name="Rectangle 58">
              <a:extLst>
                <a:ext uri="{FF2B5EF4-FFF2-40B4-BE49-F238E27FC236}">
                  <a16:creationId xmlns:a16="http://schemas.microsoft.com/office/drawing/2014/main" id="{9BBDBA93-694F-514F-935F-06B5D6A4D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688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fd2</a:t>
              </a:r>
            </a:p>
          </p:txBody>
        </p:sp>
        <p:sp>
          <p:nvSpPr>
            <p:cNvPr id="93230" name="Rectangle 59">
              <a:extLst>
                <a:ext uri="{FF2B5EF4-FFF2-40B4-BE49-F238E27FC236}">
                  <a16:creationId xmlns:a16="http://schemas.microsoft.com/office/drawing/2014/main" id="{4AF93DEB-7F1C-3D42-A007-4B169E714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832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fd3</a:t>
              </a:r>
            </a:p>
          </p:txBody>
        </p:sp>
        <p:sp>
          <p:nvSpPr>
            <p:cNvPr id="93231" name="Rectangle 60">
              <a:extLst>
                <a:ext uri="{FF2B5EF4-FFF2-40B4-BE49-F238E27FC236}">
                  <a16:creationId xmlns:a16="http://schemas.microsoft.com/office/drawing/2014/main" id="{BACBDA10-C1E2-E74C-84B5-11C6A7155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976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fd4</a:t>
              </a:r>
            </a:p>
          </p:txBody>
        </p:sp>
        <p:sp>
          <p:nvSpPr>
            <p:cNvPr id="93232" name="Rectangle 61">
              <a:extLst>
                <a:ext uri="{FF2B5EF4-FFF2-40B4-BE49-F238E27FC236}">
                  <a16:creationId xmlns:a16="http://schemas.microsoft.com/office/drawing/2014/main" id="{230CD7A1-35D0-8F46-8C63-621FC11A9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120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fd5</a:t>
              </a:r>
            </a:p>
          </p:txBody>
        </p:sp>
        <p:sp>
          <p:nvSpPr>
            <p:cNvPr id="93233" name="Rectangle 62">
              <a:extLst>
                <a:ext uri="{FF2B5EF4-FFF2-40B4-BE49-F238E27FC236}">
                  <a16:creationId xmlns:a16="http://schemas.microsoft.com/office/drawing/2014/main" id="{89C92058-7363-C545-9C02-7F8718039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264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fd6</a:t>
              </a:r>
            </a:p>
          </p:txBody>
        </p:sp>
        <p:sp>
          <p:nvSpPr>
            <p:cNvPr id="93234" name="Rectangle 63">
              <a:extLst>
                <a:ext uri="{FF2B5EF4-FFF2-40B4-BE49-F238E27FC236}">
                  <a16:creationId xmlns:a16="http://schemas.microsoft.com/office/drawing/2014/main" id="{B8163DFE-0EB6-3040-BF96-1C114AA03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408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latin typeface="Helvetica" pitchFamily="2" charset="0"/>
                </a:rPr>
                <a:t>fd7</a:t>
              </a:r>
            </a:p>
          </p:txBody>
        </p:sp>
      </p:grpSp>
      <p:sp>
        <p:nvSpPr>
          <p:cNvPr id="93214" name="Line 64">
            <a:extLst>
              <a:ext uri="{FF2B5EF4-FFF2-40B4-BE49-F238E27FC236}">
                <a16:creationId xmlns:a16="http://schemas.microsoft.com/office/drawing/2014/main" id="{A108A6A5-3976-5242-92A2-1651551EBF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133600"/>
            <a:ext cx="1752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3215" name="Line 65">
            <a:extLst>
              <a:ext uri="{FF2B5EF4-FFF2-40B4-BE49-F238E27FC236}">
                <a16:creationId xmlns:a16="http://schemas.microsoft.com/office/drawing/2014/main" id="{0A020695-474F-5443-A3F3-96405F3C73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819400"/>
            <a:ext cx="1828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3216" name="Rectangle 46">
            <a:extLst>
              <a:ext uri="{FF2B5EF4-FFF2-40B4-BE49-F238E27FC236}">
                <a16:creationId xmlns:a16="http://schemas.microsoft.com/office/drawing/2014/main" id="{4EB87D6C-497C-C146-9129-D02F54743B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Sharing Files between Parent and Child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3217" name="Text Box 41">
            <a:extLst>
              <a:ext uri="{FF2B5EF4-FFF2-40B4-BE49-F238E27FC236}">
                <a16:creationId xmlns:a16="http://schemas.microsoft.com/office/drawing/2014/main" id="{DCE7A5AF-8656-B946-9E04-F90FC44C4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28800"/>
            <a:ext cx="1600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600">
                <a:latin typeface="Times New Roman" panose="02020603050405020304" pitchFamily="18" charset="0"/>
              </a:rPr>
              <a:t>Parent</a:t>
            </a:r>
          </a:p>
        </p:txBody>
      </p:sp>
      <p:sp>
        <p:nvSpPr>
          <p:cNvPr id="93218" name="Text Box 41">
            <a:extLst>
              <a:ext uri="{FF2B5EF4-FFF2-40B4-BE49-F238E27FC236}">
                <a16:creationId xmlns:a16="http://schemas.microsoft.com/office/drawing/2014/main" id="{2579D1A8-5A88-A949-9F6C-4BA4244D7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776663"/>
            <a:ext cx="1600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600">
                <a:latin typeface="Times New Roman" panose="02020603050405020304" pitchFamily="18" charset="0"/>
              </a:rPr>
              <a:t>Child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灯片编号占位符 5">
            <a:extLst>
              <a:ext uri="{FF2B5EF4-FFF2-40B4-BE49-F238E27FC236}">
                <a16:creationId xmlns:a16="http://schemas.microsoft.com/office/drawing/2014/main" id="{EDA0BD9E-72E4-7B4D-ADF5-32B01051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122E65-940F-9849-97FB-E6DBABA3B7BC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2169F871-267E-D643-AEA5-73F330B074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Unix I/O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221EEDEA-D635-114E-8CCA-119CC2AAE7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dirty="0">
                <a:ea typeface="宋体" pitchFamily="2" charset="-122"/>
              </a:rPr>
              <a:t>A Unix file is a sequence of m bytes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dirty="0">
                <a:ea typeface="宋体" pitchFamily="2" charset="-122"/>
              </a:rPr>
              <a:t>B</a:t>
            </a:r>
            <a:r>
              <a:rPr lang="en-US" altLang="zh-CN" baseline="-25000" dirty="0">
                <a:ea typeface="宋体" pitchFamily="2" charset="-122"/>
              </a:rPr>
              <a:t>0</a:t>
            </a:r>
            <a:r>
              <a:rPr lang="en-US" altLang="zh-CN" dirty="0">
                <a:ea typeface="宋体" pitchFamily="2" charset="-122"/>
              </a:rPr>
              <a:t>, B</a:t>
            </a:r>
            <a:r>
              <a:rPr lang="en-US" altLang="zh-CN" baseline="-25000" dirty="0">
                <a:ea typeface="宋体" pitchFamily="2" charset="-122"/>
              </a:rPr>
              <a:t>1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……, 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baseline="-25000" dirty="0" err="1">
                <a:ea typeface="宋体" pitchFamily="2" charset="-122"/>
                <a:cs typeface="Times New Roman" pitchFamily="18" charset="0"/>
              </a:rPr>
              <a:t>k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, ……, 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baseline="-25000" dirty="0" err="1">
                <a:ea typeface="宋体" pitchFamily="2" charset="-122"/>
                <a:cs typeface="Times New Roman" pitchFamily="18" charset="0"/>
              </a:rPr>
              <a:t>m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</a:t>
            </a:r>
            <a:endParaRPr lang="zh-CN" altLang="en-US" dirty="0">
              <a:latin typeface="Arial" pitchFamily="34" charset="0"/>
              <a:ea typeface="宋体" pitchFamily="2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dirty="0">
                <a:ea typeface="宋体" pitchFamily="2" charset="-122"/>
              </a:rPr>
              <a:t>All I/O devices are modeled as files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dirty="0">
                <a:ea typeface="宋体" pitchFamily="2" charset="-122"/>
              </a:rPr>
              <a:t>such as networks, disks, and terminals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dirty="0">
                <a:ea typeface="宋体" pitchFamily="2" charset="-122"/>
              </a:rPr>
              <a:t>allows Unix to export a simple, low-level application interface, known as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Unix I/O</a:t>
            </a:r>
            <a:endParaRPr lang="en-US" altLang="zh-CN" dirty="0">
              <a:ea typeface="宋体" pitchFamily="2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dirty="0">
                <a:ea typeface="宋体" pitchFamily="2" charset="-122"/>
              </a:rPr>
              <a:t>All input and output is performed by reading and writing the appropriate files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dirty="0">
                <a:ea typeface="宋体" pitchFamily="2" charset="-122"/>
              </a:rPr>
              <a:t>Enables all input and output to be performed in a uniform and consistent way.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灯片编号占位符 5">
            <a:extLst>
              <a:ext uri="{FF2B5EF4-FFF2-40B4-BE49-F238E27FC236}">
                <a16:creationId xmlns:a16="http://schemas.microsoft.com/office/drawing/2014/main" id="{59D146A2-4508-3049-A88E-23669DFA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DB263A-769B-724A-9EAB-F3DC78C2A9B9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5234" name="Rectangle 3">
            <a:extLst>
              <a:ext uri="{FF2B5EF4-FFF2-40B4-BE49-F238E27FC236}">
                <a16:creationId xmlns:a16="http://schemas.microsoft.com/office/drawing/2014/main" id="{6807BD8B-FD2B-5F4F-8B64-60E7C9B886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2296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unix &gt; </a:t>
            </a:r>
            <a:r>
              <a:rPr lang="en-US" altLang="zh-CN">
                <a:solidFill>
                  <a:srgbClr val="0033CC"/>
                </a:solidFill>
                <a:ea typeface="宋体" panose="02010600030101010101" pitchFamily="2" charset="-122"/>
              </a:rPr>
              <a:t>ls &gt; foo.txt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dup2</a:t>
            </a:r>
            <a:r>
              <a:rPr lang="en-US" altLang="zh-CN" sz="2400">
                <a:ea typeface="宋体" panose="02010600030101010101" pitchFamily="2" charset="-122"/>
              </a:rPr>
              <a:t> copies entries in the per-process file descriptor table.</a:t>
            </a:r>
          </a:p>
          <a:p>
            <a:endParaRPr lang="en-US" altLang="zh-CN" sz="2400">
              <a:ea typeface="宋体" panose="02010600030101010101" pitchFamily="2" charset="-122"/>
            </a:endParaRPr>
          </a:p>
          <a:p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dup2(oldfd, newfd)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overwrites the entry in the per-process file table for 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newfd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with the entry for 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oldfd</a:t>
            </a:r>
            <a:r>
              <a:rPr lang="en-US" altLang="zh-CN" sz="2400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95235" name="Text Box 4">
            <a:extLst>
              <a:ext uri="{FF2B5EF4-FFF2-40B4-BE49-F238E27FC236}">
                <a16:creationId xmlns:a16="http://schemas.microsoft.com/office/drawing/2014/main" id="{A5498B65-596D-2942-92A5-E87C2C3E3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124200"/>
            <a:ext cx="7543800" cy="16922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#include &lt;unistd.h&gt;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dup2</a:t>
            </a: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(int oldfd, int newfd);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returns: nonnegative descriptor if OK,</a:t>
            </a:r>
            <a:b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-1 on error</a:t>
            </a:r>
          </a:p>
        </p:txBody>
      </p:sp>
      <p:sp>
        <p:nvSpPr>
          <p:cNvPr id="95236" name="Rectangle 5">
            <a:extLst>
              <a:ext uri="{FF2B5EF4-FFF2-40B4-BE49-F238E27FC236}">
                <a16:creationId xmlns:a16="http://schemas.microsoft.com/office/drawing/2014/main" id="{8EA33213-98BF-3F44-8ACC-7A8AA6A919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I/O Redirction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灯片编号占位符 5">
            <a:extLst>
              <a:ext uri="{FF2B5EF4-FFF2-40B4-BE49-F238E27FC236}">
                <a16:creationId xmlns:a16="http://schemas.microsoft.com/office/drawing/2014/main" id="{055F6625-877D-2E4C-8996-43B2BFC8A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ED89D5-48B4-A64E-94F5-AAA2FC42ED40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7282" name="Rectangle 3">
            <a:extLst>
              <a:ext uri="{FF2B5EF4-FFF2-40B4-BE49-F238E27FC236}">
                <a16:creationId xmlns:a16="http://schemas.microsoft.com/office/drawing/2014/main" id="{6427309A-C52C-CA41-8002-9121EB20E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38100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97283" name="Rectangle 4">
            <a:extLst>
              <a:ext uri="{FF2B5EF4-FFF2-40B4-BE49-F238E27FC236}">
                <a16:creationId xmlns:a16="http://schemas.microsoft.com/office/drawing/2014/main" id="{39C3429E-A79E-6148-B09D-96AF32FA8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0386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97284" name="Rectangle 5">
            <a:extLst>
              <a:ext uri="{FF2B5EF4-FFF2-40B4-BE49-F238E27FC236}">
                <a16:creationId xmlns:a16="http://schemas.microsoft.com/office/drawing/2014/main" id="{07B93789-5EDB-194F-B02D-DE1946F2B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2672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97285" name="Rectangle 6">
            <a:extLst>
              <a:ext uri="{FF2B5EF4-FFF2-40B4-BE49-F238E27FC236}">
                <a16:creationId xmlns:a16="http://schemas.microsoft.com/office/drawing/2014/main" id="{E131454D-4F9A-3747-9227-5108B6215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4958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97286" name="Rectangle 7">
            <a:extLst>
              <a:ext uri="{FF2B5EF4-FFF2-40B4-BE49-F238E27FC236}">
                <a16:creationId xmlns:a16="http://schemas.microsoft.com/office/drawing/2014/main" id="{CA09589B-7F78-A447-8551-B56FEB16C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7244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97287" name="Rectangle 8">
            <a:extLst>
              <a:ext uri="{FF2B5EF4-FFF2-40B4-BE49-F238E27FC236}">
                <a16:creationId xmlns:a16="http://schemas.microsoft.com/office/drawing/2014/main" id="{C45E2772-42D4-5046-B0CC-5F4A60DD7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9530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97288" name="Rectangle 9">
            <a:extLst>
              <a:ext uri="{FF2B5EF4-FFF2-40B4-BE49-F238E27FC236}">
                <a16:creationId xmlns:a16="http://schemas.microsoft.com/office/drawing/2014/main" id="{1F4132C0-5D65-2948-9C76-06681998B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51816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97289" name="Rectangle 10">
            <a:extLst>
              <a:ext uri="{FF2B5EF4-FFF2-40B4-BE49-F238E27FC236}">
                <a16:creationId xmlns:a16="http://schemas.microsoft.com/office/drawing/2014/main" id="{2C45B8D9-90D2-C041-A277-681650EB2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54102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97290" name="Text Box 11">
            <a:extLst>
              <a:ext uri="{FF2B5EF4-FFF2-40B4-BE49-F238E27FC236}">
                <a16:creationId xmlns:a16="http://schemas.microsoft.com/office/drawing/2014/main" id="{9B6EB245-360C-AC40-B4F6-71552BB51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676400"/>
            <a:ext cx="22098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open file table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(shared by all process)</a:t>
            </a:r>
          </a:p>
        </p:txBody>
      </p:sp>
      <p:sp>
        <p:nvSpPr>
          <p:cNvPr id="97291" name="Text Box 12">
            <a:extLst>
              <a:ext uri="{FF2B5EF4-FFF2-40B4-BE49-F238E27FC236}">
                <a16:creationId xmlns:a16="http://schemas.microsoft.com/office/drawing/2014/main" id="{AF114ACF-5405-764D-B2B5-EA6214491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338" y="1858963"/>
            <a:ext cx="1719262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V-node table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(shared by all processes)</a:t>
            </a:r>
          </a:p>
        </p:txBody>
      </p:sp>
      <p:sp>
        <p:nvSpPr>
          <p:cNvPr id="97292" name="Rectangle 13">
            <a:extLst>
              <a:ext uri="{FF2B5EF4-FFF2-40B4-BE49-F238E27FC236}">
                <a16:creationId xmlns:a16="http://schemas.microsoft.com/office/drawing/2014/main" id="{D447E768-8764-A548-95D6-94628278C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0480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pos</a:t>
            </a:r>
          </a:p>
        </p:txBody>
      </p:sp>
      <p:sp>
        <p:nvSpPr>
          <p:cNvPr id="97293" name="Rectangle 14">
            <a:extLst>
              <a:ext uri="{FF2B5EF4-FFF2-40B4-BE49-F238E27FC236}">
                <a16:creationId xmlns:a16="http://schemas.microsoft.com/office/drawing/2014/main" id="{439A45D0-20A2-0E4B-AA4A-3B2784381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3528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refcnt = 1</a:t>
            </a:r>
          </a:p>
        </p:txBody>
      </p:sp>
      <p:sp>
        <p:nvSpPr>
          <p:cNvPr id="97294" name="Rectangle 15">
            <a:extLst>
              <a:ext uri="{FF2B5EF4-FFF2-40B4-BE49-F238E27FC236}">
                <a16:creationId xmlns:a16="http://schemas.microsoft.com/office/drawing/2014/main" id="{F200D5B9-4099-204E-99E5-CAA00493C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6576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...</a:t>
            </a:r>
          </a:p>
        </p:txBody>
      </p:sp>
      <p:sp>
        <p:nvSpPr>
          <p:cNvPr id="97295" name="Rectangle 16">
            <a:extLst>
              <a:ext uri="{FF2B5EF4-FFF2-40B4-BE49-F238E27FC236}">
                <a16:creationId xmlns:a16="http://schemas.microsoft.com/office/drawing/2014/main" id="{1044176B-0CC8-0A45-A106-1ED8241A6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1242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access</a:t>
            </a:r>
          </a:p>
        </p:txBody>
      </p:sp>
      <p:sp>
        <p:nvSpPr>
          <p:cNvPr id="97296" name="Rectangle 17">
            <a:extLst>
              <a:ext uri="{FF2B5EF4-FFF2-40B4-BE49-F238E27FC236}">
                <a16:creationId xmlns:a16="http://schemas.microsoft.com/office/drawing/2014/main" id="{43A3E7D6-06FA-F647-AFF7-C6DE858AA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4290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size</a:t>
            </a:r>
          </a:p>
        </p:txBody>
      </p:sp>
      <p:sp>
        <p:nvSpPr>
          <p:cNvPr id="97297" name="Rectangle 18">
            <a:extLst>
              <a:ext uri="{FF2B5EF4-FFF2-40B4-BE49-F238E27FC236}">
                <a16:creationId xmlns:a16="http://schemas.microsoft.com/office/drawing/2014/main" id="{06A8FD61-8402-EE4B-858E-9DA84FE0B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7338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type</a:t>
            </a:r>
          </a:p>
        </p:txBody>
      </p:sp>
      <p:sp>
        <p:nvSpPr>
          <p:cNvPr id="97298" name="Line 19">
            <a:extLst>
              <a:ext uri="{FF2B5EF4-FFF2-40B4-BE49-F238E27FC236}">
                <a16:creationId xmlns:a16="http://schemas.microsoft.com/office/drawing/2014/main" id="{C30E85D4-BEEC-0C46-B86D-90DFE4C9F8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2225" y="2895600"/>
            <a:ext cx="1371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7299" name="Line 20">
            <a:extLst>
              <a:ext uri="{FF2B5EF4-FFF2-40B4-BE49-F238E27FC236}">
                <a16:creationId xmlns:a16="http://schemas.microsoft.com/office/drawing/2014/main" id="{A332EB1F-82A5-8547-BC6A-80B18305B1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2895600"/>
            <a:ext cx="1901825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7300" name="Line 21">
            <a:extLst>
              <a:ext uri="{FF2B5EF4-FFF2-40B4-BE49-F238E27FC236}">
                <a16:creationId xmlns:a16="http://schemas.microsoft.com/office/drawing/2014/main" id="{51893D3F-89F3-D043-A101-C64B4EDA14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6025" y="4572000"/>
            <a:ext cx="14478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7301" name="Rectangle 22">
            <a:extLst>
              <a:ext uri="{FF2B5EF4-FFF2-40B4-BE49-F238E27FC236}">
                <a16:creationId xmlns:a16="http://schemas.microsoft.com/office/drawing/2014/main" id="{18B20747-C493-D54B-9B5B-24C222E95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27432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600">
              <a:latin typeface="Helvetica" pitchFamily="2" charset="0"/>
            </a:endParaRPr>
          </a:p>
        </p:txBody>
      </p:sp>
      <p:sp>
        <p:nvSpPr>
          <p:cNvPr id="97302" name="Rectangle 23">
            <a:extLst>
              <a:ext uri="{FF2B5EF4-FFF2-40B4-BE49-F238E27FC236}">
                <a16:creationId xmlns:a16="http://schemas.microsoft.com/office/drawing/2014/main" id="{D685C290-5BE0-EB4F-A962-24A00EB89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47244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pos</a:t>
            </a:r>
          </a:p>
        </p:txBody>
      </p:sp>
      <p:sp>
        <p:nvSpPr>
          <p:cNvPr id="97303" name="Rectangle 24">
            <a:extLst>
              <a:ext uri="{FF2B5EF4-FFF2-40B4-BE49-F238E27FC236}">
                <a16:creationId xmlns:a16="http://schemas.microsoft.com/office/drawing/2014/main" id="{6130CED8-0FAC-504B-A303-B459E1A73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50292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refcnt = 1</a:t>
            </a:r>
          </a:p>
        </p:txBody>
      </p:sp>
      <p:sp>
        <p:nvSpPr>
          <p:cNvPr id="97304" name="Rectangle 25">
            <a:extLst>
              <a:ext uri="{FF2B5EF4-FFF2-40B4-BE49-F238E27FC236}">
                <a16:creationId xmlns:a16="http://schemas.microsoft.com/office/drawing/2014/main" id="{75617993-BD95-8B4D-A766-A761C7B09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53340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...</a:t>
            </a:r>
          </a:p>
        </p:txBody>
      </p:sp>
      <p:sp>
        <p:nvSpPr>
          <p:cNvPr id="97305" name="Rectangle 26">
            <a:extLst>
              <a:ext uri="{FF2B5EF4-FFF2-40B4-BE49-F238E27FC236}">
                <a16:creationId xmlns:a16="http://schemas.microsoft.com/office/drawing/2014/main" id="{F3D86390-7E9F-F84A-9A0B-970061463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44196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600">
              <a:latin typeface="Helvetica" pitchFamily="2" charset="0"/>
            </a:endParaRPr>
          </a:p>
        </p:txBody>
      </p:sp>
      <p:sp>
        <p:nvSpPr>
          <p:cNvPr id="97306" name="Text Box 27">
            <a:extLst>
              <a:ext uri="{FF2B5EF4-FFF2-40B4-BE49-F238E27FC236}">
                <a16:creationId xmlns:a16="http://schemas.microsoft.com/office/drawing/2014/main" id="{EADBDC8D-065B-AA48-9A15-41DB9C6FD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213" y="240665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</a:t>
            </a:r>
          </a:p>
        </p:txBody>
      </p:sp>
      <p:sp>
        <p:nvSpPr>
          <p:cNvPr id="97307" name="Text Box 28">
            <a:extLst>
              <a:ext uri="{FF2B5EF4-FFF2-40B4-BE49-F238E27FC236}">
                <a16:creationId xmlns:a16="http://schemas.microsoft.com/office/drawing/2014/main" id="{41D9E287-56EF-AF47-B94B-9C612EDD3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613" y="4083050"/>
            <a:ext cx="682625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B</a:t>
            </a:r>
          </a:p>
        </p:txBody>
      </p:sp>
      <p:sp>
        <p:nvSpPr>
          <p:cNvPr id="97308" name="Text Box 29">
            <a:extLst>
              <a:ext uri="{FF2B5EF4-FFF2-40B4-BE49-F238E27FC236}">
                <a16:creationId xmlns:a16="http://schemas.microsoft.com/office/drawing/2014/main" id="{B506A1B8-3012-FB45-B42D-E42953CC3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8613" y="281940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</a:t>
            </a:r>
          </a:p>
        </p:txBody>
      </p:sp>
      <p:sp>
        <p:nvSpPr>
          <p:cNvPr id="97309" name="Text Box 30">
            <a:extLst>
              <a:ext uri="{FF2B5EF4-FFF2-40B4-BE49-F238E27FC236}">
                <a16:creationId xmlns:a16="http://schemas.microsoft.com/office/drawing/2014/main" id="{3953CAFB-C0D9-F648-B3F6-6E3FA8194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3213" y="438785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B</a:t>
            </a:r>
          </a:p>
        </p:txBody>
      </p:sp>
      <p:sp>
        <p:nvSpPr>
          <p:cNvPr id="97310" name="Line 31">
            <a:extLst>
              <a:ext uri="{FF2B5EF4-FFF2-40B4-BE49-F238E27FC236}">
                <a16:creationId xmlns:a16="http://schemas.microsoft.com/office/drawing/2014/main" id="{519B673F-F167-4D4F-8868-B49BCE0AF7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2825" y="4572000"/>
            <a:ext cx="1908175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7311" name="Rectangle 32">
            <a:extLst>
              <a:ext uri="{FF2B5EF4-FFF2-40B4-BE49-F238E27FC236}">
                <a16:creationId xmlns:a16="http://schemas.microsoft.com/office/drawing/2014/main" id="{A3A5E034-F186-A54F-B791-25AAD83EB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8100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fd0</a:t>
            </a:r>
          </a:p>
        </p:txBody>
      </p:sp>
      <p:sp>
        <p:nvSpPr>
          <p:cNvPr id="97312" name="Rectangle 33">
            <a:extLst>
              <a:ext uri="{FF2B5EF4-FFF2-40B4-BE49-F238E27FC236}">
                <a16:creationId xmlns:a16="http://schemas.microsoft.com/office/drawing/2014/main" id="{B4C5BA90-635F-CE4C-8004-86F647FCC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0386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fd1</a:t>
            </a:r>
          </a:p>
        </p:txBody>
      </p:sp>
      <p:sp>
        <p:nvSpPr>
          <p:cNvPr id="97313" name="Rectangle 34">
            <a:extLst>
              <a:ext uri="{FF2B5EF4-FFF2-40B4-BE49-F238E27FC236}">
                <a16:creationId xmlns:a16="http://schemas.microsoft.com/office/drawing/2014/main" id="{92A2DE5D-0A00-304C-A346-8BAB8C2D7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2672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fd2</a:t>
            </a:r>
          </a:p>
        </p:txBody>
      </p:sp>
      <p:sp>
        <p:nvSpPr>
          <p:cNvPr id="97314" name="Rectangle 35">
            <a:extLst>
              <a:ext uri="{FF2B5EF4-FFF2-40B4-BE49-F238E27FC236}">
                <a16:creationId xmlns:a16="http://schemas.microsoft.com/office/drawing/2014/main" id="{F840878F-6145-1A46-BD28-A6C626368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4958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fd3</a:t>
            </a:r>
          </a:p>
        </p:txBody>
      </p:sp>
      <p:sp>
        <p:nvSpPr>
          <p:cNvPr id="97315" name="Rectangle 36">
            <a:extLst>
              <a:ext uri="{FF2B5EF4-FFF2-40B4-BE49-F238E27FC236}">
                <a16:creationId xmlns:a16="http://schemas.microsoft.com/office/drawing/2014/main" id="{FCD6B0BA-FF66-5B46-A058-272980E83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7244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fd4</a:t>
            </a:r>
          </a:p>
        </p:txBody>
      </p:sp>
      <p:sp>
        <p:nvSpPr>
          <p:cNvPr id="97316" name="Rectangle 37">
            <a:extLst>
              <a:ext uri="{FF2B5EF4-FFF2-40B4-BE49-F238E27FC236}">
                <a16:creationId xmlns:a16="http://schemas.microsoft.com/office/drawing/2014/main" id="{400A8597-BF50-1C40-9C21-5A7788105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9530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fd5</a:t>
            </a:r>
          </a:p>
        </p:txBody>
      </p:sp>
      <p:sp>
        <p:nvSpPr>
          <p:cNvPr id="97317" name="Rectangle 38">
            <a:extLst>
              <a:ext uri="{FF2B5EF4-FFF2-40B4-BE49-F238E27FC236}">
                <a16:creationId xmlns:a16="http://schemas.microsoft.com/office/drawing/2014/main" id="{862A8004-9A72-B24B-8D32-EF3FD2DF1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1816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fd6</a:t>
            </a:r>
          </a:p>
        </p:txBody>
      </p:sp>
      <p:sp>
        <p:nvSpPr>
          <p:cNvPr id="97318" name="Rectangle 39">
            <a:extLst>
              <a:ext uri="{FF2B5EF4-FFF2-40B4-BE49-F238E27FC236}">
                <a16:creationId xmlns:a16="http://schemas.microsoft.com/office/drawing/2014/main" id="{482D9695-EA59-154D-8A25-A08AB012C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4102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fd7</a:t>
            </a:r>
          </a:p>
        </p:txBody>
      </p:sp>
      <p:sp>
        <p:nvSpPr>
          <p:cNvPr id="97319" name="Text Box 40">
            <a:extLst>
              <a:ext uri="{FF2B5EF4-FFF2-40B4-BE49-F238E27FC236}">
                <a16:creationId xmlns:a16="http://schemas.microsoft.com/office/drawing/2014/main" id="{6CAE9388-0095-5D46-AA37-335CB3B91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895600"/>
            <a:ext cx="16002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600">
                <a:latin typeface="Times New Roman" panose="02020603050405020304" pitchFamily="18" charset="0"/>
              </a:rPr>
              <a:t>Descriptor table (one table per process)</a:t>
            </a:r>
          </a:p>
        </p:txBody>
      </p:sp>
      <p:sp>
        <p:nvSpPr>
          <p:cNvPr id="97320" name="Rectangle 41">
            <a:extLst>
              <a:ext uri="{FF2B5EF4-FFF2-40B4-BE49-F238E27FC236}">
                <a16:creationId xmlns:a16="http://schemas.microsoft.com/office/drawing/2014/main" id="{417B91B5-9629-944E-825B-868633BA6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4038600"/>
            <a:ext cx="1069975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…</a:t>
            </a:r>
          </a:p>
        </p:txBody>
      </p:sp>
      <p:sp>
        <p:nvSpPr>
          <p:cNvPr id="97321" name="Rectangle 42">
            <a:extLst>
              <a:ext uri="{FF2B5EF4-FFF2-40B4-BE49-F238E27FC236}">
                <a16:creationId xmlns:a16="http://schemas.microsoft.com/office/drawing/2014/main" id="{C94B569A-1EC3-6E4B-A808-33F49ED3B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6482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access</a:t>
            </a:r>
          </a:p>
        </p:txBody>
      </p:sp>
      <p:sp>
        <p:nvSpPr>
          <p:cNvPr id="97322" name="Rectangle 43">
            <a:extLst>
              <a:ext uri="{FF2B5EF4-FFF2-40B4-BE49-F238E27FC236}">
                <a16:creationId xmlns:a16="http://schemas.microsoft.com/office/drawing/2014/main" id="{CAE75DEB-E200-1847-AC51-9E1E52AA6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9530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size</a:t>
            </a:r>
          </a:p>
        </p:txBody>
      </p:sp>
      <p:sp>
        <p:nvSpPr>
          <p:cNvPr id="97323" name="Rectangle 44">
            <a:extLst>
              <a:ext uri="{FF2B5EF4-FFF2-40B4-BE49-F238E27FC236}">
                <a16:creationId xmlns:a16="http://schemas.microsoft.com/office/drawing/2014/main" id="{B13A331B-402F-0142-9F2B-A7E88BAAA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2578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type</a:t>
            </a:r>
          </a:p>
        </p:txBody>
      </p:sp>
      <p:sp>
        <p:nvSpPr>
          <p:cNvPr id="97324" name="Rectangle 45">
            <a:extLst>
              <a:ext uri="{FF2B5EF4-FFF2-40B4-BE49-F238E27FC236}">
                <a16:creationId xmlns:a16="http://schemas.microsoft.com/office/drawing/2014/main" id="{5D31AA7C-B0D9-834D-95FA-48CE0D2F5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175" y="55626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…</a:t>
            </a:r>
          </a:p>
        </p:txBody>
      </p:sp>
      <p:sp>
        <p:nvSpPr>
          <p:cNvPr id="97325" name="Rectangle 46">
            <a:extLst>
              <a:ext uri="{FF2B5EF4-FFF2-40B4-BE49-F238E27FC236}">
                <a16:creationId xmlns:a16="http://schemas.microsoft.com/office/drawing/2014/main" id="{577E5EB4-3F13-B947-BA17-424EDF2B00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Redirection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7326" name="TextBox 46">
            <a:extLst>
              <a:ext uri="{FF2B5EF4-FFF2-40B4-BE49-F238E27FC236}">
                <a16:creationId xmlns:a16="http://schemas.microsoft.com/office/drawing/2014/main" id="{DC37AFCF-77E6-FD44-8B35-2C1D3CDF3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00200"/>
            <a:ext cx="1483098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0" dirty="0">
                <a:latin typeface="FandolSong" pitchFamily="2" charset="-128"/>
              </a:rPr>
              <a:t>dup2(4,1)</a:t>
            </a:r>
            <a:endParaRPr lang="zh-CN" altLang="en-US" sz="2400" b="0" dirty="0">
              <a:latin typeface="FandolSong" pitchFamily="2" charset="-128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灯片编号占位符 5">
            <a:extLst>
              <a:ext uri="{FF2B5EF4-FFF2-40B4-BE49-F238E27FC236}">
                <a16:creationId xmlns:a16="http://schemas.microsoft.com/office/drawing/2014/main" id="{B5111DB3-6A16-814D-804C-85F3F6912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ABA203-2D66-7844-8E0F-52B481B51461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9330" name="Rectangle 3">
            <a:extLst>
              <a:ext uri="{FF2B5EF4-FFF2-40B4-BE49-F238E27FC236}">
                <a16:creationId xmlns:a16="http://schemas.microsoft.com/office/drawing/2014/main" id="{1FA8E145-F86E-0C4C-923D-D31D6BA4C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38100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99331" name="Rectangle 4">
            <a:extLst>
              <a:ext uri="{FF2B5EF4-FFF2-40B4-BE49-F238E27FC236}">
                <a16:creationId xmlns:a16="http://schemas.microsoft.com/office/drawing/2014/main" id="{D6014987-A36A-8A4F-9857-965E33F88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0386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99332" name="Rectangle 5">
            <a:extLst>
              <a:ext uri="{FF2B5EF4-FFF2-40B4-BE49-F238E27FC236}">
                <a16:creationId xmlns:a16="http://schemas.microsoft.com/office/drawing/2014/main" id="{EFC5B5D4-AA81-EA43-9172-F2137A394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2672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99333" name="Rectangle 6">
            <a:extLst>
              <a:ext uri="{FF2B5EF4-FFF2-40B4-BE49-F238E27FC236}">
                <a16:creationId xmlns:a16="http://schemas.microsoft.com/office/drawing/2014/main" id="{A2EF1AFB-4783-074C-8E8B-64FE4518E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4958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99334" name="Rectangle 7">
            <a:extLst>
              <a:ext uri="{FF2B5EF4-FFF2-40B4-BE49-F238E27FC236}">
                <a16:creationId xmlns:a16="http://schemas.microsoft.com/office/drawing/2014/main" id="{968F633A-9E03-7645-99CE-0B0AF87E8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7244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99335" name="Rectangle 8">
            <a:extLst>
              <a:ext uri="{FF2B5EF4-FFF2-40B4-BE49-F238E27FC236}">
                <a16:creationId xmlns:a16="http://schemas.microsoft.com/office/drawing/2014/main" id="{8A8720F4-F0B2-CD49-8EE8-4B8F9DD54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9530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99336" name="Rectangle 9">
            <a:extLst>
              <a:ext uri="{FF2B5EF4-FFF2-40B4-BE49-F238E27FC236}">
                <a16:creationId xmlns:a16="http://schemas.microsoft.com/office/drawing/2014/main" id="{DCE190AD-1399-1847-BDF5-F75D6EFE9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51816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99337" name="Rectangle 10">
            <a:extLst>
              <a:ext uri="{FF2B5EF4-FFF2-40B4-BE49-F238E27FC236}">
                <a16:creationId xmlns:a16="http://schemas.microsoft.com/office/drawing/2014/main" id="{DC834A56-B848-4945-A97C-3BDFDC757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54102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99338" name="Text Box 11">
            <a:extLst>
              <a:ext uri="{FF2B5EF4-FFF2-40B4-BE49-F238E27FC236}">
                <a16:creationId xmlns:a16="http://schemas.microsoft.com/office/drawing/2014/main" id="{81825828-223E-564B-A32D-72A0C9D21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676400"/>
            <a:ext cx="22098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open file table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(shared by all process)</a:t>
            </a:r>
          </a:p>
        </p:txBody>
      </p:sp>
      <p:sp>
        <p:nvSpPr>
          <p:cNvPr id="99339" name="Text Box 12">
            <a:extLst>
              <a:ext uri="{FF2B5EF4-FFF2-40B4-BE49-F238E27FC236}">
                <a16:creationId xmlns:a16="http://schemas.microsoft.com/office/drawing/2014/main" id="{54B51F49-6CC1-DF4D-88D9-2655351A2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338" y="1858963"/>
            <a:ext cx="1719262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V-node table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(shared by all processes)</a:t>
            </a:r>
          </a:p>
        </p:txBody>
      </p:sp>
      <p:sp>
        <p:nvSpPr>
          <p:cNvPr id="99340" name="Rectangle 13">
            <a:extLst>
              <a:ext uri="{FF2B5EF4-FFF2-40B4-BE49-F238E27FC236}">
                <a16:creationId xmlns:a16="http://schemas.microsoft.com/office/drawing/2014/main" id="{8BE07D56-8862-8545-97EB-B22610C61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048000"/>
            <a:ext cx="1066800" cy="304800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pos</a:t>
            </a:r>
          </a:p>
        </p:txBody>
      </p:sp>
      <p:sp>
        <p:nvSpPr>
          <p:cNvPr id="99341" name="Rectangle 14">
            <a:extLst>
              <a:ext uri="{FF2B5EF4-FFF2-40B4-BE49-F238E27FC236}">
                <a16:creationId xmlns:a16="http://schemas.microsoft.com/office/drawing/2014/main" id="{ECD75E27-BFAA-7F48-AF61-CBB7D3C2B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352800"/>
            <a:ext cx="1066800" cy="304800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refcnt = 0</a:t>
            </a:r>
          </a:p>
        </p:txBody>
      </p:sp>
      <p:sp>
        <p:nvSpPr>
          <p:cNvPr id="99342" name="Rectangle 15">
            <a:extLst>
              <a:ext uri="{FF2B5EF4-FFF2-40B4-BE49-F238E27FC236}">
                <a16:creationId xmlns:a16="http://schemas.microsoft.com/office/drawing/2014/main" id="{EB0027A8-1A98-384F-B950-D3A2C4CBD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657600"/>
            <a:ext cx="1066800" cy="304800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...</a:t>
            </a:r>
          </a:p>
        </p:txBody>
      </p:sp>
      <p:sp>
        <p:nvSpPr>
          <p:cNvPr id="99343" name="Rectangle 16">
            <a:extLst>
              <a:ext uri="{FF2B5EF4-FFF2-40B4-BE49-F238E27FC236}">
                <a16:creationId xmlns:a16="http://schemas.microsoft.com/office/drawing/2014/main" id="{A238773B-2B82-714B-970C-A4B48DA1F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124200"/>
            <a:ext cx="1066800" cy="304800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access</a:t>
            </a:r>
          </a:p>
        </p:txBody>
      </p:sp>
      <p:sp>
        <p:nvSpPr>
          <p:cNvPr id="99344" name="Rectangle 17">
            <a:extLst>
              <a:ext uri="{FF2B5EF4-FFF2-40B4-BE49-F238E27FC236}">
                <a16:creationId xmlns:a16="http://schemas.microsoft.com/office/drawing/2014/main" id="{86E48618-E414-EA45-BC52-7EB4043FD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429000"/>
            <a:ext cx="1066800" cy="304800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size</a:t>
            </a:r>
          </a:p>
        </p:txBody>
      </p:sp>
      <p:sp>
        <p:nvSpPr>
          <p:cNvPr id="99345" name="Rectangle 18">
            <a:extLst>
              <a:ext uri="{FF2B5EF4-FFF2-40B4-BE49-F238E27FC236}">
                <a16:creationId xmlns:a16="http://schemas.microsoft.com/office/drawing/2014/main" id="{3278AB67-35CE-F34F-ABFA-82E7BBB56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733800"/>
            <a:ext cx="1066800" cy="304800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type</a:t>
            </a:r>
          </a:p>
        </p:txBody>
      </p:sp>
      <p:sp>
        <p:nvSpPr>
          <p:cNvPr id="99346" name="Line 19">
            <a:extLst>
              <a:ext uri="{FF2B5EF4-FFF2-40B4-BE49-F238E27FC236}">
                <a16:creationId xmlns:a16="http://schemas.microsoft.com/office/drawing/2014/main" id="{AB43D193-C3DF-AE49-B848-97BBC2991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2225" y="2895600"/>
            <a:ext cx="1371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9347" name="Line 20">
            <a:extLst>
              <a:ext uri="{FF2B5EF4-FFF2-40B4-BE49-F238E27FC236}">
                <a16:creationId xmlns:a16="http://schemas.microsoft.com/office/drawing/2014/main" id="{98F40E45-2EDC-7647-81CD-BD0DAE57AB4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4191000"/>
            <a:ext cx="1905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9348" name="Line 21">
            <a:extLst>
              <a:ext uri="{FF2B5EF4-FFF2-40B4-BE49-F238E27FC236}">
                <a16:creationId xmlns:a16="http://schemas.microsoft.com/office/drawing/2014/main" id="{B1DEB849-AD27-D641-8A9D-B915F2547D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6025" y="4572000"/>
            <a:ext cx="14478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9349" name="Rectangle 22">
            <a:extLst>
              <a:ext uri="{FF2B5EF4-FFF2-40B4-BE49-F238E27FC236}">
                <a16:creationId xmlns:a16="http://schemas.microsoft.com/office/drawing/2014/main" id="{09261A57-D20A-A645-8094-9996FEEDA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2743200"/>
            <a:ext cx="1066800" cy="304800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600">
              <a:latin typeface="Helvetica" pitchFamily="2" charset="0"/>
            </a:endParaRPr>
          </a:p>
        </p:txBody>
      </p:sp>
      <p:sp>
        <p:nvSpPr>
          <p:cNvPr id="99350" name="Rectangle 23">
            <a:extLst>
              <a:ext uri="{FF2B5EF4-FFF2-40B4-BE49-F238E27FC236}">
                <a16:creationId xmlns:a16="http://schemas.microsoft.com/office/drawing/2014/main" id="{3AD5915D-2037-EF40-BAEE-848E187E9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47244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pos</a:t>
            </a:r>
          </a:p>
        </p:txBody>
      </p:sp>
      <p:sp>
        <p:nvSpPr>
          <p:cNvPr id="99351" name="Rectangle 24">
            <a:extLst>
              <a:ext uri="{FF2B5EF4-FFF2-40B4-BE49-F238E27FC236}">
                <a16:creationId xmlns:a16="http://schemas.microsoft.com/office/drawing/2014/main" id="{5E0CD343-B8DC-7F40-83AF-12E1C8774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50292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refcnt = 2</a:t>
            </a:r>
          </a:p>
        </p:txBody>
      </p:sp>
      <p:sp>
        <p:nvSpPr>
          <p:cNvPr id="99352" name="Rectangle 25">
            <a:extLst>
              <a:ext uri="{FF2B5EF4-FFF2-40B4-BE49-F238E27FC236}">
                <a16:creationId xmlns:a16="http://schemas.microsoft.com/office/drawing/2014/main" id="{B91C4C8B-B493-1043-8DC7-60756AC5A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53340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...</a:t>
            </a:r>
          </a:p>
        </p:txBody>
      </p:sp>
      <p:sp>
        <p:nvSpPr>
          <p:cNvPr id="99353" name="Rectangle 26">
            <a:extLst>
              <a:ext uri="{FF2B5EF4-FFF2-40B4-BE49-F238E27FC236}">
                <a16:creationId xmlns:a16="http://schemas.microsoft.com/office/drawing/2014/main" id="{C4BE708A-E6E2-414A-94F4-E7BF1F800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44196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600">
              <a:latin typeface="Helvetica" pitchFamily="2" charset="0"/>
            </a:endParaRPr>
          </a:p>
        </p:txBody>
      </p:sp>
      <p:sp>
        <p:nvSpPr>
          <p:cNvPr id="99354" name="Text Box 27">
            <a:extLst>
              <a:ext uri="{FF2B5EF4-FFF2-40B4-BE49-F238E27FC236}">
                <a16:creationId xmlns:a16="http://schemas.microsoft.com/office/drawing/2014/main" id="{7508846D-E2E3-9640-994F-4E62D2673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213" y="240665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</a:t>
            </a:r>
          </a:p>
        </p:txBody>
      </p:sp>
      <p:sp>
        <p:nvSpPr>
          <p:cNvPr id="99355" name="Text Box 28">
            <a:extLst>
              <a:ext uri="{FF2B5EF4-FFF2-40B4-BE49-F238E27FC236}">
                <a16:creationId xmlns:a16="http://schemas.microsoft.com/office/drawing/2014/main" id="{51AA29D7-E84A-7142-966F-E4E79BC66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613" y="408305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B</a:t>
            </a:r>
          </a:p>
        </p:txBody>
      </p:sp>
      <p:sp>
        <p:nvSpPr>
          <p:cNvPr id="99356" name="Text Box 29">
            <a:extLst>
              <a:ext uri="{FF2B5EF4-FFF2-40B4-BE49-F238E27FC236}">
                <a16:creationId xmlns:a16="http://schemas.microsoft.com/office/drawing/2014/main" id="{F5C7204C-CCD2-9741-8302-709A55B3A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8613" y="281940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</a:t>
            </a:r>
          </a:p>
        </p:txBody>
      </p:sp>
      <p:sp>
        <p:nvSpPr>
          <p:cNvPr id="99357" name="Text Box 30">
            <a:extLst>
              <a:ext uri="{FF2B5EF4-FFF2-40B4-BE49-F238E27FC236}">
                <a16:creationId xmlns:a16="http://schemas.microsoft.com/office/drawing/2014/main" id="{F9EF9B9E-1035-5244-A561-10F883996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3213" y="438785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B</a:t>
            </a:r>
          </a:p>
        </p:txBody>
      </p:sp>
      <p:sp>
        <p:nvSpPr>
          <p:cNvPr id="99358" name="Line 31">
            <a:extLst>
              <a:ext uri="{FF2B5EF4-FFF2-40B4-BE49-F238E27FC236}">
                <a16:creationId xmlns:a16="http://schemas.microsoft.com/office/drawing/2014/main" id="{758C7E52-6E12-9A46-BDB3-F3DE662036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2825" y="4572000"/>
            <a:ext cx="1908175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99359" name="Rectangle 32">
            <a:extLst>
              <a:ext uri="{FF2B5EF4-FFF2-40B4-BE49-F238E27FC236}">
                <a16:creationId xmlns:a16="http://schemas.microsoft.com/office/drawing/2014/main" id="{AB765CEE-3165-474A-BD8D-60D01B272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8100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fd0</a:t>
            </a:r>
          </a:p>
        </p:txBody>
      </p:sp>
      <p:sp>
        <p:nvSpPr>
          <p:cNvPr id="99360" name="Rectangle 33">
            <a:extLst>
              <a:ext uri="{FF2B5EF4-FFF2-40B4-BE49-F238E27FC236}">
                <a16:creationId xmlns:a16="http://schemas.microsoft.com/office/drawing/2014/main" id="{42435DDB-BE19-1143-A46F-CA95D9147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0386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fd1</a:t>
            </a:r>
          </a:p>
        </p:txBody>
      </p:sp>
      <p:sp>
        <p:nvSpPr>
          <p:cNvPr id="99361" name="Rectangle 34">
            <a:extLst>
              <a:ext uri="{FF2B5EF4-FFF2-40B4-BE49-F238E27FC236}">
                <a16:creationId xmlns:a16="http://schemas.microsoft.com/office/drawing/2014/main" id="{4F6D72AD-9638-9544-857A-DECEA26CF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2672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fd2</a:t>
            </a:r>
          </a:p>
        </p:txBody>
      </p:sp>
      <p:sp>
        <p:nvSpPr>
          <p:cNvPr id="99362" name="Rectangle 35">
            <a:extLst>
              <a:ext uri="{FF2B5EF4-FFF2-40B4-BE49-F238E27FC236}">
                <a16:creationId xmlns:a16="http://schemas.microsoft.com/office/drawing/2014/main" id="{3E403181-B970-3942-9D6B-15F81AF06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4958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fd3</a:t>
            </a:r>
          </a:p>
        </p:txBody>
      </p:sp>
      <p:sp>
        <p:nvSpPr>
          <p:cNvPr id="99363" name="Rectangle 36">
            <a:extLst>
              <a:ext uri="{FF2B5EF4-FFF2-40B4-BE49-F238E27FC236}">
                <a16:creationId xmlns:a16="http://schemas.microsoft.com/office/drawing/2014/main" id="{981710AF-C5B4-5E48-B0D8-E017DB367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7244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fd4</a:t>
            </a:r>
          </a:p>
        </p:txBody>
      </p:sp>
      <p:sp>
        <p:nvSpPr>
          <p:cNvPr id="99364" name="Rectangle 37">
            <a:extLst>
              <a:ext uri="{FF2B5EF4-FFF2-40B4-BE49-F238E27FC236}">
                <a16:creationId xmlns:a16="http://schemas.microsoft.com/office/drawing/2014/main" id="{41D8AB38-A4BE-7046-9DC0-D2669D1DF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9530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fd5</a:t>
            </a:r>
          </a:p>
        </p:txBody>
      </p:sp>
      <p:sp>
        <p:nvSpPr>
          <p:cNvPr id="99365" name="Rectangle 38">
            <a:extLst>
              <a:ext uri="{FF2B5EF4-FFF2-40B4-BE49-F238E27FC236}">
                <a16:creationId xmlns:a16="http://schemas.microsoft.com/office/drawing/2014/main" id="{587C6254-0849-D243-9A64-7440007A4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1816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fd6</a:t>
            </a:r>
          </a:p>
        </p:txBody>
      </p:sp>
      <p:sp>
        <p:nvSpPr>
          <p:cNvPr id="99366" name="Rectangle 39">
            <a:extLst>
              <a:ext uri="{FF2B5EF4-FFF2-40B4-BE49-F238E27FC236}">
                <a16:creationId xmlns:a16="http://schemas.microsoft.com/office/drawing/2014/main" id="{9A69766E-997F-6541-8F27-72249FFE5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4102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fd7</a:t>
            </a:r>
          </a:p>
        </p:txBody>
      </p:sp>
      <p:sp>
        <p:nvSpPr>
          <p:cNvPr id="99367" name="Text Box 40">
            <a:extLst>
              <a:ext uri="{FF2B5EF4-FFF2-40B4-BE49-F238E27FC236}">
                <a16:creationId xmlns:a16="http://schemas.microsoft.com/office/drawing/2014/main" id="{82F0349C-694A-614E-B0B1-A00BCA6F6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895600"/>
            <a:ext cx="16002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600">
                <a:latin typeface="Times New Roman" panose="02020603050405020304" pitchFamily="18" charset="0"/>
              </a:rPr>
              <a:t>Descriptor table (one table per process)</a:t>
            </a:r>
          </a:p>
        </p:txBody>
      </p:sp>
      <p:sp>
        <p:nvSpPr>
          <p:cNvPr id="99368" name="Rectangle 41">
            <a:extLst>
              <a:ext uri="{FF2B5EF4-FFF2-40B4-BE49-F238E27FC236}">
                <a16:creationId xmlns:a16="http://schemas.microsoft.com/office/drawing/2014/main" id="{45F7E0D5-66C8-6142-BB1C-4EDFB19C8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4038600"/>
            <a:ext cx="1069975" cy="304800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…</a:t>
            </a:r>
          </a:p>
        </p:txBody>
      </p:sp>
      <p:sp>
        <p:nvSpPr>
          <p:cNvPr id="99369" name="Rectangle 42">
            <a:extLst>
              <a:ext uri="{FF2B5EF4-FFF2-40B4-BE49-F238E27FC236}">
                <a16:creationId xmlns:a16="http://schemas.microsoft.com/office/drawing/2014/main" id="{64EE38CC-53DB-234C-B01C-041BAC081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6482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access</a:t>
            </a:r>
          </a:p>
        </p:txBody>
      </p:sp>
      <p:sp>
        <p:nvSpPr>
          <p:cNvPr id="99370" name="Rectangle 43">
            <a:extLst>
              <a:ext uri="{FF2B5EF4-FFF2-40B4-BE49-F238E27FC236}">
                <a16:creationId xmlns:a16="http://schemas.microsoft.com/office/drawing/2014/main" id="{406F244E-3820-C44F-9EF7-982D300E3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9530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size</a:t>
            </a:r>
          </a:p>
        </p:txBody>
      </p:sp>
      <p:sp>
        <p:nvSpPr>
          <p:cNvPr id="99371" name="Rectangle 44">
            <a:extLst>
              <a:ext uri="{FF2B5EF4-FFF2-40B4-BE49-F238E27FC236}">
                <a16:creationId xmlns:a16="http://schemas.microsoft.com/office/drawing/2014/main" id="{E4506119-F615-2E4A-AADC-89DD83490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2578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type</a:t>
            </a:r>
          </a:p>
        </p:txBody>
      </p:sp>
      <p:sp>
        <p:nvSpPr>
          <p:cNvPr id="99372" name="Rectangle 45">
            <a:extLst>
              <a:ext uri="{FF2B5EF4-FFF2-40B4-BE49-F238E27FC236}">
                <a16:creationId xmlns:a16="http://schemas.microsoft.com/office/drawing/2014/main" id="{5BD939C0-EB9E-444C-853C-2D9A6383B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175" y="55626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…</a:t>
            </a:r>
          </a:p>
        </p:txBody>
      </p:sp>
      <p:sp>
        <p:nvSpPr>
          <p:cNvPr id="99373" name="Rectangle 46">
            <a:extLst>
              <a:ext uri="{FF2B5EF4-FFF2-40B4-BE49-F238E27FC236}">
                <a16:creationId xmlns:a16="http://schemas.microsoft.com/office/drawing/2014/main" id="{433D06EE-8F2A-B447-B454-584D0FC920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Redirection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9374" name="TextBox 46">
            <a:extLst>
              <a:ext uri="{FF2B5EF4-FFF2-40B4-BE49-F238E27FC236}">
                <a16:creationId xmlns:a16="http://schemas.microsoft.com/office/drawing/2014/main" id="{B70582B5-9A1C-344B-AC0C-44E6D9F8C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00200"/>
            <a:ext cx="1483098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0" dirty="0">
                <a:latin typeface="FandolSong" pitchFamily="2" charset="-128"/>
              </a:rPr>
              <a:t>dup2(4,1)</a:t>
            </a:r>
            <a:endParaRPr lang="zh-CN" altLang="en-US" sz="2400" b="0" dirty="0">
              <a:latin typeface="FandolSong" pitchFamily="2" charset="-128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灯片编号占位符 5">
            <a:extLst>
              <a:ext uri="{FF2B5EF4-FFF2-40B4-BE49-F238E27FC236}">
                <a16:creationId xmlns:a16="http://schemas.microsoft.com/office/drawing/2014/main" id="{1A824D61-F07F-364A-B705-EE8FB6158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CBC32B-E7CF-1549-AABE-58BB9B717817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77A1A967-00F6-E34B-96BF-095DD5174E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Redirection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05694562-CC28-7143-82A1-2D1DD83A95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648200"/>
          </a:xfrm>
        </p:spPr>
        <p:txBody>
          <a:bodyPr/>
          <a:lstStyle/>
          <a:p>
            <a:pPr marL="0" indent="0">
              <a:lnSpc>
                <a:spcPts val="2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“csapp.h”</a:t>
            </a:r>
          </a:p>
          <a:p>
            <a:pPr marL="0" indent="0">
              <a:lnSpc>
                <a:spcPts val="2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ts val="2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main()</a:t>
            </a:r>
          </a:p>
          <a:p>
            <a:pPr marL="0" indent="0">
              <a:lnSpc>
                <a:spcPts val="2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ts val="2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fdA, fdB;</a:t>
            </a:r>
          </a:p>
          <a:p>
            <a:pPr marL="0" indent="0">
              <a:lnSpc>
                <a:spcPts val="2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char c;</a:t>
            </a:r>
          </a:p>
          <a:p>
            <a:pPr marL="0" indent="0">
              <a:lnSpc>
                <a:spcPts val="2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ts val="2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fdA = open(“foobar.txt”, O_RDONLY, 0) ;</a:t>
            </a:r>
          </a:p>
          <a:p>
            <a:pPr marL="0" indent="0">
              <a:lnSpc>
                <a:spcPts val="2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fdB = open(“foobar.txt”, O_RDONLY, 0) ;</a:t>
            </a:r>
          </a:p>
          <a:p>
            <a:pPr marL="0" indent="0">
              <a:lnSpc>
                <a:spcPts val="2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read(fdB, &amp;c, 1) ;</a:t>
            </a:r>
          </a:p>
          <a:p>
            <a:pPr marL="0" indent="0">
              <a:lnSpc>
                <a:spcPts val="2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	dup2(fdB, fdA) ;</a:t>
            </a:r>
          </a:p>
          <a:p>
            <a:pPr marL="0" indent="0">
              <a:lnSpc>
                <a:spcPts val="2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read(fdA, &amp;c, 1) ;</a:t>
            </a:r>
          </a:p>
          <a:p>
            <a:pPr marL="0" indent="0">
              <a:lnSpc>
                <a:spcPts val="2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printf(“c = %c\n”, c) ;</a:t>
            </a:r>
          </a:p>
          <a:p>
            <a:pPr marL="0" indent="0">
              <a:lnSpc>
                <a:spcPts val="2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exit(0)</a:t>
            </a:r>
          </a:p>
          <a:p>
            <a:pPr marL="0" indent="0">
              <a:lnSpc>
                <a:spcPts val="2000"/>
              </a:lnSpc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99AAF7-3070-C94E-BF13-D445CA44A4C0}"/>
              </a:ext>
            </a:extLst>
          </p:cNvPr>
          <p:cNvSpPr/>
          <p:nvPr/>
        </p:nvSpPr>
        <p:spPr>
          <a:xfrm>
            <a:off x="6616700" y="1541463"/>
            <a:ext cx="1724025" cy="3619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000"/>
              </a:lnSpc>
              <a:spcBef>
                <a:spcPct val="20000"/>
              </a:spcBef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foobar.txt</a:t>
            </a:r>
            <a:endParaRPr lang="zh-CN" altLang="en-US" sz="2000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1381" name="Flowchart: Document 5">
            <a:extLst>
              <a:ext uri="{FF2B5EF4-FFF2-40B4-BE49-F238E27FC236}">
                <a16:creationId xmlns:a16="http://schemas.microsoft.com/office/drawing/2014/main" id="{75093380-CF1E-3846-9EAD-B4C74E3C7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700" y="1905000"/>
            <a:ext cx="1371600" cy="1143000"/>
          </a:xfrm>
          <a:prstGeom prst="flowChartDocument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b="0">
                <a:latin typeface="Courier New" panose="02070309020205020404" pitchFamily="49" charset="0"/>
                <a:cs typeface="Courier New" panose="02070309020205020404" pitchFamily="49" charset="0"/>
              </a:rPr>
              <a:t>foobar</a:t>
            </a:r>
            <a:endParaRPr lang="zh-CN" altLang="en-US" sz="2000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灯片编号占位符 5">
            <a:extLst>
              <a:ext uri="{FF2B5EF4-FFF2-40B4-BE49-F238E27FC236}">
                <a16:creationId xmlns:a16="http://schemas.microsoft.com/office/drawing/2014/main" id="{9DD18C62-CF68-764D-9849-F42F69789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3ACE13-D717-DB41-9251-65C003C69DA7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3426" name="Text Box 11">
            <a:extLst>
              <a:ext uri="{FF2B5EF4-FFF2-40B4-BE49-F238E27FC236}">
                <a16:creationId xmlns:a16="http://schemas.microsoft.com/office/drawing/2014/main" id="{7BDEAE17-1E25-CE43-9054-8E3576276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676400"/>
            <a:ext cx="22098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open file table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(shared by all process)</a:t>
            </a:r>
          </a:p>
        </p:txBody>
      </p:sp>
      <p:sp>
        <p:nvSpPr>
          <p:cNvPr id="103427" name="Text Box 12">
            <a:extLst>
              <a:ext uri="{FF2B5EF4-FFF2-40B4-BE49-F238E27FC236}">
                <a16:creationId xmlns:a16="http://schemas.microsoft.com/office/drawing/2014/main" id="{D837DE9A-6208-AF4A-81DC-698EF87D4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338" y="1858963"/>
            <a:ext cx="1719262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V-node table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(shared by all processes)</a:t>
            </a:r>
          </a:p>
        </p:txBody>
      </p:sp>
      <p:sp>
        <p:nvSpPr>
          <p:cNvPr id="103428" name="Rectangle 13">
            <a:extLst>
              <a:ext uri="{FF2B5EF4-FFF2-40B4-BE49-F238E27FC236}">
                <a16:creationId xmlns:a16="http://schemas.microsoft.com/office/drawing/2014/main" id="{EF90D4FF-9E19-C74D-8465-DBEE66934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0480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pos</a:t>
            </a:r>
          </a:p>
        </p:txBody>
      </p:sp>
      <p:sp>
        <p:nvSpPr>
          <p:cNvPr id="103429" name="Rectangle 14">
            <a:extLst>
              <a:ext uri="{FF2B5EF4-FFF2-40B4-BE49-F238E27FC236}">
                <a16:creationId xmlns:a16="http://schemas.microsoft.com/office/drawing/2014/main" id="{E60C4A2E-4F0B-3B41-BC6F-3B2A6F50E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3528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refcnt = 1</a:t>
            </a:r>
          </a:p>
        </p:txBody>
      </p:sp>
      <p:sp>
        <p:nvSpPr>
          <p:cNvPr id="103430" name="Rectangle 15">
            <a:extLst>
              <a:ext uri="{FF2B5EF4-FFF2-40B4-BE49-F238E27FC236}">
                <a16:creationId xmlns:a16="http://schemas.microsoft.com/office/drawing/2014/main" id="{794334B6-0BB6-BD44-B6EB-677CF2A66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6576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...</a:t>
            </a:r>
          </a:p>
        </p:txBody>
      </p:sp>
      <p:sp>
        <p:nvSpPr>
          <p:cNvPr id="103431" name="Rectangle 16">
            <a:extLst>
              <a:ext uri="{FF2B5EF4-FFF2-40B4-BE49-F238E27FC236}">
                <a16:creationId xmlns:a16="http://schemas.microsoft.com/office/drawing/2014/main" id="{3100C52F-6C60-B141-9609-CB1B84758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1242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access</a:t>
            </a:r>
          </a:p>
        </p:txBody>
      </p:sp>
      <p:sp>
        <p:nvSpPr>
          <p:cNvPr id="103432" name="Rectangle 17">
            <a:extLst>
              <a:ext uri="{FF2B5EF4-FFF2-40B4-BE49-F238E27FC236}">
                <a16:creationId xmlns:a16="http://schemas.microsoft.com/office/drawing/2014/main" id="{70620CD8-A875-884C-8C68-C870FA2A8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4290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size</a:t>
            </a:r>
          </a:p>
        </p:txBody>
      </p:sp>
      <p:sp>
        <p:nvSpPr>
          <p:cNvPr id="103433" name="Rectangle 18">
            <a:extLst>
              <a:ext uri="{FF2B5EF4-FFF2-40B4-BE49-F238E27FC236}">
                <a16:creationId xmlns:a16="http://schemas.microsoft.com/office/drawing/2014/main" id="{E2FFB60F-50C8-1045-A73C-70B688B63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7338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type</a:t>
            </a:r>
          </a:p>
        </p:txBody>
      </p:sp>
      <p:sp>
        <p:nvSpPr>
          <p:cNvPr id="103434" name="Line 19">
            <a:extLst>
              <a:ext uri="{FF2B5EF4-FFF2-40B4-BE49-F238E27FC236}">
                <a16:creationId xmlns:a16="http://schemas.microsoft.com/office/drawing/2014/main" id="{0B1879CB-A6CA-8147-98B2-EFADB07EFF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2225" y="2895600"/>
            <a:ext cx="1371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3435" name="Line 21">
            <a:extLst>
              <a:ext uri="{FF2B5EF4-FFF2-40B4-BE49-F238E27FC236}">
                <a16:creationId xmlns:a16="http://schemas.microsoft.com/office/drawing/2014/main" id="{77B59E11-6AB1-8D4B-B490-DCB9052244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6025" y="3232150"/>
            <a:ext cx="1444625" cy="1339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3436" name="Rectangle 22">
            <a:extLst>
              <a:ext uri="{FF2B5EF4-FFF2-40B4-BE49-F238E27FC236}">
                <a16:creationId xmlns:a16="http://schemas.microsoft.com/office/drawing/2014/main" id="{E6C96442-9AA1-654A-A89A-CCA852904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27432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600">
              <a:latin typeface="Helvetica" pitchFamily="2" charset="0"/>
            </a:endParaRPr>
          </a:p>
        </p:txBody>
      </p:sp>
      <p:sp>
        <p:nvSpPr>
          <p:cNvPr id="103437" name="Rectangle 23">
            <a:extLst>
              <a:ext uri="{FF2B5EF4-FFF2-40B4-BE49-F238E27FC236}">
                <a16:creationId xmlns:a16="http://schemas.microsoft.com/office/drawing/2014/main" id="{D78BFA08-DA92-6A4E-9459-6E36D808A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47244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pos</a:t>
            </a:r>
          </a:p>
        </p:txBody>
      </p:sp>
      <p:sp>
        <p:nvSpPr>
          <p:cNvPr id="103438" name="Rectangle 24">
            <a:extLst>
              <a:ext uri="{FF2B5EF4-FFF2-40B4-BE49-F238E27FC236}">
                <a16:creationId xmlns:a16="http://schemas.microsoft.com/office/drawing/2014/main" id="{4FF0E093-FA00-2D4A-861F-DACEBC7C0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50292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refcnt = 1</a:t>
            </a:r>
          </a:p>
        </p:txBody>
      </p:sp>
      <p:sp>
        <p:nvSpPr>
          <p:cNvPr id="103439" name="Rectangle 25">
            <a:extLst>
              <a:ext uri="{FF2B5EF4-FFF2-40B4-BE49-F238E27FC236}">
                <a16:creationId xmlns:a16="http://schemas.microsoft.com/office/drawing/2014/main" id="{2A6477D0-59A4-3842-99E7-853A0917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53340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...</a:t>
            </a:r>
          </a:p>
        </p:txBody>
      </p:sp>
      <p:sp>
        <p:nvSpPr>
          <p:cNvPr id="103440" name="Rectangle 26">
            <a:extLst>
              <a:ext uri="{FF2B5EF4-FFF2-40B4-BE49-F238E27FC236}">
                <a16:creationId xmlns:a16="http://schemas.microsoft.com/office/drawing/2014/main" id="{17C6A808-4226-F84D-87CD-B60C85CAF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44196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600">
              <a:latin typeface="Helvetica" pitchFamily="2" charset="0"/>
            </a:endParaRPr>
          </a:p>
        </p:txBody>
      </p:sp>
      <p:sp>
        <p:nvSpPr>
          <p:cNvPr id="103441" name="Text Box 27">
            <a:extLst>
              <a:ext uri="{FF2B5EF4-FFF2-40B4-BE49-F238E27FC236}">
                <a16:creationId xmlns:a16="http://schemas.microsoft.com/office/drawing/2014/main" id="{ACD51FCC-102A-704C-B448-EF0856EE2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213" y="240665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</a:t>
            </a:r>
          </a:p>
        </p:txBody>
      </p:sp>
      <p:sp>
        <p:nvSpPr>
          <p:cNvPr id="103442" name="Text Box 28">
            <a:extLst>
              <a:ext uri="{FF2B5EF4-FFF2-40B4-BE49-F238E27FC236}">
                <a16:creationId xmlns:a16="http://schemas.microsoft.com/office/drawing/2014/main" id="{ECF38C87-A1C0-FB49-807F-1191E7053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613" y="4083050"/>
            <a:ext cx="682625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</a:t>
            </a:r>
          </a:p>
        </p:txBody>
      </p:sp>
      <p:sp>
        <p:nvSpPr>
          <p:cNvPr id="103443" name="Text Box 29">
            <a:extLst>
              <a:ext uri="{FF2B5EF4-FFF2-40B4-BE49-F238E27FC236}">
                <a16:creationId xmlns:a16="http://schemas.microsoft.com/office/drawing/2014/main" id="{AC1E76D5-3020-1F4E-96FE-5C7F59183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8613" y="281940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</a:t>
            </a:r>
          </a:p>
        </p:txBody>
      </p:sp>
      <p:sp>
        <p:nvSpPr>
          <p:cNvPr id="103444" name="Rectangle 41">
            <a:extLst>
              <a:ext uri="{FF2B5EF4-FFF2-40B4-BE49-F238E27FC236}">
                <a16:creationId xmlns:a16="http://schemas.microsoft.com/office/drawing/2014/main" id="{02E79DAA-1C8F-314C-A58A-4FE513E36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4038600"/>
            <a:ext cx="1069975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…</a:t>
            </a:r>
          </a:p>
        </p:txBody>
      </p:sp>
      <p:sp>
        <p:nvSpPr>
          <p:cNvPr id="103445" name="Rectangle 46">
            <a:extLst>
              <a:ext uri="{FF2B5EF4-FFF2-40B4-BE49-F238E27FC236}">
                <a16:creationId xmlns:a16="http://schemas.microsoft.com/office/drawing/2014/main" id="{42A0B0D0-1406-E94C-8DAE-2360B78C44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Redirection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446" name="Rectangle 3">
            <a:extLst>
              <a:ext uri="{FF2B5EF4-FFF2-40B4-BE49-F238E27FC236}">
                <a16:creationId xmlns:a16="http://schemas.microsoft.com/office/drawing/2014/main" id="{4C472747-B75F-584B-B022-B81B66F21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32766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103447" name="Rectangle 4">
            <a:extLst>
              <a:ext uri="{FF2B5EF4-FFF2-40B4-BE49-F238E27FC236}">
                <a16:creationId xmlns:a16="http://schemas.microsoft.com/office/drawing/2014/main" id="{12AE40E5-EC71-5341-9708-F6BECF94F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35052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103448" name="Rectangle 5">
            <a:extLst>
              <a:ext uri="{FF2B5EF4-FFF2-40B4-BE49-F238E27FC236}">
                <a16:creationId xmlns:a16="http://schemas.microsoft.com/office/drawing/2014/main" id="{290280AB-5D59-5040-B198-5A5700048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37338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103449" name="Rectangle 6">
            <a:extLst>
              <a:ext uri="{FF2B5EF4-FFF2-40B4-BE49-F238E27FC236}">
                <a16:creationId xmlns:a16="http://schemas.microsoft.com/office/drawing/2014/main" id="{F277833B-20A1-6048-B404-38E87A873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39624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103450" name="Rectangle 7">
            <a:extLst>
              <a:ext uri="{FF2B5EF4-FFF2-40B4-BE49-F238E27FC236}">
                <a16:creationId xmlns:a16="http://schemas.microsoft.com/office/drawing/2014/main" id="{2B5B453B-6E9B-6A4F-BF13-E0E2807C9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1910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103451" name="Rectangle 8">
            <a:extLst>
              <a:ext uri="{FF2B5EF4-FFF2-40B4-BE49-F238E27FC236}">
                <a16:creationId xmlns:a16="http://schemas.microsoft.com/office/drawing/2014/main" id="{84B1FA03-7104-D949-840F-FB64F7D5D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4196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103452" name="Rectangle 9">
            <a:extLst>
              <a:ext uri="{FF2B5EF4-FFF2-40B4-BE49-F238E27FC236}">
                <a16:creationId xmlns:a16="http://schemas.microsoft.com/office/drawing/2014/main" id="{3BD1424C-0FCC-8A4F-A4C5-8C1AAAFA3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6482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103453" name="Rectangle 10">
            <a:extLst>
              <a:ext uri="{FF2B5EF4-FFF2-40B4-BE49-F238E27FC236}">
                <a16:creationId xmlns:a16="http://schemas.microsoft.com/office/drawing/2014/main" id="{97277D9D-685B-344D-AA14-50D68FC93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8768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103454" name="Line 20">
            <a:extLst>
              <a:ext uri="{FF2B5EF4-FFF2-40B4-BE49-F238E27FC236}">
                <a16:creationId xmlns:a16="http://schemas.microsoft.com/office/drawing/2014/main" id="{9E77D649-D4CA-0542-BEC3-7F27AFFCE5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79650" y="2895600"/>
            <a:ext cx="1911350" cy="1174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3455" name="Line 31">
            <a:extLst>
              <a:ext uri="{FF2B5EF4-FFF2-40B4-BE49-F238E27FC236}">
                <a16:creationId xmlns:a16="http://schemas.microsoft.com/office/drawing/2014/main" id="{516FFE19-DAEF-F242-9835-A3EA35CC023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9650" y="4311650"/>
            <a:ext cx="191135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3456" name="Rectangle 32">
            <a:extLst>
              <a:ext uri="{FF2B5EF4-FFF2-40B4-BE49-F238E27FC236}">
                <a16:creationId xmlns:a16="http://schemas.microsoft.com/office/drawing/2014/main" id="{782A710E-ADE3-454A-BB70-5FB2C5F58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2766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fd0</a:t>
            </a:r>
          </a:p>
        </p:txBody>
      </p:sp>
      <p:sp>
        <p:nvSpPr>
          <p:cNvPr id="103457" name="Rectangle 33">
            <a:extLst>
              <a:ext uri="{FF2B5EF4-FFF2-40B4-BE49-F238E27FC236}">
                <a16:creationId xmlns:a16="http://schemas.microsoft.com/office/drawing/2014/main" id="{663C8521-6449-B74E-B56D-8A26CB0EB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5052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fd1</a:t>
            </a:r>
          </a:p>
        </p:txBody>
      </p:sp>
      <p:sp>
        <p:nvSpPr>
          <p:cNvPr id="103458" name="Rectangle 34">
            <a:extLst>
              <a:ext uri="{FF2B5EF4-FFF2-40B4-BE49-F238E27FC236}">
                <a16:creationId xmlns:a16="http://schemas.microsoft.com/office/drawing/2014/main" id="{D73C1793-0F38-E145-BA5E-DF3AA8167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7338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fd2</a:t>
            </a:r>
          </a:p>
        </p:txBody>
      </p:sp>
      <p:sp>
        <p:nvSpPr>
          <p:cNvPr id="103459" name="Rectangle 35">
            <a:extLst>
              <a:ext uri="{FF2B5EF4-FFF2-40B4-BE49-F238E27FC236}">
                <a16:creationId xmlns:a16="http://schemas.microsoft.com/office/drawing/2014/main" id="{FE510E3E-B699-B64C-ACDB-6CBEF025A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9624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fd3</a:t>
            </a:r>
          </a:p>
        </p:txBody>
      </p:sp>
      <p:sp>
        <p:nvSpPr>
          <p:cNvPr id="103460" name="Rectangle 36">
            <a:extLst>
              <a:ext uri="{FF2B5EF4-FFF2-40B4-BE49-F238E27FC236}">
                <a16:creationId xmlns:a16="http://schemas.microsoft.com/office/drawing/2014/main" id="{2D9C46AF-6BD6-D843-9A65-41CF447F9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1910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fd4</a:t>
            </a:r>
          </a:p>
        </p:txBody>
      </p:sp>
      <p:sp>
        <p:nvSpPr>
          <p:cNvPr id="103461" name="Rectangle 37">
            <a:extLst>
              <a:ext uri="{FF2B5EF4-FFF2-40B4-BE49-F238E27FC236}">
                <a16:creationId xmlns:a16="http://schemas.microsoft.com/office/drawing/2014/main" id="{0BEB89C5-691F-4B46-89E7-D03F1B641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4196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fd5</a:t>
            </a:r>
          </a:p>
        </p:txBody>
      </p:sp>
      <p:sp>
        <p:nvSpPr>
          <p:cNvPr id="103462" name="Rectangle 38">
            <a:extLst>
              <a:ext uri="{FF2B5EF4-FFF2-40B4-BE49-F238E27FC236}">
                <a16:creationId xmlns:a16="http://schemas.microsoft.com/office/drawing/2014/main" id="{39CAD7F8-1E0F-2A41-AB8D-CF9C79300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6482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fd6</a:t>
            </a:r>
          </a:p>
        </p:txBody>
      </p:sp>
      <p:sp>
        <p:nvSpPr>
          <p:cNvPr id="103463" name="Rectangle 39">
            <a:extLst>
              <a:ext uri="{FF2B5EF4-FFF2-40B4-BE49-F238E27FC236}">
                <a16:creationId xmlns:a16="http://schemas.microsoft.com/office/drawing/2014/main" id="{0DABF314-01D6-E04D-B1A6-750ABB06B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8768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fd7</a:t>
            </a:r>
          </a:p>
        </p:txBody>
      </p:sp>
      <p:sp>
        <p:nvSpPr>
          <p:cNvPr id="103464" name="Text Box 40">
            <a:extLst>
              <a:ext uri="{FF2B5EF4-FFF2-40B4-BE49-F238E27FC236}">
                <a16:creationId xmlns:a16="http://schemas.microsoft.com/office/drawing/2014/main" id="{DDBFF1CC-F11B-6B4D-901D-12374340B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362200"/>
            <a:ext cx="16002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600">
                <a:latin typeface="Times New Roman" panose="02020603050405020304" pitchFamily="18" charset="0"/>
              </a:rPr>
              <a:t>Descriptor table (one table per process)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灯片编号占位符 5">
            <a:extLst>
              <a:ext uri="{FF2B5EF4-FFF2-40B4-BE49-F238E27FC236}">
                <a16:creationId xmlns:a16="http://schemas.microsoft.com/office/drawing/2014/main" id="{AF441B53-EF79-D142-BD07-5A0315002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6CD511-BF13-2A47-9A61-9069D4961BF9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5474" name="Rectangle 3">
            <a:extLst>
              <a:ext uri="{FF2B5EF4-FFF2-40B4-BE49-F238E27FC236}">
                <a16:creationId xmlns:a16="http://schemas.microsoft.com/office/drawing/2014/main" id="{288106F9-66C0-E94B-8ED0-FF8D86CD5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32766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105475" name="Rectangle 4">
            <a:extLst>
              <a:ext uri="{FF2B5EF4-FFF2-40B4-BE49-F238E27FC236}">
                <a16:creationId xmlns:a16="http://schemas.microsoft.com/office/drawing/2014/main" id="{CE8414C7-CC29-D342-B48C-053BEDD37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35052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105476" name="Rectangle 5">
            <a:extLst>
              <a:ext uri="{FF2B5EF4-FFF2-40B4-BE49-F238E27FC236}">
                <a16:creationId xmlns:a16="http://schemas.microsoft.com/office/drawing/2014/main" id="{FCDC6EEF-BBED-814E-BF4B-9BAB7D1C7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37338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105477" name="Rectangle 6">
            <a:extLst>
              <a:ext uri="{FF2B5EF4-FFF2-40B4-BE49-F238E27FC236}">
                <a16:creationId xmlns:a16="http://schemas.microsoft.com/office/drawing/2014/main" id="{6AEBB4B6-94BB-024D-B673-E65B12962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39624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105478" name="Rectangle 7">
            <a:extLst>
              <a:ext uri="{FF2B5EF4-FFF2-40B4-BE49-F238E27FC236}">
                <a16:creationId xmlns:a16="http://schemas.microsoft.com/office/drawing/2014/main" id="{CD0DD370-0145-1F47-9FE4-C4A3A45C9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1910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105479" name="Rectangle 8">
            <a:extLst>
              <a:ext uri="{FF2B5EF4-FFF2-40B4-BE49-F238E27FC236}">
                <a16:creationId xmlns:a16="http://schemas.microsoft.com/office/drawing/2014/main" id="{6E489A81-D7F0-414A-8EB7-2654DA8F3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4196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105480" name="Rectangle 9">
            <a:extLst>
              <a:ext uri="{FF2B5EF4-FFF2-40B4-BE49-F238E27FC236}">
                <a16:creationId xmlns:a16="http://schemas.microsoft.com/office/drawing/2014/main" id="{459A0AD5-2549-9646-B8DE-9951AD4BD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6482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105481" name="Rectangle 10">
            <a:extLst>
              <a:ext uri="{FF2B5EF4-FFF2-40B4-BE49-F238E27FC236}">
                <a16:creationId xmlns:a16="http://schemas.microsoft.com/office/drawing/2014/main" id="{B96F6F62-64FF-0A4A-851C-25BC34AAD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4876800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zh-CN" altLang="en-US" sz="1600" b="0" dirty="0">
              <a:latin typeface="FandolSong" pitchFamily="2" charset="-128"/>
            </a:endParaRPr>
          </a:p>
        </p:txBody>
      </p:sp>
      <p:sp>
        <p:nvSpPr>
          <p:cNvPr id="105482" name="Text Box 11">
            <a:extLst>
              <a:ext uri="{FF2B5EF4-FFF2-40B4-BE49-F238E27FC236}">
                <a16:creationId xmlns:a16="http://schemas.microsoft.com/office/drawing/2014/main" id="{BA00E607-D68F-3D45-BC04-3CCC80D89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676400"/>
            <a:ext cx="22098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open file table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(shared by all process)</a:t>
            </a:r>
          </a:p>
        </p:txBody>
      </p:sp>
      <p:sp>
        <p:nvSpPr>
          <p:cNvPr id="105483" name="Text Box 12">
            <a:extLst>
              <a:ext uri="{FF2B5EF4-FFF2-40B4-BE49-F238E27FC236}">
                <a16:creationId xmlns:a16="http://schemas.microsoft.com/office/drawing/2014/main" id="{A29E09FC-D04C-E14D-8841-8F8432F76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338" y="1858963"/>
            <a:ext cx="1719262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V-node table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(shared by all processes)</a:t>
            </a:r>
          </a:p>
        </p:txBody>
      </p:sp>
      <p:sp>
        <p:nvSpPr>
          <p:cNvPr id="105484" name="Rectangle 13">
            <a:extLst>
              <a:ext uri="{FF2B5EF4-FFF2-40B4-BE49-F238E27FC236}">
                <a16:creationId xmlns:a16="http://schemas.microsoft.com/office/drawing/2014/main" id="{FE3F72F0-AB04-6D49-8329-A26D445EE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048000"/>
            <a:ext cx="1066800" cy="304800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pos</a:t>
            </a:r>
          </a:p>
        </p:txBody>
      </p:sp>
      <p:sp>
        <p:nvSpPr>
          <p:cNvPr id="105485" name="Rectangle 14">
            <a:extLst>
              <a:ext uri="{FF2B5EF4-FFF2-40B4-BE49-F238E27FC236}">
                <a16:creationId xmlns:a16="http://schemas.microsoft.com/office/drawing/2014/main" id="{1E71FBBB-BDB9-5D47-968E-6425B6060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352800"/>
            <a:ext cx="1066800" cy="304800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refcnt = 0</a:t>
            </a:r>
          </a:p>
        </p:txBody>
      </p:sp>
      <p:sp>
        <p:nvSpPr>
          <p:cNvPr id="105486" name="Rectangle 15">
            <a:extLst>
              <a:ext uri="{FF2B5EF4-FFF2-40B4-BE49-F238E27FC236}">
                <a16:creationId xmlns:a16="http://schemas.microsoft.com/office/drawing/2014/main" id="{ABD663AF-ACA0-A047-A7CD-402D3D4F8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3657600"/>
            <a:ext cx="1066800" cy="304800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...</a:t>
            </a:r>
          </a:p>
        </p:txBody>
      </p:sp>
      <p:sp>
        <p:nvSpPr>
          <p:cNvPr id="105487" name="Rectangle 16">
            <a:extLst>
              <a:ext uri="{FF2B5EF4-FFF2-40B4-BE49-F238E27FC236}">
                <a16:creationId xmlns:a16="http://schemas.microsoft.com/office/drawing/2014/main" id="{9C499752-8E6F-CF4E-871B-3A11BD52F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124200"/>
            <a:ext cx="1066800" cy="304800"/>
          </a:xfrm>
          <a:prstGeom prst="rect">
            <a:avLst/>
          </a:prstGeom>
          <a:solidFill>
            <a:schemeClr val="bg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access</a:t>
            </a:r>
          </a:p>
        </p:txBody>
      </p:sp>
      <p:sp>
        <p:nvSpPr>
          <p:cNvPr id="105488" name="Rectangle 17">
            <a:extLst>
              <a:ext uri="{FF2B5EF4-FFF2-40B4-BE49-F238E27FC236}">
                <a16:creationId xmlns:a16="http://schemas.microsoft.com/office/drawing/2014/main" id="{AF13BEBB-1C93-AD4A-890F-DFD01FBB9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429000"/>
            <a:ext cx="1066800" cy="304800"/>
          </a:xfrm>
          <a:prstGeom prst="rect">
            <a:avLst/>
          </a:prstGeom>
          <a:solidFill>
            <a:schemeClr val="bg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size</a:t>
            </a:r>
          </a:p>
        </p:txBody>
      </p:sp>
      <p:sp>
        <p:nvSpPr>
          <p:cNvPr id="105489" name="Rectangle 18">
            <a:extLst>
              <a:ext uri="{FF2B5EF4-FFF2-40B4-BE49-F238E27FC236}">
                <a16:creationId xmlns:a16="http://schemas.microsoft.com/office/drawing/2014/main" id="{4C017FD0-9FCD-6D4C-A6CC-0B2ACA7E0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3733800"/>
            <a:ext cx="1066800" cy="304800"/>
          </a:xfrm>
          <a:prstGeom prst="rect">
            <a:avLst/>
          </a:prstGeom>
          <a:solidFill>
            <a:schemeClr val="bg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type</a:t>
            </a:r>
          </a:p>
        </p:txBody>
      </p:sp>
      <p:sp>
        <p:nvSpPr>
          <p:cNvPr id="105490" name="Line 19">
            <a:extLst>
              <a:ext uri="{FF2B5EF4-FFF2-40B4-BE49-F238E27FC236}">
                <a16:creationId xmlns:a16="http://schemas.microsoft.com/office/drawing/2014/main" id="{4CBA5972-8A37-C945-A5FE-4A51A70D5ED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2225" y="2895600"/>
            <a:ext cx="1371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5491" name="Line 20">
            <a:extLst>
              <a:ext uri="{FF2B5EF4-FFF2-40B4-BE49-F238E27FC236}">
                <a16:creationId xmlns:a16="http://schemas.microsoft.com/office/drawing/2014/main" id="{1058AF95-3958-EB47-B61C-1625A75BC5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9650" y="4070350"/>
            <a:ext cx="1908175" cy="501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5492" name="Line 21">
            <a:extLst>
              <a:ext uri="{FF2B5EF4-FFF2-40B4-BE49-F238E27FC236}">
                <a16:creationId xmlns:a16="http://schemas.microsoft.com/office/drawing/2014/main" id="{A354F8F0-2CA8-D74A-8239-BC3F48E4A9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6025" y="3232150"/>
            <a:ext cx="1484313" cy="1339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5493" name="Rectangle 22">
            <a:extLst>
              <a:ext uri="{FF2B5EF4-FFF2-40B4-BE49-F238E27FC236}">
                <a16:creationId xmlns:a16="http://schemas.microsoft.com/office/drawing/2014/main" id="{D4475472-7DE5-D444-A67E-75CD8AB7A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2743200"/>
            <a:ext cx="1066800" cy="304800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600">
              <a:latin typeface="Helvetica" pitchFamily="2" charset="0"/>
            </a:endParaRPr>
          </a:p>
        </p:txBody>
      </p:sp>
      <p:sp>
        <p:nvSpPr>
          <p:cNvPr id="105494" name="Rectangle 23">
            <a:extLst>
              <a:ext uri="{FF2B5EF4-FFF2-40B4-BE49-F238E27FC236}">
                <a16:creationId xmlns:a16="http://schemas.microsoft.com/office/drawing/2014/main" id="{89B686F5-C1C0-6C4F-A7D9-4BEB11C3A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47244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pos</a:t>
            </a:r>
          </a:p>
        </p:txBody>
      </p:sp>
      <p:sp>
        <p:nvSpPr>
          <p:cNvPr id="105495" name="Rectangle 24">
            <a:extLst>
              <a:ext uri="{FF2B5EF4-FFF2-40B4-BE49-F238E27FC236}">
                <a16:creationId xmlns:a16="http://schemas.microsoft.com/office/drawing/2014/main" id="{CDB1E61B-EA37-EE4A-BECF-C76B80760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50292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refcnt = 2</a:t>
            </a:r>
          </a:p>
        </p:txBody>
      </p:sp>
      <p:sp>
        <p:nvSpPr>
          <p:cNvPr id="105496" name="Rectangle 25">
            <a:extLst>
              <a:ext uri="{FF2B5EF4-FFF2-40B4-BE49-F238E27FC236}">
                <a16:creationId xmlns:a16="http://schemas.microsoft.com/office/drawing/2014/main" id="{4D144E20-71FB-E347-8EAF-4C1C4D040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53340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...</a:t>
            </a:r>
          </a:p>
        </p:txBody>
      </p:sp>
      <p:sp>
        <p:nvSpPr>
          <p:cNvPr id="105497" name="Rectangle 26">
            <a:extLst>
              <a:ext uri="{FF2B5EF4-FFF2-40B4-BE49-F238E27FC236}">
                <a16:creationId xmlns:a16="http://schemas.microsoft.com/office/drawing/2014/main" id="{CF4E17C2-7187-BF42-B2BE-4F7539456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44196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600">
              <a:latin typeface="Helvetica" pitchFamily="2" charset="0"/>
            </a:endParaRPr>
          </a:p>
        </p:txBody>
      </p:sp>
      <p:sp>
        <p:nvSpPr>
          <p:cNvPr id="105498" name="Text Box 27">
            <a:extLst>
              <a:ext uri="{FF2B5EF4-FFF2-40B4-BE49-F238E27FC236}">
                <a16:creationId xmlns:a16="http://schemas.microsoft.com/office/drawing/2014/main" id="{41865CFE-2DBC-7B45-AA90-5F3FE3AB0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213" y="240665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</a:t>
            </a:r>
          </a:p>
        </p:txBody>
      </p:sp>
      <p:sp>
        <p:nvSpPr>
          <p:cNvPr id="105499" name="Text Box 28">
            <a:extLst>
              <a:ext uri="{FF2B5EF4-FFF2-40B4-BE49-F238E27FC236}">
                <a16:creationId xmlns:a16="http://schemas.microsoft.com/office/drawing/2014/main" id="{4DF5B05B-EE66-8D48-9B7F-884A6A10F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613" y="408305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</a:t>
            </a:r>
          </a:p>
        </p:txBody>
      </p:sp>
      <p:sp>
        <p:nvSpPr>
          <p:cNvPr id="105500" name="Text Box 29">
            <a:extLst>
              <a:ext uri="{FF2B5EF4-FFF2-40B4-BE49-F238E27FC236}">
                <a16:creationId xmlns:a16="http://schemas.microsoft.com/office/drawing/2014/main" id="{B293F2DB-8DE8-2D41-B5F0-A87FD601C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8613" y="2819400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file A</a:t>
            </a:r>
          </a:p>
        </p:txBody>
      </p:sp>
      <p:sp>
        <p:nvSpPr>
          <p:cNvPr id="105501" name="Line 31">
            <a:extLst>
              <a:ext uri="{FF2B5EF4-FFF2-40B4-BE49-F238E27FC236}">
                <a16:creationId xmlns:a16="http://schemas.microsoft.com/office/drawing/2014/main" id="{DE417D4B-A3A9-594A-9D08-A0CD0266AD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9650" y="4311650"/>
            <a:ext cx="191135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FandolSong" pitchFamily="2" charset="-128"/>
            </a:endParaRPr>
          </a:p>
        </p:txBody>
      </p:sp>
      <p:sp>
        <p:nvSpPr>
          <p:cNvPr id="105502" name="Rectangle 32">
            <a:extLst>
              <a:ext uri="{FF2B5EF4-FFF2-40B4-BE49-F238E27FC236}">
                <a16:creationId xmlns:a16="http://schemas.microsoft.com/office/drawing/2014/main" id="{817BC5BA-A45B-984E-94B0-12010D879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2766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fd0</a:t>
            </a:r>
          </a:p>
        </p:txBody>
      </p:sp>
      <p:sp>
        <p:nvSpPr>
          <p:cNvPr id="105503" name="Rectangle 33">
            <a:extLst>
              <a:ext uri="{FF2B5EF4-FFF2-40B4-BE49-F238E27FC236}">
                <a16:creationId xmlns:a16="http://schemas.microsoft.com/office/drawing/2014/main" id="{1F4AB4F5-0571-4F4E-BF81-6C1A0AF75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5052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fd1</a:t>
            </a:r>
          </a:p>
        </p:txBody>
      </p:sp>
      <p:sp>
        <p:nvSpPr>
          <p:cNvPr id="105504" name="Rectangle 34">
            <a:extLst>
              <a:ext uri="{FF2B5EF4-FFF2-40B4-BE49-F238E27FC236}">
                <a16:creationId xmlns:a16="http://schemas.microsoft.com/office/drawing/2014/main" id="{2E1684B4-F131-CF48-80B0-6EC6DE5A2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7338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fd2</a:t>
            </a:r>
          </a:p>
        </p:txBody>
      </p:sp>
      <p:sp>
        <p:nvSpPr>
          <p:cNvPr id="105505" name="Rectangle 35">
            <a:extLst>
              <a:ext uri="{FF2B5EF4-FFF2-40B4-BE49-F238E27FC236}">
                <a16:creationId xmlns:a16="http://schemas.microsoft.com/office/drawing/2014/main" id="{F9B825B2-C201-5D4D-ADD0-89EFF6E31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9624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fd3</a:t>
            </a:r>
          </a:p>
        </p:txBody>
      </p:sp>
      <p:sp>
        <p:nvSpPr>
          <p:cNvPr id="105506" name="Rectangle 36">
            <a:extLst>
              <a:ext uri="{FF2B5EF4-FFF2-40B4-BE49-F238E27FC236}">
                <a16:creationId xmlns:a16="http://schemas.microsoft.com/office/drawing/2014/main" id="{B82F7D82-B489-8645-93B2-8AE45EAA0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1910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fd4</a:t>
            </a:r>
          </a:p>
        </p:txBody>
      </p:sp>
      <p:sp>
        <p:nvSpPr>
          <p:cNvPr id="105507" name="Rectangle 37">
            <a:extLst>
              <a:ext uri="{FF2B5EF4-FFF2-40B4-BE49-F238E27FC236}">
                <a16:creationId xmlns:a16="http://schemas.microsoft.com/office/drawing/2014/main" id="{641D1E17-A568-AF45-B91C-A96B90FA7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4196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fd5</a:t>
            </a:r>
          </a:p>
        </p:txBody>
      </p:sp>
      <p:sp>
        <p:nvSpPr>
          <p:cNvPr id="105508" name="Rectangle 38">
            <a:extLst>
              <a:ext uri="{FF2B5EF4-FFF2-40B4-BE49-F238E27FC236}">
                <a16:creationId xmlns:a16="http://schemas.microsoft.com/office/drawing/2014/main" id="{6756E812-74A2-E446-A8AA-72825A99E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6482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fd6</a:t>
            </a:r>
          </a:p>
        </p:txBody>
      </p:sp>
      <p:sp>
        <p:nvSpPr>
          <p:cNvPr id="105509" name="Rectangle 39">
            <a:extLst>
              <a:ext uri="{FF2B5EF4-FFF2-40B4-BE49-F238E27FC236}">
                <a16:creationId xmlns:a16="http://schemas.microsoft.com/office/drawing/2014/main" id="{A3ED8B45-27B2-7F4F-BBF7-FA8581B0A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8768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Helvetica" pitchFamily="2" charset="0"/>
              </a:rPr>
              <a:t>fd7</a:t>
            </a:r>
          </a:p>
        </p:txBody>
      </p:sp>
      <p:sp>
        <p:nvSpPr>
          <p:cNvPr id="105510" name="Text Box 40">
            <a:extLst>
              <a:ext uri="{FF2B5EF4-FFF2-40B4-BE49-F238E27FC236}">
                <a16:creationId xmlns:a16="http://schemas.microsoft.com/office/drawing/2014/main" id="{A09FA4C7-FBC4-074F-AEBB-C6A742B39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362200"/>
            <a:ext cx="16002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1600">
                <a:latin typeface="Times New Roman" panose="02020603050405020304" pitchFamily="18" charset="0"/>
              </a:rPr>
              <a:t>Descriptor table (one table per process)</a:t>
            </a:r>
          </a:p>
        </p:txBody>
      </p:sp>
      <p:sp>
        <p:nvSpPr>
          <p:cNvPr id="105511" name="Rectangle 41">
            <a:extLst>
              <a:ext uri="{FF2B5EF4-FFF2-40B4-BE49-F238E27FC236}">
                <a16:creationId xmlns:a16="http://schemas.microsoft.com/office/drawing/2014/main" id="{4EA666FC-7DBF-B74D-BAD4-CC4BC7178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4038600"/>
            <a:ext cx="1069975" cy="304800"/>
          </a:xfrm>
          <a:prstGeom prst="rect">
            <a:avLst/>
          </a:prstGeom>
          <a:solidFill>
            <a:schemeClr val="bg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…</a:t>
            </a:r>
          </a:p>
        </p:txBody>
      </p:sp>
      <p:sp>
        <p:nvSpPr>
          <p:cNvPr id="105512" name="Rectangle 46">
            <a:extLst>
              <a:ext uri="{FF2B5EF4-FFF2-40B4-BE49-F238E27FC236}">
                <a16:creationId xmlns:a16="http://schemas.microsoft.com/office/drawing/2014/main" id="{7B9A67F2-F337-4541-8351-7326B50FCD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Redirection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灯片编号占位符 5">
            <a:extLst>
              <a:ext uri="{FF2B5EF4-FFF2-40B4-BE49-F238E27FC236}">
                <a16:creationId xmlns:a16="http://schemas.microsoft.com/office/drawing/2014/main" id="{543C40A5-D1D8-D34B-9F7B-3D0F00D47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0B9821-779B-F849-BDE7-8AC091FD62E9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DB130683-8133-B443-8A36-0848530AE5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File Type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DE3F1AA6-8D36-6148-AA50-017A4B491B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648200"/>
          </a:xfrm>
        </p:spPr>
        <p:txBody>
          <a:bodyPr/>
          <a:lstStyle/>
          <a:p>
            <a:r>
              <a:rPr lang="en-US" altLang="zh-CN" i="1" dirty="0">
                <a:ea typeface="宋体" panose="02010600030101010101" pitchFamily="2" charset="-122"/>
              </a:rPr>
              <a:t>regular file: </a:t>
            </a:r>
            <a:r>
              <a:rPr lang="en-US" altLang="zh-CN" dirty="0">
                <a:ea typeface="宋体" panose="02010600030101010101" pitchFamily="2" charset="-122"/>
              </a:rPr>
              <a:t>contains arbitrary data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from the application point of view, there are two kinds of regular files </a:t>
            </a:r>
          </a:p>
          <a:p>
            <a:pPr lvl="2"/>
            <a:r>
              <a:rPr lang="en-US" altLang="zh-CN" i="1" dirty="0">
                <a:ea typeface="宋体" panose="02010600030101010101" pitchFamily="2" charset="-122"/>
              </a:rPr>
              <a:t>text files</a:t>
            </a:r>
            <a:r>
              <a:rPr lang="en-US" altLang="zh-CN" dirty="0">
                <a:ea typeface="宋体" panose="02010600030101010101" pitchFamily="2" charset="-122"/>
              </a:rPr>
              <a:t>: contain only ASCII or Unicode characters</a:t>
            </a:r>
          </a:p>
          <a:p>
            <a:pPr lvl="2"/>
            <a:r>
              <a:rPr lang="en-US" altLang="zh-CN" i="1" dirty="0">
                <a:ea typeface="宋体" panose="02010600030101010101" pitchFamily="2" charset="-122"/>
              </a:rPr>
              <a:t>binary files</a:t>
            </a:r>
            <a:r>
              <a:rPr lang="en-US" altLang="zh-CN" dirty="0">
                <a:ea typeface="宋体" panose="02010600030101010101" pitchFamily="2" charset="-122"/>
              </a:rPr>
              <a:t>: which are everything else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to the kernel there is no difference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A Linux text file consists of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sequence of </a:t>
            </a:r>
            <a:r>
              <a:rPr lang="en-US" altLang="zh-CN" i="1" dirty="0">
                <a:ea typeface="宋体" panose="02010600030101010101" pitchFamily="2" charset="-122"/>
              </a:rPr>
              <a:t>text lines</a:t>
            </a:r>
            <a:r>
              <a:rPr lang="en-US" altLang="zh-CN" dirty="0">
                <a:ea typeface="宋体" panose="02010600030101010101" pitchFamily="2" charset="-122"/>
              </a:rPr>
              <a:t>, where each line is a sequence of characters terminated by a </a:t>
            </a:r>
            <a:r>
              <a:rPr lang="en-US" altLang="zh-CN" i="1" dirty="0">
                <a:ea typeface="宋体" panose="02010600030101010101" pitchFamily="2" charset="-122"/>
              </a:rPr>
              <a:t>newline </a:t>
            </a:r>
            <a:r>
              <a:rPr lang="en-US" altLang="zh-CN" dirty="0">
                <a:ea typeface="宋体" panose="02010600030101010101" pitchFamily="2" charset="-122"/>
              </a:rPr>
              <a:t>character (‘\n’) which is the ASCII line feed character (LF) with value 0x0a.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灯片编号占位符 5">
            <a:extLst>
              <a:ext uri="{FF2B5EF4-FFF2-40B4-BE49-F238E27FC236}">
                <a16:creationId xmlns:a16="http://schemas.microsoft.com/office/drawing/2014/main" id="{D757F09D-9090-7244-82BF-815FCA53A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94321D-2C1F-8F46-81AB-56217B036EDD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801F99F6-B3B7-044E-B66F-A28797A8DE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File Type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1C6CFB10-8178-E149-ABA9-8B84EEF766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6482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 </a:t>
            </a:r>
            <a:r>
              <a:rPr lang="en-US" altLang="zh-CN" i="1" dirty="0">
                <a:ea typeface="宋体" panose="02010600030101010101" pitchFamily="2" charset="-122"/>
              </a:rPr>
              <a:t>directory </a:t>
            </a:r>
            <a:r>
              <a:rPr lang="en-US" altLang="zh-CN" dirty="0">
                <a:ea typeface="宋体" panose="02010600030101010101" pitchFamily="2" charset="-122"/>
              </a:rPr>
              <a:t>is a file consisting of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an array of </a:t>
            </a:r>
            <a:r>
              <a:rPr lang="en-US" altLang="zh-CN" i="1" dirty="0">
                <a:ea typeface="宋体" panose="02010600030101010101" pitchFamily="2" charset="-122"/>
              </a:rPr>
              <a:t>links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each link maps a </a:t>
            </a:r>
            <a:r>
              <a:rPr lang="en-US" altLang="zh-CN" i="1" dirty="0">
                <a:ea typeface="宋体" panose="02010600030101010101" pitchFamily="2" charset="-122"/>
              </a:rPr>
              <a:t>filename </a:t>
            </a:r>
            <a:r>
              <a:rPr lang="en-US" altLang="zh-CN" dirty="0">
                <a:ea typeface="宋体" panose="02010600030101010101" pitchFamily="2" charset="-122"/>
              </a:rPr>
              <a:t>to a file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which may be another directory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 Each directory contains at least two entries: 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. (dot) is a link to the directory itself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.. (dot-dot) is a link to the </a:t>
            </a:r>
            <a:r>
              <a:rPr lang="en-US" altLang="zh-CN" i="1" dirty="0">
                <a:ea typeface="宋体" panose="02010600030101010101" pitchFamily="2" charset="-122"/>
              </a:rPr>
              <a:t>parent directory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related command</a:t>
            </a:r>
          </a:p>
          <a:p>
            <a:pPr lvl="2"/>
            <a:r>
              <a:rPr lang="en-US" altLang="zh-CN" dirty="0" err="1">
                <a:ea typeface="宋体" panose="02010600030101010101" pitchFamily="2" charset="-122"/>
              </a:rPr>
              <a:t>mkdir</a:t>
            </a:r>
            <a:r>
              <a:rPr lang="en-US" altLang="zh-CN" dirty="0">
                <a:ea typeface="宋体" panose="02010600030101010101" pitchFamily="2" charset="-122"/>
              </a:rPr>
              <a:t>: create a directory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ls: view directory contents</a:t>
            </a:r>
          </a:p>
          <a:p>
            <a:pPr lvl="2"/>
            <a:r>
              <a:rPr lang="en-US" altLang="zh-CN" dirty="0" err="1">
                <a:ea typeface="宋体" panose="02010600030101010101" pitchFamily="2" charset="-122"/>
              </a:rPr>
              <a:t>rmdir</a:t>
            </a:r>
            <a:r>
              <a:rPr lang="en-US" altLang="zh-CN" dirty="0">
                <a:ea typeface="宋体" panose="02010600030101010101" pitchFamily="2" charset="-122"/>
              </a:rPr>
              <a:t>: delete a directory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图片 1">
            <a:extLst>
              <a:ext uri="{FF2B5EF4-FFF2-40B4-BE49-F238E27FC236}">
                <a16:creationId xmlns:a16="http://schemas.microsoft.com/office/drawing/2014/main" id="{FE0EB1E1-C1CB-DA46-ABCC-54DEB4D4E5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05200"/>
            <a:ext cx="7696200" cy="294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0" name="灯片编号占位符 5">
            <a:extLst>
              <a:ext uri="{FF2B5EF4-FFF2-40B4-BE49-F238E27FC236}">
                <a16:creationId xmlns:a16="http://schemas.microsoft.com/office/drawing/2014/main" id="{78826CBD-31A6-484B-A6AC-1CECBF2B3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1AAD2B-5CBE-B443-A771-CFC93184656A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8B17C417-2EA6-D54A-B8CD-1701B11C17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Directory Hierarchy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2F8C23E3-1731-ED4C-A1F2-7F36CAD759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6482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Linux kernel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organizes all files in a single </a:t>
            </a:r>
            <a:r>
              <a:rPr lang="en-US" altLang="zh-CN" i="1">
                <a:ea typeface="宋体" panose="02010600030101010101" pitchFamily="2" charset="-122"/>
              </a:rPr>
              <a:t>directory hierarchy 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anchored by the </a:t>
            </a:r>
            <a:r>
              <a:rPr lang="en-US" altLang="zh-CN" i="1">
                <a:ea typeface="宋体" panose="02010600030101010101" pitchFamily="2" charset="-122"/>
              </a:rPr>
              <a:t>root directory </a:t>
            </a:r>
            <a:r>
              <a:rPr lang="en-US" altLang="zh-CN">
                <a:ea typeface="宋体" panose="02010600030101010101" pitchFamily="2" charset="-122"/>
              </a:rPr>
              <a:t>named / (slash)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Each file in the system is a direct or indirect descendant of the root directory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灯片编号占位符 5">
            <a:extLst>
              <a:ext uri="{FF2B5EF4-FFF2-40B4-BE49-F238E27FC236}">
                <a16:creationId xmlns:a16="http://schemas.microsoft.com/office/drawing/2014/main" id="{8CC626A8-F918-FD45-92CE-886F9D856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217CA8-AF3B-F34D-95CF-6C1D2EB60F18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457295C4-8A03-7E4C-8627-ECDFC3F5DB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File Type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5A7136AF-C71C-8440-BF28-84412B6BF4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6482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 i="1">
                <a:ea typeface="宋体" panose="02010600030101010101" pitchFamily="2" charset="-122"/>
              </a:rPr>
              <a:t>socket </a:t>
            </a:r>
            <a:r>
              <a:rPr lang="en-US" altLang="zh-CN">
                <a:ea typeface="宋体" panose="02010600030101010101" pitchFamily="2" charset="-122"/>
              </a:rPr>
              <a:t>is a file that is used to communicate with another process across a network</a:t>
            </a:r>
          </a:p>
          <a:p>
            <a:r>
              <a:rPr lang="en-US" altLang="zh-CN">
                <a:ea typeface="宋体" panose="02010600030101010101" pitchFamily="2" charset="-122"/>
              </a:rPr>
              <a:t>Other file types include </a:t>
            </a:r>
          </a:p>
          <a:p>
            <a:pPr lvl="1"/>
            <a:r>
              <a:rPr lang="en-US" altLang="zh-CN" i="1">
                <a:ea typeface="宋体" panose="02010600030101010101" pitchFamily="2" charset="-122"/>
              </a:rPr>
              <a:t>named pipes</a:t>
            </a:r>
            <a:r>
              <a:rPr lang="en-US" altLang="zh-CN">
                <a:ea typeface="宋体" panose="02010600030101010101" pitchFamily="2" charset="-122"/>
              </a:rPr>
              <a:t>, </a:t>
            </a:r>
          </a:p>
          <a:p>
            <a:pPr lvl="1"/>
            <a:r>
              <a:rPr lang="en-US" altLang="zh-CN" i="1">
                <a:ea typeface="宋体" panose="02010600030101010101" pitchFamily="2" charset="-122"/>
              </a:rPr>
              <a:t>symbolic links</a:t>
            </a:r>
            <a:r>
              <a:rPr lang="en-US" altLang="zh-CN">
                <a:ea typeface="宋体" panose="02010600030101010101" pitchFamily="2" charset="-122"/>
              </a:rPr>
              <a:t>, </a:t>
            </a:r>
          </a:p>
          <a:p>
            <a:pPr lvl="1"/>
            <a:r>
              <a:rPr lang="en-US" altLang="zh-CN" i="1">
                <a:ea typeface="宋体" panose="02010600030101010101" pitchFamily="2" charset="-122"/>
              </a:rPr>
              <a:t>character </a:t>
            </a:r>
            <a:r>
              <a:rPr lang="en-US" altLang="zh-CN">
                <a:ea typeface="宋体" panose="02010600030101010101" pitchFamily="2" charset="-122"/>
              </a:rPr>
              <a:t>and </a:t>
            </a:r>
            <a:r>
              <a:rPr lang="en-US" altLang="zh-CN" i="1">
                <a:ea typeface="宋体" panose="02010600030101010101" pitchFamily="2" charset="-122"/>
              </a:rPr>
              <a:t>block devices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灯片编号占位符 5">
            <a:extLst>
              <a:ext uri="{FF2B5EF4-FFF2-40B4-BE49-F238E27FC236}">
                <a16:creationId xmlns:a16="http://schemas.microsoft.com/office/drawing/2014/main" id="{CA5723FA-396C-4A44-8249-A1C872AE1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592476-F064-D14A-9D93-7FB626A8BDC4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915BCA0D-7CFC-184C-94BC-AFF95799F5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Directory Hierarchy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F099F2D-3574-D541-A91F-B33B133F8A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6482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Each process has a </a:t>
            </a:r>
            <a:r>
              <a:rPr lang="en-US" altLang="zh-CN" i="1">
                <a:ea typeface="宋体" panose="02010600030101010101" pitchFamily="2" charset="-122"/>
              </a:rPr>
              <a:t>current working directory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identifies its current location in the directory hierarchy</a:t>
            </a:r>
          </a:p>
          <a:p>
            <a:r>
              <a:rPr lang="en-US" altLang="zh-CN">
                <a:ea typeface="宋体" panose="02010600030101010101" pitchFamily="2" charset="-122"/>
              </a:rPr>
              <a:t>cd command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change the shell’s current working directory</a:t>
            </a:r>
          </a:p>
          <a:p>
            <a:r>
              <a:rPr lang="en-US" altLang="zh-CN">
                <a:ea typeface="宋体" panose="02010600030101010101" pitchFamily="2" charset="-122"/>
              </a:rPr>
              <a:t>Locations in the directory hierarchy are specified by </a:t>
            </a:r>
            <a:r>
              <a:rPr lang="en-US" altLang="zh-CN" i="1">
                <a:ea typeface="宋体" panose="02010600030101010101" pitchFamily="2" charset="-122"/>
              </a:rPr>
              <a:t>pathnames</a:t>
            </a:r>
          </a:p>
          <a:p>
            <a:pPr lvl="1"/>
            <a:r>
              <a:rPr lang="en-US" altLang="zh-CN" i="1">
                <a:ea typeface="宋体" panose="02010600030101010101" pitchFamily="2" charset="-122"/>
              </a:rPr>
              <a:t>absolute pathname: </a:t>
            </a:r>
            <a:r>
              <a:rPr lang="en-US" altLang="zh-CN">
                <a:ea typeface="宋体" panose="02010600030101010101" pitchFamily="2" charset="-122"/>
              </a:rPr>
              <a:t>/home/droh/hello.c</a:t>
            </a:r>
          </a:p>
          <a:p>
            <a:pPr lvl="1"/>
            <a:r>
              <a:rPr lang="en-US" altLang="zh-CN" i="1">
                <a:ea typeface="宋体" panose="02010600030101010101" pitchFamily="2" charset="-122"/>
              </a:rPr>
              <a:t>relative pathname: </a:t>
            </a:r>
            <a:r>
              <a:rPr lang="en-US" altLang="zh-CN">
                <a:ea typeface="宋体" panose="02010600030101010101" pitchFamily="2" charset="-122"/>
              </a:rPr>
              <a:t>./hello.c,  ../home/droh/hello.c (if /home/bryant is the current working directory)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1666</TotalTime>
  <Words>3369</Words>
  <Application>Microsoft Macintosh PowerPoint</Application>
  <PresentationFormat>如螢幕大小 (4:3)</PresentationFormat>
  <Paragraphs>783</Paragraphs>
  <Slides>45</Slides>
  <Notes>45</Notes>
  <HiddenSlides>2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3" baseType="lpstr">
      <vt:lpstr>FandolSong</vt:lpstr>
      <vt:lpstr>宋体</vt:lpstr>
      <vt:lpstr>Arial</vt:lpstr>
      <vt:lpstr>Comic Sans MS</vt:lpstr>
      <vt:lpstr>Courier New</vt:lpstr>
      <vt:lpstr>Helvetica</vt:lpstr>
      <vt:lpstr>Times New Roman</vt:lpstr>
      <vt:lpstr>icfp99</vt:lpstr>
      <vt:lpstr>System-Level I/O</vt:lpstr>
      <vt:lpstr>Outline</vt:lpstr>
      <vt:lpstr>Why Unix I/O</vt:lpstr>
      <vt:lpstr>Unix I/O</vt:lpstr>
      <vt:lpstr>File Type</vt:lpstr>
      <vt:lpstr>File Type</vt:lpstr>
      <vt:lpstr>Directory Hierarchy</vt:lpstr>
      <vt:lpstr>File Type</vt:lpstr>
      <vt:lpstr>Directory Hierarchy</vt:lpstr>
      <vt:lpstr>Open Files</vt:lpstr>
      <vt:lpstr>Kernel Data Structures for Files</vt:lpstr>
      <vt:lpstr>Descriptor table</vt:lpstr>
      <vt:lpstr>File table</vt:lpstr>
      <vt:lpstr>V-node table</vt:lpstr>
      <vt:lpstr>Kernel Data Structures for Files</vt:lpstr>
      <vt:lpstr>Open Files</vt:lpstr>
      <vt:lpstr>Open Files</vt:lpstr>
      <vt:lpstr>Open Files</vt:lpstr>
      <vt:lpstr>Open Files</vt:lpstr>
      <vt:lpstr>Close Files</vt:lpstr>
      <vt:lpstr>Close Files</vt:lpstr>
      <vt:lpstr>Reading and Writing Files</vt:lpstr>
      <vt:lpstr>Reading and Writing Files</vt:lpstr>
      <vt:lpstr>Reading and Writing Files</vt:lpstr>
      <vt:lpstr>Reading and Writing Files</vt:lpstr>
      <vt:lpstr>Reading File Metadata</vt:lpstr>
      <vt:lpstr>Reading File Metadata</vt:lpstr>
      <vt:lpstr>PowerPoint 簡報</vt:lpstr>
      <vt:lpstr>V-Node table</vt:lpstr>
      <vt:lpstr>V-Node table</vt:lpstr>
      <vt:lpstr>Read Directory Contents</vt:lpstr>
      <vt:lpstr>PowerPoint 簡報</vt:lpstr>
      <vt:lpstr>Sharing Files</vt:lpstr>
      <vt:lpstr>Sharing Files</vt:lpstr>
      <vt:lpstr>Sharing Files between Parent and Child</vt:lpstr>
      <vt:lpstr>Sharing Files between Parent and Child</vt:lpstr>
      <vt:lpstr>Sharing Files between Parent and Child</vt:lpstr>
      <vt:lpstr>Sharing Files between Parent and Child</vt:lpstr>
      <vt:lpstr>Sharing Files between Parent and Child</vt:lpstr>
      <vt:lpstr>I/O Redirction</vt:lpstr>
      <vt:lpstr>Redirection</vt:lpstr>
      <vt:lpstr>Redirection</vt:lpstr>
      <vt:lpstr>Redirection</vt:lpstr>
      <vt:lpstr>Redirection</vt:lpstr>
      <vt:lpstr>Redirection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System-Level I/O</dc:title>
  <dc:creator>Microsoft Office User</dc:creator>
  <cp:lastModifiedBy>微软大 法好</cp:lastModifiedBy>
  <cp:revision>25</cp:revision>
  <dcterms:created xsi:type="dcterms:W3CDTF">2016-04-03T20:25:41Z</dcterms:created>
  <dcterms:modified xsi:type="dcterms:W3CDTF">2020-11-26T06:50:49Z</dcterms:modified>
</cp:coreProperties>
</file>