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956" r:id="rId2"/>
    <p:sldId id="957" r:id="rId3"/>
    <p:sldId id="1042" r:id="rId4"/>
    <p:sldId id="1043" r:id="rId5"/>
    <p:sldId id="1044" r:id="rId6"/>
    <p:sldId id="1045" r:id="rId7"/>
    <p:sldId id="1078" r:id="rId8"/>
    <p:sldId id="1046" r:id="rId9"/>
    <p:sldId id="1054" r:id="rId10"/>
    <p:sldId id="1055" r:id="rId11"/>
    <p:sldId id="1081" r:id="rId12"/>
    <p:sldId id="1056" r:id="rId13"/>
    <p:sldId id="1091" r:id="rId14"/>
    <p:sldId id="1079" r:id="rId15"/>
    <p:sldId id="1082" r:id="rId16"/>
    <p:sldId id="1047" r:id="rId17"/>
    <p:sldId id="1048" r:id="rId18"/>
    <p:sldId id="1057" r:id="rId19"/>
    <p:sldId id="1058" r:id="rId20"/>
    <p:sldId id="1059" r:id="rId21"/>
    <p:sldId id="1023" r:id="rId22"/>
    <p:sldId id="1060" r:id="rId23"/>
    <p:sldId id="1025" r:id="rId24"/>
    <p:sldId id="1083" r:id="rId25"/>
    <p:sldId id="1084" r:id="rId26"/>
    <p:sldId id="1085" r:id="rId27"/>
    <p:sldId id="1062" r:id="rId28"/>
    <p:sldId id="1030" r:id="rId29"/>
    <p:sldId id="1063" r:id="rId30"/>
    <p:sldId id="1087" r:id="rId31"/>
    <p:sldId id="1086" r:id="rId32"/>
    <p:sldId id="1065" r:id="rId33"/>
    <p:sldId id="1066" r:id="rId34"/>
    <p:sldId id="1088" r:id="rId35"/>
    <p:sldId id="1089" r:id="rId36"/>
    <p:sldId id="1067" r:id="rId37"/>
    <p:sldId id="1068" r:id="rId38"/>
    <p:sldId id="1069" r:id="rId39"/>
    <p:sldId id="1070" r:id="rId40"/>
    <p:sldId id="1098" r:id="rId41"/>
    <p:sldId id="1099" r:id="rId42"/>
    <p:sldId id="1100" r:id="rId43"/>
    <p:sldId id="1110" r:id="rId44"/>
    <p:sldId id="1101" r:id="rId45"/>
    <p:sldId id="1102" r:id="rId46"/>
    <p:sldId id="1103" r:id="rId47"/>
    <p:sldId id="1104" r:id="rId48"/>
    <p:sldId id="1105" r:id="rId49"/>
    <p:sldId id="1106" r:id="rId50"/>
    <p:sldId id="1107" r:id="rId51"/>
    <p:sldId id="1109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 autoAdjust="0"/>
    <p:restoredTop sz="86436" autoAdjust="0"/>
  </p:normalViewPr>
  <p:slideViewPr>
    <p:cSldViewPr>
      <p:cViewPr varScale="1">
        <p:scale>
          <a:sx n="60" d="100"/>
          <a:sy n="60" d="100"/>
        </p:scale>
        <p:origin x="176" y="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987ECE6-8DCB-084B-B9BA-3D83605CBA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AF9DAB-228A-704C-8EC6-DC3AEC28C3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B79C4E-CA6B-1942-9C58-22704CD485B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9899461-62C8-5443-9905-893B335D63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B7FBC58-6209-DC4B-92DA-2C1D8B3FE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0E07017-1BB5-DC4C-BC11-E602CF5CC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4EE6E31E-F767-504D-8831-D05740638C2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1FF20FC-70AD-CB48-B42B-BF5E13594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FF23BF2-63FA-1347-B98C-F2EE5EA2E7BC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7E35D9E-4585-2D43-8D1C-694D63F71D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F5A4D63-61E8-1B4F-9825-D28943A41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750AD5C-9D01-3B48-9910-882C2B240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5678441-1CA7-4145-AC64-BFA0F10E5BD6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962CEBD-D4D9-6F4B-8989-C01313A275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41A2E74-8715-D04F-8C97-6C3DD3F88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6DDE8B5-D939-5842-9798-C3266A24E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12A9872-3353-BE43-9590-0121F9942DD5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2FB439A-3E17-E741-A903-84A6845306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E155192-5910-3D4D-A656-48500346A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E765B84-0C59-0644-9909-2C825C02A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29CC189-56B8-E744-91A1-AC78CBB31AF9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AF435D4-E499-B44C-A319-3C60CC97C4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BD6EE5E-C207-2E44-A957-F2FA274DA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DFAD331-1ECC-3F47-B0B1-FCF31307C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1BB633-8902-534E-B4CC-C53DFF275B18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59D391A-7DAA-7E43-BBEB-38CD440CEC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CF92DA3-E524-3B45-9AAE-F4BD3B40D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7D860A4-19CA-6C48-9138-75AB32F06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E4F60C9-ACBA-524E-B52F-2A177A9C161B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8E63640-B9F6-8C4C-B818-CD107E5C73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C6BDEB6-C10A-9A48-9239-97C3CBC9C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F706EC3-D6CB-4042-9723-2E2E5F5016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E8053BB-6010-494E-90A6-7B0BA2082CF1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BF69336-1796-8748-9DFA-437D20797F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5A6B68B-6D8E-E04E-8EBB-6C9B58FC6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8D76D71-3A56-6A45-B68F-25CAB1B40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36BD667-E8AA-7A48-8199-27BFA029FBC7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E77FF02-017A-EC4A-9D2A-40717B1F71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A9826B5-6FB1-D641-B26A-7A7D2F3A3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905C3A3-7DA4-5244-AB2C-8E706272BE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0E433B6-8180-9848-8452-5A4C59323A37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D22DE4D-86ED-A84A-8FD1-C9ACF6606E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95EBE75-6729-C54B-9173-7DBF88BA1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4370B5-9007-524F-A910-35961A0AA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5D1EB2-3C40-1542-92AC-FF3799FA06C2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288D33A-47A0-0E42-833F-CD59F54416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8C8431C-19E2-0C4A-8DEF-768F3D807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22A13F2-AABE-024F-BB3D-2B25F5357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2261594-F8DF-1844-A98A-90D1B51AF208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792C5D4-3C4E-414D-930B-54167CB854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EA7DA6D-F2D7-FA4A-B9D7-859C4907C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E749937-0215-1348-ACFF-6435BD3B5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896A593-2CFF-6349-A3DA-E4646E0043D9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3FDC9A6-6A5C-C44B-936B-D0D24E6FB4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C590F31-CBD7-B949-B7CE-18A60BD6A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4529A-016D-7E41-9375-C16D6A4CE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9B509C1-49BC-4E4B-9B72-D2164552D1F6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4DF6F21-805F-B147-8444-DDA072D545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39F66F7-29DB-554E-AF9E-11F32105A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6C65C12-1D36-CA47-BB1A-B07D2075A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FABB27E-0633-F14E-BB6F-88B93F62CABE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7F13758-5DBF-8C47-9B02-BA166B6CE6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5AA6005-5A31-FF44-8990-96D2F4206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37C1D1F-319D-B540-A5BA-402B6DEB8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105DC2-D68C-284E-A8B4-BD6700B72CE8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FE502AC-2944-0949-9AA8-CC500BBC87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9B830D8-6289-2A4F-9744-2DF74A96F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6E72AB3-BA73-A84C-963C-A8AE15A97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46B8FD-BB1C-4144-A2D3-A8036DE6E217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7AC1B79-0FF2-DE46-93F5-DFB5A2C8F8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1081211-B68C-8443-82C9-B52B66CD1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515A476-A907-E542-8811-3C9887DB0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F2C78C0-F264-2547-B08B-5767D1507C40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29C192D-11FD-4746-9F5B-FE7E356FD7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8E38F98-7114-0749-B1A5-59A070C64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8818096-AED1-614E-B86E-E01840BCF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5BB27C-6771-5D46-976C-8E663040F8F9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9C44231-4476-924B-94F8-F969612847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93B235B-8DAE-7F44-A021-82D41CC4B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2D9A1FF-CB7E-584C-A0CB-9A31C2C31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C6BDC8E-1913-AF4D-A393-6DB4E8F3C149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F73F502-5B9E-FA41-8850-2DC8D10094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9EEC2C3-2D71-1546-A5B0-A7845D05D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7324A23-F538-0640-AFA0-FC32631A9D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D3C3E2A-9E98-2945-B8A9-33C56D43A0A6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9F04A9F-D6C3-094C-BC2B-F6E1F1D41F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4E0D56F-0995-614E-A643-17FE751A7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69A7B5F-D7CF-2F42-8CA8-D8DB65492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F12C901-FB52-B04F-951E-9660BB1703A5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0E78E7C-0ED1-2442-839C-F37D5057AC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1502BE8-2F70-9040-91A4-515C315E5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5C3272F-966A-9D4B-A9B4-F002B13E8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1C3762D-FD4D-4745-96C4-1A3A92ABDE20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AF1F9D9-7306-5340-89FE-DAF1FC01E4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4FC557F-1D65-474C-BFFE-D79D8C926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D4F5777-49C9-DC43-B2E4-56FA56663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7B617AA-E2A4-5242-A7CF-BACB0675B3BC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B08F4-5A3B-5A44-B585-37E6E72BF2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C990D08-F860-6044-B8BC-FC441BD39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6E07CD3-EA54-8A4D-8A5A-EC53405A6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C4E8E86-2511-FC4D-BDCF-C9D94254FE8B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B30DE53-2870-0243-BA37-8C1A9A4DA8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D8761D5-FCFC-BA47-B122-E706CEA9A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33A375D-9F0E-E843-B667-5BA75B42F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74B60BD-7791-7449-9C4D-33E7D3224CF7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09D260C-7811-0A40-8332-D302E63CD0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FFDC260-BA7F-974A-9F10-40FF960ED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8CF4509-B613-3F4F-B32B-496627BFAA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FB2BD45-AD77-1948-B1E6-FA4B8E3EF2DE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9CB10FD-32B5-8441-B614-D8A20BB22A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FA914CB-66D1-C146-AE5C-A6C1D95E4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CB70C47-079B-B94A-9CAF-06A8CDD4D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F203AD2-47EA-A34F-9290-ADE56453109F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4E0D628-771B-C14D-B545-F5F25C3CF1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A07097E-FB94-9D47-8511-46D175AED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A559ABE-04C6-4947-BC83-22FFB4640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6BA4DEE-57A2-A646-A2E8-0664C2A0BEEC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5EF8941-24F8-4F44-BE70-A7014885B0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57F68E5-AFA7-D645-9890-CF95CC55B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2851A4E-20C4-C24F-BB39-548D4657C7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D0C5652-487E-8344-B1BB-B9EB64FD612C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B6D2DDC-052D-024B-BCE3-80867334A9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E468E9F-6EF9-864D-9701-CC9CE1DD5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9762AE8-4162-F448-8BF1-D6D64B7701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B030A45-E19A-A04B-802C-25A9ED1325FB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A974A74-338B-3E41-9F2E-EC29B9D5F9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5BD6174-0993-6E49-BA11-D2FC698F0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E891621-F492-6642-AD92-C82B5497D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151A558-9FC2-F145-A526-254AD3D3235C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1538B6B-9A8D-054C-B913-80E57C1CBF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CF30D58-98ED-1240-B2C5-EC8009E4B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A346BDD-2492-7742-AD2E-2AA9A0E85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2B897D-760A-E442-A076-8F9A29BF7F41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BDDBF13-A84D-804E-977B-A6C5D1E141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785C4D6-B64E-A14F-8A6D-1C82D9C75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B631F34-22CB-4649-9350-6B2BFC80E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2A85DE7-DFB2-F844-B6F5-2ED246E7FFFA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9768DB4-E534-A949-BDD3-428961D80A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F2596ED-402C-BA43-B910-9B6C892B6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150C9E7-018A-A648-8B6C-A797E70B3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641739-CFBF-E647-B87F-08E1BD31AAB0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EC8AE28-B82D-8B4F-B827-68BC99A33D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B0DB272-99DC-3545-8539-560A9A6DB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327904-B42F-E348-8135-FEA74B68C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4A2E60A-3B60-CB42-98C8-648A2FFD5217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5A3EA58-77E8-0C42-BDAD-E0951CC04A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EDF811A-E56A-6649-9896-559E78D66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3F518294-64EF-5A44-88F8-C153D9725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575DCD4-1621-314C-8794-F457391A1B21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18D1ECA-02E5-2D49-8142-63505282F6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2CBFA91-D346-AA4F-8208-423DBB6D2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12B909BA-3433-1F43-9537-74BEC301F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12FA35C-1083-EA40-843E-B5DDFBF3A26D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4507BF9-79E6-2749-8BB0-FC8E95F0B2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1B3B4CB-0E57-204F-8880-C28B3486D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0D72F7C-C2EE-5E48-A6CF-53B7C69C05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D73DEB9-0355-D14F-8910-6EB3F39549D4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6867029-F1CA-F94B-A7B8-3EF7545C4C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9EB190A-19BB-F044-BBBF-EA372C6C9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460F807-9710-A844-B314-82BF3A700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B189AC-AFD3-A342-BACA-D746EA695F17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9D4520F-85BF-AA4F-B6F9-29144A1572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79B7CA1-00A0-E44F-AFA0-5A1F66A5E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2856DD3E-1CE1-E741-97FF-5D4996AA6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9EA7261-670C-3C48-8C45-A4C298AA06D1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5B01DF3-5EFD-8A40-8B28-3F86B3E533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A837485C-AF07-C64B-8AC5-A0A8EF77B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4AEBDC59-A566-8A43-92F6-BDE651BEA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619DCFA-E6D6-4649-A6EA-B31B474C02EB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DEEEA72-076B-564B-9EA8-1C3BF87273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ED247F5-39F7-B84C-869B-7959BB893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30C6D91C-1FF1-ED4B-ADDD-F2251ACB2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4F7C60A-9242-3B4C-9C7A-93FF46D6221A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40D4272E-2C81-694A-BF79-B7318D7EF4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56F0F3C-BA9F-2B4F-A5F7-F6347BA49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8814F38-45D8-474B-9DD3-225FDFEBE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5C73E41-9297-AE4A-B92A-475986967C1E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9EB4DDC-DABA-2241-87A2-E3247A38AE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7A9661F-87D8-D04D-936A-D952E2533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49CC9FFB-9B46-A04F-BB3C-3A3C28962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E7A7AE7-B253-CE4C-A953-A5678EDA9CFF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4F641DE-C721-0D44-800B-AAE00C25CA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945D7D84-FD69-0F4B-9118-950093D60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F320D4A-3FC5-DE4F-B247-7824B2F23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6FFC0EB-35E3-134D-A048-D72D9C981C94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36C47A9-5825-4E41-9D3C-460F67A65E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7C8603B-87C9-6F45-8ED6-5C2DAA801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>
            <a:extLst>
              <a:ext uri="{FF2B5EF4-FFF2-40B4-BE49-F238E27FC236}">
                <a16:creationId xmlns:a16="http://schemas.microsoft.com/office/drawing/2014/main" id="{DAE5B9A3-6B10-A74B-BED2-AF3BCB340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692150"/>
            <a:ext cx="432911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115" tIns="47057" rIns="94115" bIns="47057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0A7E543-E156-3346-A3EE-DAE10C12E46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9156C6F-A373-8B4E-B3A6-FAE6F546A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4D530CC-6C5C-5849-817F-38860ECDEF9A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6670848F-DA18-DD49-A1D0-F896CDFDB9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D09E3FDF-2165-D546-9A50-22C430DCB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1E8729E-F035-404F-B030-15023A223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F8D495-A2A1-F64B-A0AE-C36812697BB0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BBD0546-3F22-F842-B085-FD2E80A39F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C7B0FB4-BEEF-754B-AFB0-17AED54AB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69FC2DF-0C70-604B-9E5E-818D31008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518372-5F33-D44A-9DDF-A80AF832021D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2C8B33A-3E6B-E24D-8643-D4A613883A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A79A59F-B513-3440-9C06-04FA18020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F400810-598D-BB49-A780-57F130B94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5C78585-9019-AA42-A79F-03D585500EA4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AF3C17E-4485-7E4D-B346-3F2E43017F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C28CA42-FE4C-7A4A-A722-1FEBD11CB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23E35D2-AD8E-0C48-9A7A-017F69762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681B893-A0E4-FA4F-917B-54790A7C6B71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39A5606-20FC-A646-8997-BB3C621204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60F24D5-D4EA-9C42-9CCD-838E3F4E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AE19B0E-C4D1-8C42-8E29-0B471F82A8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8885C-F704-DF4A-9C7D-8039C5D7AC67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559CB64-E74A-1143-86E8-E14AC2E2C3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A5F90A8-FAF3-3A4B-9E3C-FB69AA0C6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1D0E19A-ED97-8444-B192-10347D4587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917464-51C1-9C46-B9A7-13F5B4536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5375D-6504-5348-89C9-6E69E8182F2C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4090C5-532D-EF47-9B64-B295C93B7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586687-D3AF-9544-A82C-7721D0AEA5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BF77-CE85-DC42-903D-4149065924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9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C6303D-0537-C340-9E70-BD48035004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40DDE-1F4A-E241-AB0B-D2518DC564E7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706232-93D8-9040-870B-63517AD0A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DEBD91-2680-4346-90DE-C529A73A7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94D5B-FB54-D24C-B42D-15B8713B37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02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9A77A-03CB-8B44-90B9-074BAC3B3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C486A-55FD-3640-9E9A-A526C26D3160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F14B7-0BC9-B14F-876C-6D8B6A5902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1746A-A814-074E-AD2A-912D7475FC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34FE4-29D6-F546-93E8-0BC6B3B732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3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BFDB5F-CBD9-434F-BB90-1E6F429BD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04AF2-E8BD-334A-87D8-EB62B735FD1D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B3CB0C-52DE-9A40-8673-C636F6C517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A3F164-00F0-D544-90C3-468F93E715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886BA-33FC-C24C-9CD4-B5CBD8C65D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14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A66892-7AB6-1047-99D7-760C80E74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B28A6-48EA-2D4E-BB5D-C9D705166524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0C4625-A5A4-E24A-A645-39EE841D6C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726B10-77EE-C442-964D-A80E52539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B25C5-0B3B-C84A-98FD-8109031B23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2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37729-DCD0-2E4A-8110-457C10515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8DC38-16C1-9C46-BB4D-F2F2D5682E5E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81660-CF62-2B49-AC84-656D6960BA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314CE-60C6-6C43-9247-7A72D8720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8A26C-A6C9-0740-BFD3-7B2C2D220D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7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D4498C-B80D-8647-95B7-F7FE44DEF7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867D8-656A-C64B-BCC5-B2AC7B16907F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490662-1617-0C43-9CE8-FE7116B4F4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875451-DD7C-FE46-B30F-B2B5CCA13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7F1FA-280F-5A4F-B629-82ED5A54C6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27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A23C4AA-6751-7541-A585-FED69DBFF3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C0214-4039-2E4A-A912-6950BDA75BBF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63ECAD-947A-4148-8C68-1D07622443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A49CC3-82A3-2745-847F-185D451720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B0A3C-78F5-504A-BB5E-9EF5B97F77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A9C225-F57A-DD47-A962-DDD72E653A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8EC2-9E60-C949-AC8A-123878C752B9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A1DE34-2AE4-864E-A853-BE458868B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C2151C-161F-D049-BF54-97EFEFA91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A00B4-261F-8C43-AFCB-EA61C4CA2B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49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1C428-0F23-B24C-B9BD-DAFF5EF67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525EE-7D91-4B4A-9DB0-2DCE632282AB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C1124-2B78-E44E-AB1E-48E1BABB3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4EB222-0B83-E140-A1D2-1D03F2C41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34EDB-5AAF-C04D-8A5A-D7F53633D9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58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BE05F-6B44-0245-845D-B826346D18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88F1B-497A-9341-8500-C263DC9E329C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3A5D-5349-D74F-8F3F-09159763D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74C79-C2EB-7D4C-AD8E-038FFF8B5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86A4F-4DB8-8D47-B3C0-7A42ED9EA3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7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C3C5B0-4913-5549-B6DA-00CA6AF15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F7C03E-08D1-6D45-AF28-B46270BCF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2BFCA9-957F-CC4C-82AD-0C1D9B6D2E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7B27AB86-4638-E943-97FC-E6AF8F4A030A}" type="datetime1">
              <a:rPr lang="zh-CN" altLang="en-US"/>
              <a:pPr>
                <a:defRPr/>
              </a:pPr>
              <a:t>2020/9/21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F1CCB29-7791-3B42-BC0E-7225C3D639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C76386A-13C4-694C-84A5-4B6B48FF9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372E7234-A63F-3240-AE18-8A217698187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C58A579-FF9C-9D4C-BBAB-30421D41C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6A1C9B77-FA42-E94E-A788-741B4F0EA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D5CCDE-A3CA-4E4B-AF46-BBDEDBE4F9C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AF3AE32-D3DB-9340-83F1-9574907FE1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6">
            <a:extLst>
              <a:ext uri="{FF2B5EF4-FFF2-40B4-BE49-F238E27FC236}">
                <a16:creationId xmlns:a16="http://schemas.microsoft.com/office/drawing/2014/main" id="{B349FCE6-D888-E54D-8A04-105AA2A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974F0-2AC1-4E4A-BF6A-1DA249A4B5F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A4248EC-C191-7E48-98E6-D1C2752BC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Memory System Page Table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3FB4D5F-ED90-EE4C-A683-69B91160C3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533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Only show first 16 entries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1376433" name="Group 177">
            <a:extLst>
              <a:ext uri="{FF2B5EF4-FFF2-40B4-BE49-F238E27FC236}">
                <a16:creationId xmlns:a16="http://schemas.microsoft.com/office/drawing/2014/main" id="{27294DC7-BDF6-7445-86B0-4892D270CFB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3400" y="2590800"/>
          <a:ext cx="3795713" cy="3378202"/>
        </p:xfrm>
        <a:graphic>
          <a:graphicData uri="http://schemas.openxmlformats.org/drawingml/2006/table">
            <a:tbl>
              <a:tblPr/>
              <a:tblGrid>
                <a:gridCol w="11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00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28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94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01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33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04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05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16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06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07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AF5ABFF-35A4-A34B-9CCE-5470E5D3B4AA}"/>
              </a:ext>
            </a:extLst>
          </p:cNvPr>
          <p:cNvGraphicFramePr>
            <a:graphicFrameLocks noGrp="1"/>
          </p:cNvGraphicFramePr>
          <p:nvPr/>
        </p:nvGraphicFramePr>
        <p:xfrm>
          <a:off x="5199063" y="2590800"/>
          <a:ext cx="3563937" cy="3378202"/>
        </p:xfrm>
        <a:graphic>
          <a:graphicData uri="http://schemas.openxmlformats.org/drawingml/2006/table">
            <a:tbl>
              <a:tblPr/>
              <a:tblGrid>
                <a:gridCol w="96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08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13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94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09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17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0A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09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0B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0C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2D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0E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0F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495586E6-B4DD-0343-B169-7DA37636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8B5E1-8411-084A-A8DF-60CB9517AAE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1879A35-10DB-AC4E-839F-83CA51DB4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24580" name="Rectangle 102">
            <a:extLst>
              <a:ext uri="{FF2B5EF4-FFF2-40B4-BE49-F238E27FC236}">
                <a16:creationId xmlns:a16="http://schemas.microsoft.com/office/drawing/2014/main" id="{2F06B8F9-F833-3349-BA31-5D525E484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1524000"/>
            <a:ext cx="3042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Virtual Address: 0x</a:t>
            </a: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0</a:t>
            </a:r>
            <a:r>
              <a:rPr lang="en-US" altLang="zh-CN" sz="2000" b="0" dirty="0">
                <a:solidFill>
                  <a:srgbClr val="00B0F0"/>
                </a:solidFill>
                <a:latin typeface="FandolSong" pitchFamily="2" charset="-128"/>
              </a:rPr>
              <a:t>3</a:t>
            </a:r>
            <a:r>
              <a:rPr lang="en-US" altLang="zh-CN" sz="2000" b="0" dirty="0">
                <a:solidFill>
                  <a:srgbClr val="FFC000"/>
                </a:solidFill>
                <a:latin typeface="FandolSong" pitchFamily="2" charset="-128"/>
              </a:rPr>
              <a:t>D</a:t>
            </a:r>
            <a:r>
              <a:rPr lang="en-US" altLang="zh-CN" sz="2000" b="0" dirty="0">
                <a:solidFill>
                  <a:srgbClr val="00B050"/>
                </a:solidFill>
                <a:latin typeface="FandolSong" pitchFamily="2" charset="-128"/>
              </a:rPr>
              <a:t>4</a:t>
            </a:r>
            <a:endParaRPr lang="zh-CN" altLang="en-US" sz="2000" b="0" dirty="0">
              <a:solidFill>
                <a:srgbClr val="00B050"/>
              </a:solidFill>
              <a:latin typeface="FandolSong" pitchFamily="2" charset="-128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BE679741-A554-5D40-8DD6-0F5B909071A4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1941513"/>
            <a:ext cx="487363" cy="6096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5BE15387-CD93-174C-B70E-F9D323A72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56FE45A3-15C4-594B-AD89-2C419763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751512F7-F0C8-BA47-BA12-06252BDFAC62}"/>
              </a:ext>
            </a:extLst>
          </p:cNvPr>
          <p:cNvGrpSpPr>
            <a:grpSpLocks/>
          </p:cNvGrpSpPr>
          <p:nvPr/>
        </p:nvGrpSpPr>
        <p:grpSpPr bwMode="auto">
          <a:xfrm>
            <a:off x="1284288" y="1941513"/>
            <a:ext cx="487363" cy="6096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78527664-8236-1C45-A592-B0BDA80D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1ABA662-7759-D34E-AA31-D124FA9A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36048BD5-DD84-414E-8D48-4438D0B641D7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941513"/>
            <a:ext cx="487363" cy="6096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F523EBDB-4133-AA4A-83ED-32E2261F9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48BABD2B-91F5-824F-8097-17AF1C50C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B21DBE4D-A95B-1440-9ED0-C46F42D86070}"/>
              </a:ext>
            </a:extLst>
          </p:cNvPr>
          <p:cNvGrpSpPr>
            <a:grpSpLocks/>
          </p:cNvGrpSpPr>
          <p:nvPr/>
        </p:nvGrpSpPr>
        <p:grpSpPr bwMode="auto">
          <a:xfrm>
            <a:off x="2259013" y="1941513"/>
            <a:ext cx="487363" cy="6096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681A89D0-8322-E94C-9794-BF1C4E0B3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3D32A93B-0F80-094F-8508-B1229D50F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481C7DD8-0B96-DD4C-9636-4C6AE245FC01}"/>
              </a:ext>
            </a:extLst>
          </p:cNvPr>
          <p:cNvGrpSpPr>
            <a:grpSpLocks/>
          </p:cNvGrpSpPr>
          <p:nvPr/>
        </p:nvGrpSpPr>
        <p:grpSpPr bwMode="auto">
          <a:xfrm>
            <a:off x="2746375" y="1941513"/>
            <a:ext cx="487363" cy="6096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039A8367-B03B-1F4C-910B-F85304F73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C3B4C78A-62A1-1A49-8F01-199FC3A24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A88BA3B2-2E94-4B45-9292-D834DA7D8EC4}"/>
              </a:ext>
            </a:extLst>
          </p:cNvPr>
          <p:cNvGrpSpPr>
            <a:grpSpLocks/>
          </p:cNvGrpSpPr>
          <p:nvPr/>
        </p:nvGrpSpPr>
        <p:grpSpPr bwMode="auto">
          <a:xfrm>
            <a:off x="3233738" y="1941513"/>
            <a:ext cx="487363" cy="6096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37E57D44-BA5B-9842-8B74-12DDB927A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A15727E-B11F-DF4C-9C44-530BD8146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DC505289-E725-6D41-A1EB-04C6F4A8F4F6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1941513"/>
            <a:ext cx="487363" cy="6096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E0C3F23D-D488-9E49-B1D9-2DDB32C8A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683E7968-7830-554D-8712-03278D2A5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1EAB12B2-D704-3148-998F-7B8C26EA572C}"/>
              </a:ext>
            </a:extLst>
          </p:cNvPr>
          <p:cNvGrpSpPr>
            <a:grpSpLocks/>
          </p:cNvGrpSpPr>
          <p:nvPr/>
        </p:nvGrpSpPr>
        <p:grpSpPr bwMode="auto">
          <a:xfrm>
            <a:off x="4208463" y="1941513"/>
            <a:ext cx="487363" cy="6096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E1A2349C-A5DE-5E44-A7C3-BDC96A3E4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F00227CF-5BB1-4946-828C-9E839145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97A806DD-FBF8-4343-8760-3511D68B26A8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1941513"/>
            <a:ext cx="487363" cy="6096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AEC0D0F2-FA25-3346-BCC7-E50BBECB6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E9AFE554-63AF-344A-9261-94E29C747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76C0EF70-B222-1942-A5C0-DC601E970DB5}"/>
              </a:ext>
            </a:extLst>
          </p:cNvPr>
          <p:cNvGrpSpPr>
            <a:grpSpLocks/>
          </p:cNvGrpSpPr>
          <p:nvPr/>
        </p:nvGrpSpPr>
        <p:grpSpPr bwMode="auto">
          <a:xfrm>
            <a:off x="5183188" y="1941513"/>
            <a:ext cx="487363" cy="6096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3039659D-85A0-4445-B647-5BE2D3C41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E643265E-1EE2-8942-8398-E43E75FF8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ADCA5A8E-D83E-C94F-AE18-F28155EF45FB}"/>
              </a:ext>
            </a:extLst>
          </p:cNvPr>
          <p:cNvGrpSpPr>
            <a:grpSpLocks/>
          </p:cNvGrpSpPr>
          <p:nvPr/>
        </p:nvGrpSpPr>
        <p:grpSpPr bwMode="auto">
          <a:xfrm>
            <a:off x="5670550" y="1941513"/>
            <a:ext cx="487363" cy="6096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5FB707DD-C2DA-A44D-B62E-27DA0AE7E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1662F788-3B88-0644-9CC4-1A0EB797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12C4C2E9-E654-A849-8A18-FAA770A0C1F3}"/>
              </a:ext>
            </a:extLst>
          </p:cNvPr>
          <p:cNvGrpSpPr>
            <a:grpSpLocks/>
          </p:cNvGrpSpPr>
          <p:nvPr/>
        </p:nvGrpSpPr>
        <p:grpSpPr bwMode="auto">
          <a:xfrm>
            <a:off x="6157913" y="1941513"/>
            <a:ext cx="487363" cy="6096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0D950C77-2032-4F47-8071-0A6417967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9344104-2861-814C-9F6B-D3728D415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E9511FCB-3FCE-8547-A452-F0AAD9C7D520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1941513"/>
            <a:ext cx="487363" cy="6096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6EC5AF9B-063E-E94F-B47A-95C77080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86BB37F0-D076-9C43-AFF0-20C2A328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DD93FAD4-900A-9540-BCCF-DD3DB218BAD9}"/>
              </a:ext>
            </a:extLst>
          </p:cNvPr>
          <p:cNvGrpSpPr>
            <a:grpSpLocks/>
          </p:cNvGrpSpPr>
          <p:nvPr/>
        </p:nvGrpSpPr>
        <p:grpSpPr bwMode="auto">
          <a:xfrm>
            <a:off x="7132638" y="1941513"/>
            <a:ext cx="487363" cy="6096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82E9CF50-3499-F840-9B9E-34E686C8D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EF86CCE8-9A91-6549-8F8D-E18981FB1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9DDE9C09-827E-2748-BD1D-4620807875CF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2711450"/>
            <a:ext cx="2924175" cy="336550"/>
            <a:chOff x="3085" y="1661"/>
            <a:chExt cx="1842" cy="212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A7880C61-88F0-5F4A-96BD-5F92D4E49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FBF474AA-D88D-7B4A-8F43-3795DD811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FA3A9A84-878F-C54B-A17A-3E70AE727C97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2703513"/>
            <a:ext cx="3916363" cy="336550"/>
            <a:chOff x="629" y="1656"/>
            <a:chExt cx="2467" cy="212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A67A106E-1DFB-A940-9041-A62D023C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A1774065-4DF9-4148-A6DD-C87EC6CE9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0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800" dirty="0">
                  <a:solidFill>
                    <a:schemeClr val="tx2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24597" name="Rectangle 175">
            <a:extLst>
              <a:ext uri="{FF2B5EF4-FFF2-40B4-BE49-F238E27FC236}">
                <a16:creationId xmlns:a16="http://schemas.microsoft.com/office/drawing/2014/main" id="{7C7C7225-13C8-D345-AF29-EB4FD149A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36925"/>
            <a:ext cx="7848600" cy="4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VPN: </a:t>
            </a:r>
            <a:r>
              <a:rPr lang="en-US" altLang="zh-CN" sz="2000" b="0" u="sng" dirty="0">
                <a:latin typeface="FandolSong" pitchFamily="2" charset="-128"/>
              </a:rPr>
              <a:t>      </a:t>
            </a:r>
            <a:r>
              <a:rPr lang="en-US" altLang="zh-CN" sz="2000" b="0" dirty="0">
                <a:latin typeface="FandolSong" pitchFamily="2" charset="-128"/>
              </a:rPr>
              <a:t>  VPO: </a:t>
            </a:r>
            <a:r>
              <a:rPr lang="en-US" altLang="zh-CN" sz="2000" b="0" u="sng" dirty="0">
                <a:latin typeface="FandolSong" pitchFamily="2" charset="-128"/>
              </a:rPr>
              <a:t>        </a:t>
            </a:r>
            <a:r>
              <a:rPr lang="en-US" altLang="zh-CN" sz="2000" b="0" dirty="0">
                <a:latin typeface="FandolSong" pitchFamily="2" charset="-128"/>
              </a:rPr>
              <a:t>             	Page Fault? </a:t>
            </a:r>
            <a:r>
              <a:rPr lang="en-US" altLang="zh-CN" sz="2000" b="0" u="sng" dirty="0">
                <a:latin typeface="FandolSong" pitchFamily="2" charset="-128"/>
              </a:rPr>
              <a:t>      </a:t>
            </a:r>
            <a:r>
              <a:rPr lang="en-US" altLang="zh-CN" sz="2000" b="0" dirty="0">
                <a:solidFill>
                  <a:schemeClr val="bg1"/>
                </a:solidFill>
                <a:latin typeface="FandolSong" pitchFamily="2" charset="-128"/>
              </a:rPr>
              <a:t>d</a:t>
            </a:r>
          </a:p>
        </p:txBody>
      </p:sp>
      <p:sp>
        <p:nvSpPr>
          <p:cNvPr id="24598" name="Rectangle 176">
            <a:extLst>
              <a:ext uri="{FF2B5EF4-FFF2-40B4-BE49-F238E27FC236}">
                <a16:creationId xmlns:a16="http://schemas.microsoft.com/office/drawing/2014/main" id="{6362037C-5F6F-7641-A2CB-6CA86EBB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5257800"/>
            <a:ext cx="4910319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PPN: </a:t>
            </a:r>
            <a:r>
              <a:rPr lang="en-US" altLang="zh-CN" sz="2000" b="0" u="sng" dirty="0">
                <a:latin typeface="FandolSong" pitchFamily="2" charset="-128"/>
              </a:rPr>
              <a:t>     </a:t>
            </a:r>
            <a:r>
              <a:rPr lang="en-US" altLang="zh-CN" sz="2000" b="0" dirty="0">
                <a:latin typeface="FandolSong" pitchFamily="2" charset="-128"/>
              </a:rPr>
              <a:t>    PPO: </a:t>
            </a:r>
            <a:r>
              <a:rPr lang="en-US" altLang="zh-CN" sz="2000" b="0" u="sng" dirty="0">
                <a:latin typeface="FandolSong" pitchFamily="2" charset="-128"/>
              </a:rPr>
              <a:t>      </a:t>
            </a:r>
            <a:r>
              <a:rPr lang="en-US" altLang="zh-CN" sz="2000" b="0" dirty="0">
                <a:latin typeface="FandolSong" pitchFamily="2" charset="-128"/>
              </a:rPr>
              <a:t>		PA: </a:t>
            </a:r>
            <a:r>
              <a:rPr lang="en-US" altLang="zh-CN" sz="2000" b="0" u="sng" dirty="0">
                <a:latin typeface="FandolSong" pitchFamily="2" charset="-128"/>
              </a:rPr>
              <a:t>      </a:t>
            </a:r>
          </a:p>
        </p:txBody>
      </p:sp>
      <p:grpSp>
        <p:nvGrpSpPr>
          <p:cNvPr id="24599" name="Group 179">
            <a:extLst>
              <a:ext uri="{FF2B5EF4-FFF2-40B4-BE49-F238E27FC236}">
                <a16:creationId xmlns:a16="http://schemas.microsoft.com/office/drawing/2014/main" id="{57AE9617-1564-1C4E-A8BF-91C7760CEBBC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4006850"/>
            <a:ext cx="5848350" cy="609600"/>
            <a:chOff x="1219" y="2880"/>
            <a:chExt cx="3684" cy="384"/>
          </a:xfrm>
        </p:grpSpPr>
        <p:grpSp>
          <p:nvGrpSpPr>
            <p:cNvPr id="24607" name="Group 180">
              <a:extLst>
                <a:ext uri="{FF2B5EF4-FFF2-40B4-BE49-F238E27FC236}">
                  <a16:creationId xmlns:a16="http://schemas.microsoft.com/office/drawing/2014/main" id="{0ACF26E6-E0D1-6044-B418-782B62940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24641" name="Rectangle 181">
                <a:extLst>
                  <a:ext uri="{FF2B5EF4-FFF2-40B4-BE49-F238E27FC236}">
                    <a16:creationId xmlns:a16="http://schemas.microsoft.com/office/drawing/2014/main" id="{03EC5366-D65B-9C44-B1DC-123D05C97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42" name="Rectangle 182">
                <a:extLst>
                  <a:ext uri="{FF2B5EF4-FFF2-40B4-BE49-F238E27FC236}">
                    <a16:creationId xmlns:a16="http://schemas.microsoft.com/office/drawing/2014/main" id="{D75528D6-D4E5-224B-86F7-783C2166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grpSp>
          <p:nvGrpSpPr>
            <p:cNvPr id="24608" name="Group 183">
              <a:extLst>
                <a:ext uri="{FF2B5EF4-FFF2-40B4-BE49-F238E27FC236}">
                  <a16:creationId xmlns:a16="http://schemas.microsoft.com/office/drawing/2014/main" id="{3F0F7895-28DF-9D4A-9522-4244E262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24639" name="Rectangle 184">
                <a:extLst>
                  <a:ext uri="{FF2B5EF4-FFF2-40B4-BE49-F238E27FC236}">
                    <a16:creationId xmlns:a16="http://schemas.microsoft.com/office/drawing/2014/main" id="{CB0E3A58-E3EC-A144-9FE0-AE540D03F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40" name="Rectangle 185">
                <a:extLst>
                  <a:ext uri="{FF2B5EF4-FFF2-40B4-BE49-F238E27FC236}">
                    <a16:creationId xmlns:a16="http://schemas.microsoft.com/office/drawing/2014/main" id="{407670F9-1008-334E-9A85-6E92275E4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10</a:t>
                </a:r>
              </a:p>
            </p:txBody>
          </p:sp>
        </p:grpSp>
        <p:grpSp>
          <p:nvGrpSpPr>
            <p:cNvPr id="24609" name="Group 186">
              <a:extLst>
                <a:ext uri="{FF2B5EF4-FFF2-40B4-BE49-F238E27FC236}">
                  <a16:creationId xmlns:a16="http://schemas.microsoft.com/office/drawing/2014/main" id="{1661C1EE-5D29-AA49-8AA1-09281991F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24637" name="Rectangle 187">
                <a:extLst>
                  <a:ext uri="{FF2B5EF4-FFF2-40B4-BE49-F238E27FC236}">
                    <a16:creationId xmlns:a16="http://schemas.microsoft.com/office/drawing/2014/main" id="{C4F6E094-6208-834E-B0DD-2C85BD56B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38" name="Rectangle 188">
                <a:extLst>
                  <a:ext uri="{FF2B5EF4-FFF2-40B4-BE49-F238E27FC236}">
                    <a16:creationId xmlns:a16="http://schemas.microsoft.com/office/drawing/2014/main" id="{11F08307-1C69-F545-9527-624106AF3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9</a:t>
                </a:r>
              </a:p>
            </p:txBody>
          </p:sp>
        </p:grpSp>
        <p:grpSp>
          <p:nvGrpSpPr>
            <p:cNvPr id="24610" name="Group 189">
              <a:extLst>
                <a:ext uri="{FF2B5EF4-FFF2-40B4-BE49-F238E27FC236}">
                  <a16:creationId xmlns:a16="http://schemas.microsoft.com/office/drawing/2014/main" id="{FC6A7E1D-091C-1C45-B3FC-3484BA300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24635" name="Rectangle 190">
                <a:extLst>
                  <a:ext uri="{FF2B5EF4-FFF2-40B4-BE49-F238E27FC236}">
                    <a16:creationId xmlns:a16="http://schemas.microsoft.com/office/drawing/2014/main" id="{32D0D82D-B54C-4B47-8780-01D1E29A2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36" name="Rectangle 191">
                <a:extLst>
                  <a:ext uri="{FF2B5EF4-FFF2-40B4-BE49-F238E27FC236}">
                    <a16:creationId xmlns:a16="http://schemas.microsoft.com/office/drawing/2014/main" id="{3C0F0091-2FAF-6643-A2BE-C802F013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8</a:t>
                </a:r>
              </a:p>
            </p:txBody>
          </p:sp>
        </p:grpSp>
        <p:grpSp>
          <p:nvGrpSpPr>
            <p:cNvPr id="24611" name="Group 192">
              <a:extLst>
                <a:ext uri="{FF2B5EF4-FFF2-40B4-BE49-F238E27FC236}">
                  <a16:creationId xmlns:a16="http://schemas.microsoft.com/office/drawing/2014/main" id="{A7794A33-50D5-A04B-8CB7-77CFBD50EB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24633" name="Rectangle 193">
                <a:extLst>
                  <a:ext uri="{FF2B5EF4-FFF2-40B4-BE49-F238E27FC236}">
                    <a16:creationId xmlns:a16="http://schemas.microsoft.com/office/drawing/2014/main" id="{7F86D1D3-F750-EB45-86D7-4F24EA7C4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34" name="Rectangle 194">
                <a:extLst>
                  <a:ext uri="{FF2B5EF4-FFF2-40B4-BE49-F238E27FC236}">
                    <a16:creationId xmlns:a16="http://schemas.microsoft.com/office/drawing/2014/main" id="{BFC8F00A-803E-504D-829F-16815BB9B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24612" name="Group 195">
              <a:extLst>
                <a:ext uri="{FF2B5EF4-FFF2-40B4-BE49-F238E27FC236}">
                  <a16:creationId xmlns:a16="http://schemas.microsoft.com/office/drawing/2014/main" id="{FD321F3B-1232-4744-8F22-FCF13D42D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24631" name="Rectangle 196">
                <a:extLst>
                  <a:ext uri="{FF2B5EF4-FFF2-40B4-BE49-F238E27FC236}">
                    <a16:creationId xmlns:a16="http://schemas.microsoft.com/office/drawing/2014/main" id="{C2E54121-9FEE-0B49-B07B-D030FD5D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32" name="Rectangle 197">
                <a:extLst>
                  <a:ext uri="{FF2B5EF4-FFF2-40B4-BE49-F238E27FC236}">
                    <a16:creationId xmlns:a16="http://schemas.microsoft.com/office/drawing/2014/main" id="{83A3B169-FA72-AA4D-B95B-B80326EB0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24613" name="Group 198">
              <a:extLst>
                <a:ext uri="{FF2B5EF4-FFF2-40B4-BE49-F238E27FC236}">
                  <a16:creationId xmlns:a16="http://schemas.microsoft.com/office/drawing/2014/main" id="{9AED415F-C8B0-754D-AB0A-53A1AB66A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24629" name="Rectangle 199">
                <a:extLst>
                  <a:ext uri="{FF2B5EF4-FFF2-40B4-BE49-F238E27FC236}">
                    <a16:creationId xmlns:a16="http://schemas.microsoft.com/office/drawing/2014/main" id="{D67FDCFA-A3C8-6043-8533-1DDCB8986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30" name="Rectangle 200">
                <a:extLst>
                  <a:ext uri="{FF2B5EF4-FFF2-40B4-BE49-F238E27FC236}">
                    <a16:creationId xmlns:a16="http://schemas.microsoft.com/office/drawing/2014/main" id="{0DCA4296-1666-4541-AB53-238ECDD2E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24614" name="Group 201">
              <a:extLst>
                <a:ext uri="{FF2B5EF4-FFF2-40B4-BE49-F238E27FC236}">
                  <a16:creationId xmlns:a16="http://schemas.microsoft.com/office/drawing/2014/main" id="{332C1219-6A2E-0D4A-BF42-0DEE07714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24627" name="Rectangle 202">
                <a:extLst>
                  <a:ext uri="{FF2B5EF4-FFF2-40B4-BE49-F238E27FC236}">
                    <a16:creationId xmlns:a16="http://schemas.microsoft.com/office/drawing/2014/main" id="{3930438D-A97D-DE47-BC90-C311BF1F3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28" name="Rectangle 203">
                <a:extLst>
                  <a:ext uri="{FF2B5EF4-FFF2-40B4-BE49-F238E27FC236}">
                    <a16:creationId xmlns:a16="http://schemas.microsoft.com/office/drawing/2014/main" id="{A599185B-9CD3-3E48-B00A-36C2D72A6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24615" name="Group 204">
              <a:extLst>
                <a:ext uri="{FF2B5EF4-FFF2-40B4-BE49-F238E27FC236}">
                  <a16:creationId xmlns:a16="http://schemas.microsoft.com/office/drawing/2014/main" id="{5D813394-4896-D54D-88A5-0448CFDB2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24625" name="Rectangle 205">
                <a:extLst>
                  <a:ext uri="{FF2B5EF4-FFF2-40B4-BE49-F238E27FC236}">
                    <a16:creationId xmlns:a16="http://schemas.microsoft.com/office/drawing/2014/main" id="{5D7DB9DD-E630-E14B-BB14-EDABCB1C3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26" name="Rectangle 206">
                <a:extLst>
                  <a:ext uri="{FF2B5EF4-FFF2-40B4-BE49-F238E27FC236}">
                    <a16:creationId xmlns:a16="http://schemas.microsoft.com/office/drawing/2014/main" id="{D962C433-827A-1542-8795-4B6A8DCC5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24616" name="Group 207">
              <a:extLst>
                <a:ext uri="{FF2B5EF4-FFF2-40B4-BE49-F238E27FC236}">
                  <a16:creationId xmlns:a16="http://schemas.microsoft.com/office/drawing/2014/main" id="{E9411CD0-DB7C-0D47-94B2-63A264C93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24623" name="Rectangle 208">
                <a:extLst>
                  <a:ext uri="{FF2B5EF4-FFF2-40B4-BE49-F238E27FC236}">
                    <a16:creationId xmlns:a16="http://schemas.microsoft.com/office/drawing/2014/main" id="{B28A1CF0-CDB5-8F4E-AA93-68CBC0F39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24" name="Rectangle 209">
                <a:extLst>
                  <a:ext uri="{FF2B5EF4-FFF2-40B4-BE49-F238E27FC236}">
                    <a16:creationId xmlns:a16="http://schemas.microsoft.com/office/drawing/2014/main" id="{624B2B96-2966-1A4A-8955-46728865F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24617" name="Group 210">
              <a:extLst>
                <a:ext uri="{FF2B5EF4-FFF2-40B4-BE49-F238E27FC236}">
                  <a16:creationId xmlns:a16="http://schemas.microsoft.com/office/drawing/2014/main" id="{A4535026-C7E9-724C-9866-B2AB0BACA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24621" name="Rectangle 211">
                <a:extLst>
                  <a:ext uri="{FF2B5EF4-FFF2-40B4-BE49-F238E27FC236}">
                    <a16:creationId xmlns:a16="http://schemas.microsoft.com/office/drawing/2014/main" id="{3347160E-A9AA-9949-B558-12975CB65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22" name="Rectangle 212">
                <a:extLst>
                  <a:ext uri="{FF2B5EF4-FFF2-40B4-BE49-F238E27FC236}">
                    <a16:creationId xmlns:a16="http://schemas.microsoft.com/office/drawing/2014/main" id="{CFF6F19A-44A5-1D43-A6D1-074031DA7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24618" name="Group 213">
              <a:extLst>
                <a:ext uri="{FF2B5EF4-FFF2-40B4-BE49-F238E27FC236}">
                  <a16:creationId xmlns:a16="http://schemas.microsoft.com/office/drawing/2014/main" id="{5C4A06AC-ABE8-E14E-8207-D395F4888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24619" name="Rectangle 214">
                <a:extLst>
                  <a:ext uri="{FF2B5EF4-FFF2-40B4-BE49-F238E27FC236}">
                    <a16:creationId xmlns:a16="http://schemas.microsoft.com/office/drawing/2014/main" id="{94C099B1-5305-1B45-BFD4-2D1F41E1E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4620" name="Rectangle 215">
                <a:extLst>
                  <a:ext uri="{FF2B5EF4-FFF2-40B4-BE49-F238E27FC236}">
                    <a16:creationId xmlns:a16="http://schemas.microsoft.com/office/drawing/2014/main" id="{BC4939FC-3866-274A-8835-321E6D98C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grpSp>
        <p:nvGrpSpPr>
          <p:cNvPr id="24600" name="Group 216">
            <a:extLst>
              <a:ext uri="{FF2B5EF4-FFF2-40B4-BE49-F238E27FC236}">
                <a16:creationId xmlns:a16="http://schemas.microsoft.com/office/drawing/2014/main" id="{6A43106C-8534-7C47-9BAD-D6550907B55C}"/>
              </a:ext>
            </a:extLst>
          </p:cNvPr>
          <p:cNvGrpSpPr>
            <a:grpSpLocks/>
          </p:cNvGrpSpPr>
          <p:nvPr/>
        </p:nvGrpSpPr>
        <p:grpSpPr bwMode="auto">
          <a:xfrm>
            <a:off x="4721225" y="4692650"/>
            <a:ext cx="2924175" cy="336550"/>
            <a:chOff x="3061" y="2261"/>
            <a:chExt cx="1842" cy="212"/>
          </a:xfrm>
        </p:grpSpPr>
        <p:sp>
          <p:nvSpPr>
            <p:cNvPr id="24605" name="Line 217">
              <a:extLst>
                <a:ext uri="{FF2B5EF4-FFF2-40B4-BE49-F238E27FC236}">
                  <a16:creationId xmlns:a16="http://schemas.microsoft.com/office/drawing/2014/main" id="{FDCD902A-BE11-6143-AD7C-FED5AB3E0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606" name="Text Box 218">
              <a:extLst>
                <a:ext uri="{FF2B5EF4-FFF2-40B4-BE49-F238E27FC236}">
                  <a16:creationId xmlns:a16="http://schemas.microsoft.com/office/drawing/2014/main" id="{E8DDA145-00F9-7D4C-882A-E97CE44EA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PPO</a:t>
              </a:r>
            </a:p>
          </p:txBody>
        </p:sp>
      </p:grpSp>
      <p:grpSp>
        <p:nvGrpSpPr>
          <p:cNvPr id="24601" name="Group 219">
            <a:extLst>
              <a:ext uri="{FF2B5EF4-FFF2-40B4-BE49-F238E27FC236}">
                <a16:creationId xmlns:a16="http://schemas.microsoft.com/office/drawing/2014/main" id="{CDA81041-A716-364C-B197-892E389FEB45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4692650"/>
            <a:ext cx="2924175" cy="336550"/>
            <a:chOff x="3061" y="2261"/>
            <a:chExt cx="1842" cy="212"/>
          </a:xfrm>
        </p:grpSpPr>
        <p:sp>
          <p:nvSpPr>
            <p:cNvPr id="24603" name="Line 220">
              <a:extLst>
                <a:ext uri="{FF2B5EF4-FFF2-40B4-BE49-F238E27FC236}">
                  <a16:creationId xmlns:a16="http://schemas.microsoft.com/office/drawing/2014/main" id="{BC4C8296-2CD9-114D-93A9-3129EAC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604" name="Text Box 221">
              <a:extLst>
                <a:ext uri="{FF2B5EF4-FFF2-40B4-BE49-F238E27FC236}">
                  <a16:creationId xmlns:a16="http://schemas.microsoft.com/office/drawing/2014/main" id="{D4DFA479-66B9-7C47-A6F2-4B79C528C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PPN</a:t>
              </a:r>
            </a:p>
          </p:txBody>
        </p:sp>
      </p:grpSp>
      <p:cxnSp>
        <p:nvCxnSpPr>
          <p:cNvPr id="24602" name="Straight Connector 2">
            <a:extLst>
              <a:ext uri="{FF2B5EF4-FFF2-40B4-BE49-F238E27FC236}">
                <a16:creationId xmlns:a16="http://schemas.microsoft.com/office/drawing/2014/main" id="{99452E59-0033-D940-9206-8F69CC7EA2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95825" y="1724025"/>
            <a:ext cx="0" cy="3686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A9BEEE3-D144-A347-A284-8E9AF73F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CEF71-0BD0-CB4B-8DE0-D1382CD209D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58D0459-D590-794F-83C4-A3BFD473F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26628" name="Rectangle 102">
            <a:extLst>
              <a:ext uri="{FF2B5EF4-FFF2-40B4-BE49-F238E27FC236}">
                <a16:creationId xmlns:a16="http://schemas.microsoft.com/office/drawing/2014/main" id="{2AD1D2B5-68F1-D741-9C5D-40BAC7699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1524000"/>
            <a:ext cx="3042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Virtual Address: 0x</a:t>
            </a: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0</a:t>
            </a:r>
            <a:r>
              <a:rPr lang="en-US" altLang="zh-CN" sz="2000" b="0" dirty="0">
                <a:solidFill>
                  <a:srgbClr val="00B0F0"/>
                </a:solidFill>
                <a:latin typeface="FandolSong" pitchFamily="2" charset="-128"/>
              </a:rPr>
              <a:t>3</a:t>
            </a:r>
            <a:r>
              <a:rPr lang="en-US" altLang="zh-CN" sz="2000" b="0" dirty="0">
                <a:solidFill>
                  <a:srgbClr val="FFC000"/>
                </a:solidFill>
                <a:latin typeface="FandolSong" pitchFamily="2" charset="-128"/>
              </a:rPr>
              <a:t>D</a:t>
            </a:r>
            <a:r>
              <a:rPr lang="en-US" altLang="zh-CN" sz="2000" b="0" dirty="0">
                <a:solidFill>
                  <a:srgbClr val="00B050"/>
                </a:solidFill>
                <a:latin typeface="FandolSong" pitchFamily="2" charset="-128"/>
              </a:rPr>
              <a:t>4</a:t>
            </a:r>
            <a:endParaRPr lang="zh-CN" altLang="en-US" sz="2000" b="0" dirty="0">
              <a:solidFill>
                <a:srgbClr val="00B050"/>
              </a:solidFill>
              <a:latin typeface="FandolSong" pitchFamily="2" charset="-128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3F74A0FE-0B5A-1449-A352-D902F5F4B655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1941513"/>
            <a:ext cx="487363" cy="6096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51026EE7-1AEF-8B4A-953E-EE59F9F34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D91A5692-038C-374D-8948-032D7267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602AE0C5-7B6C-444F-9C3D-C49C1BA07097}"/>
              </a:ext>
            </a:extLst>
          </p:cNvPr>
          <p:cNvGrpSpPr>
            <a:grpSpLocks/>
          </p:cNvGrpSpPr>
          <p:nvPr/>
        </p:nvGrpSpPr>
        <p:grpSpPr bwMode="auto">
          <a:xfrm>
            <a:off x="1284288" y="1941513"/>
            <a:ext cx="487363" cy="6096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89DFFB25-95E5-C949-9401-E7D4E1113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D13B7DFD-79D5-7B4A-897A-ED8A5706D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24510ECE-8278-3B44-A355-A2723E23C7A8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941513"/>
            <a:ext cx="487363" cy="6096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F76A567E-8934-5544-9F52-A6DF9FD82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89255000-A13D-384E-8F4F-1AD179936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DC1311D8-4253-0B48-97FF-E19C0FC9546B}"/>
              </a:ext>
            </a:extLst>
          </p:cNvPr>
          <p:cNvGrpSpPr>
            <a:grpSpLocks/>
          </p:cNvGrpSpPr>
          <p:nvPr/>
        </p:nvGrpSpPr>
        <p:grpSpPr bwMode="auto">
          <a:xfrm>
            <a:off x="2259013" y="1941513"/>
            <a:ext cx="487363" cy="6096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95CB6844-37C2-FB4F-9053-363FD2BF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1CD57A5-495F-4E4C-B699-B0F36002B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74D4FA63-B944-7046-90FE-38AECB4D3C60}"/>
              </a:ext>
            </a:extLst>
          </p:cNvPr>
          <p:cNvGrpSpPr>
            <a:grpSpLocks/>
          </p:cNvGrpSpPr>
          <p:nvPr/>
        </p:nvGrpSpPr>
        <p:grpSpPr bwMode="auto">
          <a:xfrm>
            <a:off x="2746375" y="1941513"/>
            <a:ext cx="487363" cy="6096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771EB69B-6F97-4E4B-BAC5-37C048C7A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623BBB32-A81E-C343-8E01-6794C0419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061A176F-8BE5-2847-86F9-5EA9D15B7EC4}"/>
              </a:ext>
            </a:extLst>
          </p:cNvPr>
          <p:cNvGrpSpPr>
            <a:grpSpLocks/>
          </p:cNvGrpSpPr>
          <p:nvPr/>
        </p:nvGrpSpPr>
        <p:grpSpPr bwMode="auto">
          <a:xfrm>
            <a:off x="3233738" y="1941513"/>
            <a:ext cx="487363" cy="6096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EE964AF3-E007-4D46-8AE1-237AAB14B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71A63D2D-035F-1D48-AD49-A22567F3D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BE230D38-F8DC-0649-B260-731D771F67A1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1941513"/>
            <a:ext cx="487363" cy="6096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EFF50559-C1BF-2C47-9B83-08653F04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86AF10CE-D299-424F-B353-2615AC47D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CA200459-5F30-D743-9AC8-0404FC3944FF}"/>
              </a:ext>
            </a:extLst>
          </p:cNvPr>
          <p:cNvGrpSpPr>
            <a:grpSpLocks/>
          </p:cNvGrpSpPr>
          <p:nvPr/>
        </p:nvGrpSpPr>
        <p:grpSpPr bwMode="auto">
          <a:xfrm>
            <a:off x="4208463" y="1941513"/>
            <a:ext cx="487363" cy="6096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A27EA659-F8AF-6144-AC55-21ED618A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1184642F-A4A2-EB47-99C9-A77583AD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92691E50-7292-D84F-850F-C86308B5C061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1941513"/>
            <a:ext cx="487363" cy="6096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AC5EDAF-9B8E-4848-B9B1-5FA6C52E9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95259EF6-745C-9B4A-A301-7B36D23C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E2431644-DEFD-2740-8C02-81484A2F2E0E}"/>
              </a:ext>
            </a:extLst>
          </p:cNvPr>
          <p:cNvGrpSpPr>
            <a:grpSpLocks/>
          </p:cNvGrpSpPr>
          <p:nvPr/>
        </p:nvGrpSpPr>
        <p:grpSpPr bwMode="auto">
          <a:xfrm>
            <a:off x="5183188" y="1941513"/>
            <a:ext cx="487363" cy="6096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B62BFF6B-92CD-964E-B2A3-10D1BC65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098FFA56-7790-594C-8E9B-0E4B8CAF9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34A9614A-844A-4F4E-92B2-220E8EE535D1}"/>
              </a:ext>
            </a:extLst>
          </p:cNvPr>
          <p:cNvGrpSpPr>
            <a:grpSpLocks/>
          </p:cNvGrpSpPr>
          <p:nvPr/>
        </p:nvGrpSpPr>
        <p:grpSpPr bwMode="auto">
          <a:xfrm>
            <a:off x="5670550" y="1941513"/>
            <a:ext cx="487363" cy="6096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9D5C8C35-C08F-DB46-8A2D-C30D2E05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1B1B102D-E2DB-E044-9070-51E51C2FF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8B724BC4-6F84-C54B-8300-D911D050B457}"/>
              </a:ext>
            </a:extLst>
          </p:cNvPr>
          <p:cNvGrpSpPr>
            <a:grpSpLocks/>
          </p:cNvGrpSpPr>
          <p:nvPr/>
        </p:nvGrpSpPr>
        <p:grpSpPr bwMode="auto">
          <a:xfrm>
            <a:off x="6157913" y="1941513"/>
            <a:ext cx="487363" cy="6096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0549E615-FE02-AC4B-8E7D-1568D396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F2D47F69-C87D-F942-8528-4340CDD80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43F24D56-E865-C94A-B17A-0229934AD6D6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1941513"/>
            <a:ext cx="487363" cy="6096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C4A2B09E-D4DD-C742-9091-A3BEC1F37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39975B0-958D-BB49-A479-AD4FA1B6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FDEBD735-7C4E-C542-A727-68394CF5F0EC}"/>
              </a:ext>
            </a:extLst>
          </p:cNvPr>
          <p:cNvGrpSpPr>
            <a:grpSpLocks/>
          </p:cNvGrpSpPr>
          <p:nvPr/>
        </p:nvGrpSpPr>
        <p:grpSpPr bwMode="auto">
          <a:xfrm>
            <a:off x="7132638" y="1941513"/>
            <a:ext cx="487363" cy="6096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BD7B1202-7471-C94A-A108-69FF7D21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A6CC800-67F4-4C4A-8DE1-1AB83083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005853E6-84C8-D14B-8AEF-A663EAF3FD31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2711450"/>
            <a:ext cx="2924175" cy="336550"/>
            <a:chOff x="3085" y="1661"/>
            <a:chExt cx="1842" cy="212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1C239DC3-592E-FB43-940D-183C627B1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95C54317-0686-4148-BC26-EDBEDC6EE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7F4B4020-DE85-1F46-87CF-7232B7A56E2F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2703513"/>
            <a:ext cx="3916363" cy="336550"/>
            <a:chOff x="629" y="1656"/>
            <a:chExt cx="2467" cy="212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DA29E25E-E059-FC41-A800-A3498AD74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8AD38F0-3740-FC44-B319-DD7789806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0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800" dirty="0">
                  <a:solidFill>
                    <a:schemeClr val="tx2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26645" name="Text Box 160">
            <a:extLst>
              <a:ext uri="{FF2B5EF4-FFF2-40B4-BE49-F238E27FC236}">
                <a16:creationId xmlns:a16="http://schemas.microsoft.com/office/drawing/2014/main" id="{729641DA-1126-E94E-A49C-8E3F42084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7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6646" name="Text Box 161">
            <a:extLst>
              <a:ext uri="{FF2B5EF4-FFF2-40B4-BE49-F238E27FC236}">
                <a16:creationId xmlns:a16="http://schemas.microsoft.com/office/drawing/2014/main" id="{0C16D2A5-BECF-9540-9925-C6EA5EE60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6647" name="Text Box 162">
            <a:extLst>
              <a:ext uri="{FF2B5EF4-FFF2-40B4-BE49-F238E27FC236}">
                <a16:creationId xmlns:a16="http://schemas.microsoft.com/office/drawing/2014/main" id="{4169D653-F1CA-9E4A-93CA-726260B3F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6648" name="Text Box 163">
            <a:extLst>
              <a:ext uri="{FF2B5EF4-FFF2-40B4-BE49-F238E27FC236}">
                <a16:creationId xmlns:a16="http://schemas.microsoft.com/office/drawing/2014/main" id="{0EDB818B-F3DC-324E-B66C-AFF00B1B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6649" name="Text Box 164">
            <a:extLst>
              <a:ext uri="{FF2B5EF4-FFF2-40B4-BE49-F238E27FC236}">
                <a16:creationId xmlns:a16="http://schemas.microsoft.com/office/drawing/2014/main" id="{4B112CB3-4EE6-044D-BF09-9560BFEC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6650" name="Text Box 165">
            <a:extLst>
              <a:ext uri="{FF2B5EF4-FFF2-40B4-BE49-F238E27FC236}">
                <a16:creationId xmlns:a16="http://schemas.microsoft.com/office/drawing/2014/main" id="{4291F5D1-9925-174A-B59D-EDCA7F5D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6651" name="Text Box 166">
            <a:extLst>
              <a:ext uri="{FF2B5EF4-FFF2-40B4-BE49-F238E27FC236}">
                <a16:creationId xmlns:a16="http://schemas.microsoft.com/office/drawing/2014/main" id="{DE52A8CC-4D47-C746-90AC-AFD7D9A6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6652" name="Text Box 167">
            <a:extLst>
              <a:ext uri="{FF2B5EF4-FFF2-40B4-BE49-F238E27FC236}">
                <a16:creationId xmlns:a16="http://schemas.microsoft.com/office/drawing/2014/main" id="{47DF8BFB-8956-C840-9680-CE265D4E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6653" name="Text Box 168">
            <a:extLst>
              <a:ext uri="{FF2B5EF4-FFF2-40B4-BE49-F238E27FC236}">
                <a16:creationId xmlns:a16="http://schemas.microsoft.com/office/drawing/2014/main" id="{8C6D5469-A1F4-1A48-AB8F-084866CB1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6654" name="Text Box 169">
            <a:extLst>
              <a:ext uri="{FF2B5EF4-FFF2-40B4-BE49-F238E27FC236}">
                <a16:creationId xmlns:a16="http://schemas.microsoft.com/office/drawing/2014/main" id="{00C972A8-C87A-8840-B8D5-67801D82B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6655" name="Text Box 170">
            <a:extLst>
              <a:ext uri="{FF2B5EF4-FFF2-40B4-BE49-F238E27FC236}">
                <a16:creationId xmlns:a16="http://schemas.microsoft.com/office/drawing/2014/main" id="{8FC86894-100B-5341-B76E-982C75C62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6656" name="Text Box 171">
            <a:extLst>
              <a:ext uri="{FF2B5EF4-FFF2-40B4-BE49-F238E27FC236}">
                <a16:creationId xmlns:a16="http://schemas.microsoft.com/office/drawing/2014/main" id="{38EE6225-0BF5-4040-8282-C6C26BD5E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6657" name="Text Box 172">
            <a:extLst>
              <a:ext uri="{FF2B5EF4-FFF2-40B4-BE49-F238E27FC236}">
                <a16:creationId xmlns:a16="http://schemas.microsoft.com/office/drawing/2014/main" id="{ADBE835E-5612-0C46-AD7B-6966040F7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6658" name="Text Box 173">
            <a:extLst>
              <a:ext uri="{FF2B5EF4-FFF2-40B4-BE49-F238E27FC236}">
                <a16:creationId xmlns:a16="http://schemas.microsoft.com/office/drawing/2014/main" id="{4EF282C9-8454-7F43-A3FC-6E4D90061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6659" name="Rectangle 176">
            <a:extLst>
              <a:ext uri="{FF2B5EF4-FFF2-40B4-BE49-F238E27FC236}">
                <a16:creationId xmlns:a16="http://schemas.microsoft.com/office/drawing/2014/main" id="{7BDD28BE-E145-574C-99FE-DA9A1E8A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5257800"/>
            <a:ext cx="5833648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PPN: </a:t>
            </a:r>
            <a:r>
              <a:rPr lang="en-US" altLang="zh-CN" sz="2000" b="0" u="sng" dirty="0">
                <a:latin typeface="FandolSong" pitchFamily="2" charset="-128"/>
              </a:rPr>
              <a:t>     </a:t>
            </a:r>
            <a:r>
              <a:rPr lang="en-US" altLang="zh-CN" sz="2000" b="0" dirty="0">
                <a:latin typeface="FandolSong" pitchFamily="2" charset="-128"/>
              </a:rPr>
              <a:t>    PPO: </a:t>
            </a:r>
            <a:r>
              <a:rPr lang="en-US" altLang="zh-CN" sz="2000" b="0" u="sng" dirty="0">
                <a:latin typeface="FandolSong" pitchFamily="2" charset="-128"/>
              </a:rPr>
              <a:t>0x14</a:t>
            </a:r>
            <a:r>
              <a:rPr lang="en-US" altLang="zh-CN" sz="2000" b="0" dirty="0">
                <a:latin typeface="FandolSong" pitchFamily="2" charset="-128"/>
              </a:rPr>
              <a:t>	    		PA: </a:t>
            </a:r>
            <a:r>
              <a:rPr lang="en-US" altLang="zh-CN" sz="2000" b="0" u="sng" dirty="0">
                <a:latin typeface="FandolSong" pitchFamily="2" charset="-128"/>
              </a:rPr>
              <a:t>      </a:t>
            </a:r>
          </a:p>
        </p:txBody>
      </p:sp>
      <p:grpSp>
        <p:nvGrpSpPr>
          <p:cNvPr id="26660" name="Group 179">
            <a:extLst>
              <a:ext uri="{FF2B5EF4-FFF2-40B4-BE49-F238E27FC236}">
                <a16:creationId xmlns:a16="http://schemas.microsoft.com/office/drawing/2014/main" id="{BDB9074B-777B-A845-813B-FAFAF8F30D05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4006850"/>
            <a:ext cx="5848350" cy="609600"/>
            <a:chOff x="1219" y="2880"/>
            <a:chExt cx="3684" cy="384"/>
          </a:xfrm>
        </p:grpSpPr>
        <p:grpSp>
          <p:nvGrpSpPr>
            <p:cNvPr id="26669" name="Group 180">
              <a:extLst>
                <a:ext uri="{FF2B5EF4-FFF2-40B4-BE49-F238E27FC236}">
                  <a16:creationId xmlns:a16="http://schemas.microsoft.com/office/drawing/2014/main" id="{1E3A110B-745D-1C4B-A041-1EDA71603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26703" name="Rectangle 181">
                <a:extLst>
                  <a:ext uri="{FF2B5EF4-FFF2-40B4-BE49-F238E27FC236}">
                    <a16:creationId xmlns:a16="http://schemas.microsoft.com/office/drawing/2014/main" id="{E58EA0CF-5E44-214D-973E-E97C89496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704" name="Rectangle 182">
                <a:extLst>
                  <a:ext uri="{FF2B5EF4-FFF2-40B4-BE49-F238E27FC236}">
                    <a16:creationId xmlns:a16="http://schemas.microsoft.com/office/drawing/2014/main" id="{26B6F38A-7982-8D4B-8135-BDB7BFD5F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grpSp>
          <p:nvGrpSpPr>
            <p:cNvPr id="26670" name="Group 183">
              <a:extLst>
                <a:ext uri="{FF2B5EF4-FFF2-40B4-BE49-F238E27FC236}">
                  <a16:creationId xmlns:a16="http://schemas.microsoft.com/office/drawing/2014/main" id="{E1E2DD52-3020-AB46-80F8-1ABE3C58A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26701" name="Rectangle 184">
                <a:extLst>
                  <a:ext uri="{FF2B5EF4-FFF2-40B4-BE49-F238E27FC236}">
                    <a16:creationId xmlns:a16="http://schemas.microsoft.com/office/drawing/2014/main" id="{4685845D-FF1F-E542-862B-D88A9D0EE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702" name="Rectangle 185">
                <a:extLst>
                  <a:ext uri="{FF2B5EF4-FFF2-40B4-BE49-F238E27FC236}">
                    <a16:creationId xmlns:a16="http://schemas.microsoft.com/office/drawing/2014/main" id="{4B5E5941-D021-0849-A672-B402BAAC4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10</a:t>
                </a:r>
              </a:p>
            </p:txBody>
          </p:sp>
        </p:grpSp>
        <p:grpSp>
          <p:nvGrpSpPr>
            <p:cNvPr id="26671" name="Group 186">
              <a:extLst>
                <a:ext uri="{FF2B5EF4-FFF2-40B4-BE49-F238E27FC236}">
                  <a16:creationId xmlns:a16="http://schemas.microsoft.com/office/drawing/2014/main" id="{43CADF59-C612-1D46-A458-B3997B7B8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26699" name="Rectangle 187">
                <a:extLst>
                  <a:ext uri="{FF2B5EF4-FFF2-40B4-BE49-F238E27FC236}">
                    <a16:creationId xmlns:a16="http://schemas.microsoft.com/office/drawing/2014/main" id="{F2F0FC64-F76C-6241-B14A-4F42A347E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700" name="Rectangle 188">
                <a:extLst>
                  <a:ext uri="{FF2B5EF4-FFF2-40B4-BE49-F238E27FC236}">
                    <a16:creationId xmlns:a16="http://schemas.microsoft.com/office/drawing/2014/main" id="{9896FBA1-08C4-EE41-9AFA-9FFDDAB1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9</a:t>
                </a:r>
              </a:p>
            </p:txBody>
          </p:sp>
        </p:grpSp>
        <p:grpSp>
          <p:nvGrpSpPr>
            <p:cNvPr id="26672" name="Group 189">
              <a:extLst>
                <a:ext uri="{FF2B5EF4-FFF2-40B4-BE49-F238E27FC236}">
                  <a16:creationId xmlns:a16="http://schemas.microsoft.com/office/drawing/2014/main" id="{C3138363-6585-AC4D-BEE7-EA8C61862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26697" name="Rectangle 190">
                <a:extLst>
                  <a:ext uri="{FF2B5EF4-FFF2-40B4-BE49-F238E27FC236}">
                    <a16:creationId xmlns:a16="http://schemas.microsoft.com/office/drawing/2014/main" id="{6CBCB899-07A3-314C-94AE-8F5429C7A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698" name="Rectangle 191">
                <a:extLst>
                  <a:ext uri="{FF2B5EF4-FFF2-40B4-BE49-F238E27FC236}">
                    <a16:creationId xmlns:a16="http://schemas.microsoft.com/office/drawing/2014/main" id="{54922FC2-D45C-4D48-BD3A-9039C0D87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8</a:t>
                </a:r>
              </a:p>
            </p:txBody>
          </p:sp>
        </p:grpSp>
        <p:grpSp>
          <p:nvGrpSpPr>
            <p:cNvPr id="26673" name="Group 192">
              <a:extLst>
                <a:ext uri="{FF2B5EF4-FFF2-40B4-BE49-F238E27FC236}">
                  <a16:creationId xmlns:a16="http://schemas.microsoft.com/office/drawing/2014/main" id="{A639917F-8643-9C4A-9226-126A78D3A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26695" name="Rectangle 193">
                <a:extLst>
                  <a:ext uri="{FF2B5EF4-FFF2-40B4-BE49-F238E27FC236}">
                    <a16:creationId xmlns:a16="http://schemas.microsoft.com/office/drawing/2014/main" id="{E399C38D-DEC0-D944-8CEE-FBACB93D6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696" name="Rectangle 194">
                <a:extLst>
                  <a:ext uri="{FF2B5EF4-FFF2-40B4-BE49-F238E27FC236}">
                    <a16:creationId xmlns:a16="http://schemas.microsoft.com/office/drawing/2014/main" id="{F3CBB351-2E24-1E4F-9166-BFCEB5D6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26674" name="Group 195">
              <a:extLst>
                <a:ext uri="{FF2B5EF4-FFF2-40B4-BE49-F238E27FC236}">
                  <a16:creationId xmlns:a16="http://schemas.microsoft.com/office/drawing/2014/main" id="{1460241A-0361-894B-9CF2-8B7D15FCB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26693" name="Rectangle 196">
                <a:extLst>
                  <a:ext uri="{FF2B5EF4-FFF2-40B4-BE49-F238E27FC236}">
                    <a16:creationId xmlns:a16="http://schemas.microsoft.com/office/drawing/2014/main" id="{004F713B-9ACF-CD41-80A8-18B85FF57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694" name="Rectangle 197">
                <a:extLst>
                  <a:ext uri="{FF2B5EF4-FFF2-40B4-BE49-F238E27FC236}">
                    <a16:creationId xmlns:a16="http://schemas.microsoft.com/office/drawing/2014/main" id="{D7FF5068-D701-2D4F-88D3-D9368D42A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26675" name="Group 198">
              <a:extLst>
                <a:ext uri="{FF2B5EF4-FFF2-40B4-BE49-F238E27FC236}">
                  <a16:creationId xmlns:a16="http://schemas.microsoft.com/office/drawing/2014/main" id="{F707FF81-8C0C-6542-ABAB-67B7712DF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26691" name="Rectangle 199">
                <a:extLst>
                  <a:ext uri="{FF2B5EF4-FFF2-40B4-BE49-F238E27FC236}">
                    <a16:creationId xmlns:a16="http://schemas.microsoft.com/office/drawing/2014/main" id="{42F4B749-3708-7647-B73D-FC733A644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692" name="Rectangle 200">
                <a:extLst>
                  <a:ext uri="{FF2B5EF4-FFF2-40B4-BE49-F238E27FC236}">
                    <a16:creationId xmlns:a16="http://schemas.microsoft.com/office/drawing/2014/main" id="{1A35ECB1-72D7-6E40-A3C9-10B4EA71E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26676" name="Group 201">
              <a:extLst>
                <a:ext uri="{FF2B5EF4-FFF2-40B4-BE49-F238E27FC236}">
                  <a16:creationId xmlns:a16="http://schemas.microsoft.com/office/drawing/2014/main" id="{0E4496B7-39A5-0F49-8CC2-E3493D6DF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26689" name="Rectangle 202">
                <a:extLst>
                  <a:ext uri="{FF2B5EF4-FFF2-40B4-BE49-F238E27FC236}">
                    <a16:creationId xmlns:a16="http://schemas.microsoft.com/office/drawing/2014/main" id="{A829908F-4BDA-164A-BF98-2AC786E07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690" name="Rectangle 203">
                <a:extLst>
                  <a:ext uri="{FF2B5EF4-FFF2-40B4-BE49-F238E27FC236}">
                    <a16:creationId xmlns:a16="http://schemas.microsoft.com/office/drawing/2014/main" id="{A20F6003-20FF-0F4F-8352-82E1DC254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26677" name="Group 204">
              <a:extLst>
                <a:ext uri="{FF2B5EF4-FFF2-40B4-BE49-F238E27FC236}">
                  <a16:creationId xmlns:a16="http://schemas.microsoft.com/office/drawing/2014/main" id="{8BA97C67-2A6D-0F46-9BDE-888D5F611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26687" name="Rectangle 205">
                <a:extLst>
                  <a:ext uri="{FF2B5EF4-FFF2-40B4-BE49-F238E27FC236}">
                    <a16:creationId xmlns:a16="http://schemas.microsoft.com/office/drawing/2014/main" id="{A67E7D20-2407-7547-9F8B-70D5C149C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688" name="Rectangle 206">
                <a:extLst>
                  <a:ext uri="{FF2B5EF4-FFF2-40B4-BE49-F238E27FC236}">
                    <a16:creationId xmlns:a16="http://schemas.microsoft.com/office/drawing/2014/main" id="{B7DC7980-75CC-034D-9C1A-67DD5538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26678" name="Group 207">
              <a:extLst>
                <a:ext uri="{FF2B5EF4-FFF2-40B4-BE49-F238E27FC236}">
                  <a16:creationId xmlns:a16="http://schemas.microsoft.com/office/drawing/2014/main" id="{C53793F5-561B-964D-93F7-E86013D0C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26685" name="Rectangle 208">
                <a:extLst>
                  <a:ext uri="{FF2B5EF4-FFF2-40B4-BE49-F238E27FC236}">
                    <a16:creationId xmlns:a16="http://schemas.microsoft.com/office/drawing/2014/main" id="{0CBC0885-3DDE-9C4A-8E72-B37930A17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686" name="Rectangle 209">
                <a:extLst>
                  <a:ext uri="{FF2B5EF4-FFF2-40B4-BE49-F238E27FC236}">
                    <a16:creationId xmlns:a16="http://schemas.microsoft.com/office/drawing/2014/main" id="{40A7FB3B-6BEE-7140-B957-22DC7E118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26679" name="Group 210">
              <a:extLst>
                <a:ext uri="{FF2B5EF4-FFF2-40B4-BE49-F238E27FC236}">
                  <a16:creationId xmlns:a16="http://schemas.microsoft.com/office/drawing/2014/main" id="{FC4154F3-398E-5D4C-B915-821847CB9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26683" name="Rectangle 211">
                <a:extLst>
                  <a:ext uri="{FF2B5EF4-FFF2-40B4-BE49-F238E27FC236}">
                    <a16:creationId xmlns:a16="http://schemas.microsoft.com/office/drawing/2014/main" id="{B8F5CC35-E8F8-D44C-B190-054FE4ACB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684" name="Rectangle 212">
                <a:extLst>
                  <a:ext uri="{FF2B5EF4-FFF2-40B4-BE49-F238E27FC236}">
                    <a16:creationId xmlns:a16="http://schemas.microsoft.com/office/drawing/2014/main" id="{F9B2C9D5-5842-7745-AAAD-7D3541621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26680" name="Group 213">
              <a:extLst>
                <a:ext uri="{FF2B5EF4-FFF2-40B4-BE49-F238E27FC236}">
                  <a16:creationId xmlns:a16="http://schemas.microsoft.com/office/drawing/2014/main" id="{C8E09BC1-A362-8140-B6B2-5B2EDB41E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26681" name="Rectangle 214">
                <a:extLst>
                  <a:ext uri="{FF2B5EF4-FFF2-40B4-BE49-F238E27FC236}">
                    <a16:creationId xmlns:a16="http://schemas.microsoft.com/office/drawing/2014/main" id="{BF0D897E-B6F7-4643-949C-ADAB654E7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26682" name="Rectangle 215">
                <a:extLst>
                  <a:ext uri="{FF2B5EF4-FFF2-40B4-BE49-F238E27FC236}">
                    <a16:creationId xmlns:a16="http://schemas.microsoft.com/office/drawing/2014/main" id="{1083411B-5685-ED46-930D-45386577A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grpSp>
        <p:nvGrpSpPr>
          <p:cNvPr id="26661" name="Group 216">
            <a:extLst>
              <a:ext uri="{FF2B5EF4-FFF2-40B4-BE49-F238E27FC236}">
                <a16:creationId xmlns:a16="http://schemas.microsoft.com/office/drawing/2014/main" id="{0B0835F2-97AA-8F4F-9770-C596C22A51A8}"/>
              </a:ext>
            </a:extLst>
          </p:cNvPr>
          <p:cNvGrpSpPr>
            <a:grpSpLocks/>
          </p:cNvGrpSpPr>
          <p:nvPr/>
        </p:nvGrpSpPr>
        <p:grpSpPr bwMode="auto">
          <a:xfrm>
            <a:off x="4721225" y="4692650"/>
            <a:ext cx="2924175" cy="336550"/>
            <a:chOff x="3061" y="2261"/>
            <a:chExt cx="1842" cy="212"/>
          </a:xfrm>
        </p:grpSpPr>
        <p:sp>
          <p:nvSpPr>
            <p:cNvPr id="26667" name="Line 217">
              <a:extLst>
                <a:ext uri="{FF2B5EF4-FFF2-40B4-BE49-F238E27FC236}">
                  <a16:creationId xmlns:a16="http://schemas.microsoft.com/office/drawing/2014/main" id="{E9B0F54C-A977-934C-8FBF-880012549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6668" name="Text Box 218">
              <a:extLst>
                <a:ext uri="{FF2B5EF4-FFF2-40B4-BE49-F238E27FC236}">
                  <a16:creationId xmlns:a16="http://schemas.microsoft.com/office/drawing/2014/main" id="{74BB043C-6217-8F4D-9904-33F078E0E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PPO</a:t>
              </a:r>
            </a:p>
          </p:txBody>
        </p:sp>
      </p:grpSp>
      <p:grpSp>
        <p:nvGrpSpPr>
          <p:cNvPr id="26662" name="Group 219">
            <a:extLst>
              <a:ext uri="{FF2B5EF4-FFF2-40B4-BE49-F238E27FC236}">
                <a16:creationId xmlns:a16="http://schemas.microsoft.com/office/drawing/2014/main" id="{D2589565-39BC-0141-978E-06EDA7CBD844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4692650"/>
            <a:ext cx="2924175" cy="336550"/>
            <a:chOff x="3061" y="2261"/>
            <a:chExt cx="1842" cy="212"/>
          </a:xfrm>
        </p:grpSpPr>
        <p:sp>
          <p:nvSpPr>
            <p:cNvPr id="26665" name="Line 220">
              <a:extLst>
                <a:ext uri="{FF2B5EF4-FFF2-40B4-BE49-F238E27FC236}">
                  <a16:creationId xmlns:a16="http://schemas.microsoft.com/office/drawing/2014/main" id="{66960A0B-A93B-EE4F-BC51-42B52281F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6666" name="Text Box 221">
              <a:extLst>
                <a:ext uri="{FF2B5EF4-FFF2-40B4-BE49-F238E27FC236}">
                  <a16:creationId xmlns:a16="http://schemas.microsoft.com/office/drawing/2014/main" id="{8E1B8F82-40C2-7749-ABA3-2C23273EC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PPN</a:t>
              </a:r>
            </a:p>
          </p:txBody>
        </p:sp>
      </p:grpSp>
      <p:cxnSp>
        <p:nvCxnSpPr>
          <p:cNvPr id="26663" name="Straight Connector 2">
            <a:extLst>
              <a:ext uri="{FF2B5EF4-FFF2-40B4-BE49-F238E27FC236}">
                <a16:creationId xmlns:a16="http://schemas.microsoft.com/office/drawing/2014/main" id="{DE746790-A5E7-0C46-A641-B1790F818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95825" y="1724025"/>
            <a:ext cx="0" cy="3686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4" name="Rectangle 175">
            <a:extLst>
              <a:ext uri="{FF2B5EF4-FFF2-40B4-BE49-F238E27FC236}">
                <a16:creationId xmlns:a16="http://schemas.microsoft.com/office/drawing/2014/main" id="{628F2127-A67D-D545-A660-8958519A1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36925"/>
            <a:ext cx="7848600" cy="4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VPN: </a:t>
            </a:r>
            <a:r>
              <a:rPr lang="en-US" altLang="zh-CN" sz="2000" b="0" u="sng" dirty="0">
                <a:latin typeface="FandolSong" pitchFamily="2" charset="-128"/>
              </a:rPr>
              <a:t>0x0f</a:t>
            </a:r>
            <a:r>
              <a:rPr lang="en-US" altLang="zh-CN" sz="2000" b="0" dirty="0">
                <a:latin typeface="FandolSong" pitchFamily="2" charset="-128"/>
              </a:rPr>
              <a:t>  VPO: </a:t>
            </a:r>
            <a:r>
              <a:rPr lang="en-US" altLang="zh-CN" sz="2000" b="0" u="sng" dirty="0">
                <a:latin typeface="FandolSong" pitchFamily="2" charset="-128"/>
              </a:rPr>
              <a:t>0x14</a:t>
            </a:r>
            <a:r>
              <a:rPr lang="en-US" altLang="zh-CN" sz="2000" b="0" dirty="0">
                <a:latin typeface="FandolSong" pitchFamily="2" charset="-128"/>
              </a:rPr>
              <a:t>             	Page Fault? </a:t>
            </a:r>
            <a:r>
              <a:rPr lang="en-US" altLang="zh-CN" sz="2000" b="0" u="sng" dirty="0">
                <a:latin typeface="FandolSong" pitchFamily="2" charset="-128"/>
              </a:rPr>
              <a:t>      </a:t>
            </a:r>
            <a:r>
              <a:rPr lang="en-US" altLang="zh-CN" sz="2000" b="0" dirty="0">
                <a:solidFill>
                  <a:schemeClr val="bg1"/>
                </a:solidFill>
                <a:latin typeface="FandolSong" pitchFamily="2" charset="-128"/>
              </a:rPr>
              <a:t>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6">
            <a:extLst>
              <a:ext uri="{FF2B5EF4-FFF2-40B4-BE49-F238E27FC236}">
                <a16:creationId xmlns:a16="http://schemas.microsoft.com/office/drawing/2014/main" id="{7FC632CD-7249-E642-924F-7A4E2989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D1AD57-FE88-2C4C-AF7E-8775A485DE4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4B49CFC-25F1-4D42-9F8C-5A7270B29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Memory System Page Table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9E21178-CAFD-8945-BC2F-9F212E158B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533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Only show first 16 entries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1376433" name="Group 177">
            <a:extLst>
              <a:ext uri="{FF2B5EF4-FFF2-40B4-BE49-F238E27FC236}">
                <a16:creationId xmlns:a16="http://schemas.microsoft.com/office/drawing/2014/main" id="{1030F5F4-A5BD-CB46-9218-35BDFAC7E64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3400" y="2590800"/>
          <a:ext cx="3795713" cy="3378202"/>
        </p:xfrm>
        <a:graphic>
          <a:graphicData uri="http://schemas.openxmlformats.org/drawingml/2006/table">
            <a:tbl>
              <a:tblPr/>
              <a:tblGrid>
                <a:gridCol w="11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00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28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94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01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33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04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05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16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06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07</a:t>
                      </a: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4647803-7930-8047-9AD3-8D539489812D}"/>
              </a:ext>
            </a:extLst>
          </p:cNvPr>
          <p:cNvGraphicFramePr>
            <a:graphicFrameLocks noGrp="1"/>
          </p:cNvGraphicFramePr>
          <p:nvPr/>
        </p:nvGraphicFramePr>
        <p:xfrm>
          <a:off x="5199063" y="2590800"/>
          <a:ext cx="3563937" cy="3378202"/>
        </p:xfrm>
        <a:graphic>
          <a:graphicData uri="http://schemas.openxmlformats.org/drawingml/2006/table">
            <a:tbl>
              <a:tblPr/>
              <a:tblGrid>
                <a:gridCol w="96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08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13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94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09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17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0A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09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0B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0C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2D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0E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0F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A3FD8A0C-BEFF-3E45-9275-375F563F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B280F-9C98-694A-87BB-02C5392C32C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8F40567-DA2E-1E4C-A0E0-DD9E7D369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30724" name="Rectangle 102">
            <a:extLst>
              <a:ext uri="{FF2B5EF4-FFF2-40B4-BE49-F238E27FC236}">
                <a16:creationId xmlns:a16="http://schemas.microsoft.com/office/drawing/2014/main" id="{7F06F3CC-1638-F748-9218-42B902212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1524000"/>
            <a:ext cx="3042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Virtual Address: 0x</a:t>
            </a: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0</a:t>
            </a:r>
            <a:r>
              <a:rPr lang="en-US" altLang="zh-CN" sz="2000" b="0" dirty="0">
                <a:solidFill>
                  <a:srgbClr val="00B0F0"/>
                </a:solidFill>
                <a:latin typeface="FandolSong" pitchFamily="2" charset="-128"/>
              </a:rPr>
              <a:t>3</a:t>
            </a:r>
            <a:r>
              <a:rPr lang="en-US" altLang="zh-CN" sz="2000" b="0" dirty="0">
                <a:solidFill>
                  <a:srgbClr val="FFC000"/>
                </a:solidFill>
                <a:latin typeface="FandolSong" pitchFamily="2" charset="-128"/>
              </a:rPr>
              <a:t>D</a:t>
            </a:r>
            <a:r>
              <a:rPr lang="en-US" altLang="zh-CN" sz="2000" b="0" dirty="0">
                <a:solidFill>
                  <a:srgbClr val="00B050"/>
                </a:solidFill>
                <a:latin typeface="FandolSong" pitchFamily="2" charset="-128"/>
              </a:rPr>
              <a:t>4</a:t>
            </a:r>
            <a:endParaRPr lang="zh-CN" altLang="en-US" sz="2000" b="0" dirty="0">
              <a:solidFill>
                <a:srgbClr val="00B050"/>
              </a:solidFill>
              <a:latin typeface="FandolSong" pitchFamily="2" charset="-128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22E28980-8132-EB42-A55E-B876F9F4E4E6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1941513"/>
            <a:ext cx="487363" cy="6096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2B0B09E6-C397-5342-94A2-886923887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A7D3A4DF-EE32-BD4A-8B24-2EA5CD96D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0CB5D5DC-9237-4E4B-A3E8-6C5F14F0838A}"/>
              </a:ext>
            </a:extLst>
          </p:cNvPr>
          <p:cNvGrpSpPr>
            <a:grpSpLocks/>
          </p:cNvGrpSpPr>
          <p:nvPr/>
        </p:nvGrpSpPr>
        <p:grpSpPr bwMode="auto">
          <a:xfrm>
            <a:off x="1284288" y="1941513"/>
            <a:ext cx="487363" cy="6096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7EBA855D-6FFB-9241-AB3E-2712B68A7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0E2E6AAD-6241-6745-A144-C72C33972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83C40444-C722-DA43-8BBB-32232FD81271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941513"/>
            <a:ext cx="487363" cy="6096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0755A254-5DA6-2D4B-AFDB-5C6877D1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4AF17146-A97C-094E-AEAE-6D7100B93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2FE9AC8-2574-3F49-996F-3569695C76EF}"/>
              </a:ext>
            </a:extLst>
          </p:cNvPr>
          <p:cNvGrpSpPr>
            <a:grpSpLocks/>
          </p:cNvGrpSpPr>
          <p:nvPr/>
        </p:nvGrpSpPr>
        <p:grpSpPr bwMode="auto">
          <a:xfrm>
            <a:off x="2259013" y="1941513"/>
            <a:ext cx="487363" cy="6096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CA50905D-8183-1E44-9650-5D57BBDF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96989B4C-8327-C645-9F1F-227ABD5B6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1C8647CC-A1B6-C949-BAA9-8F235D5ABB4F}"/>
              </a:ext>
            </a:extLst>
          </p:cNvPr>
          <p:cNvGrpSpPr>
            <a:grpSpLocks/>
          </p:cNvGrpSpPr>
          <p:nvPr/>
        </p:nvGrpSpPr>
        <p:grpSpPr bwMode="auto">
          <a:xfrm>
            <a:off x="2746375" y="1941513"/>
            <a:ext cx="487363" cy="6096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C26A1E64-AA8A-884C-B59D-AD5AD8E5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EA7F93D5-E05C-CD42-96EB-698BC971A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F10C66DB-2EB2-0643-9C6E-F9897D026C2E}"/>
              </a:ext>
            </a:extLst>
          </p:cNvPr>
          <p:cNvGrpSpPr>
            <a:grpSpLocks/>
          </p:cNvGrpSpPr>
          <p:nvPr/>
        </p:nvGrpSpPr>
        <p:grpSpPr bwMode="auto">
          <a:xfrm>
            <a:off x="3233738" y="1941513"/>
            <a:ext cx="487363" cy="6096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8FAFEE6E-ABBA-2347-B4E9-DB9DA2959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FCA14446-C520-8F42-9533-EE1E55F3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2E2AB0AE-15E6-EF4F-9B77-E489707903AD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1941513"/>
            <a:ext cx="487363" cy="6096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D5186467-46E1-3948-B32F-F294E237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ABC047EB-3265-8C4A-B7AB-04E62EDDD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793C3782-E080-8E47-BDEE-7AB916F771F1}"/>
              </a:ext>
            </a:extLst>
          </p:cNvPr>
          <p:cNvGrpSpPr>
            <a:grpSpLocks/>
          </p:cNvGrpSpPr>
          <p:nvPr/>
        </p:nvGrpSpPr>
        <p:grpSpPr bwMode="auto">
          <a:xfrm>
            <a:off x="4208463" y="1941513"/>
            <a:ext cx="487363" cy="6096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22EC27D7-F7E1-CC4A-8846-E28FBD43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C0FB7C69-D75A-484B-910F-AD91D876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81DCC8D8-4E56-944E-A3BB-3F4DD9F1BA39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1941513"/>
            <a:ext cx="487363" cy="6096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84606AB2-07D5-9345-A34F-FA965DD55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3AFE3E43-85A0-6643-A6F9-F717790C0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10EF810E-558F-A643-A108-DD8A16E4357B}"/>
              </a:ext>
            </a:extLst>
          </p:cNvPr>
          <p:cNvGrpSpPr>
            <a:grpSpLocks/>
          </p:cNvGrpSpPr>
          <p:nvPr/>
        </p:nvGrpSpPr>
        <p:grpSpPr bwMode="auto">
          <a:xfrm>
            <a:off x="5183188" y="1941513"/>
            <a:ext cx="487363" cy="6096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555BB149-1D59-0B42-B430-B447AFB48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C43A9184-B99B-1743-8855-223A5818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C05E0F29-B866-CA45-8CFC-5FB32EA5D580}"/>
              </a:ext>
            </a:extLst>
          </p:cNvPr>
          <p:cNvGrpSpPr>
            <a:grpSpLocks/>
          </p:cNvGrpSpPr>
          <p:nvPr/>
        </p:nvGrpSpPr>
        <p:grpSpPr bwMode="auto">
          <a:xfrm>
            <a:off x="5670550" y="1941513"/>
            <a:ext cx="487363" cy="6096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0BDE64B7-0172-5F45-A42B-8D963CC8A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ED1F939F-213A-3647-9184-69E29D94A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28E89591-C101-C041-8457-8F9911E54294}"/>
              </a:ext>
            </a:extLst>
          </p:cNvPr>
          <p:cNvGrpSpPr>
            <a:grpSpLocks/>
          </p:cNvGrpSpPr>
          <p:nvPr/>
        </p:nvGrpSpPr>
        <p:grpSpPr bwMode="auto">
          <a:xfrm>
            <a:off x="6157913" y="1941513"/>
            <a:ext cx="487363" cy="6096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0643B95-AEAF-0B40-A07E-012F2947E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D096E5FE-9704-0340-821F-EC4C77E1A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20ECAF85-3F7E-F64B-95F2-28CC250ABA55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1941513"/>
            <a:ext cx="487363" cy="6096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8DFF0369-E0C2-0846-89D9-423552EC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91D1FF56-9FA6-5943-958A-008DBAD40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B3EB1ECE-45D7-8441-9FC7-69E065C0563C}"/>
              </a:ext>
            </a:extLst>
          </p:cNvPr>
          <p:cNvGrpSpPr>
            <a:grpSpLocks/>
          </p:cNvGrpSpPr>
          <p:nvPr/>
        </p:nvGrpSpPr>
        <p:grpSpPr bwMode="auto">
          <a:xfrm>
            <a:off x="7132638" y="1941513"/>
            <a:ext cx="487363" cy="6096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8722F3F9-3F80-DB4F-96F6-338465658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F6B3C5E1-7847-2141-9470-A218895F7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D63801E5-337C-D64E-AF3B-26CC29F6648C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2711450"/>
            <a:ext cx="2924175" cy="336550"/>
            <a:chOff x="3085" y="1661"/>
            <a:chExt cx="1842" cy="212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B7B228C5-7928-2A4E-93F8-3F4EACB4D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C1C84CBC-C8A0-AD44-A069-C926DC3F7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815F422C-6B48-6E4B-A67C-AAFF2F966DAC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2703513"/>
            <a:ext cx="3916363" cy="336550"/>
            <a:chOff x="629" y="1656"/>
            <a:chExt cx="2467" cy="212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25B3160C-2651-C840-8BC9-75392EA16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0E411184-C62B-BD41-8ABD-E147695B1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0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800" dirty="0">
                  <a:solidFill>
                    <a:schemeClr val="tx2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30741" name="Text Box 160">
            <a:extLst>
              <a:ext uri="{FF2B5EF4-FFF2-40B4-BE49-F238E27FC236}">
                <a16:creationId xmlns:a16="http://schemas.microsoft.com/office/drawing/2014/main" id="{E4CBB57D-B4E1-914B-8F70-D18AEC5C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7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42" name="Text Box 161">
            <a:extLst>
              <a:ext uri="{FF2B5EF4-FFF2-40B4-BE49-F238E27FC236}">
                <a16:creationId xmlns:a16="http://schemas.microsoft.com/office/drawing/2014/main" id="{245EF97F-276E-C640-A6A9-2AF60A9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43" name="Text Box 162">
            <a:extLst>
              <a:ext uri="{FF2B5EF4-FFF2-40B4-BE49-F238E27FC236}">
                <a16:creationId xmlns:a16="http://schemas.microsoft.com/office/drawing/2014/main" id="{AC946A57-112F-8842-9195-EB83234C4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44" name="Text Box 163">
            <a:extLst>
              <a:ext uri="{FF2B5EF4-FFF2-40B4-BE49-F238E27FC236}">
                <a16:creationId xmlns:a16="http://schemas.microsoft.com/office/drawing/2014/main" id="{5414AD9C-FCEA-584A-BE8A-3B7F4EEA0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45" name="Text Box 164">
            <a:extLst>
              <a:ext uri="{FF2B5EF4-FFF2-40B4-BE49-F238E27FC236}">
                <a16:creationId xmlns:a16="http://schemas.microsoft.com/office/drawing/2014/main" id="{49B484EE-ED04-A34B-923A-D1B62C8C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46" name="Text Box 165">
            <a:extLst>
              <a:ext uri="{FF2B5EF4-FFF2-40B4-BE49-F238E27FC236}">
                <a16:creationId xmlns:a16="http://schemas.microsoft.com/office/drawing/2014/main" id="{1E457B6F-EFC7-624D-9FC9-E8CEE2116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47" name="Text Box 166">
            <a:extLst>
              <a:ext uri="{FF2B5EF4-FFF2-40B4-BE49-F238E27FC236}">
                <a16:creationId xmlns:a16="http://schemas.microsoft.com/office/drawing/2014/main" id="{D3F12361-1374-7046-B8A7-BA7B9F768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48" name="Text Box 167">
            <a:extLst>
              <a:ext uri="{FF2B5EF4-FFF2-40B4-BE49-F238E27FC236}">
                <a16:creationId xmlns:a16="http://schemas.microsoft.com/office/drawing/2014/main" id="{ACC807B9-892E-A742-8049-E7E886667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49" name="Text Box 168">
            <a:extLst>
              <a:ext uri="{FF2B5EF4-FFF2-40B4-BE49-F238E27FC236}">
                <a16:creationId xmlns:a16="http://schemas.microsoft.com/office/drawing/2014/main" id="{B63C6312-4F4F-1541-973E-186FCBFB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50" name="Text Box 169">
            <a:extLst>
              <a:ext uri="{FF2B5EF4-FFF2-40B4-BE49-F238E27FC236}">
                <a16:creationId xmlns:a16="http://schemas.microsoft.com/office/drawing/2014/main" id="{DCF1822F-05BD-3B47-BA06-60299BB11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51" name="Text Box 170">
            <a:extLst>
              <a:ext uri="{FF2B5EF4-FFF2-40B4-BE49-F238E27FC236}">
                <a16:creationId xmlns:a16="http://schemas.microsoft.com/office/drawing/2014/main" id="{BE439AFB-550F-394C-BCDF-EB3051725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52" name="Text Box 171">
            <a:extLst>
              <a:ext uri="{FF2B5EF4-FFF2-40B4-BE49-F238E27FC236}">
                <a16:creationId xmlns:a16="http://schemas.microsoft.com/office/drawing/2014/main" id="{B3BE7D1C-46A0-0946-AEC1-F6FE2D17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53" name="Text Box 172">
            <a:extLst>
              <a:ext uri="{FF2B5EF4-FFF2-40B4-BE49-F238E27FC236}">
                <a16:creationId xmlns:a16="http://schemas.microsoft.com/office/drawing/2014/main" id="{FA700FDB-57EA-7D4A-833B-07ACFCD5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54" name="Text Box 173">
            <a:extLst>
              <a:ext uri="{FF2B5EF4-FFF2-40B4-BE49-F238E27FC236}">
                <a16:creationId xmlns:a16="http://schemas.microsoft.com/office/drawing/2014/main" id="{5ADF0B93-979C-BD49-9D9D-761DFCB88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55" name="Rectangle 176">
            <a:extLst>
              <a:ext uri="{FF2B5EF4-FFF2-40B4-BE49-F238E27FC236}">
                <a16:creationId xmlns:a16="http://schemas.microsoft.com/office/drawing/2014/main" id="{7220E645-9FBB-7745-B823-E9A1AC20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5257800"/>
            <a:ext cx="6939720" cy="4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PPN: </a:t>
            </a:r>
            <a:r>
              <a:rPr lang="en-US" altLang="zh-CN" sz="2000" b="0" u="sng" dirty="0">
                <a:solidFill>
                  <a:srgbClr val="9900CC"/>
                </a:solidFill>
                <a:latin typeface="FandolSong" pitchFamily="2" charset="-128"/>
              </a:rPr>
              <a:t>0x0D</a:t>
            </a:r>
            <a:r>
              <a:rPr lang="en-US" altLang="zh-CN" sz="2000" b="0" dirty="0">
                <a:latin typeface="FandolSong" pitchFamily="2" charset="-128"/>
              </a:rPr>
              <a:t>    VPO: </a:t>
            </a:r>
            <a:r>
              <a:rPr lang="en-US" altLang="zh-CN" sz="2000" b="0" u="sng" dirty="0">
                <a:latin typeface="FandolSong" pitchFamily="2" charset="-128"/>
              </a:rPr>
              <a:t>0x14</a:t>
            </a:r>
            <a:r>
              <a:rPr lang="en-US" altLang="zh-CN" sz="2000" b="0" dirty="0">
                <a:latin typeface="FandolSong" pitchFamily="2" charset="-128"/>
              </a:rPr>
              <a:t>          		PA: </a:t>
            </a:r>
            <a:r>
              <a:rPr lang="en-US" altLang="zh-CN" sz="2000" b="0" u="sng" dirty="0">
                <a:latin typeface="FandolSong" pitchFamily="2" charset="-128"/>
              </a:rPr>
              <a:t>0x     </a:t>
            </a:r>
            <a:endParaRPr lang="en-US" altLang="zh-CN" sz="2000" b="0" u="sng" dirty="0">
              <a:solidFill>
                <a:srgbClr val="00B050"/>
              </a:solidFill>
              <a:latin typeface="FandolSong" pitchFamily="2" charset="-128"/>
            </a:endParaRPr>
          </a:p>
        </p:txBody>
      </p:sp>
      <p:grpSp>
        <p:nvGrpSpPr>
          <p:cNvPr id="30756" name="Group 179">
            <a:extLst>
              <a:ext uri="{FF2B5EF4-FFF2-40B4-BE49-F238E27FC236}">
                <a16:creationId xmlns:a16="http://schemas.microsoft.com/office/drawing/2014/main" id="{CBD72615-23ED-B34F-A0AA-0C12E6034815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4006850"/>
            <a:ext cx="5848350" cy="609600"/>
            <a:chOff x="1219" y="2880"/>
            <a:chExt cx="3684" cy="384"/>
          </a:xfrm>
        </p:grpSpPr>
        <p:grpSp>
          <p:nvGrpSpPr>
            <p:cNvPr id="30777" name="Group 180">
              <a:extLst>
                <a:ext uri="{FF2B5EF4-FFF2-40B4-BE49-F238E27FC236}">
                  <a16:creationId xmlns:a16="http://schemas.microsoft.com/office/drawing/2014/main" id="{2B1A687C-5D46-3D49-AF8A-DFE3D63615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30811" name="Rectangle 181">
                <a:extLst>
                  <a:ext uri="{FF2B5EF4-FFF2-40B4-BE49-F238E27FC236}">
                    <a16:creationId xmlns:a16="http://schemas.microsoft.com/office/drawing/2014/main" id="{A86674E5-18B2-C54E-9C9C-F7E545428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812" name="Rectangle 182">
                <a:extLst>
                  <a:ext uri="{FF2B5EF4-FFF2-40B4-BE49-F238E27FC236}">
                    <a16:creationId xmlns:a16="http://schemas.microsoft.com/office/drawing/2014/main" id="{603BEC26-EC55-2A46-A7FE-C59FEF878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grpSp>
          <p:nvGrpSpPr>
            <p:cNvPr id="30778" name="Group 183">
              <a:extLst>
                <a:ext uri="{FF2B5EF4-FFF2-40B4-BE49-F238E27FC236}">
                  <a16:creationId xmlns:a16="http://schemas.microsoft.com/office/drawing/2014/main" id="{64A70149-91DD-B946-A1B8-A53CC6707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30809" name="Rectangle 184">
                <a:extLst>
                  <a:ext uri="{FF2B5EF4-FFF2-40B4-BE49-F238E27FC236}">
                    <a16:creationId xmlns:a16="http://schemas.microsoft.com/office/drawing/2014/main" id="{22562D27-E491-9840-92C9-92DD6B4DB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810" name="Rectangle 185">
                <a:extLst>
                  <a:ext uri="{FF2B5EF4-FFF2-40B4-BE49-F238E27FC236}">
                    <a16:creationId xmlns:a16="http://schemas.microsoft.com/office/drawing/2014/main" id="{491B3021-1791-1F4A-A4A7-E26B203FE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10</a:t>
                </a:r>
              </a:p>
            </p:txBody>
          </p:sp>
        </p:grpSp>
        <p:grpSp>
          <p:nvGrpSpPr>
            <p:cNvPr id="30779" name="Group 186">
              <a:extLst>
                <a:ext uri="{FF2B5EF4-FFF2-40B4-BE49-F238E27FC236}">
                  <a16:creationId xmlns:a16="http://schemas.microsoft.com/office/drawing/2014/main" id="{1F5BC9CB-E6F3-E34A-AAF5-181892E47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30807" name="Rectangle 187">
                <a:extLst>
                  <a:ext uri="{FF2B5EF4-FFF2-40B4-BE49-F238E27FC236}">
                    <a16:creationId xmlns:a16="http://schemas.microsoft.com/office/drawing/2014/main" id="{864981EA-34B9-5546-A1D0-E433D7770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808" name="Rectangle 188">
                <a:extLst>
                  <a:ext uri="{FF2B5EF4-FFF2-40B4-BE49-F238E27FC236}">
                    <a16:creationId xmlns:a16="http://schemas.microsoft.com/office/drawing/2014/main" id="{DD88EA15-3B96-B649-8BE3-9B085301B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9</a:t>
                </a:r>
              </a:p>
            </p:txBody>
          </p:sp>
        </p:grpSp>
        <p:grpSp>
          <p:nvGrpSpPr>
            <p:cNvPr id="30780" name="Group 189">
              <a:extLst>
                <a:ext uri="{FF2B5EF4-FFF2-40B4-BE49-F238E27FC236}">
                  <a16:creationId xmlns:a16="http://schemas.microsoft.com/office/drawing/2014/main" id="{1FAFEBAD-4298-4943-BB25-CA5054F50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30805" name="Rectangle 190">
                <a:extLst>
                  <a:ext uri="{FF2B5EF4-FFF2-40B4-BE49-F238E27FC236}">
                    <a16:creationId xmlns:a16="http://schemas.microsoft.com/office/drawing/2014/main" id="{F91BF2C2-FA7A-6848-8378-1ED628832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806" name="Rectangle 191">
                <a:extLst>
                  <a:ext uri="{FF2B5EF4-FFF2-40B4-BE49-F238E27FC236}">
                    <a16:creationId xmlns:a16="http://schemas.microsoft.com/office/drawing/2014/main" id="{C3CAA50D-093A-E242-B1A1-58CC16B80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8</a:t>
                </a:r>
              </a:p>
            </p:txBody>
          </p:sp>
        </p:grpSp>
        <p:grpSp>
          <p:nvGrpSpPr>
            <p:cNvPr id="30781" name="Group 192">
              <a:extLst>
                <a:ext uri="{FF2B5EF4-FFF2-40B4-BE49-F238E27FC236}">
                  <a16:creationId xmlns:a16="http://schemas.microsoft.com/office/drawing/2014/main" id="{3A2D10CB-9C1C-E846-8387-6A3D60A1C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30803" name="Rectangle 193">
                <a:extLst>
                  <a:ext uri="{FF2B5EF4-FFF2-40B4-BE49-F238E27FC236}">
                    <a16:creationId xmlns:a16="http://schemas.microsoft.com/office/drawing/2014/main" id="{FF33E9C0-0879-FC4C-A03E-649235406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804" name="Rectangle 194">
                <a:extLst>
                  <a:ext uri="{FF2B5EF4-FFF2-40B4-BE49-F238E27FC236}">
                    <a16:creationId xmlns:a16="http://schemas.microsoft.com/office/drawing/2014/main" id="{2E635FE2-B4AA-3F44-B9BD-65D9DC8FD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30782" name="Group 195">
              <a:extLst>
                <a:ext uri="{FF2B5EF4-FFF2-40B4-BE49-F238E27FC236}">
                  <a16:creationId xmlns:a16="http://schemas.microsoft.com/office/drawing/2014/main" id="{43FBBFE7-3E63-6D4F-B015-3DFE81BDD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30801" name="Rectangle 196">
                <a:extLst>
                  <a:ext uri="{FF2B5EF4-FFF2-40B4-BE49-F238E27FC236}">
                    <a16:creationId xmlns:a16="http://schemas.microsoft.com/office/drawing/2014/main" id="{00FBC885-0D29-584F-A45A-44250BCD7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802" name="Rectangle 197">
                <a:extLst>
                  <a:ext uri="{FF2B5EF4-FFF2-40B4-BE49-F238E27FC236}">
                    <a16:creationId xmlns:a16="http://schemas.microsoft.com/office/drawing/2014/main" id="{9A4C260A-D2E2-3E47-811B-E10D794C7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30783" name="Group 198">
              <a:extLst>
                <a:ext uri="{FF2B5EF4-FFF2-40B4-BE49-F238E27FC236}">
                  <a16:creationId xmlns:a16="http://schemas.microsoft.com/office/drawing/2014/main" id="{A09287E1-6591-184D-A44B-A2C96878E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30799" name="Rectangle 199">
                <a:extLst>
                  <a:ext uri="{FF2B5EF4-FFF2-40B4-BE49-F238E27FC236}">
                    <a16:creationId xmlns:a16="http://schemas.microsoft.com/office/drawing/2014/main" id="{D468CA70-6BFF-1649-9ED8-849B1B630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800" name="Rectangle 200">
                <a:extLst>
                  <a:ext uri="{FF2B5EF4-FFF2-40B4-BE49-F238E27FC236}">
                    <a16:creationId xmlns:a16="http://schemas.microsoft.com/office/drawing/2014/main" id="{F3E34FCD-50FE-BE4F-A4F8-74109D985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30784" name="Group 201">
              <a:extLst>
                <a:ext uri="{FF2B5EF4-FFF2-40B4-BE49-F238E27FC236}">
                  <a16:creationId xmlns:a16="http://schemas.microsoft.com/office/drawing/2014/main" id="{B2B0BF83-29EB-D242-A7CA-D09F3A087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30797" name="Rectangle 202">
                <a:extLst>
                  <a:ext uri="{FF2B5EF4-FFF2-40B4-BE49-F238E27FC236}">
                    <a16:creationId xmlns:a16="http://schemas.microsoft.com/office/drawing/2014/main" id="{68E17347-5760-614E-815A-2E285720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798" name="Rectangle 203">
                <a:extLst>
                  <a:ext uri="{FF2B5EF4-FFF2-40B4-BE49-F238E27FC236}">
                    <a16:creationId xmlns:a16="http://schemas.microsoft.com/office/drawing/2014/main" id="{557AB450-CBF2-E747-A7C5-93513C683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30785" name="Group 204">
              <a:extLst>
                <a:ext uri="{FF2B5EF4-FFF2-40B4-BE49-F238E27FC236}">
                  <a16:creationId xmlns:a16="http://schemas.microsoft.com/office/drawing/2014/main" id="{871A9954-B331-B74B-B99E-31A6F17C0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30795" name="Rectangle 205">
                <a:extLst>
                  <a:ext uri="{FF2B5EF4-FFF2-40B4-BE49-F238E27FC236}">
                    <a16:creationId xmlns:a16="http://schemas.microsoft.com/office/drawing/2014/main" id="{C614B558-0CB2-AB4A-B6A1-3F3AD6039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796" name="Rectangle 206">
                <a:extLst>
                  <a:ext uri="{FF2B5EF4-FFF2-40B4-BE49-F238E27FC236}">
                    <a16:creationId xmlns:a16="http://schemas.microsoft.com/office/drawing/2014/main" id="{560C35E1-69E6-B54D-B480-53DB6F0BC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30786" name="Group 207">
              <a:extLst>
                <a:ext uri="{FF2B5EF4-FFF2-40B4-BE49-F238E27FC236}">
                  <a16:creationId xmlns:a16="http://schemas.microsoft.com/office/drawing/2014/main" id="{C7612132-5C42-DC48-B013-9E501C275A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30793" name="Rectangle 208">
                <a:extLst>
                  <a:ext uri="{FF2B5EF4-FFF2-40B4-BE49-F238E27FC236}">
                    <a16:creationId xmlns:a16="http://schemas.microsoft.com/office/drawing/2014/main" id="{112F47CB-D898-A84C-9BFC-ED3A4DCC3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794" name="Rectangle 209">
                <a:extLst>
                  <a:ext uri="{FF2B5EF4-FFF2-40B4-BE49-F238E27FC236}">
                    <a16:creationId xmlns:a16="http://schemas.microsoft.com/office/drawing/2014/main" id="{BE9C41DC-3C8B-4B40-B8B4-5AAB5E03E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30787" name="Group 210">
              <a:extLst>
                <a:ext uri="{FF2B5EF4-FFF2-40B4-BE49-F238E27FC236}">
                  <a16:creationId xmlns:a16="http://schemas.microsoft.com/office/drawing/2014/main" id="{A3350583-852D-E84F-93D5-203DEF2E6D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30791" name="Rectangle 211">
                <a:extLst>
                  <a:ext uri="{FF2B5EF4-FFF2-40B4-BE49-F238E27FC236}">
                    <a16:creationId xmlns:a16="http://schemas.microsoft.com/office/drawing/2014/main" id="{7321D294-32EC-3E4A-8A9B-B42DCA038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792" name="Rectangle 212">
                <a:extLst>
                  <a:ext uri="{FF2B5EF4-FFF2-40B4-BE49-F238E27FC236}">
                    <a16:creationId xmlns:a16="http://schemas.microsoft.com/office/drawing/2014/main" id="{1D6196B4-3135-7A4C-9BD1-F9F1E1343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30788" name="Group 213">
              <a:extLst>
                <a:ext uri="{FF2B5EF4-FFF2-40B4-BE49-F238E27FC236}">
                  <a16:creationId xmlns:a16="http://schemas.microsoft.com/office/drawing/2014/main" id="{78C6BEA8-E9E6-9647-A0E8-70CE32050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30789" name="Rectangle 214">
                <a:extLst>
                  <a:ext uri="{FF2B5EF4-FFF2-40B4-BE49-F238E27FC236}">
                    <a16:creationId xmlns:a16="http://schemas.microsoft.com/office/drawing/2014/main" id="{488DA636-5CCC-C740-8599-441534F39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0790" name="Rectangle 215">
                <a:extLst>
                  <a:ext uri="{FF2B5EF4-FFF2-40B4-BE49-F238E27FC236}">
                    <a16:creationId xmlns:a16="http://schemas.microsoft.com/office/drawing/2014/main" id="{982BDED3-DA01-AE49-B098-03771BB17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grpSp>
        <p:nvGrpSpPr>
          <p:cNvPr id="30757" name="Group 216">
            <a:extLst>
              <a:ext uri="{FF2B5EF4-FFF2-40B4-BE49-F238E27FC236}">
                <a16:creationId xmlns:a16="http://schemas.microsoft.com/office/drawing/2014/main" id="{92876B60-DD78-CB46-9B46-5EDDC0F89252}"/>
              </a:ext>
            </a:extLst>
          </p:cNvPr>
          <p:cNvGrpSpPr>
            <a:grpSpLocks/>
          </p:cNvGrpSpPr>
          <p:nvPr/>
        </p:nvGrpSpPr>
        <p:grpSpPr bwMode="auto">
          <a:xfrm>
            <a:off x="4721225" y="4692650"/>
            <a:ext cx="2924175" cy="336550"/>
            <a:chOff x="3061" y="2261"/>
            <a:chExt cx="1842" cy="212"/>
          </a:xfrm>
        </p:grpSpPr>
        <p:sp>
          <p:nvSpPr>
            <p:cNvPr id="30775" name="Line 217">
              <a:extLst>
                <a:ext uri="{FF2B5EF4-FFF2-40B4-BE49-F238E27FC236}">
                  <a16:creationId xmlns:a16="http://schemas.microsoft.com/office/drawing/2014/main" id="{F7D0A8A8-E8F4-364B-A267-734AE9B84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0776" name="Text Box 218">
              <a:extLst>
                <a:ext uri="{FF2B5EF4-FFF2-40B4-BE49-F238E27FC236}">
                  <a16:creationId xmlns:a16="http://schemas.microsoft.com/office/drawing/2014/main" id="{B3575DE4-0EDB-EF40-921A-4E2FFCC64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PPO</a:t>
              </a:r>
            </a:p>
          </p:txBody>
        </p:sp>
      </p:grpSp>
      <p:grpSp>
        <p:nvGrpSpPr>
          <p:cNvPr id="30758" name="Group 219">
            <a:extLst>
              <a:ext uri="{FF2B5EF4-FFF2-40B4-BE49-F238E27FC236}">
                <a16:creationId xmlns:a16="http://schemas.microsoft.com/office/drawing/2014/main" id="{C9F9EE44-0EB6-B040-853A-D95E9A796ECB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4692650"/>
            <a:ext cx="2924175" cy="336550"/>
            <a:chOff x="3061" y="2261"/>
            <a:chExt cx="1842" cy="212"/>
          </a:xfrm>
        </p:grpSpPr>
        <p:sp>
          <p:nvSpPr>
            <p:cNvPr id="30773" name="Line 220">
              <a:extLst>
                <a:ext uri="{FF2B5EF4-FFF2-40B4-BE49-F238E27FC236}">
                  <a16:creationId xmlns:a16="http://schemas.microsoft.com/office/drawing/2014/main" id="{BDFD980C-0824-9941-9223-5088C02B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0774" name="Text Box 221">
              <a:extLst>
                <a:ext uri="{FF2B5EF4-FFF2-40B4-BE49-F238E27FC236}">
                  <a16:creationId xmlns:a16="http://schemas.microsoft.com/office/drawing/2014/main" id="{EB88FCF5-BD50-2A4E-8606-955F471FF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PPN</a:t>
              </a:r>
            </a:p>
          </p:txBody>
        </p:sp>
      </p:grpSp>
      <p:sp>
        <p:nvSpPr>
          <p:cNvPr id="30759" name="Text Box 231">
            <a:extLst>
              <a:ext uri="{FF2B5EF4-FFF2-40B4-BE49-F238E27FC236}">
                <a16:creationId xmlns:a16="http://schemas.microsoft.com/office/drawing/2014/main" id="{F9D80282-448D-EC49-9A30-4D0B9E5A7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60" name="Text Box 232">
            <a:extLst>
              <a:ext uri="{FF2B5EF4-FFF2-40B4-BE49-F238E27FC236}">
                <a16:creationId xmlns:a16="http://schemas.microsoft.com/office/drawing/2014/main" id="{D3121DE8-A8B9-2A41-8721-9F7ADF66F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61" name="Text Box 233">
            <a:extLst>
              <a:ext uri="{FF2B5EF4-FFF2-40B4-BE49-F238E27FC236}">
                <a16:creationId xmlns:a16="http://schemas.microsoft.com/office/drawing/2014/main" id="{0958B566-FF64-9445-92F4-3BD0DBDF2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62" name="Text Box 234">
            <a:extLst>
              <a:ext uri="{FF2B5EF4-FFF2-40B4-BE49-F238E27FC236}">
                <a16:creationId xmlns:a16="http://schemas.microsoft.com/office/drawing/2014/main" id="{69C7A4D2-1597-4346-A6BC-B7D0DDF29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43116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63" name="Text Box 235">
            <a:extLst>
              <a:ext uri="{FF2B5EF4-FFF2-40B4-BE49-F238E27FC236}">
                <a16:creationId xmlns:a16="http://schemas.microsoft.com/office/drawing/2014/main" id="{0FCC5633-0428-CB46-A530-28EFC2C8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64" name="Text Box 236">
            <a:extLst>
              <a:ext uri="{FF2B5EF4-FFF2-40B4-BE49-F238E27FC236}">
                <a16:creationId xmlns:a16="http://schemas.microsoft.com/office/drawing/2014/main" id="{4601E258-B9CF-524B-B79C-731AA6988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65" name="Text Box 237">
            <a:extLst>
              <a:ext uri="{FF2B5EF4-FFF2-40B4-BE49-F238E27FC236}">
                <a16:creationId xmlns:a16="http://schemas.microsoft.com/office/drawing/2014/main" id="{720CA4BC-E780-2D46-B012-CE45C6F4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66" name="Text Box 238">
            <a:extLst>
              <a:ext uri="{FF2B5EF4-FFF2-40B4-BE49-F238E27FC236}">
                <a16:creationId xmlns:a16="http://schemas.microsoft.com/office/drawing/2014/main" id="{0100A945-AFF6-764E-B9E3-D74448E7B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67" name="Text Box 239">
            <a:extLst>
              <a:ext uri="{FF2B5EF4-FFF2-40B4-BE49-F238E27FC236}">
                <a16:creationId xmlns:a16="http://schemas.microsoft.com/office/drawing/2014/main" id="{945D89F8-E7AB-7A41-BAF6-6CB94BD5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43116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68" name="Text Box 240">
            <a:extLst>
              <a:ext uri="{FF2B5EF4-FFF2-40B4-BE49-F238E27FC236}">
                <a16:creationId xmlns:a16="http://schemas.microsoft.com/office/drawing/2014/main" id="{44D95A95-3159-544B-B65D-6C0BE705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0769" name="Text Box 241">
            <a:extLst>
              <a:ext uri="{FF2B5EF4-FFF2-40B4-BE49-F238E27FC236}">
                <a16:creationId xmlns:a16="http://schemas.microsoft.com/office/drawing/2014/main" id="{37415D06-889D-4245-A421-A43AB721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0770" name="Text Box 242">
            <a:extLst>
              <a:ext uri="{FF2B5EF4-FFF2-40B4-BE49-F238E27FC236}">
                <a16:creationId xmlns:a16="http://schemas.microsoft.com/office/drawing/2014/main" id="{93996F2F-74F4-AD45-83C2-81FC70C08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0771" name="Straight Connector 2">
            <a:extLst>
              <a:ext uri="{FF2B5EF4-FFF2-40B4-BE49-F238E27FC236}">
                <a16:creationId xmlns:a16="http://schemas.microsoft.com/office/drawing/2014/main" id="{7FB0F715-3C89-4B4C-9540-CE46EEB009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95825" y="1724025"/>
            <a:ext cx="0" cy="3686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72" name="Rectangle 175">
            <a:extLst>
              <a:ext uri="{FF2B5EF4-FFF2-40B4-BE49-F238E27FC236}">
                <a16:creationId xmlns:a16="http://schemas.microsoft.com/office/drawing/2014/main" id="{064B2606-831C-4241-B9F4-A77F0B12D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36925"/>
            <a:ext cx="7848600" cy="4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VPN: </a:t>
            </a:r>
            <a:r>
              <a:rPr lang="en-US" altLang="zh-CN" sz="2000" b="0" u="sng" dirty="0">
                <a:solidFill>
                  <a:srgbClr val="FF0000"/>
                </a:solidFill>
                <a:latin typeface="FandolSong" pitchFamily="2" charset="-128"/>
              </a:rPr>
              <a:t>0x0f</a:t>
            </a:r>
            <a:r>
              <a:rPr lang="en-US" altLang="zh-CN" sz="2000" b="0" dirty="0">
                <a:latin typeface="FandolSong" pitchFamily="2" charset="-128"/>
              </a:rPr>
              <a:t>  VPO: </a:t>
            </a:r>
            <a:r>
              <a:rPr lang="en-US" altLang="zh-CN" sz="2000" b="0" u="sng" dirty="0">
                <a:latin typeface="FandolSong" pitchFamily="2" charset="-128"/>
              </a:rPr>
              <a:t>0x14</a:t>
            </a:r>
            <a:r>
              <a:rPr lang="en-US" altLang="zh-CN" sz="2000" b="0" dirty="0">
                <a:latin typeface="FandolSong" pitchFamily="2" charset="-128"/>
              </a:rPr>
              <a:t>                	Page Fault? </a:t>
            </a:r>
            <a:r>
              <a:rPr lang="en-US" altLang="zh-CN" sz="2000" b="0" u="sng" dirty="0">
                <a:latin typeface="FandolSong" pitchFamily="2" charset="-128"/>
              </a:rPr>
              <a:t> No </a:t>
            </a:r>
            <a:r>
              <a:rPr lang="en-US" altLang="zh-CN" sz="2000" b="0" dirty="0">
                <a:solidFill>
                  <a:schemeClr val="bg1"/>
                </a:solidFill>
                <a:latin typeface="FandolSong" pitchFamily="2" charset="-128"/>
              </a:rPr>
              <a:t>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4CBCA755-0512-F545-8CB7-86742C17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F86933-F7D0-BE47-8A77-CE47AA20CB8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86832B0-83B3-354A-AA80-64B71CC26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32772" name="Rectangle 102">
            <a:extLst>
              <a:ext uri="{FF2B5EF4-FFF2-40B4-BE49-F238E27FC236}">
                <a16:creationId xmlns:a16="http://schemas.microsoft.com/office/drawing/2014/main" id="{0B2D5B97-CE3E-C242-BDA6-9A84F500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1524000"/>
            <a:ext cx="3042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Virtual Address: 0x</a:t>
            </a: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0</a:t>
            </a:r>
            <a:r>
              <a:rPr lang="en-US" altLang="zh-CN" sz="2000" b="0" dirty="0">
                <a:solidFill>
                  <a:srgbClr val="00B0F0"/>
                </a:solidFill>
                <a:latin typeface="FandolSong" pitchFamily="2" charset="-128"/>
              </a:rPr>
              <a:t>3</a:t>
            </a:r>
            <a:r>
              <a:rPr lang="en-US" altLang="zh-CN" sz="2000" b="0" dirty="0">
                <a:solidFill>
                  <a:srgbClr val="FFC000"/>
                </a:solidFill>
                <a:latin typeface="FandolSong" pitchFamily="2" charset="-128"/>
              </a:rPr>
              <a:t>D</a:t>
            </a:r>
            <a:r>
              <a:rPr lang="en-US" altLang="zh-CN" sz="2000" b="0" dirty="0">
                <a:solidFill>
                  <a:srgbClr val="00B050"/>
                </a:solidFill>
                <a:latin typeface="FandolSong" pitchFamily="2" charset="-128"/>
              </a:rPr>
              <a:t>4</a:t>
            </a:r>
            <a:endParaRPr lang="zh-CN" altLang="en-US" sz="2000" b="0" dirty="0">
              <a:solidFill>
                <a:srgbClr val="00B050"/>
              </a:solidFill>
              <a:latin typeface="FandolSong" pitchFamily="2" charset="-128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4F879CBE-2EC5-BC40-893B-4A7F34549868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1941513"/>
            <a:ext cx="487363" cy="6096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CEF66574-BB6E-294A-A962-0FBF44DCD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467356DE-EC00-8040-B468-8134395C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39C52614-CA8A-8C47-9313-2A6C5D40EDED}"/>
              </a:ext>
            </a:extLst>
          </p:cNvPr>
          <p:cNvGrpSpPr>
            <a:grpSpLocks/>
          </p:cNvGrpSpPr>
          <p:nvPr/>
        </p:nvGrpSpPr>
        <p:grpSpPr bwMode="auto">
          <a:xfrm>
            <a:off x="1284288" y="1941513"/>
            <a:ext cx="487363" cy="6096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12A30273-0146-9D4E-B22C-B5CE924A5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E6397D3-CBEA-C444-95ED-BA9B24BC7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7AB01E04-8C81-984B-A2DD-F3C8A449DA30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941513"/>
            <a:ext cx="487363" cy="6096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1AEDB807-7FF0-1446-90EC-8A203F692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endParaRPr lang="zh-CN" altLang="en-US" sz="180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F5CCE12D-0951-B84A-BBC8-9F478DEC0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DE7AA61D-20D8-8340-8ED5-57F9C5E6698B}"/>
              </a:ext>
            </a:extLst>
          </p:cNvPr>
          <p:cNvGrpSpPr>
            <a:grpSpLocks/>
          </p:cNvGrpSpPr>
          <p:nvPr/>
        </p:nvGrpSpPr>
        <p:grpSpPr bwMode="auto">
          <a:xfrm>
            <a:off x="2259013" y="1941513"/>
            <a:ext cx="487363" cy="6096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95462009-60F7-FC44-B0BA-D4661063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F2B76636-C7EA-A74F-B4D7-0755CD13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D4C34C5C-0C35-1F47-A628-888901BD53EC}"/>
              </a:ext>
            </a:extLst>
          </p:cNvPr>
          <p:cNvGrpSpPr>
            <a:grpSpLocks/>
          </p:cNvGrpSpPr>
          <p:nvPr/>
        </p:nvGrpSpPr>
        <p:grpSpPr bwMode="auto">
          <a:xfrm>
            <a:off x="2746375" y="1941513"/>
            <a:ext cx="487363" cy="6096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EF4A7A9F-0CA9-574D-BD91-2BCBE0D29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D425DCB2-6F8D-9A41-AC83-0B02EF29C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17DCEFCD-A6F3-C34F-913E-0A5523FA66D3}"/>
              </a:ext>
            </a:extLst>
          </p:cNvPr>
          <p:cNvGrpSpPr>
            <a:grpSpLocks/>
          </p:cNvGrpSpPr>
          <p:nvPr/>
        </p:nvGrpSpPr>
        <p:grpSpPr bwMode="auto">
          <a:xfrm>
            <a:off x="3233738" y="1941513"/>
            <a:ext cx="487363" cy="6096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0FCD6AD3-664F-5940-B14F-0EF1ACDB9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067E3B3D-E6C1-3042-B61A-FA7054BC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372F4F61-6DBC-7A4C-B88F-97963CBFAE7D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1941513"/>
            <a:ext cx="487363" cy="6096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7254E5A6-7B09-E541-8D96-6F7479F4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2602EFB-11BB-894F-BA39-D453943E8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E28C4EEB-CB59-0C4D-9761-C26F764DDB3F}"/>
              </a:ext>
            </a:extLst>
          </p:cNvPr>
          <p:cNvGrpSpPr>
            <a:grpSpLocks/>
          </p:cNvGrpSpPr>
          <p:nvPr/>
        </p:nvGrpSpPr>
        <p:grpSpPr bwMode="auto">
          <a:xfrm>
            <a:off x="4208463" y="1941513"/>
            <a:ext cx="487363" cy="6096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8B4CFF06-DFBA-9D46-99EC-65744B3D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68C28151-EDD3-E046-89F5-97E8DA53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3ED12620-97D5-F241-B6BA-D8E7424F543E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1941513"/>
            <a:ext cx="487363" cy="6096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EB7B2D6B-80A9-FD45-B537-77D091F80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9D409752-5FA5-C04C-AF5A-F1F3CAF1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C564EEEC-629D-CA4C-84E0-5BA411BD730F}"/>
              </a:ext>
            </a:extLst>
          </p:cNvPr>
          <p:cNvGrpSpPr>
            <a:grpSpLocks/>
          </p:cNvGrpSpPr>
          <p:nvPr/>
        </p:nvGrpSpPr>
        <p:grpSpPr bwMode="auto">
          <a:xfrm>
            <a:off x="5183188" y="1941513"/>
            <a:ext cx="487363" cy="6096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602F1135-42F8-3746-8E8A-9263E53C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008AB4B9-E84D-5640-9C11-7A020D49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D2A2486C-2344-0C41-A179-5336B1EA4EF6}"/>
              </a:ext>
            </a:extLst>
          </p:cNvPr>
          <p:cNvGrpSpPr>
            <a:grpSpLocks/>
          </p:cNvGrpSpPr>
          <p:nvPr/>
        </p:nvGrpSpPr>
        <p:grpSpPr bwMode="auto">
          <a:xfrm>
            <a:off x="5670550" y="1941513"/>
            <a:ext cx="487363" cy="6096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4E6F9C5C-4901-D841-B9C3-25CFF4887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67CDFAE3-0EE0-2148-800B-1E6E05A51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9FB1176C-FE72-F84A-A6D2-C1F736035F9F}"/>
              </a:ext>
            </a:extLst>
          </p:cNvPr>
          <p:cNvGrpSpPr>
            <a:grpSpLocks/>
          </p:cNvGrpSpPr>
          <p:nvPr/>
        </p:nvGrpSpPr>
        <p:grpSpPr bwMode="auto">
          <a:xfrm>
            <a:off x="6157913" y="1941513"/>
            <a:ext cx="487363" cy="6096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8C7170AB-9D06-F742-BE95-DF22BAF6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41BEF3D8-24D1-D74A-A888-40C1A704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2CE1F450-33A0-3640-8694-6AF2DC397759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1941513"/>
            <a:ext cx="487363" cy="6096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544885F3-6BAC-C749-83F1-0B235CC5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5A0FB5A0-1C37-5540-96E4-499F23CDF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6AE88332-F86C-B645-9966-3BF9AFBDCF02}"/>
              </a:ext>
            </a:extLst>
          </p:cNvPr>
          <p:cNvGrpSpPr>
            <a:grpSpLocks/>
          </p:cNvGrpSpPr>
          <p:nvPr/>
        </p:nvGrpSpPr>
        <p:grpSpPr bwMode="auto">
          <a:xfrm>
            <a:off x="7132638" y="1941513"/>
            <a:ext cx="487363" cy="6096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EA8DBE8C-6107-804C-AF1C-0B673DD21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98B63087-8F1A-7445-BDC7-D3D9E8F6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34" charset="0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9163E7EE-1C1F-B643-A033-4A3223E84AE4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2711450"/>
            <a:ext cx="2924175" cy="336550"/>
            <a:chOff x="3085" y="1661"/>
            <a:chExt cx="1842" cy="212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F089B1F2-7134-AF4C-80C0-F1BB43D0A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4A619230-4195-0041-8966-774C85ABA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DD613424-C6B3-6D44-B08D-F5F554FF67D0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2703513"/>
            <a:ext cx="3916363" cy="336550"/>
            <a:chOff x="629" y="1656"/>
            <a:chExt cx="2467" cy="212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5E06900-2A74-2F4F-B3BA-6F2AE6422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38E14FE0-1453-0245-9C89-856C7D400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0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800" dirty="0">
                  <a:solidFill>
                    <a:schemeClr val="tx2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32789" name="Text Box 160">
            <a:extLst>
              <a:ext uri="{FF2B5EF4-FFF2-40B4-BE49-F238E27FC236}">
                <a16:creationId xmlns:a16="http://schemas.microsoft.com/office/drawing/2014/main" id="{6955182B-9494-D748-A00D-61D539ED5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7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790" name="Text Box 161">
            <a:extLst>
              <a:ext uri="{FF2B5EF4-FFF2-40B4-BE49-F238E27FC236}">
                <a16:creationId xmlns:a16="http://schemas.microsoft.com/office/drawing/2014/main" id="{73F385CE-2DF6-4A4D-8825-70FAFE0B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791" name="Text Box 162">
            <a:extLst>
              <a:ext uri="{FF2B5EF4-FFF2-40B4-BE49-F238E27FC236}">
                <a16:creationId xmlns:a16="http://schemas.microsoft.com/office/drawing/2014/main" id="{DCE72F6B-41FC-CF46-BA97-4AA6F67AF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792" name="Text Box 163">
            <a:extLst>
              <a:ext uri="{FF2B5EF4-FFF2-40B4-BE49-F238E27FC236}">
                <a16:creationId xmlns:a16="http://schemas.microsoft.com/office/drawing/2014/main" id="{5B427D8D-B748-034C-9A68-75FC0E6CD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793" name="Text Box 164">
            <a:extLst>
              <a:ext uri="{FF2B5EF4-FFF2-40B4-BE49-F238E27FC236}">
                <a16:creationId xmlns:a16="http://schemas.microsoft.com/office/drawing/2014/main" id="{1579A712-63A6-EB4D-8750-EB3EF52EF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794" name="Text Box 165">
            <a:extLst>
              <a:ext uri="{FF2B5EF4-FFF2-40B4-BE49-F238E27FC236}">
                <a16:creationId xmlns:a16="http://schemas.microsoft.com/office/drawing/2014/main" id="{C18B663D-B46E-394C-B392-C7F62C589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795" name="Text Box 166">
            <a:extLst>
              <a:ext uri="{FF2B5EF4-FFF2-40B4-BE49-F238E27FC236}">
                <a16:creationId xmlns:a16="http://schemas.microsoft.com/office/drawing/2014/main" id="{87BBA4D5-E076-384F-AD5E-795DF264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796" name="Text Box 167">
            <a:extLst>
              <a:ext uri="{FF2B5EF4-FFF2-40B4-BE49-F238E27FC236}">
                <a16:creationId xmlns:a16="http://schemas.microsoft.com/office/drawing/2014/main" id="{B7E30707-257C-2A4D-B385-D8C4FD18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797" name="Text Box 168">
            <a:extLst>
              <a:ext uri="{FF2B5EF4-FFF2-40B4-BE49-F238E27FC236}">
                <a16:creationId xmlns:a16="http://schemas.microsoft.com/office/drawing/2014/main" id="{430B8F41-6717-1B47-B70E-E00D49F1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798" name="Text Box 169">
            <a:extLst>
              <a:ext uri="{FF2B5EF4-FFF2-40B4-BE49-F238E27FC236}">
                <a16:creationId xmlns:a16="http://schemas.microsoft.com/office/drawing/2014/main" id="{E5234DFA-0B18-DC49-B78D-728CA72B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799" name="Text Box 170">
            <a:extLst>
              <a:ext uri="{FF2B5EF4-FFF2-40B4-BE49-F238E27FC236}">
                <a16:creationId xmlns:a16="http://schemas.microsoft.com/office/drawing/2014/main" id="{11C97009-C0FF-C74E-9FF7-1A7BAD11D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00" name="Text Box 171">
            <a:extLst>
              <a:ext uri="{FF2B5EF4-FFF2-40B4-BE49-F238E27FC236}">
                <a16:creationId xmlns:a16="http://schemas.microsoft.com/office/drawing/2014/main" id="{937040F3-45F8-E848-9E4D-40A47F473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01" name="Text Box 172">
            <a:extLst>
              <a:ext uri="{FF2B5EF4-FFF2-40B4-BE49-F238E27FC236}">
                <a16:creationId xmlns:a16="http://schemas.microsoft.com/office/drawing/2014/main" id="{697ED73C-5634-054E-97A7-795D529AC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02" name="Text Box 173">
            <a:extLst>
              <a:ext uri="{FF2B5EF4-FFF2-40B4-BE49-F238E27FC236}">
                <a16:creationId xmlns:a16="http://schemas.microsoft.com/office/drawing/2014/main" id="{B8BDE0C0-D174-2944-90A0-99D699604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252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03" name="Rectangle 176">
            <a:extLst>
              <a:ext uri="{FF2B5EF4-FFF2-40B4-BE49-F238E27FC236}">
                <a16:creationId xmlns:a16="http://schemas.microsoft.com/office/drawing/2014/main" id="{21765707-7656-5846-B8C3-7F3301337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5257800"/>
            <a:ext cx="7026282" cy="4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PPN: </a:t>
            </a:r>
            <a:r>
              <a:rPr lang="en-US" altLang="zh-CN" sz="2000" b="0" u="sng" dirty="0">
                <a:solidFill>
                  <a:srgbClr val="9900CC"/>
                </a:solidFill>
                <a:latin typeface="FandolSong" pitchFamily="2" charset="-128"/>
              </a:rPr>
              <a:t>0x0D</a:t>
            </a:r>
            <a:r>
              <a:rPr lang="en-US" altLang="zh-CN" sz="2000" b="0" dirty="0">
                <a:latin typeface="FandolSong" pitchFamily="2" charset="-128"/>
              </a:rPr>
              <a:t>    VPO: </a:t>
            </a:r>
            <a:r>
              <a:rPr lang="en-US" altLang="zh-CN" sz="2000" b="0" u="sng" dirty="0">
                <a:latin typeface="FandolSong" pitchFamily="2" charset="-128"/>
              </a:rPr>
              <a:t>0x14</a:t>
            </a:r>
            <a:r>
              <a:rPr lang="en-US" altLang="zh-CN" sz="2000" b="0" dirty="0">
                <a:latin typeface="FandolSong" pitchFamily="2" charset="-128"/>
              </a:rPr>
              <a:t>          		PA: </a:t>
            </a:r>
            <a:r>
              <a:rPr lang="en-US" altLang="zh-CN" sz="2000" b="0" u="sng" dirty="0">
                <a:latin typeface="FandolSong" pitchFamily="2" charset="-128"/>
              </a:rPr>
              <a:t>0x</a:t>
            </a:r>
            <a:r>
              <a:rPr lang="en-US" altLang="zh-CN" sz="2000" b="0" u="sng" dirty="0">
                <a:solidFill>
                  <a:srgbClr val="00B0F0"/>
                </a:solidFill>
                <a:latin typeface="FandolSong" pitchFamily="2" charset="-128"/>
              </a:rPr>
              <a:t>3</a:t>
            </a:r>
            <a:r>
              <a:rPr lang="en-US" altLang="zh-CN" sz="2000" b="0" u="sng" dirty="0">
                <a:solidFill>
                  <a:srgbClr val="FFC000"/>
                </a:solidFill>
                <a:latin typeface="FandolSong" pitchFamily="2" charset="-128"/>
              </a:rPr>
              <a:t>5</a:t>
            </a:r>
            <a:r>
              <a:rPr lang="en-US" altLang="zh-CN" sz="2000" b="0" u="sng" dirty="0">
                <a:solidFill>
                  <a:srgbClr val="00B050"/>
                </a:solidFill>
                <a:latin typeface="FandolSong" pitchFamily="2" charset="-128"/>
              </a:rPr>
              <a:t>4</a:t>
            </a:r>
          </a:p>
        </p:txBody>
      </p:sp>
      <p:grpSp>
        <p:nvGrpSpPr>
          <p:cNvPr id="32804" name="Group 179">
            <a:extLst>
              <a:ext uri="{FF2B5EF4-FFF2-40B4-BE49-F238E27FC236}">
                <a16:creationId xmlns:a16="http://schemas.microsoft.com/office/drawing/2014/main" id="{7AD818A3-7694-F94A-82CF-D80FAC00BD11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4006850"/>
            <a:ext cx="5848350" cy="609600"/>
            <a:chOff x="1219" y="2880"/>
            <a:chExt cx="3684" cy="384"/>
          </a:xfrm>
        </p:grpSpPr>
        <p:grpSp>
          <p:nvGrpSpPr>
            <p:cNvPr id="32825" name="Group 180">
              <a:extLst>
                <a:ext uri="{FF2B5EF4-FFF2-40B4-BE49-F238E27FC236}">
                  <a16:creationId xmlns:a16="http://schemas.microsoft.com/office/drawing/2014/main" id="{A2768606-2229-3B4B-A309-B07578BEC6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32859" name="Rectangle 181">
                <a:extLst>
                  <a:ext uri="{FF2B5EF4-FFF2-40B4-BE49-F238E27FC236}">
                    <a16:creationId xmlns:a16="http://schemas.microsoft.com/office/drawing/2014/main" id="{0DD8393A-BA65-C747-AFFB-773A7A77B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60" name="Rectangle 182">
                <a:extLst>
                  <a:ext uri="{FF2B5EF4-FFF2-40B4-BE49-F238E27FC236}">
                    <a16:creationId xmlns:a16="http://schemas.microsoft.com/office/drawing/2014/main" id="{D6CD026A-FDD6-F147-BB7C-7BC662C7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grpSp>
          <p:nvGrpSpPr>
            <p:cNvPr id="32826" name="Group 183">
              <a:extLst>
                <a:ext uri="{FF2B5EF4-FFF2-40B4-BE49-F238E27FC236}">
                  <a16:creationId xmlns:a16="http://schemas.microsoft.com/office/drawing/2014/main" id="{3338C3C3-61F8-2B4E-A4BE-076C63CFD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32857" name="Rectangle 184">
                <a:extLst>
                  <a:ext uri="{FF2B5EF4-FFF2-40B4-BE49-F238E27FC236}">
                    <a16:creationId xmlns:a16="http://schemas.microsoft.com/office/drawing/2014/main" id="{DD27F1A3-2A60-CB4C-BE2D-1E2E92F10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58" name="Rectangle 185">
                <a:extLst>
                  <a:ext uri="{FF2B5EF4-FFF2-40B4-BE49-F238E27FC236}">
                    <a16:creationId xmlns:a16="http://schemas.microsoft.com/office/drawing/2014/main" id="{B46221DD-9260-2240-B369-64E4927FC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10</a:t>
                </a:r>
              </a:p>
            </p:txBody>
          </p:sp>
        </p:grpSp>
        <p:grpSp>
          <p:nvGrpSpPr>
            <p:cNvPr id="32827" name="Group 186">
              <a:extLst>
                <a:ext uri="{FF2B5EF4-FFF2-40B4-BE49-F238E27FC236}">
                  <a16:creationId xmlns:a16="http://schemas.microsoft.com/office/drawing/2014/main" id="{006BB529-5921-0E4E-A008-F36499A9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32855" name="Rectangle 187">
                <a:extLst>
                  <a:ext uri="{FF2B5EF4-FFF2-40B4-BE49-F238E27FC236}">
                    <a16:creationId xmlns:a16="http://schemas.microsoft.com/office/drawing/2014/main" id="{6623A597-BBDB-604E-B863-58739513B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56" name="Rectangle 188">
                <a:extLst>
                  <a:ext uri="{FF2B5EF4-FFF2-40B4-BE49-F238E27FC236}">
                    <a16:creationId xmlns:a16="http://schemas.microsoft.com/office/drawing/2014/main" id="{F8B11F74-DDB5-1143-AC54-8CF6CD24F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9</a:t>
                </a:r>
              </a:p>
            </p:txBody>
          </p:sp>
        </p:grpSp>
        <p:grpSp>
          <p:nvGrpSpPr>
            <p:cNvPr id="32828" name="Group 189">
              <a:extLst>
                <a:ext uri="{FF2B5EF4-FFF2-40B4-BE49-F238E27FC236}">
                  <a16:creationId xmlns:a16="http://schemas.microsoft.com/office/drawing/2014/main" id="{77930467-8DCD-7549-A45F-F1BBDF1B0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32853" name="Rectangle 190">
                <a:extLst>
                  <a:ext uri="{FF2B5EF4-FFF2-40B4-BE49-F238E27FC236}">
                    <a16:creationId xmlns:a16="http://schemas.microsoft.com/office/drawing/2014/main" id="{C3A3D098-D4B2-2D43-AAD6-EE1C6205A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54" name="Rectangle 191">
                <a:extLst>
                  <a:ext uri="{FF2B5EF4-FFF2-40B4-BE49-F238E27FC236}">
                    <a16:creationId xmlns:a16="http://schemas.microsoft.com/office/drawing/2014/main" id="{1A8552D7-551A-0045-8346-6E47C3B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8</a:t>
                </a:r>
              </a:p>
            </p:txBody>
          </p:sp>
        </p:grpSp>
        <p:grpSp>
          <p:nvGrpSpPr>
            <p:cNvPr id="32829" name="Group 192">
              <a:extLst>
                <a:ext uri="{FF2B5EF4-FFF2-40B4-BE49-F238E27FC236}">
                  <a16:creationId xmlns:a16="http://schemas.microsoft.com/office/drawing/2014/main" id="{7A2C9C4A-AEB3-9D47-94E5-FAA2DCCE8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32851" name="Rectangle 193">
                <a:extLst>
                  <a:ext uri="{FF2B5EF4-FFF2-40B4-BE49-F238E27FC236}">
                    <a16:creationId xmlns:a16="http://schemas.microsoft.com/office/drawing/2014/main" id="{64D556EA-1B29-EA46-9072-C3604B38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52" name="Rectangle 194">
                <a:extLst>
                  <a:ext uri="{FF2B5EF4-FFF2-40B4-BE49-F238E27FC236}">
                    <a16:creationId xmlns:a16="http://schemas.microsoft.com/office/drawing/2014/main" id="{EF86A0B5-85E1-0248-A2E0-5EC2123EA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32830" name="Group 195">
              <a:extLst>
                <a:ext uri="{FF2B5EF4-FFF2-40B4-BE49-F238E27FC236}">
                  <a16:creationId xmlns:a16="http://schemas.microsoft.com/office/drawing/2014/main" id="{A0BC7064-9CDD-3746-93AE-66BF3BD06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32849" name="Rectangle 196">
                <a:extLst>
                  <a:ext uri="{FF2B5EF4-FFF2-40B4-BE49-F238E27FC236}">
                    <a16:creationId xmlns:a16="http://schemas.microsoft.com/office/drawing/2014/main" id="{50B0895B-D216-D949-AA13-BD5BE572C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50" name="Rectangle 197">
                <a:extLst>
                  <a:ext uri="{FF2B5EF4-FFF2-40B4-BE49-F238E27FC236}">
                    <a16:creationId xmlns:a16="http://schemas.microsoft.com/office/drawing/2014/main" id="{005D09BA-2D17-6144-8ACE-5CA0182C2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32831" name="Group 198">
              <a:extLst>
                <a:ext uri="{FF2B5EF4-FFF2-40B4-BE49-F238E27FC236}">
                  <a16:creationId xmlns:a16="http://schemas.microsoft.com/office/drawing/2014/main" id="{0490EB5A-4496-2B45-A47A-BF23E76A9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32847" name="Rectangle 199">
                <a:extLst>
                  <a:ext uri="{FF2B5EF4-FFF2-40B4-BE49-F238E27FC236}">
                    <a16:creationId xmlns:a16="http://schemas.microsoft.com/office/drawing/2014/main" id="{266B43E6-661F-EC46-84EC-DB85B5F3C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48" name="Rectangle 200">
                <a:extLst>
                  <a:ext uri="{FF2B5EF4-FFF2-40B4-BE49-F238E27FC236}">
                    <a16:creationId xmlns:a16="http://schemas.microsoft.com/office/drawing/2014/main" id="{579EA59D-E7B4-7847-AA9E-B22EA955B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32832" name="Group 201">
              <a:extLst>
                <a:ext uri="{FF2B5EF4-FFF2-40B4-BE49-F238E27FC236}">
                  <a16:creationId xmlns:a16="http://schemas.microsoft.com/office/drawing/2014/main" id="{55EBA216-7F67-2649-8807-726C71F5C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32845" name="Rectangle 202">
                <a:extLst>
                  <a:ext uri="{FF2B5EF4-FFF2-40B4-BE49-F238E27FC236}">
                    <a16:creationId xmlns:a16="http://schemas.microsoft.com/office/drawing/2014/main" id="{005D778D-496E-BF48-9B14-534686CB2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46" name="Rectangle 203">
                <a:extLst>
                  <a:ext uri="{FF2B5EF4-FFF2-40B4-BE49-F238E27FC236}">
                    <a16:creationId xmlns:a16="http://schemas.microsoft.com/office/drawing/2014/main" id="{327FFB5D-653D-664D-81B6-154F72F53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32833" name="Group 204">
              <a:extLst>
                <a:ext uri="{FF2B5EF4-FFF2-40B4-BE49-F238E27FC236}">
                  <a16:creationId xmlns:a16="http://schemas.microsoft.com/office/drawing/2014/main" id="{E12169E7-74DB-CC4C-881E-D78AC2DF4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32843" name="Rectangle 205">
                <a:extLst>
                  <a:ext uri="{FF2B5EF4-FFF2-40B4-BE49-F238E27FC236}">
                    <a16:creationId xmlns:a16="http://schemas.microsoft.com/office/drawing/2014/main" id="{C41ACAAD-A77F-A34F-9AE5-DE1DA6F94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44" name="Rectangle 206">
                <a:extLst>
                  <a:ext uri="{FF2B5EF4-FFF2-40B4-BE49-F238E27FC236}">
                    <a16:creationId xmlns:a16="http://schemas.microsoft.com/office/drawing/2014/main" id="{7FC421D0-958B-DC4B-BCFB-FFF19B7F5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32834" name="Group 207">
              <a:extLst>
                <a:ext uri="{FF2B5EF4-FFF2-40B4-BE49-F238E27FC236}">
                  <a16:creationId xmlns:a16="http://schemas.microsoft.com/office/drawing/2014/main" id="{BD70FC3B-951E-7044-8934-A6245B86D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32841" name="Rectangle 208">
                <a:extLst>
                  <a:ext uri="{FF2B5EF4-FFF2-40B4-BE49-F238E27FC236}">
                    <a16:creationId xmlns:a16="http://schemas.microsoft.com/office/drawing/2014/main" id="{09A41285-C846-C34B-8DC6-9CF88DBE5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42" name="Rectangle 209">
                <a:extLst>
                  <a:ext uri="{FF2B5EF4-FFF2-40B4-BE49-F238E27FC236}">
                    <a16:creationId xmlns:a16="http://schemas.microsoft.com/office/drawing/2014/main" id="{954C2470-D03F-FB47-915C-94A30D47C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32835" name="Group 210">
              <a:extLst>
                <a:ext uri="{FF2B5EF4-FFF2-40B4-BE49-F238E27FC236}">
                  <a16:creationId xmlns:a16="http://schemas.microsoft.com/office/drawing/2014/main" id="{FF04C920-F3BC-5D49-A3F6-4E2F0B1BB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32839" name="Rectangle 211">
                <a:extLst>
                  <a:ext uri="{FF2B5EF4-FFF2-40B4-BE49-F238E27FC236}">
                    <a16:creationId xmlns:a16="http://schemas.microsoft.com/office/drawing/2014/main" id="{55D234B8-1EF5-1B4A-89ED-F1EF63F99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40" name="Rectangle 212">
                <a:extLst>
                  <a:ext uri="{FF2B5EF4-FFF2-40B4-BE49-F238E27FC236}">
                    <a16:creationId xmlns:a16="http://schemas.microsoft.com/office/drawing/2014/main" id="{9CA9671C-A863-8640-99AF-2969F1973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32836" name="Group 213">
              <a:extLst>
                <a:ext uri="{FF2B5EF4-FFF2-40B4-BE49-F238E27FC236}">
                  <a16:creationId xmlns:a16="http://schemas.microsoft.com/office/drawing/2014/main" id="{3E895C12-7908-5C45-9186-4DC584725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32837" name="Rectangle 214">
                <a:extLst>
                  <a:ext uri="{FF2B5EF4-FFF2-40B4-BE49-F238E27FC236}">
                    <a16:creationId xmlns:a16="http://schemas.microsoft.com/office/drawing/2014/main" id="{B9DE9049-625E-444C-99BA-387F51D37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32838" name="Rectangle 215">
                <a:extLst>
                  <a:ext uri="{FF2B5EF4-FFF2-40B4-BE49-F238E27FC236}">
                    <a16:creationId xmlns:a16="http://schemas.microsoft.com/office/drawing/2014/main" id="{40783A6D-34D1-734A-9E1E-75CDF905B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grpSp>
        <p:nvGrpSpPr>
          <p:cNvPr id="32805" name="Group 216">
            <a:extLst>
              <a:ext uri="{FF2B5EF4-FFF2-40B4-BE49-F238E27FC236}">
                <a16:creationId xmlns:a16="http://schemas.microsoft.com/office/drawing/2014/main" id="{F5200649-8932-1248-95FC-642086529FC4}"/>
              </a:ext>
            </a:extLst>
          </p:cNvPr>
          <p:cNvGrpSpPr>
            <a:grpSpLocks/>
          </p:cNvGrpSpPr>
          <p:nvPr/>
        </p:nvGrpSpPr>
        <p:grpSpPr bwMode="auto">
          <a:xfrm>
            <a:off x="4721225" y="4692650"/>
            <a:ext cx="2924175" cy="336550"/>
            <a:chOff x="3061" y="2261"/>
            <a:chExt cx="1842" cy="212"/>
          </a:xfrm>
        </p:grpSpPr>
        <p:sp>
          <p:nvSpPr>
            <p:cNvPr id="32823" name="Line 217">
              <a:extLst>
                <a:ext uri="{FF2B5EF4-FFF2-40B4-BE49-F238E27FC236}">
                  <a16:creationId xmlns:a16="http://schemas.microsoft.com/office/drawing/2014/main" id="{0494C4D9-441C-EB40-8613-8310F5895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2824" name="Text Box 218">
              <a:extLst>
                <a:ext uri="{FF2B5EF4-FFF2-40B4-BE49-F238E27FC236}">
                  <a16:creationId xmlns:a16="http://schemas.microsoft.com/office/drawing/2014/main" id="{3959717D-2205-1745-873E-99C8CBEDD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PPO</a:t>
              </a:r>
            </a:p>
          </p:txBody>
        </p:sp>
      </p:grpSp>
      <p:grpSp>
        <p:nvGrpSpPr>
          <p:cNvPr id="32806" name="Group 219">
            <a:extLst>
              <a:ext uri="{FF2B5EF4-FFF2-40B4-BE49-F238E27FC236}">
                <a16:creationId xmlns:a16="http://schemas.microsoft.com/office/drawing/2014/main" id="{54731966-961D-6147-96A3-1A4EEF3987BC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4692650"/>
            <a:ext cx="2924175" cy="336550"/>
            <a:chOff x="3061" y="2261"/>
            <a:chExt cx="1842" cy="212"/>
          </a:xfrm>
        </p:grpSpPr>
        <p:sp>
          <p:nvSpPr>
            <p:cNvPr id="32821" name="Line 220">
              <a:extLst>
                <a:ext uri="{FF2B5EF4-FFF2-40B4-BE49-F238E27FC236}">
                  <a16:creationId xmlns:a16="http://schemas.microsoft.com/office/drawing/2014/main" id="{7B3C13D3-E4EC-9D49-9185-BC630179D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2822" name="Text Box 221">
              <a:extLst>
                <a:ext uri="{FF2B5EF4-FFF2-40B4-BE49-F238E27FC236}">
                  <a16:creationId xmlns:a16="http://schemas.microsoft.com/office/drawing/2014/main" id="{7E302045-C94C-AB4A-8C14-D3EFB1603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PPN</a:t>
              </a:r>
            </a:p>
          </p:txBody>
        </p:sp>
      </p:grpSp>
      <p:sp>
        <p:nvSpPr>
          <p:cNvPr id="32807" name="Text Box 231">
            <a:extLst>
              <a:ext uri="{FF2B5EF4-FFF2-40B4-BE49-F238E27FC236}">
                <a16:creationId xmlns:a16="http://schemas.microsoft.com/office/drawing/2014/main" id="{0FF839DF-1EF9-B24A-BA2B-5312B26D3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08" name="Text Box 232">
            <a:extLst>
              <a:ext uri="{FF2B5EF4-FFF2-40B4-BE49-F238E27FC236}">
                <a16:creationId xmlns:a16="http://schemas.microsoft.com/office/drawing/2014/main" id="{1BE65163-57C1-814C-9115-0158C35D1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09" name="Text Box 233">
            <a:extLst>
              <a:ext uri="{FF2B5EF4-FFF2-40B4-BE49-F238E27FC236}">
                <a16:creationId xmlns:a16="http://schemas.microsoft.com/office/drawing/2014/main" id="{E24E0EA4-61E4-A741-AF13-FDF5AC977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810" name="Text Box 234">
            <a:extLst>
              <a:ext uri="{FF2B5EF4-FFF2-40B4-BE49-F238E27FC236}">
                <a16:creationId xmlns:a16="http://schemas.microsoft.com/office/drawing/2014/main" id="{EFBA9FDE-1E80-AF4C-8E72-2D9D2EF56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43116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5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11" name="Text Box 235">
            <a:extLst>
              <a:ext uri="{FF2B5EF4-FFF2-40B4-BE49-F238E27FC236}">
                <a16:creationId xmlns:a16="http://schemas.microsoft.com/office/drawing/2014/main" id="{D0966A3E-42F1-C644-8F4E-AAEA45459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812" name="Text Box 236">
            <a:extLst>
              <a:ext uri="{FF2B5EF4-FFF2-40B4-BE49-F238E27FC236}">
                <a16:creationId xmlns:a16="http://schemas.microsoft.com/office/drawing/2014/main" id="{B7335A9F-B317-904B-8001-BD8E72DB3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13" name="Text Box 237">
            <a:extLst>
              <a:ext uri="{FF2B5EF4-FFF2-40B4-BE49-F238E27FC236}">
                <a16:creationId xmlns:a16="http://schemas.microsoft.com/office/drawing/2014/main" id="{ABE1F2B1-A3AB-DF4F-B874-A6DCA638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814" name="Text Box 238">
            <a:extLst>
              <a:ext uri="{FF2B5EF4-FFF2-40B4-BE49-F238E27FC236}">
                <a16:creationId xmlns:a16="http://schemas.microsoft.com/office/drawing/2014/main" id="{4162594E-A74A-3946-8B65-1BBC1830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C00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15" name="Text Box 239">
            <a:extLst>
              <a:ext uri="{FF2B5EF4-FFF2-40B4-BE49-F238E27FC236}">
                <a16:creationId xmlns:a16="http://schemas.microsoft.com/office/drawing/2014/main" id="{B4BEC340-5258-D04D-BE2D-2141867BC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43116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816" name="Text Box 240">
            <a:extLst>
              <a:ext uri="{FF2B5EF4-FFF2-40B4-BE49-F238E27FC236}">
                <a16:creationId xmlns:a16="http://schemas.microsoft.com/office/drawing/2014/main" id="{DA65C5B2-A0CE-7544-A11C-B15B2666A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817" name="Text Box 241">
            <a:extLst>
              <a:ext uri="{FF2B5EF4-FFF2-40B4-BE49-F238E27FC236}">
                <a16:creationId xmlns:a16="http://schemas.microsoft.com/office/drawing/2014/main" id="{8B2E0527-5D6C-B149-A484-5C6D5B313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32818" name="Text Box 242">
            <a:extLst>
              <a:ext uri="{FF2B5EF4-FFF2-40B4-BE49-F238E27FC236}">
                <a16:creationId xmlns:a16="http://schemas.microsoft.com/office/drawing/2014/main" id="{3947E453-6C7D-F940-8E19-F83D435FE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4311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B0F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2819" name="Straight Connector 2">
            <a:extLst>
              <a:ext uri="{FF2B5EF4-FFF2-40B4-BE49-F238E27FC236}">
                <a16:creationId xmlns:a16="http://schemas.microsoft.com/office/drawing/2014/main" id="{AD05AA09-2071-4842-B9FA-44A1DA31A7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95825" y="1724025"/>
            <a:ext cx="0" cy="3686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0" name="Rectangle 175">
            <a:extLst>
              <a:ext uri="{FF2B5EF4-FFF2-40B4-BE49-F238E27FC236}">
                <a16:creationId xmlns:a16="http://schemas.microsoft.com/office/drawing/2014/main" id="{72B2A374-32EF-454E-85A1-5468B638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36925"/>
            <a:ext cx="7848600" cy="4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VPN: </a:t>
            </a:r>
            <a:r>
              <a:rPr lang="en-US" altLang="zh-CN" sz="2000" b="0" u="sng" dirty="0">
                <a:solidFill>
                  <a:srgbClr val="FF0000"/>
                </a:solidFill>
                <a:latin typeface="FandolSong" pitchFamily="2" charset="-128"/>
              </a:rPr>
              <a:t>0x0f</a:t>
            </a:r>
            <a:r>
              <a:rPr lang="en-US" altLang="zh-CN" sz="2000" b="0" dirty="0">
                <a:latin typeface="FandolSong" pitchFamily="2" charset="-128"/>
              </a:rPr>
              <a:t>  VPO: </a:t>
            </a:r>
            <a:r>
              <a:rPr lang="en-US" altLang="zh-CN" sz="2000" b="0" u="sng" dirty="0">
                <a:latin typeface="FandolSong" pitchFamily="2" charset="-128"/>
              </a:rPr>
              <a:t>0x14</a:t>
            </a:r>
            <a:r>
              <a:rPr lang="en-US" altLang="zh-CN" sz="2000" b="0" dirty="0">
                <a:latin typeface="FandolSong" pitchFamily="2" charset="-128"/>
              </a:rPr>
              <a:t>                	Page Fault? </a:t>
            </a:r>
            <a:r>
              <a:rPr lang="en-US" altLang="zh-CN" sz="2000" b="0" u="sng" dirty="0">
                <a:latin typeface="FandolSong" pitchFamily="2" charset="-128"/>
              </a:rPr>
              <a:t> No </a:t>
            </a:r>
            <a:r>
              <a:rPr lang="en-US" altLang="zh-CN" sz="2000" b="0" dirty="0">
                <a:solidFill>
                  <a:schemeClr val="bg1"/>
                </a:solidFill>
                <a:latin typeface="FandolSong" pitchFamily="2" charset="-128"/>
              </a:rPr>
              <a:t>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D72CDDBE-BE11-7B4C-B85C-4FBAB9F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0F30A-D8B6-984F-B7A8-9FC1104D1CF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81A0190-6B13-604F-A6E1-4A9AC42D3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 Hit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6E530F-2BB5-8243-827D-2CA64A9C0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33363"/>
            <a:ext cx="4560888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VA: virtual address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PTEA: page table entry address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PTE: page table entry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PA: physical address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1514338-D3FD-5141-A85F-D00385E8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776413"/>
            <a:ext cx="3749675" cy="1676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34822" name="Rectangle 10">
            <a:extLst>
              <a:ext uri="{FF2B5EF4-FFF2-40B4-BE49-F238E27FC236}">
                <a16:creationId xmlns:a16="http://schemas.microsoft.com/office/drawing/2014/main" id="{FC2D1B44-6A34-1649-9BAE-F339F92CF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2012950"/>
            <a:ext cx="1066800" cy="1236663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</a:rPr>
              <a:t>MMU</a:t>
            </a:r>
          </a:p>
        </p:txBody>
      </p:sp>
      <p:sp>
        <p:nvSpPr>
          <p:cNvPr id="34823" name="Rectangle 17">
            <a:extLst>
              <a:ext uri="{FF2B5EF4-FFF2-40B4-BE49-F238E27FC236}">
                <a16:creationId xmlns:a16="http://schemas.microsoft.com/office/drawing/2014/main" id="{9059ADDD-1302-1D4A-9DF2-CF148E8A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27200"/>
            <a:ext cx="914400" cy="2284413"/>
          </a:xfrm>
          <a:prstGeom prst="rect">
            <a:avLst/>
          </a:prstGeom>
          <a:solidFill>
            <a:srgbClr val="FFFFCC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alibri" panose="020F0502020204030204" pitchFamily="34" charset="0"/>
              </a:rPr>
              <a:t>Cache/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DF18176-B2A5-0C43-8FA2-24D97D835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819400"/>
            <a:ext cx="4286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FBACB91D-A4CB-FB41-B1CA-979F99324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3" y="3768725"/>
            <a:ext cx="676275" cy="33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7AE4C9-84F1-1A49-B78D-F650268FB3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30788" y="3087688"/>
            <a:ext cx="15224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7" name="Rectangle 10">
            <a:extLst>
              <a:ext uri="{FF2B5EF4-FFF2-40B4-BE49-F238E27FC236}">
                <a16:creationId xmlns:a16="http://schemas.microsoft.com/office/drawing/2014/main" id="{9142CE5D-A067-AE4C-9EAC-B28B76A5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236537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</a:rPr>
              <a:t>CPU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B0FF4D-8B53-3D41-8469-C350F32772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2388" y="2692400"/>
            <a:ext cx="13716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9">
            <a:extLst>
              <a:ext uri="{FF2B5EF4-FFF2-40B4-BE49-F238E27FC236}">
                <a16:creationId xmlns:a16="http://schemas.microsoft.com/office/drawing/2014/main" id="{F635170D-CA5E-0F41-8987-E3CAE2C42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406650"/>
            <a:ext cx="4286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ABC2D-239C-E144-BEDF-99BD7E8ED874}"/>
              </a:ext>
            </a:extLst>
          </p:cNvPr>
          <p:cNvSpPr txBox="1"/>
          <p:nvPr/>
        </p:nvSpPr>
        <p:spPr>
          <a:xfrm>
            <a:off x="1390650" y="1779588"/>
            <a:ext cx="10572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F80543B7-70E7-394E-8AA7-D870F935B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1905000"/>
            <a:ext cx="674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PTEA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C2A6DF-53DA-904D-9294-60784C7198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30788" y="2173288"/>
            <a:ext cx="15224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9">
            <a:extLst>
              <a:ext uri="{FF2B5EF4-FFF2-40B4-BE49-F238E27FC236}">
                <a16:creationId xmlns:a16="http://schemas.microsoft.com/office/drawing/2014/main" id="{4D5E8CDC-1CB1-BA44-98AC-DAD11CAE7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209800"/>
            <a:ext cx="55086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C0EDE5-4194-744F-B6AC-AF0410C408F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30788" y="2478088"/>
            <a:ext cx="15224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hape 49">
            <a:extLst>
              <a:ext uri="{FF2B5EF4-FFF2-40B4-BE49-F238E27FC236}">
                <a16:creationId xmlns:a16="http://schemas.microsoft.com/office/drawing/2014/main" id="{B8FC4032-3531-E346-819D-C7908B380F1F}"/>
              </a:ext>
            </a:extLst>
          </p:cNvPr>
          <p:cNvCxnSpPr>
            <a:cxnSpLocks noChangeShapeType="1"/>
            <a:endCxn id="34827" idx="2"/>
          </p:cNvCxnSpPr>
          <p:nvPr/>
        </p:nvCxnSpPr>
        <p:spPr bwMode="auto">
          <a:xfrm rot="10800000">
            <a:off x="2058988" y="2898775"/>
            <a:ext cx="4494212" cy="884238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4">
            <a:extLst>
              <a:ext uri="{FF2B5EF4-FFF2-40B4-BE49-F238E27FC236}">
                <a16:creationId xmlns:a16="http://schemas.microsoft.com/office/drawing/2014/main" id="{03DB090F-ABBD-A24B-881A-6FBE6B928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8" y="218598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D54A324B-C540-6F4C-8ED4-6F145C65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1673225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82738EE3-55DD-2041-BF5F-E72C6580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2527300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CFD90261-2FDF-6747-A8DD-242B3A64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3154363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E06F70FC-C1F3-7E4A-BB82-C5718F37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4068763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260C3F12-0602-E640-92E5-3524C1FDF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6781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5) Cache/memory sends data word to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6698660-B185-BF44-9B18-13654439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10911-C417-1044-9A73-6A2BFFCDB6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F2DAFF7-1DA8-CA43-8167-27F5AB5B0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 Faults</a:t>
            </a: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587DAD8B-D23B-8D4C-BA40-EA511DA3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62213"/>
            <a:ext cx="3749675" cy="1676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36869" name="Rectangle 10">
            <a:extLst>
              <a:ext uri="{FF2B5EF4-FFF2-40B4-BE49-F238E27FC236}">
                <a16:creationId xmlns:a16="http://schemas.microsoft.com/office/drawing/2014/main" id="{7A1A1433-46A7-4542-99A8-5BD6679B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2698750"/>
            <a:ext cx="1066800" cy="1236663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</a:rPr>
              <a:t>MMU</a:t>
            </a:r>
          </a:p>
        </p:txBody>
      </p:sp>
      <p:sp>
        <p:nvSpPr>
          <p:cNvPr id="36870" name="Rectangle 17">
            <a:extLst>
              <a:ext uri="{FF2B5EF4-FFF2-40B4-BE49-F238E27FC236}">
                <a16:creationId xmlns:a16="http://schemas.microsoft.com/office/drawing/2014/main" id="{DF67F2DC-15D7-BC4D-97DD-05607C9C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413000"/>
            <a:ext cx="914400" cy="1925638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alibri" panose="020F0502020204030204" pitchFamily="34" charset="0"/>
              </a:rPr>
              <a:t>Cache/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36871" name="Rectangle 10">
            <a:extLst>
              <a:ext uri="{FF2B5EF4-FFF2-40B4-BE49-F238E27FC236}">
                <a16:creationId xmlns:a16="http://schemas.microsoft.com/office/drawing/2014/main" id="{E6F03CBC-F41F-F646-9751-E6914D8E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05117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</a:rPr>
              <a:t>CPU</a:t>
            </a:r>
          </a:p>
        </p:txBody>
      </p:sp>
      <p:cxnSp>
        <p:nvCxnSpPr>
          <p:cNvPr id="36872" name="Straight Arrow Connector 9">
            <a:extLst>
              <a:ext uri="{FF2B5EF4-FFF2-40B4-BE49-F238E27FC236}">
                <a16:creationId xmlns:a16="http://schemas.microsoft.com/office/drawing/2014/main" id="{3EA03619-6280-9A42-B8F7-6B688D40A8A4}"/>
              </a:ext>
            </a:extLst>
          </p:cNvPr>
          <p:cNvCxnSpPr>
            <a:cxnSpLocks noChangeShapeType="1"/>
            <a:stCxn id="36871" idx="3"/>
            <a:endCxn id="36869" idx="1"/>
          </p:cNvCxnSpPr>
          <p:nvPr/>
        </p:nvCxnSpPr>
        <p:spPr bwMode="auto">
          <a:xfrm flipV="1">
            <a:off x="1817688" y="3317875"/>
            <a:ext cx="13716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Text Box 9">
            <a:extLst>
              <a:ext uri="{FF2B5EF4-FFF2-40B4-BE49-F238E27FC236}">
                <a16:creationId xmlns:a16="http://schemas.microsoft.com/office/drawing/2014/main" id="{97F31C25-A470-3140-8C14-7B1D36D08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01625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EEB6D-CD44-CD43-93A1-E7EC5918D2FE}"/>
              </a:ext>
            </a:extLst>
          </p:cNvPr>
          <p:cNvSpPr txBox="1"/>
          <p:nvPr/>
        </p:nvSpPr>
        <p:spPr>
          <a:xfrm>
            <a:off x="614363" y="2465388"/>
            <a:ext cx="10588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36875" name="Text Box 9">
            <a:extLst>
              <a:ext uri="{FF2B5EF4-FFF2-40B4-BE49-F238E27FC236}">
                <a16:creationId xmlns:a16="http://schemas.microsoft.com/office/drawing/2014/main" id="{E2C928FB-4E08-BC46-A23F-DFC5749C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2603500"/>
            <a:ext cx="67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PTEA</a:t>
            </a:r>
          </a:p>
        </p:txBody>
      </p:sp>
      <p:cxnSp>
        <p:nvCxnSpPr>
          <p:cNvPr id="36876" name="Straight Arrow Connector 13">
            <a:extLst>
              <a:ext uri="{FF2B5EF4-FFF2-40B4-BE49-F238E27FC236}">
                <a16:creationId xmlns:a16="http://schemas.microsoft.com/office/drawing/2014/main" id="{585396FE-D91A-0A4E-8619-A026C75DF6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56088" y="2871788"/>
            <a:ext cx="15224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7" name="Text Box 9">
            <a:extLst>
              <a:ext uri="{FF2B5EF4-FFF2-40B4-BE49-F238E27FC236}">
                <a16:creationId xmlns:a16="http://schemas.microsoft.com/office/drawing/2014/main" id="{CC6B72CF-88D3-384C-B335-BBA1E892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3044825"/>
            <a:ext cx="552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36878" name="Straight Arrow Connector 15">
            <a:extLst>
              <a:ext uri="{FF2B5EF4-FFF2-40B4-BE49-F238E27FC236}">
                <a16:creationId xmlns:a16="http://schemas.microsoft.com/office/drawing/2014/main" id="{8FB1F66B-478F-7746-818B-DDAD0ED46AF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56088" y="3328988"/>
            <a:ext cx="15224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4">
            <a:extLst>
              <a:ext uri="{FF2B5EF4-FFF2-40B4-BE49-F238E27FC236}">
                <a16:creationId xmlns:a16="http://schemas.microsoft.com/office/drawing/2014/main" id="{80899B83-DA1E-6043-8C72-3D1F2FAF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279717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B818ABCF-408E-8B47-BE6A-084B5969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2371725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01080D02-F685-104E-968A-4D19D9A6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3378200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8FDD326F-F882-DF4F-8CC9-AA1BD78BC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1778000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43B6CE62-6BD8-9C42-86CA-979DFFD2D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2925763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884" name="Rectangle 17">
            <a:extLst>
              <a:ext uri="{FF2B5EF4-FFF2-40B4-BE49-F238E27FC236}">
                <a16:creationId xmlns:a16="http://schemas.microsoft.com/office/drawing/2014/main" id="{21201648-D55F-B145-887E-B18CD5E6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417763"/>
            <a:ext cx="914400" cy="192563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BA61B2B8-DD53-AC4D-B909-F8795664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1443038"/>
            <a:ext cx="2527300" cy="533400"/>
          </a:xfrm>
          <a:prstGeom prst="rect">
            <a:avLst/>
          </a:prstGeom>
          <a:solidFill>
            <a:srgbClr val="FFC000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Calibri" panose="020F0502020204030204" pitchFamily="34" charset="0"/>
              </a:rPr>
              <a:t>Page fault handler</a:t>
            </a:r>
          </a:p>
        </p:txBody>
      </p:sp>
      <p:cxnSp>
        <p:nvCxnSpPr>
          <p:cNvPr id="24" name="Shape 26">
            <a:extLst>
              <a:ext uri="{FF2B5EF4-FFF2-40B4-BE49-F238E27FC236}">
                <a16:creationId xmlns:a16="http://schemas.microsoft.com/office/drawing/2014/main" id="{6E84A00F-9590-A44B-AA70-B65286564134}"/>
              </a:ext>
            </a:extLst>
          </p:cNvPr>
          <p:cNvCxnSpPr>
            <a:cxnSpLocks noChangeShapeType="1"/>
            <a:stCxn id="36869" idx="0"/>
            <a:endCxn id="23" idx="1"/>
          </p:cNvCxnSpPr>
          <p:nvPr/>
        </p:nvCxnSpPr>
        <p:spPr bwMode="auto">
          <a:xfrm rot="5400000" flipH="1" flipV="1">
            <a:off x="4247357" y="1185069"/>
            <a:ext cx="989012" cy="203835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6A231A-09C1-0641-AC38-78ABD19CAA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7188" y="2857500"/>
            <a:ext cx="1217612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9677C6-B3BE-8042-AAC9-BF5F11245BB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707188" y="3805238"/>
            <a:ext cx="1217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own Arrow 26">
            <a:extLst>
              <a:ext uri="{FF2B5EF4-FFF2-40B4-BE49-F238E27FC236}">
                <a16:creationId xmlns:a16="http://schemas.microsoft.com/office/drawing/2014/main" id="{1FFD6B53-1304-F74D-A07F-F6503FAE69EB}"/>
              </a:ext>
            </a:extLst>
          </p:cNvPr>
          <p:cNvSpPr/>
          <p:nvPr/>
        </p:nvSpPr>
        <p:spPr bwMode="auto">
          <a:xfrm>
            <a:off x="7086600" y="1976438"/>
            <a:ext cx="457200" cy="628650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4E79D083-E550-7D40-AC16-3F34B899F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338" y="2589213"/>
            <a:ext cx="13636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Victim page</a:t>
            </a: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1045E27D-6351-564D-9248-43F5B137B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511550"/>
            <a:ext cx="1169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New page</a:t>
            </a: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F7A8643F-83BB-BC4D-A070-3F6C95EE3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404938"/>
            <a:ext cx="908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Exception</a:t>
            </a: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3CC9AE65-DFAA-1A41-8F3D-EE924A4B1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3886200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7EC9B88A-BF36-2440-9268-598EE44B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39725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4406D448-323E-1244-ACF4-6E13B1F99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</a:pPr>
            <a:r>
              <a:rPr lang="en-GB" altLang="zh-CN" sz="2000" b="0" dirty="0">
                <a:latin typeface="FandolSong" pitchFamily="2" charset="-128"/>
              </a:rPr>
              <a:t>7) Handler returns to original process, restarting faulting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7" grpId="0" animBg="1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692285FB-95BE-9743-9609-36E76EA6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0FA415-CF5E-E04B-B5FA-CC9B6FE7DA0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4A9696A-3692-1E46-8B3B-6FA48556C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Integrating Caches and VM</a:t>
            </a:r>
          </a:p>
        </p:txBody>
      </p:sp>
      <p:grpSp>
        <p:nvGrpSpPr>
          <p:cNvPr id="38916" name="Group 31">
            <a:extLst>
              <a:ext uri="{FF2B5EF4-FFF2-40B4-BE49-F238E27FC236}">
                <a16:creationId xmlns:a16="http://schemas.microsoft.com/office/drawing/2014/main" id="{34C6A214-C0E2-F04B-B052-EAC524446A6F}"/>
              </a:ext>
            </a:extLst>
          </p:cNvPr>
          <p:cNvGrpSpPr>
            <a:grpSpLocks/>
          </p:cNvGrpSpPr>
          <p:nvPr/>
        </p:nvGrpSpPr>
        <p:grpSpPr bwMode="auto">
          <a:xfrm>
            <a:off x="638175" y="2759075"/>
            <a:ext cx="7772400" cy="1785938"/>
            <a:chOff x="656" y="1200"/>
            <a:chExt cx="4132" cy="956"/>
          </a:xfrm>
        </p:grpSpPr>
        <p:sp>
          <p:nvSpPr>
            <p:cNvPr id="38917" name="Line 5">
              <a:extLst>
                <a:ext uri="{FF2B5EF4-FFF2-40B4-BE49-F238E27FC236}">
                  <a16:creationId xmlns:a16="http://schemas.microsoft.com/office/drawing/2014/main" id="{3C2A2394-78D4-3445-9A1D-220E1E77C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" y="127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18" name="Line 6">
              <a:extLst>
                <a:ext uri="{FF2B5EF4-FFF2-40B4-BE49-F238E27FC236}">
                  <a16:creationId xmlns:a16="http://schemas.microsoft.com/office/drawing/2014/main" id="{C6098462-C8C0-A84B-838E-1CDA1C623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1276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19" name="Line 7">
              <a:extLst>
                <a:ext uri="{FF2B5EF4-FFF2-40B4-BE49-F238E27FC236}">
                  <a16:creationId xmlns:a16="http://schemas.microsoft.com/office/drawing/2014/main" id="{A934248C-21C4-D54F-9F86-98233FA50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" y="1888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C1E940B3-4418-8F47-9F0F-93A8E279C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" y="1504"/>
              <a:ext cx="32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CPU</a:t>
              </a: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960DD201-C489-3247-BA11-21977D891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1292"/>
              <a:ext cx="680" cy="57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Trans-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lation</a:t>
              </a: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7A6F1A05-EB4D-FB4A-BBD7-86A23DC0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292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Cache</a:t>
              </a: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C128C567-E4DC-554F-81B1-D3538656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1300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38924" name="Line 12">
              <a:extLst>
                <a:ext uri="{FF2B5EF4-FFF2-40B4-BE49-F238E27FC236}">
                  <a16:creationId xmlns:a16="http://schemas.microsoft.com/office/drawing/2014/main" id="{57554C6F-ED9D-3744-8F90-C0E7620CD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1384"/>
              <a:ext cx="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25" name="Line 13">
              <a:extLst>
                <a:ext uri="{FF2B5EF4-FFF2-40B4-BE49-F238E27FC236}">
                  <a16:creationId xmlns:a16="http://schemas.microsoft.com/office/drawing/2014/main" id="{860FCC0A-F8E2-5A44-A90D-AD75D7A69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1384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26" name="Line 14">
              <a:extLst>
                <a:ext uri="{FF2B5EF4-FFF2-40B4-BE49-F238E27FC236}">
                  <a16:creationId xmlns:a16="http://schemas.microsoft.com/office/drawing/2014/main" id="{3B5D0BC5-5862-C942-97CA-09A9B8AB6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1368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27" name="Line 15">
              <a:extLst>
                <a:ext uri="{FF2B5EF4-FFF2-40B4-BE49-F238E27FC236}">
                  <a16:creationId xmlns:a16="http://schemas.microsoft.com/office/drawing/2014/main" id="{B82D1B1D-DB0B-8545-835E-24EA05336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6" y="1776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28" name="Line 16">
              <a:extLst>
                <a:ext uri="{FF2B5EF4-FFF2-40B4-BE49-F238E27FC236}">
                  <a16:creationId xmlns:a16="http://schemas.microsoft.com/office/drawing/2014/main" id="{8514E337-8651-D447-A1E2-CAB2AE9C7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1780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29" name="Line 17">
              <a:extLst>
                <a:ext uri="{FF2B5EF4-FFF2-40B4-BE49-F238E27FC236}">
                  <a16:creationId xmlns:a16="http://schemas.microsoft.com/office/drawing/2014/main" id="{48DF5825-0327-5341-8323-1D07F8AD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4" y="2152"/>
              <a:ext cx="2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30" name="Line 18">
              <a:extLst>
                <a:ext uri="{FF2B5EF4-FFF2-40B4-BE49-F238E27FC236}">
                  <a16:creationId xmlns:a16="http://schemas.microsoft.com/office/drawing/2014/main" id="{4CE065E9-1890-6044-AFB2-5EC55EBBC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4" y="18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31" name="Line 19">
              <a:extLst>
                <a:ext uri="{FF2B5EF4-FFF2-40B4-BE49-F238E27FC236}">
                  <a16:creationId xmlns:a16="http://schemas.microsoft.com/office/drawing/2014/main" id="{B82843E6-40C2-0243-8414-DEC8BB689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4" y="1816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32" name="Line 20">
              <a:extLst>
                <a:ext uri="{FF2B5EF4-FFF2-40B4-BE49-F238E27FC236}">
                  <a16:creationId xmlns:a16="http://schemas.microsoft.com/office/drawing/2014/main" id="{034F9296-DFB3-464D-968A-E42750322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2" y="1792"/>
              <a:ext cx="0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33" name="Line 21">
              <a:extLst>
                <a:ext uri="{FF2B5EF4-FFF2-40B4-BE49-F238E27FC236}">
                  <a16:creationId xmlns:a16="http://schemas.microsoft.com/office/drawing/2014/main" id="{84625D26-7248-784D-984A-E2CA29FFF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792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34" name="Line 22">
              <a:extLst>
                <a:ext uri="{FF2B5EF4-FFF2-40B4-BE49-F238E27FC236}">
                  <a16:creationId xmlns:a16="http://schemas.microsoft.com/office/drawing/2014/main" id="{244BB5E9-1CD2-9549-A9C2-FAFD23382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2" y="1776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35" name="Line 23">
              <a:extLst>
                <a:ext uri="{FF2B5EF4-FFF2-40B4-BE49-F238E27FC236}">
                  <a16:creationId xmlns:a16="http://schemas.microsoft.com/office/drawing/2014/main" id="{F8BA42BA-67FC-704F-9BEA-F286FE87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1780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8936" name="Oval 24">
              <a:extLst>
                <a:ext uri="{FF2B5EF4-FFF2-40B4-BE49-F238E27FC236}">
                  <a16:creationId xmlns:a16="http://schemas.microsoft.com/office/drawing/2014/main" id="{9EB0A2A2-C01F-0441-AE56-5F4943DE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2124"/>
              <a:ext cx="24" cy="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38937" name="Rectangle 25">
              <a:extLst>
                <a:ext uri="{FF2B5EF4-FFF2-40B4-BE49-F238E27FC236}">
                  <a16:creationId xmlns:a16="http://schemas.microsoft.com/office/drawing/2014/main" id="{ED8A15D7-7D8D-7240-AEA6-1A101FDC4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216"/>
              <a:ext cx="22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VA</a:t>
              </a:r>
            </a:p>
          </p:txBody>
        </p:sp>
        <p:sp>
          <p:nvSpPr>
            <p:cNvPr id="38938" name="Rectangle 26">
              <a:extLst>
                <a:ext uri="{FF2B5EF4-FFF2-40B4-BE49-F238E27FC236}">
                  <a16:creationId xmlns:a16="http://schemas.microsoft.com/office/drawing/2014/main" id="{C669D336-79A7-D64C-BA35-73B5F8673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1216"/>
              <a:ext cx="230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PA</a:t>
              </a:r>
            </a:p>
          </p:txBody>
        </p:sp>
        <p:sp>
          <p:nvSpPr>
            <p:cNvPr id="38939" name="Rectangle 27">
              <a:extLst>
                <a:ext uri="{FF2B5EF4-FFF2-40B4-BE49-F238E27FC236}">
                  <a16:creationId xmlns:a16="http://schemas.microsoft.com/office/drawing/2014/main" id="{11D38A4B-FFB6-804E-AF86-D5456C703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1200"/>
              <a:ext cx="31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miss</a:t>
              </a:r>
            </a:p>
          </p:txBody>
        </p:sp>
        <p:sp>
          <p:nvSpPr>
            <p:cNvPr id="38940" name="Rectangle 28">
              <a:extLst>
                <a:ext uri="{FF2B5EF4-FFF2-40B4-BE49-F238E27FC236}">
                  <a16:creationId xmlns:a16="http://schemas.microsoft.com/office/drawing/2014/main" id="{E7668966-8E0F-E648-B722-AB5630FE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824"/>
              <a:ext cx="19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hit</a:t>
              </a:r>
            </a:p>
          </p:txBody>
        </p:sp>
        <p:sp>
          <p:nvSpPr>
            <p:cNvPr id="38941" name="Rectangle 29">
              <a:extLst>
                <a:ext uri="{FF2B5EF4-FFF2-40B4-BE49-F238E27FC236}">
                  <a16:creationId xmlns:a16="http://schemas.microsoft.com/office/drawing/2014/main" id="{026CF5DC-ACDB-FB4C-BBED-6130C514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2000"/>
              <a:ext cx="30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data</a:t>
              </a:r>
            </a:p>
          </p:txBody>
        </p:sp>
        <p:sp>
          <p:nvSpPr>
            <p:cNvPr id="38942" name="Line 30">
              <a:extLst>
                <a:ext uri="{FF2B5EF4-FFF2-40B4-BE49-F238E27FC236}">
                  <a16:creationId xmlns:a16="http://schemas.microsoft.com/office/drawing/2014/main" id="{CF1C18A8-EBD6-CA4C-83E2-B76D064BE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26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8B3EBA0B-1A24-A44F-8DE7-926B9082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E034AC-AE85-A544-B92B-0E58055A894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4A47657-DA11-4345-9FBC-57210F022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Integrating Caches and VM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B1144C5-F182-9946-B466-368DB29E5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Caches “Physically Addressed”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Accessed by physical addresses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Allows multiple processes to have blocks in cache at same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Allows multiple processes to share pages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Cache doesn’t need to be concerned with protection issues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Access rights checked as part of address translation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7EC6398D-39A0-B941-BDDD-F1FBC146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2E8A6-B33F-6343-B39B-9E439408A57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2600A99-B69B-DF49-B183-99A35FC39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487209A-9034-DF41-98F9-A230AD89B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</a:t>
            </a:r>
          </a:p>
          <a:p>
            <a:r>
              <a:rPr lang="en-US" altLang="zh-CN">
                <a:ea typeface="宋体" panose="02010600030101010101" pitchFamily="2" charset="-122"/>
              </a:rPr>
              <a:t>Accelerating translation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with a TLB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Multilevel page tables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Core i7 Memory System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 9.6, 9.7.1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4CB46984-8D87-2E4E-B883-78F017B0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95FB28-DDB2-D14A-AE2A-C95B08D0FB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6E45ABA-6BA1-5949-A7CF-1C5E92177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Integrating Caches and VM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C7D5642-D454-DD4B-AA29-AD2F03EBB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Perform Address Translation Before Cache Lookup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this could involve a memory access itself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(of the PTE)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Of course, page table entries can also become cached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ABF7A1AC-6E37-9B4D-9A7B-F2CB2C17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CB33A-9753-C443-A13F-307093B1FA8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" name="Rectangle 79">
            <a:extLst>
              <a:ext uri="{FF2B5EF4-FFF2-40B4-BE49-F238E27FC236}">
                <a16:creationId xmlns:a16="http://schemas.microsoft.com/office/drawing/2014/main" id="{F8FAF9B2-73E7-9B4C-BA5B-4EA6E2832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2346325"/>
            <a:ext cx="3646487" cy="2438400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5060" name="Rectangle 66">
            <a:extLst>
              <a:ext uri="{FF2B5EF4-FFF2-40B4-BE49-F238E27FC236}">
                <a16:creationId xmlns:a16="http://schemas.microsoft.com/office/drawing/2014/main" id="{EA2B0044-A743-F947-AF7F-F24677E1D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3535363"/>
            <a:ext cx="4048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0CA69FDA-EF33-204A-9152-6DDFE40F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3306763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FandolSong" pitchFamily="2" charset="-128"/>
              </a:rPr>
              <a:t>CPU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9E43842A-C6FC-4246-8269-6F42C272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2544763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FandolSong" pitchFamily="2" charset="-128"/>
              </a:rPr>
              <a:t>MMU</a:t>
            </a:r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F9390236-5F0E-1D41-9BA1-6F58AAB6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2544763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" name="Line 70">
            <a:extLst>
              <a:ext uri="{FF2B5EF4-FFF2-40B4-BE49-F238E27FC236}">
                <a16:creationId xmlns:a16="http://schemas.microsoft.com/office/drawing/2014/main" id="{24116650-08A2-4F48-8145-A5ACE94B6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2488" y="3535363"/>
            <a:ext cx="10017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10" name="Line 71">
            <a:extLst>
              <a:ext uri="{FF2B5EF4-FFF2-40B4-BE49-F238E27FC236}">
                <a16:creationId xmlns:a16="http://schemas.microsoft.com/office/drawing/2014/main" id="{B9F6F824-6B54-8C49-BE1C-73745FC7F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3763963"/>
            <a:ext cx="0" cy="1249362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5066" name="Rectangle 72">
            <a:extLst>
              <a:ext uri="{FF2B5EF4-FFF2-40B4-BE49-F238E27FC236}">
                <a16:creationId xmlns:a16="http://schemas.microsoft.com/office/drawing/2014/main" id="{21DA45B7-DF14-3647-8CAB-450E36E6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3046413"/>
            <a:ext cx="6810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PTEA</a:t>
            </a:r>
          </a:p>
        </p:txBody>
      </p:sp>
      <p:sp>
        <p:nvSpPr>
          <p:cNvPr id="45067" name="Text Box 73">
            <a:extLst>
              <a:ext uri="{FF2B5EF4-FFF2-40B4-BE49-F238E27FC236}">
                <a16:creationId xmlns:a16="http://schemas.microsoft.com/office/drawing/2014/main" id="{A299A3B8-1A37-7244-93EC-F202E44D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5" y="1873250"/>
            <a:ext cx="598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PTE</a:t>
            </a:r>
          </a:p>
        </p:txBody>
      </p:sp>
      <p:sp>
        <p:nvSpPr>
          <p:cNvPr id="13" name="Line 74">
            <a:extLst>
              <a:ext uri="{FF2B5EF4-FFF2-40B4-BE49-F238E27FC236}">
                <a16:creationId xmlns:a16="http://schemas.microsoft.com/office/drawing/2014/main" id="{64B46A5D-EE2E-814F-84E9-C50854AF0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1625" y="3333750"/>
            <a:ext cx="11890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5069" name="Rectangle 75">
            <a:extLst>
              <a:ext uri="{FF2B5EF4-FFF2-40B4-BE49-F238E27FC236}">
                <a16:creationId xmlns:a16="http://schemas.microsoft.com/office/drawing/2014/main" id="{4D6906B6-B0EF-684C-B9CF-F013541C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3687763"/>
            <a:ext cx="4048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15" name="Line 76">
            <a:extLst>
              <a:ext uri="{FF2B5EF4-FFF2-40B4-BE49-F238E27FC236}">
                <a16:creationId xmlns:a16="http://schemas.microsoft.com/office/drawing/2014/main" id="{34F882FF-A5BC-C54C-89E0-9F34A8AD78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1775" y="5013325"/>
            <a:ext cx="356870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5071" name="Text Box 77">
            <a:extLst>
              <a:ext uri="{FF2B5EF4-FFF2-40B4-BE49-F238E27FC236}">
                <a16:creationId xmlns:a16="http://schemas.microsoft.com/office/drawing/2014/main" id="{123C1F53-2734-FD4A-9D6F-85EF44759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4937125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17" name="Line 78">
            <a:extLst>
              <a:ext uri="{FF2B5EF4-FFF2-40B4-BE49-F238E27FC236}">
                <a16:creationId xmlns:a16="http://schemas.microsoft.com/office/drawing/2014/main" id="{683320FF-2EDC-C34A-B575-86B348C47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775" y="3946525"/>
            <a:ext cx="116205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18" name="Rectangle 81">
            <a:extLst>
              <a:ext uri="{FF2B5EF4-FFF2-40B4-BE49-F238E27FC236}">
                <a16:creationId xmlns:a16="http://schemas.microsoft.com/office/drawing/2014/main" id="{9EBF7AA8-57A9-8D42-84A1-D80760177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2544763"/>
            <a:ext cx="10779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0" dirty="0">
                <a:latin typeface="FandolSong" pitchFamily="2" charset="-128"/>
              </a:rPr>
              <a:t>Memory</a:t>
            </a:r>
          </a:p>
        </p:txBody>
      </p:sp>
      <p:sp>
        <p:nvSpPr>
          <p:cNvPr id="19" name="Line 82">
            <a:extLst>
              <a:ext uri="{FF2B5EF4-FFF2-40B4-BE49-F238E27FC236}">
                <a16:creationId xmlns:a16="http://schemas.microsoft.com/office/drawing/2014/main" id="{1C622A47-12E0-B148-B4C2-37C7F0F14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288" y="3946525"/>
            <a:ext cx="1177925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5075" name="Text Box 83">
            <a:extLst>
              <a:ext uri="{FF2B5EF4-FFF2-40B4-BE49-F238E27FC236}">
                <a16:creationId xmlns:a16="http://schemas.microsoft.com/office/drawing/2014/main" id="{FAD16E46-B20C-4E43-B313-9399ADEF9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5" y="3625850"/>
            <a:ext cx="461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45076" name="Text Box 84">
            <a:extLst>
              <a:ext uri="{FF2B5EF4-FFF2-40B4-BE49-F238E27FC236}">
                <a16:creationId xmlns:a16="http://schemas.microsoft.com/office/drawing/2014/main" id="{DF5AC3C2-C93D-424E-9B7D-8894D64A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3668713"/>
            <a:ext cx="612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</a:p>
        </p:txBody>
      </p:sp>
      <p:sp>
        <p:nvSpPr>
          <p:cNvPr id="45077" name="Rectangle 85">
            <a:extLst>
              <a:ext uri="{FF2B5EF4-FFF2-40B4-BE49-F238E27FC236}">
                <a16:creationId xmlns:a16="http://schemas.microsoft.com/office/drawing/2014/main" id="{ECF59734-E3A4-F241-B4BF-5D3D490D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2986088"/>
            <a:ext cx="6810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PTEA</a:t>
            </a:r>
          </a:p>
        </p:txBody>
      </p:sp>
      <p:sp>
        <p:nvSpPr>
          <p:cNvPr id="45078" name="Text Box 86">
            <a:extLst>
              <a:ext uri="{FF2B5EF4-FFF2-40B4-BE49-F238E27FC236}">
                <a16:creationId xmlns:a16="http://schemas.microsoft.com/office/drawing/2014/main" id="{ECC47FDC-11A8-2A4D-87C2-A686C8A7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2998788"/>
            <a:ext cx="612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PTEA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</a:p>
        </p:txBody>
      </p:sp>
      <p:sp>
        <p:nvSpPr>
          <p:cNvPr id="24" name="Line 87">
            <a:extLst>
              <a:ext uri="{FF2B5EF4-FFF2-40B4-BE49-F238E27FC236}">
                <a16:creationId xmlns:a16="http://schemas.microsoft.com/office/drawing/2014/main" id="{A9DAC0A0-7A66-5741-B208-F3DD5B4FE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7438" y="2195513"/>
            <a:ext cx="14430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5" name="Line 88">
            <a:extLst>
              <a:ext uri="{FF2B5EF4-FFF2-40B4-BE49-F238E27FC236}">
                <a16:creationId xmlns:a16="http://schemas.microsoft.com/office/drawing/2014/main" id="{71394263-7CAB-7847-9D05-B5FA46EEC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7438" y="2195513"/>
            <a:ext cx="0" cy="3492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6" name="Line 89">
            <a:extLst>
              <a:ext uri="{FF2B5EF4-FFF2-40B4-BE49-F238E27FC236}">
                <a16:creationId xmlns:a16="http://schemas.microsoft.com/office/drawing/2014/main" id="{7E26BE4C-9306-784E-89C4-C93CEE61C7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2727325"/>
            <a:ext cx="2413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7" name="Line 90">
            <a:extLst>
              <a:ext uri="{FF2B5EF4-FFF2-40B4-BE49-F238E27FC236}">
                <a16:creationId xmlns:a16="http://schemas.microsoft.com/office/drawing/2014/main" id="{B4208D6E-C821-B141-978E-BA4E72C1B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0475" y="2195513"/>
            <a:ext cx="0" cy="5318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5083" name="Text Box 91">
            <a:extLst>
              <a:ext uri="{FF2B5EF4-FFF2-40B4-BE49-F238E27FC236}">
                <a16:creationId xmlns:a16="http://schemas.microsoft.com/office/drawing/2014/main" id="{FC7771A7-4360-6C48-9DEC-8A1B2B22E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2495550"/>
            <a:ext cx="720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PTEA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</a:p>
        </p:txBody>
      </p:sp>
      <p:sp>
        <p:nvSpPr>
          <p:cNvPr id="29" name="Line 92">
            <a:extLst>
              <a:ext uri="{FF2B5EF4-FFF2-40B4-BE49-F238E27FC236}">
                <a16:creationId xmlns:a16="http://schemas.microsoft.com/office/drawing/2014/main" id="{883BE146-818F-6C49-A2DA-72CCA63565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4479925"/>
            <a:ext cx="24130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30" name="Line 93">
            <a:extLst>
              <a:ext uri="{FF2B5EF4-FFF2-40B4-BE49-F238E27FC236}">
                <a16:creationId xmlns:a16="http://schemas.microsoft.com/office/drawing/2014/main" id="{86725707-80C0-7D42-BBFD-5186AF53B9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70475" y="4479925"/>
            <a:ext cx="0" cy="53340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5086" name="Text Box 94">
            <a:extLst>
              <a:ext uri="{FF2B5EF4-FFF2-40B4-BE49-F238E27FC236}">
                <a16:creationId xmlns:a16="http://schemas.microsoft.com/office/drawing/2014/main" id="{8F2FCE5A-C86F-4548-BC52-152D4531D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4162425"/>
            <a:ext cx="506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PA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</a:p>
        </p:txBody>
      </p:sp>
      <p:sp>
        <p:nvSpPr>
          <p:cNvPr id="32" name="Line 95">
            <a:extLst>
              <a:ext uri="{FF2B5EF4-FFF2-40B4-BE49-F238E27FC236}">
                <a16:creationId xmlns:a16="http://schemas.microsoft.com/office/drawing/2014/main" id="{264CDF5C-0A3B-F044-B94F-0107BD4E6C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3163" y="3333750"/>
            <a:ext cx="114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33" name="Line 96">
            <a:extLst>
              <a:ext uri="{FF2B5EF4-FFF2-40B4-BE49-F238E27FC236}">
                <a16:creationId xmlns:a16="http://schemas.microsoft.com/office/drawing/2014/main" id="{22C686FD-BAA9-C540-AE59-D68B15E7B9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288" y="4479925"/>
            <a:ext cx="1171575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5089" name="Text Box 97">
            <a:extLst>
              <a:ext uri="{FF2B5EF4-FFF2-40B4-BE49-F238E27FC236}">
                <a16:creationId xmlns:a16="http://schemas.microsoft.com/office/drawing/2014/main" id="{70DC138D-A602-8441-979D-725DE9111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4159250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35" name="Line 98">
            <a:extLst>
              <a:ext uri="{FF2B5EF4-FFF2-40B4-BE49-F238E27FC236}">
                <a16:creationId xmlns:a16="http://schemas.microsoft.com/office/drawing/2014/main" id="{BC591909-C5CE-6C4B-B6A0-ABA3E89B1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4588" y="2727325"/>
            <a:ext cx="11715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5091" name="Text Box 99">
            <a:extLst>
              <a:ext uri="{FF2B5EF4-FFF2-40B4-BE49-F238E27FC236}">
                <a16:creationId xmlns:a16="http://schemas.microsoft.com/office/drawing/2014/main" id="{979759FB-D55E-F44D-898C-8E1677AC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374900"/>
            <a:ext cx="598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PTE</a:t>
            </a:r>
          </a:p>
        </p:txBody>
      </p:sp>
      <p:sp>
        <p:nvSpPr>
          <p:cNvPr id="37" name="Text Box 100">
            <a:extLst>
              <a:ext uri="{FF2B5EF4-FFF2-40B4-BE49-F238E27FC236}">
                <a16:creationId xmlns:a16="http://schemas.microsoft.com/office/drawing/2014/main" id="{E6E04714-5D69-7F4F-9082-99F8A6F50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688" y="4690954"/>
            <a:ext cx="7360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" b="0" dirty="0">
                <a:latin typeface="FandolSong" pitchFamily="2" charset="-128"/>
              </a:rPr>
              <a:t>L1</a:t>
            </a:r>
          </a:p>
          <a:p>
            <a:pPr algn="ctr">
              <a:defRPr/>
            </a:pPr>
            <a:r>
              <a:rPr lang="en-US" sz="1800" b="0" dirty="0">
                <a:latin typeface="FandolSong" pitchFamily="2" charset="-128"/>
              </a:rPr>
              <a:t>cache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2A5EFF-0FF2-6044-8C9A-9BD6158C50B2}"/>
              </a:ext>
            </a:extLst>
          </p:cNvPr>
          <p:cNvSpPr txBox="1"/>
          <p:nvPr/>
        </p:nvSpPr>
        <p:spPr>
          <a:xfrm>
            <a:off x="701675" y="2346325"/>
            <a:ext cx="13644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FandolSong" pitchFamily="2" charset="-128"/>
              </a:rPr>
              <a:t>CPU Chip</a:t>
            </a:r>
          </a:p>
        </p:txBody>
      </p:sp>
      <p:sp>
        <p:nvSpPr>
          <p:cNvPr id="45094" name="Rectangle 2">
            <a:extLst>
              <a:ext uri="{FF2B5EF4-FFF2-40B4-BE49-F238E27FC236}">
                <a16:creationId xmlns:a16="http://schemas.microsoft.com/office/drawing/2014/main" id="{674BD9E2-E097-1B4E-8F37-2525BC196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Integrating Caches and VM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043FF8E9-7544-E641-BC2D-CB838A73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06448-66A5-2D4E-BFF4-E258E4E579E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FE315CA-B0BA-4941-8569-FA654E5B5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Speeding up Translation with a TLB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9463063-E511-8A4F-B862-4FECEA6D7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“Translation Lookaside Buffer” (TLB)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Small hardware cache in MMU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Maps virtual page numbers to  physical page numbers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6AF8DCC5-B32C-C948-823A-095A3381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58DD8D-8296-EA40-AA89-0231E34FF0C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856A1C6-8D1D-9342-94A6-9DC2D581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752600"/>
            <a:ext cx="3749675" cy="26955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49156" name="Rectangle 10">
            <a:extLst>
              <a:ext uri="{FF2B5EF4-FFF2-40B4-BE49-F238E27FC236}">
                <a16:creationId xmlns:a16="http://schemas.microsoft.com/office/drawing/2014/main" id="{22FCFCCE-5CD3-244C-AC3E-4B701E70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3006725"/>
            <a:ext cx="1066800" cy="1238250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</a:rPr>
              <a:t>MMU</a:t>
            </a:r>
          </a:p>
        </p:txBody>
      </p:sp>
      <p:sp>
        <p:nvSpPr>
          <p:cNvPr id="49157" name="Rectangle 17">
            <a:extLst>
              <a:ext uri="{FF2B5EF4-FFF2-40B4-BE49-F238E27FC236}">
                <a16:creationId xmlns:a16="http://schemas.microsoft.com/office/drawing/2014/main" id="{0D1086B4-2A39-814B-932A-D3953D7A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22563"/>
            <a:ext cx="914400" cy="2284412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alibri" panose="020F0502020204030204" pitchFamily="34" charset="0"/>
              </a:rPr>
              <a:t>Cache/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67AAF8FF-FF85-7641-94E9-31B49E251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338513"/>
            <a:ext cx="428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FF9BDB70-D047-AC4B-A37C-AA269F27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3" y="4762500"/>
            <a:ext cx="67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F502BE-95EA-4947-BE76-EB2045DF5D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30788" y="3605213"/>
            <a:ext cx="15224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1" name="Rectangle 10">
            <a:extLst>
              <a:ext uri="{FF2B5EF4-FFF2-40B4-BE49-F238E27FC236}">
                <a16:creationId xmlns:a16="http://schemas.microsoft.com/office/drawing/2014/main" id="{36F66C1C-E348-FA42-A27A-BB484F63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3359150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</a:rPr>
              <a:t>CPU</a:t>
            </a:r>
          </a:p>
        </p:txBody>
      </p:sp>
      <p:cxnSp>
        <p:nvCxnSpPr>
          <p:cNvPr id="49162" name="Straight Arrow Connector 10">
            <a:extLst>
              <a:ext uri="{FF2B5EF4-FFF2-40B4-BE49-F238E27FC236}">
                <a16:creationId xmlns:a16="http://schemas.microsoft.com/office/drawing/2014/main" id="{27A80051-F4D5-1843-9B6E-78864AA12529}"/>
              </a:ext>
            </a:extLst>
          </p:cNvPr>
          <p:cNvCxnSpPr>
            <a:cxnSpLocks noChangeShapeType="1"/>
            <a:stCxn id="49161" idx="3"/>
            <a:endCxn id="49156" idx="1"/>
          </p:cNvCxnSpPr>
          <p:nvPr/>
        </p:nvCxnSpPr>
        <p:spPr bwMode="auto">
          <a:xfrm flipV="1">
            <a:off x="2592388" y="3625850"/>
            <a:ext cx="13716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3" name="Text Box 9">
            <a:extLst>
              <a:ext uri="{FF2B5EF4-FFF2-40B4-BE49-F238E27FC236}">
                <a16:creationId xmlns:a16="http://schemas.microsoft.com/office/drawing/2014/main" id="{CCD3EFF1-20D3-6546-B40C-3B78F8FD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3340100"/>
            <a:ext cx="4286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A8CEF-0743-2A41-A032-74D2B3C2D4AD}"/>
              </a:ext>
            </a:extLst>
          </p:cNvPr>
          <p:cNvSpPr txBox="1"/>
          <p:nvPr/>
        </p:nvSpPr>
        <p:spPr>
          <a:xfrm>
            <a:off x="1390650" y="1752600"/>
            <a:ext cx="1155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C4EDD2B1-8F0F-8E40-8F95-70C4FFDAC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2297113"/>
            <a:ext cx="5524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15" name="Shape 49">
            <a:extLst>
              <a:ext uri="{FF2B5EF4-FFF2-40B4-BE49-F238E27FC236}">
                <a16:creationId xmlns:a16="http://schemas.microsoft.com/office/drawing/2014/main" id="{BDF591F8-073F-504A-AEC3-AE485197BC52}"/>
              </a:ext>
            </a:extLst>
          </p:cNvPr>
          <p:cNvCxnSpPr>
            <a:cxnSpLocks noChangeShapeType="1"/>
            <a:endCxn id="49161" idx="2"/>
          </p:cNvCxnSpPr>
          <p:nvPr/>
        </p:nvCxnSpPr>
        <p:spPr bwMode="auto">
          <a:xfrm rot="10800000">
            <a:off x="2058988" y="3892550"/>
            <a:ext cx="4494212" cy="885825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A1579EE4-FABA-0740-AE06-120066A3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8" y="311943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id="{ACAF8214-794F-0E4C-B54A-0ADEB74A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939F3591-6BE5-4A42-803D-81B64EEA0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367188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838D0AD1-E58D-AC48-B062-9D8D0872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506253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721815B-A442-7A4F-A08A-622E7718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E9BD4E-1368-764D-BABB-EE2CC6BBB08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058444" y="2645569"/>
            <a:ext cx="72072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99530-0035-A944-B3CD-E40A7F3D1DF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87044" y="2645569"/>
            <a:ext cx="72072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9">
            <a:extLst>
              <a:ext uri="{FF2B5EF4-FFF2-40B4-BE49-F238E27FC236}">
                <a16:creationId xmlns:a16="http://schemas.microsoft.com/office/drawing/2014/main" id="{50A87BBE-7CCA-D648-9266-4CADD7FC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2651125"/>
            <a:ext cx="552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90778527-0FE2-5644-A649-EFF81AB87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26336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49176" name="Rectangle 2">
            <a:extLst>
              <a:ext uri="{FF2B5EF4-FFF2-40B4-BE49-F238E27FC236}">
                <a16:creationId xmlns:a16="http://schemas.microsoft.com/office/drawing/2014/main" id="{F63B22F5-0571-F046-8554-9381F6075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TLB Hit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2D8C666D-E833-9F4C-9556-7ACC9FD61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5822950"/>
            <a:ext cx="71897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0" kern="0" dirty="0">
                <a:latin typeface="FandolSong" pitchFamily="2" charset="-128"/>
                <a:ea typeface="+mn-ea"/>
              </a:rPr>
              <a:t>A TLB hit eliminates a memory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7" grpId="0" animBg="1"/>
      <p:bldP spid="18" grpId="0" animBg="1"/>
      <p:bldP spid="19" grpId="0" animBg="1"/>
      <p:bldP spid="23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8BC7B297-3DF7-B242-BD58-668CEF2A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DC528E-D5A7-3440-8C0D-BF1C7E4CB4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66F8D6F-582E-C647-83D6-05D1F6BC9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TLB Miss</a:t>
            </a:r>
          </a:p>
        </p:txBody>
      </p:sp>
      <p:sp>
        <p:nvSpPr>
          <p:cNvPr id="51204" name="Rectangle 27">
            <a:extLst>
              <a:ext uri="{FF2B5EF4-FFF2-40B4-BE49-F238E27FC236}">
                <a16:creationId xmlns:a16="http://schemas.microsoft.com/office/drawing/2014/main" id="{030868E9-4812-9442-BD5E-90504955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724025"/>
            <a:ext cx="3749675" cy="26955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51205" name="Rectangle 10">
            <a:extLst>
              <a:ext uri="{FF2B5EF4-FFF2-40B4-BE49-F238E27FC236}">
                <a16:creationId xmlns:a16="http://schemas.microsoft.com/office/drawing/2014/main" id="{0F9351F8-3B62-B04D-A784-BE017A04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3006725"/>
            <a:ext cx="1066800" cy="123825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</a:rPr>
              <a:t>MMU</a:t>
            </a:r>
          </a:p>
        </p:txBody>
      </p:sp>
      <p:sp>
        <p:nvSpPr>
          <p:cNvPr id="51206" name="Rectangle 17">
            <a:extLst>
              <a:ext uri="{FF2B5EF4-FFF2-40B4-BE49-F238E27FC236}">
                <a16:creationId xmlns:a16="http://schemas.microsoft.com/office/drawing/2014/main" id="{B24C8022-96C1-8F44-920B-5363E8A0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22563"/>
            <a:ext cx="914400" cy="2284412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alibri" panose="020F0502020204030204" pitchFamily="34" charset="0"/>
              </a:rPr>
              <a:t>Cache/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0FBFF09D-37D7-F743-85FF-784031F3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3795713"/>
            <a:ext cx="428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CC199718-DE9E-A846-B894-21BCFFE1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3" y="4762500"/>
            <a:ext cx="67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374B35-F729-AF4E-94B2-94976226659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30788" y="4062413"/>
            <a:ext cx="15224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5C646644-098D-F841-8670-827B4CBD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3359150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</a:rPr>
              <a:t>CPU</a:t>
            </a:r>
          </a:p>
        </p:txBody>
      </p:sp>
      <p:cxnSp>
        <p:nvCxnSpPr>
          <p:cNvPr id="51211" name="Straight Arrow Connector 34">
            <a:extLst>
              <a:ext uri="{FF2B5EF4-FFF2-40B4-BE49-F238E27FC236}">
                <a16:creationId xmlns:a16="http://schemas.microsoft.com/office/drawing/2014/main" id="{ABC85FEB-1238-EE47-B25B-DDE651125FE9}"/>
              </a:ext>
            </a:extLst>
          </p:cNvPr>
          <p:cNvCxnSpPr>
            <a:cxnSpLocks noChangeShapeType="1"/>
            <a:stCxn id="51210" idx="3"/>
          </p:cNvCxnSpPr>
          <p:nvPr/>
        </p:nvCxnSpPr>
        <p:spPr bwMode="auto">
          <a:xfrm flipV="1">
            <a:off x="2592388" y="3621088"/>
            <a:ext cx="1370012" cy="47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2" name="Text Box 9">
            <a:extLst>
              <a:ext uri="{FF2B5EF4-FFF2-40B4-BE49-F238E27FC236}">
                <a16:creationId xmlns:a16="http://schemas.microsoft.com/office/drawing/2014/main" id="{449DD741-3D0C-2043-AA41-CBD0CF966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3340100"/>
            <a:ext cx="4286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3A834D-F9A4-E641-A59D-C606FB0EC14B}"/>
              </a:ext>
            </a:extLst>
          </p:cNvPr>
          <p:cNvSpPr txBox="1"/>
          <p:nvPr/>
        </p:nvSpPr>
        <p:spPr>
          <a:xfrm>
            <a:off x="1390650" y="1752600"/>
            <a:ext cx="1155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38" name="Text Box 9">
            <a:extLst>
              <a:ext uri="{FF2B5EF4-FFF2-40B4-BE49-F238E27FC236}">
                <a16:creationId xmlns:a16="http://schemas.microsoft.com/office/drawing/2014/main" id="{238E3AF8-BF99-EF49-81B5-341D35BE7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2346325"/>
            <a:ext cx="5524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39" name="Shape 49">
            <a:extLst>
              <a:ext uri="{FF2B5EF4-FFF2-40B4-BE49-F238E27FC236}">
                <a16:creationId xmlns:a16="http://schemas.microsoft.com/office/drawing/2014/main" id="{AC0A8E5F-CE33-4440-8FA2-BF145B6B35F0}"/>
              </a:ext>
            </a:extLst>
          </p:cNvPr>
          <p:cNvCxnSpPr>
            <a:cxnSpLocks noChangeShapeType="1"/>
            <a:endCxn id="51210" idx="2"/>
          </p:cNvCxnSpPr>
          <p:nvPr/>
        </p:nvCxnSpPr>
        <p:spPr bwMode="auto">
          <a:xfrm rot="10800000">
            <a:off x="2058988" y="3892550"/>
            <a:ext cx="4494212" cy="885825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4">
            <a:extLst>
              <a:ext uri="{FF2B5EF4-FFF2-40B4-BE49-F238E27FC236}">
                <a16:creationId xmlns:a16="http://schemas.microsoft.com/office/drawing/2014/main" id="{8E6B2E5A-F8A3-5844-B4C2-14CEE3D6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8" y="311943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1" name="Oval 18">
            <a:extLst>
              <a:ext uri="{FF2B5EF4-FFF2-40B4-BE49-F238E27FC236}">
                <a16:creationId xmlns:a16="http://schemas.microsoft.com/office/drawing/2014/main" id="{ECA0A131-91D9-7845-B415-57FD7EA87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42" name="Oval 20">
            <a:extLst>
              <a:ext uri="{FF2B5EF4-FFF2-40B4-BE49-F238E27FC236}">
                <a16:creationId xmlns:a16="http://schemas.microsoft.com/office/drawing/2014/main" id="{F6198ED6-188E-744B-80AE-1CFF24B8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412908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63547E35-2302-0441-84C2-50423555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506253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ABF43DC8-8437-2D4F-84F8-5BCB57F3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51221" name="Straight Arrow Connector 44">
            <a:extLst>
              <a:ext uri="{FF2B5EF4-FFF2-40B4-BE49-F238E27FC236}">
                <a16:creationId xmlns:a16="http://schemas.microsoft.com/office/drawing/2014/main" id="{93196FF3-732E-1D42-9C8F-65693A17CD7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058444" y="2645569"/>
            <a:ext cx="72072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FC3BEA-F0C1-1147-9686-6F1556274AC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87044" y="2645569"/>
            <a:ext cx="72072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3" name="Text Box 9">
            <a:extLst>
              <a:ext uri="{FF2B5EF4-FFF2-40B4-BE49-F238E27FC236}">
                <a16:creationId xmlns:a16="http://schemas.microsoft.com/office/drawing/2014/main" id="{453FD762-AA93-D941-B729-AD6CCC768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2651125"/>
            <a:ext cx="552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48" name="Oval 19">
            <a:extLst>
              <a:ext uri="{FF2B5EF4-FFF2-40B4-BE49-F238E27FC236}">
                <a16:creationId xmlns:a16="http://schemas.microsoft.com/office/drawing/2014/main" id="{503FCD83-C5E7-6045-A0FD-5AC44867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21209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49" name="Text Box 9">
            <a:extLst>
              <a:ext uri="{FF2B5EF4-FFF2-40B4-BE49-F238E27FC236}">
                <a16:creationId xmlns:a16="http://schemas.microsoft.com/office/drawing/2014/main" id="{F1809A19-A57E-F041-8E97-DD3CCD8EF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3355975"/>
            <a:ext cx="674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PTEA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2C7F7C-E92D-B84F-A72B-1C9BC3926A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30788" y="3624263"/>
            <a:ext cx="15224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18">
            <a:extLst>
              <a:ext uri="{FF2B5EF4-FFF2-40B4-BE49-F238E27FC236}">
                <a16:creationId xmlns:a16="http://schemas.microsoft.com/office/drawing/2014/main" id="{9135A746-1BC7-6340-A9C9-7EA4FFA1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24E09DF-A521-194E-A0CE-30B746DC1A2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648200" y="2636838"/>
            <a:ext cx="1905000" cy="482600"/>
          </a:xfrm>
          <a:prstGeom prst="bentConnector3">
            <a:avLst>
              <a:gd name="adj1" fmla="val 21556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2">
            <a:extLst>
              <a:ext uri="{FF2B5EF4-FFF2-40B4-BE49-F238E27FC236}">
                <a16:creationId xmlns:a16="http://schemas.microsoft.com/office/drawing/2014/main" id="{0E531578-AD9B-AF45-8051-A1499A127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715000"/>
            <a:ext cx="8396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0" kern="0" dirty="0">
                <a:latin typeface="FandolSong" pitchFamily="2" charset="-128"/>
                <a:ea typeface="+mn-ea"/>
              </a:rPr>
              <a:t>A TLB miss incurs an additional memory access (PTE)</a:t>
            </a:r>
            <a:br>
              <a:rPr lang="en-US" sz="2400" b="0" kern="0" dirty="0">
                <a:latin typeface="FandolSong" pitchFamily="2" charset="-128"/>
                <a:ea typeface="+mn-ea"/>
              </a:rPr>
            </a:br>
            <a:r>
              <a:rPr lang="en-GB" b="0" kern="0" dirty="0">
                <a:latin typeface="FandolSong" pitchFamily="2" charset="-128"/>
                <a:ea typeface="+mn-ea"/>
              </a:rPr>
              <a:t>Fortunately, TLB misses are rare.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8" grpId="0"/>
      <p:bldP spid="42" grpId="0" animBg="1"/>
      <p:bldP spid="43" grpId="0" animBg="1"/>
      <p:bldP spid="48" grpId="0" animBg="1"/>
      <p:bldP spid="49" grpId="0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5B95506E-20B7-1F4E-8963-1A7BCFCB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10208E-5721-F24A-AAC5-96CD7963F6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C38E9DD-9268-A24A-B21D-3D89D0F13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Speeding up Translation with a TLB</a:t>
            </a:r>
          </a:p>
        </p:txBody>
      </p:sp>
      <p:sp>
        <p:nvSpPr>
          <p:cNvPr id="53252" name="Rectangle 5">
            <a:extLst>
              <a:ext uri="{FF2B5EF4-FFF2-40B4-BE49-F238E27FC236}">
                <a16:creationId xmlns:a16="http://schemas.microsoft.com/office/drawing/2014/main" id="{F92866FC-1ADA-9542-B17F-8D73A25F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012950"/>
            <a:ext cx="3200400" cy="42227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virtual page number</a:t>
            </a:r>
          </a:p>
        </p:txBody>
      </p:sp>
      <p:sp>
        <p:nvSpPr>
          <p:cNvPr id="53253" name="Rectangle 6">
            <a:extLst>
              <a:ext uri="{FF2B5EF4-FFF2-40B4-BE49-F238E27FC236}">
                <a16:creationId xmlns:a16="http://schemas.microsoft.com/office/drawing/2014/main" id="{D68FA1F5-260C-5241-BEA2-C9A005BA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012950"/>
            <a:ext cx="2197100" cy="4222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page offset</a:t>
            </a:r>
          </a:p>
        </p:txBody>
      </p:sp>
      <p:sp>
        <p:nvSpPr>
          <p:cNvPr id="53254" name="Rectangle 7">
            <a:extLst>
              <a:ext uri="{FF2B5EF4-FFF2-40B4-BE49-F238E27FC236}">
                <a16:creationId xmlns:a16="http://schemas.microsoft.com/office/drawing/2014/main" id="{FAAD23F7-6DE4-A949-8224-82AE6590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1979613"/>
            <a:ext cx="1824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Helvetica" pitchFamily="2" charset="0"/>
              </a:rPr>
              <a:t>virtual address</a:t>
            </a:r>
          </a:p>
        </p:txBody>
      </p:sp>
      <p:sp>
        <p:nvSpPr>
          <p:cNvPr id="53255" name="Rectangle 8">
            <a:extLst>
              <a:ext uri="{FF2B5EF4-FFF2-40B4-BE49-F238E27FC236}">
                <a16:creationId xmlns:a16="http://schemas.microsoft.com/office/drawing/2014/main" id="{DEACB879-1B92-924A-A528-3194371AF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5022850"/>
            <a:ext cx="2895600" cy="42227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physical page number</a:t>
            </a:r>
          </a:p>
        </p:txBody>
      </p:sp>
      <p:sp>
        <p:nvSpPr>
          <p:cNvPr id="53256" name="Rectangle 9">
            <a:extLst>
              <a:ext uri="{FF2B5EF4-FFF2-40B4-BE49-F238E27FC236}">
                <a16:creationId xmlns:a16="http://schemas.microsoft.com/office/drawing/2014/main" id="{B33A835F-3CEF-DE43-A691-66F7C231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5022850"/>
            <a:ext cx="2197100" cy="4222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page offset</a:t>
            </a:r>
          </a:p>
        </p:txBody>
      </p:sp>
      <p:sp>
        <p:nvSpPr>
          <p:cNvPr id="53257" name="Rectangle 10">
            <a:extLst>
              <a:ext uri="{FF2B5EF4-FFF2-40B4-BE49-F238E27FC236}">
                <a16:creationId xmlns:a16="http://schemas.microsoft.com/office/drawing/2014/main" id="{4090AA0D-899B-5440-AB84-0FB46134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4989513"/>
            <a:ext cx="2055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900CC"/>
                </a:solidFill>
                <a:latin typeface="Helvetica" pitchFamily="2" charset="0"/>
              </a:rPr>
              <a:t>physical address</a:t>
            </a:r>
          </a:p>
        </p:txBody>
      </p:sp>
      <p:sp>
        <p:nvSpPr>
          <p:cNvPr id="53258" name="Line 11">
            <a:extLst>
              <a:ext uri="{FF2B5EF4-FFF2-40B4-BE49-F238E27FC236}">
                <a16:creationId xmlns:a16="http://schemas.microsoft.com/office/drawing/2014/main" id="{EA98E485-E481-2F4F-A33E-AFEE15139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590800"/>
            <a:ext cx="0" cy="2198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59" name="Rectangle 12">
            <a:extLst>
              <a:ext uri="{FF2B5EF4-FFF2-40B4-BE49-F238E27FC236}">
                <a16:creationId xmlns:a16="http://schemas.microsoft.com/office/drawing/2014/main" id="{59B57D35-70FD-254A-8E6F-080C285C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46069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0</a:t>
            </a:r>
          </a:p>
        </p:txBody>
      </p:sp>
      <p:sp>
        <p:nvSpPr>
          <p:cNvPr id="53260" name="Rectangle 13">
            <a:extLst>
              <a:ext uri="{FF2B5EF4-FFF2-40B4-BE49-F238E27FC236}">
                <a16:creationId xmlns:a16="http://schemas.microsoft.com/office/drawing/2014/main" id="{749B6AA9-1D95-9A47-B5AD-3F350C93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4606925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p–1</a:t>
            </a:r>
          </a:p>
        </p:txBody>
      </p:sp>
      <p:sp>
        <p:nvSpPr>
          <p:cNvPr id="53261" name="Oval 14">
            <a:extLst>
              <a:ext uri="{FF2B5EF4-FFF2-40B4-BE49-F238E27FC236}">
                <a16:creationId xmlns:a16="http://schemas.microsoft.com/office/drawing/2014/main" id="{483404CA-7AA3-3C48-8CDD-99E19AB62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3698875"/>
            <a:ext cx="2425700" cy="509588"/>
          </a:xfrm>
          <a:prstGeom prst="ellipse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address translation</a:t>
            </a:r>
          </a:p>
        </p:txBody>
      </p:sp>
      <p:sp>
        <p:nvSpPr>
          <p:cNvPr id="53262" name="Rectangle 15">
            <a:extLst>
              <a:ext uri="{FF2B5EF4-FFF2-40B4-BE49-F238E27FC236}">
                <a16:creationId xmlns:a16="http://schemas.microsoft.com/office/drawing/2014/main" id="{AE34E0BE-3F7D-3243-B60E-ECA7606C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46069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</a:t>
            </a:r>
          </a:p>
        </p:txBody>
      </p:sp>
      <p:sp>
        <p:nvSpPr>
          <p:cNvPr id="53263" name="Rectangle 16">
            <a:extLst>
              <a:ext uri="{FF2B5EF4-FFF2-40B4-BE49-F238E27FC236}">
                <a16:creationId xmlns:a16="http://schemas.microsoft.com/office/drawing/2014/main" id="{C423196E-61B9-1B47-B5AD-ECA170722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4606925"/>
            <a:ext cx="625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m–1</a:t>
            </a:r>
          </a:p>
        </p:txBody>
      </p:sp>
      <p:sp>
        <p:nvSpPr>
          <p:cNvPr id="53264" name="Rectangle 17">
            <a:extLst>
              <a:ext uri="{FF2B5EF4-FFF2-40B4-BE49-F238E27FC236}">
                <a16:creationId xmlns:a16="http://schemas.microsoft.com/office/drawing/2014/main" id="{A7A89C0E-D91F-584D-A078-70BECD9E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630363"/>
            <a:ext cx="561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n–1</a:t>
            </a:r>
          </a:p>
        </p:txBody>
      </p:sp>
      <p:sp>
        <p:nvSpPr>
          <p:cNvPr id="53265" name="Rectangle 18">
            <a:extLst>
              <a:ext uri="{FF2B5EF4-FFF2-40B4-BE49-F238E27FC236}">
                <a16:creationId xmlns:a16="http://schemas.microsoft.com/office/drawing/2014/main" id="{9481F849-0C75-7E4D-ABD1-612E9FA3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1630363"/>
            <a:ext cx="307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0</a:t>
            </a:r>
          </a:p>
        </p:txBody>
      </p:sp>
      <p:sp>
        <p:nvSpPr>
          <p:cNvPr id="53266" name="Rectangle 19">
            <a:extLst>
              <a:ext uri="{FF2B5EF4-FFF2-40B4-BE49-F238E27FC236}">
                <a16:creationId xmlns:a16="http://schemas.microsoft.com/office/drawing/2014/main" id="{7C13E9DA-3393-7742-821D-B0552CB1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1630363"/>
            <a:ext cx="561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p–1</a:t>
            </a:r>
          </a:p>
        </p:txBody>
      </p:sp>
      <p:sp>
        <p:nvSpPr>
          <p:cNvPr id="53267" name="Rectangle 20">
            <a:extLst>
              <a:ext uri="{FF2B5EF4-FFF2-40B4-BE49-F238E27FC236}">
                <a16:creationId xmlns:a16="http://schemas.microsoft.com/office/drawing/2014/main" id="{14D9DCA2-167C-CF43-BC22-268E2341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1630363"/>
            <a:ext cx="307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</a:t>
            </a:r>
          </a:p>
        </p:txBody>
      </p:sp>
      <p:sp>
        <p:nvSpPr>
          <p:cNvPr id="53268" name="Line 21">
            <a:extLst>
              <a:ext uri="{FF2B5EF4-FFF2-40B4-BE49-F238E27FC236}">
                <a16:creationId xmlns:a16="http://schemas.microsoft.com/office/drawing/2014/main" id="{9847652F-537D-1C41-BAC4-A098F9238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909888"/>
            <a:ext cx="0" cy="765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69" name="Line 22">
            <a:extLst>
              <a:ext uri="{FF2B5EF4-FFF2-40B4-BE49-F238E27FC236}">
                <a16:creationId xmlns:a16="http://schemas.microsoft.com/office/drawing/2014/main" id="{4F84623B-70FB-4441-BF4B-341E39510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2592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0" name="Rectangle 5">
            <a:extLst>
              <a:ext uri="{FF2B5EF4-FFF2-40B4-BE49-F238E27FC236}">
                <a16:creationId xmlns:a16="http://schemas.microsoft.com/office/drawing/2014/main" id="{D061C4A9-5069-BF4C-A79B-8694EDAD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435225"/>
            <a:ext cx="1898650" cy="4222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TLBT (tag)</a:t>
            </a:r>
          </a:p>
        </p:txBody>
      </p:sp>
      <p:sp>
        <p:nvSpPr>
          <p:cNvPr id="53271" name="Rectangle 5">
            <a:extLst>
              <a:ext uri="{FF2B5EF4-FFF2-40B4-BE49-F238E27FC236}">
                <a16:creationId xmlns:a16="http://schemas.microsoft.com/office/drawing/2014/main" id="{957DED5B-F9F7-CE4D-8FF0-6013FE6A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35225"/>
            <a:ext cx="1301750" cy="4222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TLBI (index) </a:t>
            </a:r>
          </a:p>
        </p:txBody>
      </p:sp>
      <p:sp>
        <p:nvSpPr>
          <p:cNvPr id="53272" name="Rectangle 5">
            <a:extLst>
              <a:ext uri="{FF2B5EF4-FFF2-40B4-BE49-F238E27FC236}">
                <a16:creationId xmlns:a16="http://schemas.microsoft.com/office/drawing/2014/main" id="{0F7E7C86-D4B0-EF4C-9BC6-57C7AB27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5445125"/>
            <a:ext cx="1587500" cy="4222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Cache tag</a:t>
            </a:r>
          </a:p>
        </p:txBody>
      </p:sp>
      <p:sp>
        <p:nvSpPr>
          <p:cNvPr id="53273" name="Rectangle 5">
            <a:extLst>
              <a:ext uri="{FF2B5EF4-FFF2-40B4-BE49-F238E27FC236}">
                <a16:creationId xmlns:a16="http://schemas.microsoft.com/office/drawing/2014/main" id="{EA797EBD-DF1B-3D4D-B52C-EA3C2C51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5445125"/>
            <a:ext cx="1836738" cy="4222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Cache index </a:t>
            </a:r>
          </a:p>
        </p:txBody>
      </p:sp>
      <p:sp>
        <p:nvSpPr>
          <p:cNvPr id="53274" name="Rectangle 5">
            <a:extLst>
              <a:ext uri="{FF2B5EF4-FFF2-40B4-BE49-F238E27FC236}">
                <a16:creationId xmlns:a16="http://schemas.microsoft.com/office/drawing/2014/main" id="{4E65F207-0A16-CA4D-A9E6-4840E529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5445125"/>
            <a:ext cx="1660525" cy="4222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Cache offset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93E53BCB-651E-894E-9BC8-D82BECCA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E06E30-65EB-354F-9D58-C7D2854C9D9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4A3B536-5727-004E-8A8C-1C36271CC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BA411D4-99D6-D14B-B9F5-1096C8B81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Components of the virtual address (VA)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VPO</a:t>
            </a:r>
            <a:r>
              <a:rPr lang="en-US" altLang="zh-CN">
                <a:ea typeface="宋体" panose="02010600030101010101" pitchFamily="2" charset="-122"/>
              </a:rPr>
              <a:t>: Virtual page offset 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VPN</a:t>
            </a:r>
            <a:r>
              <a:rPr lang="en-US" altLang="zh-CN">
                <a:ea typeface="宋体" panose="02010600030101010101" pitchFamily="2" charset="-122"/>
              </a:rPr>
              <a:t>: Virtual page number 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TLBI</a:t>
            </a:r>
            <a:r>
              <a:rPr lang="en-US" altLang="zh-CN">
                <a:ea typeface="宋体" panose="02010600030101010101" pitchFamily="2" charset="-122"/>
              </a:rPr>
              <a:t>: TLB index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TLBT</a:t>
            </a:r>
            <a:r>
              <a:rPr lang="en-US" altLang="zh-CN">
                <a:ea typeface="宋体" panose="02010600030101010101" pitchFamily="2" charset="-122"/>
              </a:rPr>
              <a:t>: TLB tag</a:t>
            </a:r>
          </a:p>
          <a:p>
            <a:r>
              <a:rPr lang="en-US" altLang="zh-CN">
                <a:ea typeface="宋体" panose="02010600030101010101" pitchFamily="2" charset="-122"/>
              </a:rPr>
              <a:t>Components of the physical address (PA)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PPO</a:t>
            </a:r>
            <a:r>
              <a:rPr lang="en-US" altLang="zh-CN">
                <a:ea typeface="宋体" panose="02010600030101010101" pitchFamily="2" charset="-122"/>
              </a:rPr>
              <a:t>: Physical page offset (same as VPO)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PPN:</a:t>
            </a:r>
            <a:r>
              <a:rPr lang="en-US" altLang="zh-CN">
                <a:ea typeface="宋体" panose="02010600030101010101" pitchFamily="2" charset="-122"/>
              </a:rPr>
              <a:t> Physical page number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CO</a:t>
            </a:r>
            <a:r>
              <a:rPr lang="en-US" altLang="zh-CN">
                <a:ea typeface="宋体" panose="02010600030101010101" pitchFamily="2" charset="-122"/>
              </a:rPr>
              <a:t>: Byte offset within cache line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CI:</a:t>
            </a:r>
            <a:r>
              <a:rPr lang="en-US" altLang="zh-CN">
                <a:ea typeface="宋体" panose="02010600030101010101" pitchFamily="2" charset="-122"/>
              </a:rPr>
              <a:t> Cache index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CT</a:t>
            </a:r>
            <a:r>
              <a:rPr lang="en-US" altLang="zh-CN">
                <a:ea typeface="宋体" panose="02010600030101010101" pitchFamily="2" charset="-122"/>
              </a:rPr>
              <a:t>: Cache tag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88B7C5DB-F7FE-9241-90D8-1B0A1363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3551B3-7994-CB49-B5C7-D9F1C1BFA6B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B0611CB-DC78-4743-8AD8-F768116B5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Speeding up Translation with a TLB</a:t>
            </a:r>
          </a:p>
        </p:txBody>
      </p:sp>
      <p:sp>
        <p:nvSpPr>
          <p:cNvPr id="57348" name="Rectangle 101">
            <a:extLst>
              <a:ext uri="{FF2B5EF4-FFF2-40B4-BE49-F238E27FC236}">
                <a16:creationId xmlns:a16="http://schemas.microsoft.com/office/drawing/2014/main" id="{1AE98C58-DD28-5F45-A668-385EDBE8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1711325"/>
            <a:ext cx="155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037" tIns="23812" rIns="46037" bIns="23812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virtual address</a:t>
            </a:r>
          </a:p>
        </p:txBody>
      </p:sp>
      <p:sp>
        <p:nvSpPr>
          <p:cNvPr id="57349" name="Rectangle 102">
            <a:extLst>
              <a:ext uri="{FF2B5EF4-FFF2-40B4-BE49-F238E27FC236}">
                <a16:creationId xmlns:a16="http://schemas.microsoft.com/office/drawing/2014/main" id="{CF1E1B2B-2C19-2147-81C9-CBD818EB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1752600"/>
            <a:ext cx="1936750" cy="2286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6037" tIns="23812" rIns="46037" bIns="23812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virtual page number</a:t>
            </a:r>
          </a:p>
        </p:txBody>
      </p:sp>
      <p:sp>
        <p:nvSpPr>
          <p:cNvPr id="57350" name="Rectangle 103">
            <a:extLst>
              <a:ext uri="{FF2B5EF4-FFF2-40B4-BE49-F238E27FC236}">
                <a16:creationId xmlns:a16="http://schemas.microsoft.com/office/drawing/2014/main" id="{4CB3DA85-8489-BD42-A2C1-88E40C9D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1752600"/>
            <a:ext cx="1100138" cy="2238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6037" tIns="23812" rIns="46037" bIns="23812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page offset</a:t>
            </a:r>
          </a:p>
        </p:txBody>
      </p:sp>
      <p:sp>
        <p:nvSpPr>
          <p:cNvPr id="57351" name="Line 105">
            <a:extLst>
              <a:ext uri="{FF2B5EF4-FFF2-40B4-BE49-F238E27FC236}">
                <a16:creationId xmlns:a16="http://schemas.microsoft.com/office/drawing/2014/main" id="{56E263F3-D43A-0240-A8E1-BAA9E2246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81200"/>
            <a:ext cx="0" cy="2014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52" name="Rectangle 106">
            <a:extLst>
              <a:ext uri="{FF2B5EF4-FFF2-40B4-BE49-F238E27FC236}">
                <a16:creationId xmlns:a16="http://schemas.microsoft.com/office/drawing/2014/main" id="{B3103914-96F4-C244-99C5-71988B400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3968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n–1</a:t>
            </a:r>
          </a:p>
        </p:txBody>
      </p:sp>
      <p:sp>
        <p:nvSpPr>
          <p:cNvPr id="57353" name="Rectangle 107">
            <a:extLst>
              <a:ext uri="{FF2B5EF4-FFF2-40B4-BE49-F238E27FC236}">
                <a16:creationId xmlns:a16="http://schemas.microsoft.com/office/drawing/2014/main" id="{FFAEF006-C0AB-0A40-A680-D624CEC8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1524000"/>
            <a:ext cx="190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0</a:t>
            </a:r>
          </a:p>
        </p:txBody>
      </p:sp>
      <p:sp>
        <p:nvSpPr>
          <p:cNvPr id="57354" name="Rectangle 108">
            <a:extLst>
              <a:ext uri="{FF2B5EF4-FFF2-40B4-BE49-F238E27FC236}">
                <a16:creationId xmlns:a16="http://schemas.microsoft.com/office/drawing/2014/main" id="{1DAA93B3-7B79-3E4D-B1C8-88738D18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524000"/>
            <a:ext cx="3968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p–1</a:t>
            </a:r>
          </a:p>
        </p:txBody>
      </p:sp>
      <p:sp>
        <p:nvSpPr>
          <p:cNvPr id="57355" name="Rectangle 109">
            <a:extLst>
              <a:ext uri="{FF2B5EF4-FFF2-40B4-BE49-F238E27FC236}">
                <a16:creationId xmlns:a16="http://schemas.microsoft.com/office/drawing/2014/main" id="{6A6C81EE-0AC4-904A-B8A6-E45005E39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1524000"/>
            <a:ext cx="20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</a:t>
            </a:r>
          </a:p>
        </p:txBody>
      </p:sp>
      <p:sp>
        <p:nvSpPr>
          <p:cNvPr id="57356" name="Rectangle 110">
            <a:extLst>
              <a:ext uri="{FF2B5EF4-FFF2-40B4-BE49-F238E27FC236}">
                <a16:creationId xmlns:a16="http://schemas.microsoft.com/office/drawing/2014/main" id="{73707EA1-803B-9A41-8434-47DC9A0E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2552700"/>
            <a:ext cx="1708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57" name="Line 111">
            <a:extLst>
              <a:ext uri="{FF2B5EF4-FFF2-40B4-BE49-F238E27FC236}">
                <a16:creationId xmlns:a16="http://schemas.microsoft.com/office/drawing/2014/main" id="{60A0D38A-71A3-0346-992E-D8310EE88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905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58" name="Rectangle 112">
            <a:extLst>
              <a:ext uri="{FF2B5EF4-FFF2-40B4-BE49-F238E27FC236}">
                <a16:creationId xmlns:a16="http://schemas.microsoft.com/office/drawing/2014/main" id="{659FE32D-CE00-EE4E-B63E-57916FCA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2324100"/>
            <a:ext cx="492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valid</a:t>
            </a:r>
          </a:p>
        </p:txBody>
      </p:sp>
      <p:sp>
        <p:nvSpPr>
          <p:cNvPr id="57359" name="Rectangle 113">
            <a:extLst>
              <a:ext uri="{FF2B5EF4-FFF2-40B4-BE49-F238E27FC236}">
                <a16:creationId xmlns:a16="http://schemas.microsoft.com/office/drawing/2014/main" id="{1B69E970-0149-B94E-9FE0-297EAECD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2324100"/>
            <a:ext cx="196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physical page number</a:t>
            </a:r>
          </a:p>
        </p:txBody>
      </p:sp>
      <p:sp>
        <p:nvSpPr>
          <p:cNvPr id="57360" name="Rectangle 114">
            <a:extLst>
              <a:ext uri="{FF2B5EF4-FFF2-40B4-BE49-F238E27FC236}">
                <a16:creationId xmlns:a16="http://schemas.microsoft.com/office/drawing/2014/main" id="{78FD59D8-CCBA-3E4D-8531-4C815FE6B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2552700"/>
            <a:ext cx="565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61" name="Rectangle 115">
            <a:extLst>
              <a:ext uri="{FF2B5EF4-FFF2-40B4-BE49-F238E27FC236}">
                <a16:creationId xmlns:a16="http://schemas.microsoft.com/office/drawing/2014/main" id="{953D26B7-118E-B54F-84AB-021A5690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552700"/>
            <a:ext cx="4127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62" name="Rectangle 116">
            <a:extLst>
              <a:ext uri="{FF2B5EF4-FFF2-40B4-BE49-F238E27FC236}">
                <a16:creationId xmlns:a16="http://schemas.microsoft.com/office/drawing/2014/main" id="{1FBB5D6F-D09C-5F46-B27D-23197831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2324100"/>
            <a:ext cx="3571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tag</a:t>
            </a:r>
          </a:p>
        </p:txBody>
      </p:sp>
      <p:sp>
        <p:nvSpPr>
          <p:cNvPr id="57363" name="Rectangle 117">
            <a:extLst>
              <a:ext uri="{FF2B5EF4-FFF2-40B4-BE49-F238E27FC236}">
                <a16:creationId xmlns:a16="http://schemas.microsoft.com/office/drawing/2014/main" id="{6B59BD91-4294-3A45-8D1D-EE0B4B7F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2705100"/>
            <a:ext cx="1708150" cy="1428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64" name="Rectangle 118">
            <a:extLst>
              <a:ext uri="{FF2B5EF4-FFF2-40B4-BE49-F238E27FC236}">
                <a16:creationId xmlns:a16="http://schemas.microsoft.com/office/drawing/2014/main" id="{AED77951-D3A4-E74D-AEEC-009E2534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2705100"/>
            <a:ext cx="565150" cy="1428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65" name="Rectangle 119">
            <a:extLst>
              <a:ext uri="{FF2B5EF4-FFF2-40B4-BE49-F238E27FC236}">
                <a16:creationId xmlns:a16="http://schemas.microsoft.com/office/drawing/2014/main" id="{CC480489-9BBC-B840-85AD-B8CC06A76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705100"/>
            <a:ext cx="412750" cy="1428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66" name="Rectangle 120">
            <a:extLst>
              <a:ext uri="{FF2B5EF4-FFF2-40B4-BE49-F238E27FC236}">
                <a16:creationId xmlns:a16="http://schemas.microsoft.com/office/drawing/2014/main" id="{500B1849-AAB5-234F-9852-5A8F49A22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2857500"/>
            <a:ext cx="1708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67" name="Rectangle 121">
            <a:extLst>
              <a:ext uri="{FF2B5EF4-FFF2-40B4-BE49-F238E27FC236}">
                <a16:creationId xmlns:a16="http://schemas.microsoft.com/office/drawing/2014/main" id="{101ECD77-651A-1B4F-92CE-6304DE23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2857500"/>
            <a:ext cx="565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68" name="Rectangle 122">
            <a:extLst>
              <a:ext uri="{FF2B5EF4-FFF2-40B4-BE49-F238E27FC236}">
                <a16:creationId xmlns:a16="http://schemas.microsoft.com/office/drawing/2014/main" id="{B47C278B-0850-2847-B557-83F32D675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857500"/>
            <a:ext cx="4127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69" name="Rectangle 123">
            <a:extLst>
              <a:ext uri="{FF2B5EF4-FFF2-40B4-BE49-F238E27FC236}">
                <a16:creationId xmlns:a16="http://schemas.microsoft.com/office/drawing/2014/main" id="{E797FF60-3660-A24A-BCF7-385D36A4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3009900"/>
            <a:ext cx="1708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70" name="Rectangle 124">
            <a:extLst>
              <a:ext uri="{FF2B5EF4-FFF2-40B4-BE49-F238E27FC236}">
                <a16:creationId xmlns:a16="http://schemas.microsoft.com/office/drawing/2014/main" id="{0C312280-418A-2248-99D1-365F1D0A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3009900"/>
            <a:ext cx="565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71" name="Rectangle 125">
            <a:extLst>
              <a:ext uri="{FF2B5EF4-FFF2-40B4-BE49-F238E27FC236}">
                <a16:creationId xmlns:a16="http://schemas.microsoft.com/office/drawing/2014/main" id="{09FF0A96-FC64-0145-9EC1-28A9EE7F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009900"/>
            <a:ext cx="4127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72" name="Line 126">
            <a:extLst>
              <a:ext uri="{FF2B5EF4-FFF2-40B4-BE49-F238E27FC236}">
                <a16:creationId xmlns:a16="http://schemas.microsoft.com/office/drawing/2014/main" id="{10B34FD7-ADD2-144C-AABA-4A35E151F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1750" y="2286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73" name="Line 127">
            <a:extLst>
              <a:ext uri="{FF2B5EF4-FFF2-40B4-BE49-F238E27FC236}">
                <a16:creationId xmlns:a16="http://schemas.microsoft.com/office/drawing/2014/main" id="{490F5277-4356-9F4D-85DB-A96A71C86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286000"/>
            <a:ext cx="0" cy="1169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74" name="Oval 128">
            <a:extLst>
              <a:ext uri="{FF2B5EF4-FFF2-40B4-BE49-F238E27FC236}">
                <a16:creationId xmlns:a16="http://schemas.microsoft.com/office/drawing/2014/main" id="{0FB7FD73-9C70-364D-B0CD-CEAF4643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6178550"/>
            <a:ext cx="279400" cy="196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75" name="Rectangle 129">
            <a:extLst>
              <a:ext uri="{FF2B5EF4-FFF2-40B4-BE49-F238E27FC236}">
                <a16:creationId xmlns:a16="http://schemas.microsoft.com/office/drawing/2014/main" id="{55F09EB4-6BF0-EA4A-BBF5-07786218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6172200"/>
            <a:ext cx="168275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76" name="Line 130">
            <a:extLst>
              <a:ext uri="{FF2B5EF4-FFF2-40B4-BE49-F238E27FC236}">
                <a16:creationId xmlns:a16="http://schemas.microsoft.com/office/drawing/2014/main" id="{5089D710-88CE-2C45-B64C-0E7139F7A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6450" y="61722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77" name="Rectangle 131">
            <a:extLst>
              <a:ext uri="{FF2B5EF4-FFF2-40B4-BE49-F238E27FC236}">
                <a16:creationId xmlns:a16="http://schemas.microsoft.com/office/drawing/2014/main" id="{EA3C26CB-6805-7548-886E-8589502C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972050"/>
            <a:ext cx="1497013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78" name="Rectangle 132">
            <a:extLst>
              <a:ext uri="{FF2B5EF4-FFF2-40B4-BE49-F238E27FC236}">
                <a16:creationId xmlns:a16="http://schemas.microsoft.com/office/drawing/2014/main" id="{3E23DE6B-2306-4B44-8103-F3DBB8D4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97463"/>
            <a:ext cx="1497013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79" name="Rectangle 133">
            <a:extLst>
              <a:ext uri="{FF2B5EF4-FFF2-40B4-BE49-F238E27FC236}">
                <a16:creationId xmlns:a16="http://schemas.microsoft.com/office/drawing/2014/main" id="{F210C753-C1A3-E44A-9914-453D7CE7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22875"/>
            <a:ext cx="1497013" cy="1143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0" name="Rectangle 134">
            <a:extLst>
              <a:ext uri="{FF2B5EF4-FFF2-40B4-BE49-F238E27FC236}">
                <a16:creationId xmlns:a16="http://schemas.microsoft.com/office/drawing/2014/main" id="{AA23CD36-F502-694A-BBBE-08A9A434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475288"/>
            <a:ext cx="1497013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1" name="Rectangle 135">
            <a:extLst>
              <a:ext uri="{FF2B5EF4-FFF2-40B4-BE49-F238E27FC236}">
                <a16:creationId xmlns:a16="http://schemas.microsoft.com/office/drawing/2014/main" id="{F3169236-82C8-1948-8D9E-C653AB73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349875"/>
            <a:ext cx="1497013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2" name="Rectangle 136">
            <a:extLst>
              <a:ext uri="{FF2B5EF4-FFF2-40B4-BE49-F238E27FC236}">
                <a16:creationId xmlns:a16="http://schemas.microsoft.com/office/drawing/2014/main" id="{EEC49108-3443-EF47-8B99-96F0848AC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600700"/>
            <a:ext cx="1497013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3" name="Rectangle 137">
            <a:extLst>
              <a:ext uri="{FF2B5EF4-FFF2-40B4-BE49-F238E27FC236}">
                <a16:creationId xmlns:a16="http://schemas.microsoft.com/office/drawing/2014/main" id="{5F323A45-EA9F-C341-B63E-BA693639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4972050"/>
            <a:ext cx="741362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4" name="Rectangle 138">
            <a:extLst>
              <a:ext uri="{FF2B5EF4-FFF2-40B4-BE49-F238E27FC236}">
                <a16:creationId xmlns:a16="http://schemas.microsoft.com/office/drawing/2014/main" id="{A9B53933-2282-FE4E-9F08-2CA81556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5097463"/>
            <a:ext cx="741362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5" name="Rectangle 139">
            <a:extLst>
              <a:ext uri="{FF2B5EF4-FFF2-40B4-BE49-F238E27FC236}">
                <a16:creationId xmlns:a16="http://schemas.microsoft.com/office/drawing/2014/main" id="{FDF5C6A9-033F-D840-AFDE-F8F318D4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5222875"/>
            <a:ext cx="741362" cy="1143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6" name="Rectangle 140">
            <a:extLst>
              <a:ext uri="{FF2B5EF4-FFF2-40B4-BE49-F238E27FC236}">
                <a16:creationId xmlns:a16="http://schemas.microsoft.com/office/drawing/2014/main" id="{829D0D50-B88E-DE47-9740-3F6D77EB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5349875"/>
            <a:ext cx="741362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7" name="Rectangle 141">
            <a:extLst>
              <a:ext uri="{FF2B5EF4-FFF2-40B4-BE49-F238E27FC236}">
                <a16:creationId xmlns:a16="http://schemas.microsoft.com/office/drawing/2014/main" id="{5B7488E2-A154-4E4B-9309-89433B54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5475288"/>
            <a:ext cx="741362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8" name="Rectangle 142">
            <a:extLst>
              <a:ext uri="{FF2B5EF4-FFF2-40B4-BE49-F238E27FC236}">
                <a16:creationId xmlns:a16="http://schemas.microsoft.com/office/drawing/2014/main" id="{8395A368-A787-C647-95CE-6E1070EF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5600700"/>
            <a:ext cx="741362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89" name="Rectangle 143">
            <a:extLst>
              <a:ext uri="{FF2B5EF4-FFF2-40B4-BE49-F238E27FC236}">
                <a16:creationId xmlns:a16="http://schemas.microsoft.com/office/drawing/2014/main" id="{7955D76E-8138-A64D-B937-54D1AC4B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4972050"/>
            <a:ext cx="280988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90" name="Rectangle 144">
            <a:extLst>
              <a:ext uri="{FF2B5EF4-FFF2-40B4-BE49-F238E27FC236}">
                <a16:creationId xmlns:a16="http://schemas.microsoft.com/office/drawing/2014/main" id="{D15729A7-BF61-0D4B-B63D-E346E14F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5097463"/>
            <a:ext cx="280988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91" name="Rectangle 145">
            <a:extLst>
              <a:ext uri="{FF2B5EF4-FFF2-40B4-BE49-F238E27FC236}">
                <a16:creationId xmlns:a16="http://schemas.microsoft.com/office/drawing/2014/main" id="{E22810C7-EF89-8445-BE25-7A693C9D8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5222875"/>
            <a:ext cx="280988" cy="1143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92" name="Rectangle 146">
            <a:extLst>
              <a:ext uri="{FF2B5EF4-FFF2-40B4-BE49-F238E27FC236}">
                <a16:creationId xmlns:a16="http://schemas.microsoft.com/office/drawing/2014/main" id="{97EEAAFA-62A8-4C44-9C47-E10872A3A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5349875"/>
            <a:ext cx="280988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93" name="Rectangle 147">
            <a:extLst>
              <a:ext uri="{FF2B5EF4-FFF2-40B4-BE49-F238E27FC236}">
                <a16:creationId xmlns:a16="http://schemas.microsoft.com/office/drawing/2014/main" id="{CCCE971B-1A0C-9545-A40E-162E80B7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5475288"/>
            <a:ext cx="280988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94" name="Rectangle 148">
            <a:extLst>
              <a:ext uri="{FF2B5EF4-FFF2-40B4-BE49-F238E27FC236}">
                <a16:creationId xmlns:a16="http://schemas.microsoft.com/office/drawing/2014/main" id="{7DE43DC2-CEC2-914D-80E0-96FA12115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5600700"/>
            <a:ext cx="280988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395" name="Rectangle 149">
            <a:extLst>
              <a:ext uri="{FF2B5EF4-FFF2-40B4-BE49-F238E27FC236}">
                <a16:creationId xmlns:a16="http://schemas.microsoft.com/office/drawing/2014/main" id="{335BC589-468C-D64B-94D4-47B761E8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37100"/>
            <a:ext cx="501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26987" rIns="50800" bIns="26987">
            <a:spAutoFit/>
          </a:bodyPr>
          <a:lstStyle>
            <a:lvl1pPr defTabSz="2762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76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76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76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76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valid</a:t>
            </a:r>
          </a:p>
        </p:txBody>
      </p:sp>
      <p:sp>
        <p:nvSpPr>
          <p:cNvPr id="57396" name="Rectangle 150">
            <a:extLst>
              <a:ext uri="{FF2B5EF4-FFF2-40B4-BE49-F238E27FC236}">
                <a16:creationId xmlns:a16="http://schemas.microsoft.com/office/drawing/2014/main" id="{F1CE2078-3A71-B246-8342-35781F1B3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737100"/>
            <a:ext cx="3667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26987" rIns="50800" bIns="26987">
            <a:spAutoFit/>
          </a:bodyPr>
          <a:lstStyle>
            <a:lvl1pPr defTabSz="2762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76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76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76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76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tag</a:t>
            </a:r>
          </a:p>
        </p:txBody>
      </p:sp>
      <p:sp>
        <p:nvSpPr>
          <p:cNvPr id="57397" name="Rectangle 151">
            <a:extLst>
              <a:ext uri="{FF2B5EF4-FFF2-40B4-BE49-F238E27FC236}">
                <a16:creationId xmlns:a16="http://schemas.microsoft.com/office/drawing/2014/main" id="{296631D3-FBF5-D742-B04D-E8E224077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4737100"/>
            <a:ext cx="465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26987" rIns="50800" bIns="26987">
            <a:spAutoFit/>
          </a:bodyPr>
          <a:lstStyle>
            <a:lvl1pPr defTabSz="2762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76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76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76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76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data</a:t>
            </a:r>
          </a:p>
        </p:txBody>
      </p:sp>
      <p:sp>
        <p:nvSpPr>
          <p:cNvPr id="57398" name="Line 152">
            <a:extLst>
              <a:ext uri="{FF2B5EF4-FFF2-40B4-BE49-F238E27FC236}">
                <a16:creationId xmlns:a16="http://schemas.microsoft.com/office/drawing/2014/main" id="{9270BEE6-39B1-C04C-8723-CCE049AE01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5550" y="52927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9" name="Line 153">
            <a:extLst>
              <a:ext uri="{FF2B5EF4-FFF2-40B4-BE49-F238E27FC236}">
                <a16:creationId xmlns:a16="http://schemas.microsoft.com/office/drawing/2014/main" id="{7C9BA5C4-91E3-C045-8000-D5A8F949B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5299075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00" name="Rectangle 154">
            <a:extLst>
              <a:ext uri="{FF2B5EF4-FFF2-40B4-BE49-F238E27FC236}">
                <a16:creationId xmlns:a16="http://schemas.microsoft.com/office/drawing/2014/main" id="{0758D511-B4B9-5546-8F71-5087044D7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6049963"/>
            <a:ext cx="5715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26987" rIns="50800" bIns="26987">
            <a:spAutoFit/>
          </a:bodyPr>
          <a:lstStyle>
            <a:lvl1pPr defTabSz="2762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76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76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76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76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data</a:t>
            </a:r>
          </a:p>
        </p:txBody>
      </p:sp>
      <p:sp>
        <p:nvSpPr>
          <p:cNvPr id="57401" name="Line 155">
            <a:extLst>
              <a:ext uri="{FF2B5EF4-FFF2-40B4-BE49-F238E27FC236}">
                <a16:creationId xmlns:a16="http://schemas.microsoft.com/office/drawing/2014/main" id="{C1443ED4-E596-714E-9B82-FCCD8560F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3" y="5299075"/>
            <a:ext cx="0" cy="919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02" name="Line 156">
            <a:extLst>
              <a:ext uri="{FF2B5EF4-FFF2-40B4-BE49-F238E27FC236}">
                <a16:creationId xmlns:a16="http://schemas.microsoft.com/office/drawing/2014/main" id="{CECF1ACF-0836-634D-AD70-A1B5532BF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5307013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03" name="Line 157">
            <a:extLst>
              <a:ext uri="{FF2B5EF4-FFF2-40B4-BE49-F238E27FC236}">
                <a16:creationId xmlns:a16="http://schemas.microsoft.com/office/drawing/2014/main" id="{3E472F72-FDBB-0C42-87C9-F394327A6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5978525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04" name="Oval 158">
            <a:extLst>
              <a:ext uri="{FF2B5EF4-FFF2-40B4-BE49-F238E27FC236}">
                <a16:creationId xmlns:a16="http://schemas.microsoft.com/office/drawing/2014/main" id="{A4D21EEE-F53F-3749-B6CF-5EE3C707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5935663"/>
            <a:ext cx="155575" cy="155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50800" tIns="26987" rIns="50800" bIns="26987" anchor="ctr"/>
          <a:lstStyle>
            <a:lvl1pPr defTabSz="2762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76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76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76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76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>
                <a:latin typeface="Helvetica" pitchFamily="2" charset="0"/>
              </a:rPr>
              <a:t>=</a:t>
            </a:r>
          </a:p>
        </p:txBody>
      </p:sp>
      <p:sp>
        <p:nvSpPr>
          <p:cNvPr id="57405" name="Line 159">
            <a:extLst>
              <a:ext uri="{FF2B5EF4-FFF2-40B4-BE49-F238E27FC236}">
                <a16:creationId xmlns:a16="http://schemas.microsoft.com/office/drawing/2014/main" id="{BBA476DC-CE67-EB46-9D70-8D44FEF43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61039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06" name="Line 160">
            <a:extLst>
              <a:ext uri="{FF2B5EF4-FFF2-40B4-BE49-F238E27FC236}">
                <a16:creationId xmlns:a16="http://schemas.microsoft.com/office/drawing/2014/main" id="{4E634FAD-0A0E-654F-A7E5-C4961B79F7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7088" y="6334125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07" name="Oval 161">
            <a:extLst>
              <a:ext uri="{FF2B5EF4-FFF2-40B4-BE49-F238E27FC236}">
                <a16:creationId xmlns:a16="http://schemas.microsoft.com/office/drawing/2014/main" id="{13AB8244-00BC-6C43-BFE3-32D74358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5272088"/>
            <a:ext cx="30162" cy="301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408" name="Oval 162">
            <a:extLst>
              <a:ext uri="{FF2B5EF4-FFF2-40B4-BE49-F238E27FC236}">
                <a16:creationId xmlns:a16="http://schemas.microsoft.com/office/drawing/2014/main" id="{D0BFBB43-21B3-F14A-8AB6-8DCC0115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272088"/>
            <a:ext cx="30163" cy="301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409" name="Oval 163">
            <a:extLst>
              <a:ext uri="{FF2B5EF4-FFF2-40B4-BE49-F238E27FC236}">
                <a16:creationId xmlns:a16="http://schemas.microsoft.com/office/drawing/2014/main" id="{5C3C0F6F-3512-9848-A115-10E308A5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5272088"/>
            <a:ext cx="30163" cy="301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410" name="Line 164">
            <a:extLst>
              <a:ext uri="{FF2B5EF4-FFF2-40B4-BE49-F238E27FC236}">
                <a16:creationId xmlns:a16="http://schemas.microsoft.com/office/drawing/2014/main" id="{F9BE7A23-B82B-F046-97FA-870AE40FA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150" y="6224588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1" name="Line 165">
            <a:extLst>
              <a:ext uri="{FF2B5EF4-FFF2-40B4-BE49-F238E27FC236}">
                <a16:creationId xmlns:a16="http://schemas.microsoft.com/office/drawing/2014/main" id="{EE697D5C-FF5D-CB49-B13C-FD49FE9EAD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6291263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2" name="Rectangle 166">
            <a:extLst>
              <a:ext uri="{FF2B5EF4-FFF2-40B4-BE49-F238E27FC236}">
                <a16:creationId xmlns:a16="http://schemas.microsoft.com/office/drawing/2014/main" id="{CFF59C46-5FAF-254A-8C20-E248147B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6096000"/>
            <a:ext cx="1171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cache hit</a:t>
            </a:r>
          </a:p>
        </p:txBody>
      </p:sp>
      <p:sp>
        <p:nvSpPr>
          <p:cNvPr id="57413" name="Line 167">
            <a:extLst>
              <a:ext uri="{FF2B5EF4-FFF2-40B4-BE49-F238E27FC236}">
                <a16:creationId xmlns:a16="http://schemas.microsoft.com/office/drawing/2014/main" id="{1B044CD3-E132-744D-AED3-36BAB0EB2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42322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4" name="Line 168">
            <a:extLst>
              <a:ext uri="{FF2B5EF4-FFF2-40B4-BE49-F238E27FC236}">
                <a16:creationId xmlns:a16="http://schemas.microsoft.com/office/drawing/2014/main" id="{56C847D5-6917-6B4A-9A64-AC07775BF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9950" y="4606925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5" name="Line 169">
            <a:extLst>
              <a:ext uri="{FF2B5EF4-FFF2-40B4-BE49-F238E27FC236}">
                <a16:creationId xmlns:a16="http://schemas.microsoft.com/office/drawing/2014/main" id="{4907DC29-E610-F345-AEE2-9C155C01B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4613275"/>
            <a:ext cx="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6" name="Rectangle 170">
            <a:extLst>
              <a:ext uri="{FF2B5EF4-FFF2-40B4-BE49-F238E27FC236}">
                <a16:creationId xmlns:a16="http://schemas.microsoft.com/office/drawing/2014/main" id="{BB51488F-D06B-CF43-AFF0-D8B37FC1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4325938"/>
            <a:ext cx="4460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tag</a:t>
            </a:r>
          </a:p>
        </p:txBody>
      </p:sp>
      <p:sp>
        <p:nvSpPr>
          <p:cNvPr id="57417" name="Line 173">
            <a:extLst>
              <a:ext uri="{FF2B5EF4-FFF2-40B4-BE49-F238E27FC236}">
                <a16:creationId xmlns:a16="http://schemas.microsoft.com/office/drawing/2014/main" id="{E4FE9FFA-28BF-014C-8720-BA0C9438C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950" y="42322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8" name="Line 174">
            <a:extLst>
              <a:ext uri="{FF2B5EF4-FFF2-40B4-BE49-F238E27FC236}">
                <a16:creationId xmlns:a16="http://schemas.microsoft.com/office/drawing/2014/main" id="{6230E1A5-4BE9-2D40-B805-13AE91C28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950" y="4613275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9" name="Rectangle 175">
            <a:extLst>
              <a:ext uri="{FF2B5EF4-FFF2-40B4-BE49-F238E27FC236}">
                <a16:creationId xmlns:a16="http://schemas.microsoft.com/office/drawing/2014/main" id="{D86171F8-F520-AC49-BF2B-4B35C43CF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4402138"/>
            <a:ext cx="9271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index</a:t>
            </a:r>
          </a:p>
        </p:txBody>
      </p:sp>
      <p:sp>
        <p:nvSpPr>
          <p:cNvPr id="57420" name="Oval 176">
            <a:extLst>
              <a:ext uri="{FF2B5EF4-FFF2-40B4-BE49-F238E27FC236}">
                <a16:creationId xmlns:a16="http://schemas.microsoft.com/office/drawing/2014/main" id="{E4280622-48FA-D143-AA68-3EEF0A04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63950"/>
            <a:ext cx="279400" cy="196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421" name="Rectangle 177">
            <a:extLst>
              <a:ext uri="{FF2B5EF4-FFF2-40B4-BE49-F238E27FC236}">
                <a16:creationId xmlns:a16="http://schemas.microsoft.com/office/drawing/2014/main" id="{CD449AF7-A6FC-CD43-B15C-BEFB3E7DF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657600"/>
            <a:ext cx="168275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422" name="Line 178">
            <a:extLst>
              <a:ext uri="{FF2B5EF4-FFF2-40B4-BE49-F238E27FC236}">
                <a16:creationId xmlns:a16="http://schemas.microsoft.com/office/drawing/2014/main" id="{58F92357-EA94-2942-8E19-168ECF6E7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850" y="36576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23" name="Line 179">
            <a:extLst>
              <a:ext uri="{FF2B5EF4-FFF2-40B4-BE49-F238E27FC236}">
                <a16:creationId xmlns:a16="http://schemas.microsoft.com/office/drawing/2014/main" id="{A0D5B8F4-3382-F140-AD65-9F82B0CE7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3463925"/>
            <a:ext cx="1393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24" name="Oval 180">
            <a:extLst>
              <a:ext uri="{FF2B5EF4-FFF2-40B4-BE49-F238E27FC236}">
                <a16:creationId xmlns:a16="http://schemas.microsoft.com/office/drawing/2014/main" id="{F02098AA-A7AC-AE4C-A1DF-9E0F88EBA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3421063"/>
            <a:ext cx="155575" cy="155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50800" tIns="26987" rIns="50800" bIns="26987" anchor="ctr"/>
          <a:lstStyle>
            <a:lvl1pPr defTabSz="2762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76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76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76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76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>
                <a:latin typeface="Helvetica" pitchFamily="2" charset="0"/>
              </a:rPr>
              <a:t>=</a:t>
            </a:r>
          </a:p>
        </p:txBody>
      </p:sp>
      <p:sp>
        <p:nvSpPr>
          <p:cNvPr id="57425" name="Line 181">
            <a:extLst>
              <a:ext uri="{FF2B5EF4-FFF2-40B4-BE49-F238E27FC236}">
                <a16:creationId xmlns:a16="http://schemas.microsoft.com/office/drawing/2014/main" id="{2660C312-EE77-974E-A1FE-72B5EE3DA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7013" y="35893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26" name="Line 182">
            <a:extLst>
              <a:ext uri="{FF2B5EF4-FFF2-40B4-BE49-F238E27FC236}">
                <a16:creationId xmlns:a16="http://schemas.microsoft.com/office/drawing/2014/main" id="{7064A640-5CE5-844A-9BDE-458A2495D2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488" y="3819525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27" name="Line 183">
            <a:extLst>
              <a:ext uri="{FF2B5EF4-FFF2-40B4-BE49-F238E27FC236}">
                <a16:creationId xmlns:a16="http://schemas.microsoft.com/office/drawing/2014/main" id="{500EA5AD-03D2-EE4C-9239-9D9464AD7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2613" y="3703638"/>
            <a:ext cx="509587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28" name="Line 184">
            <a:extLst>
              <a:ext uri="{FF2B5EF4-FFF2-40B4-BE49-F238E27FC236}">
                <a16:creationId xmlns:a16="http://schemas.microsoft.com/office/drawing/2014/main" id="{F871AE7C-9775-6942-82FF-8975BDA388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4750" y="3776663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29" name="Rectangle 185">
            <a:extLst>
              <a:ext uri="{FF2B5EF4-FFF2-40B4-BE49-F238E27FC236}">
                <a16:creationId xmlns:a16="http://schemas.microsoft.com/office/drawing/2014/main" id="{842DBB29-110D-C34E-A980-7E43AE71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32200"/>
            <a:ext cx="968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TLB hit</a:t>
            </a:r>
          </a:p>
        </p:txBody>
      </p:sp>
      <p:sp>
        <p:nvSpPr>
          <p:cNvPr id="57430" name="Line 186">
            <a:extLst>
              <a:ext uri="{FF2B5EF4-FFF2-40B4-BE49-F238E27FC236}">
                <a16:creationId xmlns:a16="http://schemas.microsoft.com/office/drawing/2014/main" id="{50BF48B2-3190-5A4E-998D-D3717AAE5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00" y="2768600"/>
            <a:ext cx="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31" name="Line 187">
            <a:extLst>
              <a:ext uri="{FF2B5EF4-FFF2-40B4-BE49-F238E27FC236}">
                <a16:creationId xmlns:a16="http://schemas.microsoft.com/office/drawing/2014/main" id="{074C3363-AD9C-FA47-8549-6678ECE6B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84475"/>
            <a:ext cx="0" cy="919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32" name="Line 188">
            <a:extLst>
              <a:ext uri="{FF2B5EF4-FFF2-40B4-BE49-F238E27FC236}">
                <a16:creationId xmlns:a16="http://schemas.microsoft.com/office/drawing/2014/main" id="{1C79DC74-C340-924A-938E-F4A8F9C4F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792413"/>
            <a:ext cx="0" cy="116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33" name="AutoShape 189">
            <a:extLst>
              <a:ext uri="{FF2B5EF4-FFF2-40B4-BE49-F238E27FC236}">
                <a16:creationId xmlns:a16="http://schemas.microsoft.com/office/drawing/2014/main" id="{160D8C67-1DF2-3344-8846-56BC573BBC74}"/>
              </a:ext>
            </a:extLst>
          </p:cNvPr>
          <p:cNvSpPr>
            <a:spLocks/>
          </p:cNvSpPr>
          <p:nvPr/>
        </p:nvSpPr>
        <p:spPr bwMode="auto">
          <a:xfrm>
            <a:off x="7162800" y="18288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434" name="AutoShape 190">
            <a:extLst>
              <a:ext uri="{FF2B5EF4-FFF2-40B4-BE49-F238E27FC236}">
                <a16:creationId xmlns:a16="http://schemas.microsoft.com/office/drawing/2014/main" id="{56B1CA1F-D1B0-AF41-B4B8-54C93BF77CFE}"/>
              </a:ext>
            </a:extLst>
          </p:cNvPr>
          <p:cNvSpPr>
            <a:spLocks/>
          </p:cNvSpPr>
          <p:nvPr/>
        </p:nvSpPr>
        <p:spPr bwMode="auto">
          <a:xfrm>
            <a:off x="7620000" y="396240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7435" name="Text Box 191">
            <a:extLst>
              <a:ext uri="{FF2B5EF4-FFF2-40B4-BE49-F238E27FC236}">
                <a16:creationId xmlns:a16="http://schemas.microsoft.com/office/drawing/2014/main" id="{E1D9C237-33AF-B140-A03E-755935C7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5288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TLB</a:t>
            </a:r>
          </a:p>
        </p:txBody>
      </p:sp>
      <p:sp>
        <p:nvSpPr>
          <p:cNvPr id="57436" name="Text Box 192">
            <a:extLst>
              <a:ext uri="{FF2B5EF4-FFF2-40B4-BE49-F238E27FC236}">
                <a16:creationId xmlns:a16="http://schemas.microsoft.com/office/drawing/2014/main" id="{629C7B36-13FF-044D-9578-A69192E8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876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Cache</a:t>
            </a:r>
          </a:p>
        </p:txBody>
      </p:sp>
      <p:sp>
        <p:nvSpPr>
          <p:cNvPr id="57437" name="Text Box 193">
            <a:extLst>
              <a:ext uri="{FF2B5EF4-FFF2-40B4-BE49-F238E27FC236}">
                <a16:creationId xmlns:a16="http://schemas.microsoft.com/office/drawing/2014/main" id="{1052259F-B63A-FC49-872D-C0471C8F1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2490788"/>
            <a:ext cx="2651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57438" name="Text Box 194">
            <a:extLst>
              <a:ext uri="{FF2B5EF4-FFF2-40B4-BE49-F238E27FC236}">
                <a16:creationId xmlns:a16="http://schemas.microsoft.com/office/drawing/2014/main" id="{5D915081-DBD4-2A49-A70A-CF12FB0FB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2497138"/>
            <a:ext cx="2651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57439" name="Text Box 195">
            <a:extLst>
              <a:ext uri="{FF2B5EF4-FFF2-40B4-BE49-F238E27FC236}">
                <a16:creationId xmlns:a16="http://schemas.microsoft.com/office/drawing/2014/main" id="{B97E0E2C-B64E-C142-9036-5E0504B44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2497138"/>
            <a:ext cx="2651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57440" name="Rectangle 2">
            <a:extLst>
              <a:ext uri="{FF2B5EF4-FFF2-40B4-BE49-F238E27FC236}">
                <a16:creationId xmlns:a16="http://schemas.microsoft.com/office/drawing/2014/main" id="{FCFBA3F1-ADB8-E144-98BB-FE87AAC2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968750"/>
            <a:ext cx="1635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Helvetica" pitchFamily="2" charset="0"/>
              </a:rPr>
              <a:t>physical address</a:t>
            </a:r>
          </a:p>
        </p:txBody>
      </p:sp>
      <p:sp>
        <p:nvSpPr>
          <p:cNvPr id="57441" name="Rectangle 102">
            <a:extLst>
              <a:ext uri="{FF2B5EF4-FFF2-40B4-BE49-F238E27FC236}">
                <a16:creationId xmlns:a16="http://schemas.microsoft.com/office/drawing/2014/main" id="{0698ABEB-BD24-D749-B9E1-E04B8A488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4008438"/>
            <a:ext cx="2090738" cy="2286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6037" tIns="23812" rIns="46037" bIns="23812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physical page number</a:t>
            </a:r>
          </a:p>
        </p:txBody>
      </p:sp>
      <p:sp>
        <p:nvSpPr>
          <p:cNvPr id="57442" name="Rectangle 103">
            <a:extLst>
              <a:ext uri="{FF2B5EF4-FFF2-40B4-BE49-F238E27FC236}">
                <a16:creationId xmlns:a16="http://schemas.microsoft.com/office/drawing/2014/main" id="{F9F43747-952E-0B44-A023-8CE4392CE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4008438"/>
            <a:ext cx="1100137" cy="2286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6037" tIns="23812" rIns="46037" bIns="23812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page offset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7" name="Group 54">
            <a:extLst>
              <a:ext uri="{FF2B5EF4-FFF2-40B4-BE49-F238E27FC236}">
                <a16:creationId xmlns:a16="http://schemas.microsoft.com/office/drawing/2014/main" id="{CA39F4C6-0BB5-BD44-B91E-358241DECF79}"/>
              </a:ext>
            </a:extLst>
          </p:cNvPr>
          <p:cNvGrpSpPr>
            <a:grpSpLocks/>
          </p:cNvGrpSpPr>
          <p:nvPr/>
        </p:nvGrpSpPr>
        <p:grpSpPr bwMode="auto">
          <a:xfrm>
            <a:off x="3911600" y="3028950"/>
            <a:ext cx="992188" cy="309563"/>
            <a:chOff x="2445" y="1645"/>
            <a:chExt cx="625" cy="195"/>
          </a:xfrm>
        </p:grpSpPr>
        <p:sp>
          <p:nvSpPr>
            <p:cNvPr id="59537" name="Line 55">
              <a:extLst>
                <a:ext uri="{FF2B5EF4-FFF2-40B4-BE49-F238E27FC236}">
                  <a16:creationId xmlns:a16="http://schemas.microsoft.com/office/drawing/2014/main" id="{4BBA0587-0177-5B43-8AF5-440E91F49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1705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9538" name="Text Box 56">
              <a:extLst>
                <a:ext uri="{FF2B5EF4-FFF2-40B4-BE49-F238E27FC236}">
                  <a16:creationId xmlns:a16="http://schemas.microsoft.com/office/drawing/2014/main" id="{61B91B60-004B-A740-9531-5940AF8A7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1645"/>
              <a:ext cx="398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TLBI</a:t>
              </a:r>
            </a:p>
          </p:txBody>
        </p:sp>
      </p:grpSp>
      <p:sp>
        <p:nvSpPr>
          <p:cNvPr id="59395" name="灯片编号占位符 5">
            <a:extLst>
              <a:ext uri="{FF2B5EF4-FFF2-40B4-BE49-F238E27FC236}">
                <a16:creationId xmlns:a16="http://schemas.microsoft.com/office/drawing/2014/main" id="{79FA71FC-327C-7240-9F21-27450B93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1B896-B801-7C4D-9076-C7586D028EB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0BAC94C-ABA1-8E49-BC65-78A215362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411162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TLB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16 entries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4-way associative (2-bit)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grpSp>
        <p:nvGrpSpPr>
          <p:cNvPr id="59397" name="Group 5">
            <a:extLst>
              <a:ext uri="{FF2B5EF4-FFF2-40B4-BE49-F238E27FC236}">
                <a16:creationId xmlns:a16="http://schemas.microsoft.com/office/drawing/2014/main" id="{66FEE683-68BA-8B4A-A3CA-4944A8B6FAA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36913"/>
            <a:ext cx="6823075" cy="609600"/>
            <a:chOff x="605" y="1776"/>
            <a:chExt cx="4298" cy="384"/>
          </a:xfrm>
        </p:grpSpPr>
        <p:grpSp>
          <p:nvGrpSpPr>
            <p:cNvPr id="59495" name="Group 6">
              <a:extLst>
                <a:ext uri="{FF2B5EF4-FFF2-40B4-BE49-F238E27FC236}">
                  <a16:creationId xmlns:a16="http://schemas.microsoft.com/office/drawing/2014/main" id="{D7F2C1D0-2AD9-B148-92D6-69C17AE37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776"/>
              <a:ext cx="307" cy="384"/>
              <a:chOff x="605" y="1776"/>
              <a:chExt cx="307" cy="384"/>
            </a:xfrm>
          </p:grpSpPr>
          <p:sp>
            <p:nvSpPr>
              <p:cNvPr id="59535" name="Rectangle 7">
                <a:extLst>
                  <a:ext uri="{FF2B5EF4-FFF2-40B4-BE49-F238E27FC236}">
                    <a16:creationId xmlns:a16="http://schemas.microsoft.com/office/drawing/2014/main" id="{946EEC3E-7DFE-CC41-A99D-D30401DB4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36" name="Rectangle 8">
                <a:extLst>
                  <a:ext uri="{FF2B5EF4-FFF2-40B4-BE49-F238E27FC236}">
                    <a16:creationId xmlns:a16="http://schemas.microsoft.com/office/drawing/2014/main" id="{B3ADDB70-C934-0547-A9FC-B9D4C3993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13</a:t>
                </a:r>
              </a:p>
            </p:txBody>
          </p:sp>
        </p:grpSp>
        <p:grpSp>
          <p:nvGrpSpPr>
            <p:cNvPr id="59496" name="Group 9">
              <a:extLst>
                <a:ext uri="{FF2B5EF4-FFF2-40B4-BE49-F238E27FC236}">
                  <a16:creationId xmlns:a16="http://schemas.microsoft.com/office/drawing/2014/main" id="{E8C6D44C-F2AC-9F47-B0E9-75B48C985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776"/>
              <a:ext cx="307" cy="384"/>
              <a:chOff x="605" y="1776"/>
              <a:chExt cx="307" cy="384"/>
            </a:xfrm>
          </p:grpSpPr>
          <p:sp>
            <p:nvSpPr>
              <p:cNvPr id="59533" name="Rectangle 10">
                <a:extLst>
                  <a:ext uri="{FF2B5EF4-FFF2-40B4-BE49-F238E27FC236}">
                    <a16:creationId xmlns:a16="http://schemas.microsoft.com/office/drawing/2014/main" id="{ADA454F9-A518-5B42-9C25-8C657DCDE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34" name="Rectangle 11">
                <a:extLst>
                  <a:ext uri="{FF2B5EF4-FFF2-40B4-BE49-F238E27FC236}">
                    <a16:creationId xmlns:a16="http://schemas.microsoft.com/office/drawing/2014/main" id="{0BBB0EDF-5CF2-A541-A377-890A596CF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12</a:t>
                </a:r>
              </a:p>
            </p:txBody>
          </p:sp>
        </p:grpSp>
        <p:grpSp>
          <p:nvGrpSpPr>
            <p:cNvPr id="59497" name="Group 12">
              <a:extLst>
                <a:ext uri="{FF2B5EF4-FFF2-40B4-BE49-F238E27FC236}">
                  <a16:creationId xmlns:a16="http://schemas.microsoft.com/office/drawing/2014/main" id="{34392471-A289-CE49-A146-B3E88CA08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1776"/>
              <a:ext cx="307" cy="384"/>
              <a:chOff x="605" y="1776"/>
              <a:chExt cx="307" cy="384"/>
            </a:xfrm>
          </p:grpSpPr>
          <p:sp>
            <p:nvSpPr>
              <p:cNvPr id="59531" name="Rectangle 13">
                <a:extLst>
                  <a:ext uri="{FF2B5EF4-FFF2-40B4-BE49-F238E27FC236}">
                    <a16:creationId xmlns:a16="http://schemas.microsoft.com/office/drawing/2014/main" id="{FB37FF8B-1619-9747-AD5D-423B63856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32" name="Rectangle 14">
                <a:extLst>
                  <a:ext uri="{FF2B5EF4-FFF2-40B4-BE49-F238E27FC236}">
                    <a16:creationId xmlns:a16="http://schemas.microsoft.com/office/drawing/2014/main" id="{FD561C98-1ADA-7545-ACD4-0AD088BB2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grpSp>
          <p:nvGrpSpPr>
            <p:cNvPr id="59498" name="Group 15">
              <a:extLst>
                <a:ext uri="{FF2B5EF4-FFF2-40B4-BE49-F238E27FC236}">
                  <a16:creationId xmlns:a16="http://schemas.microsoft.com/office/drawing/2014/main" id="{DA1E04E1-CA0F-7B40-93AF-1D8D8F764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1776"/>
              <a:ext cx="307" cy="384"/>
              <a:chOff x="605" y="1776"/>
              <a:chExt cx="307" cy="384"/>
            </a:xfrm>
          </p:grpSpPr>
          <p:sp>
            <p:nvSpPr>
              <p:cNvPr id="59529" name="Rectangle 16">
                <a:extLst>
                  <a:ext uri="{FF2B5EF4-FFF2-40B4-BE49-F238E27FC236}">
                    <a16:creationId xmlns:a16="http://schemas.microsoft.com/office/drawing/2014/main" id="{C2016FE6-6D0A-764A-8B44-0827AAB51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30" name="Rectangle 17">
                <a:extLst>
                  <a:ext uri="{FF2B5EF4-FFF2-40B4-BE49-F238E27FC236}">
                    <a16:creationId xmlns:a16="http://schemas.microsoft.com/office/drawing/2014/main" id="{B61B31F1-0C60-884D-9ED9-7862BF3DF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10</a:t>
                </a:r>
              </a:p>
            </p:txBody>
          </p:sp>
        </p:grpSp>
        <p:grpSp>
          <p:nvGrpSpPr>
            <p:cNvPr id="59499" name="Group 18">
              <a:extLst>
                <a:ext uri="{FF2B5EF4-FFF2-40B4-BE49-F238E27FC236}">
                  <a16:creationId xmlns:a16="http://schemas.microsoft.com/office/drawing/2014/main" id="{BFA83E00-BAAF-5446-8B5B-E175EA59D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1776"/>
              <a:ext cx="307" cy="384"/>
              <a:chOff x="605" y="1776"/>
              <a:chExt cx="307" cy="384"/>
            </a:xfrm>
          </p:grpSpPr>
          <p:sp>
            <p:nvSpPr>
              <p:cNvPr id="59527" name="Rectangle 19">
                <a:extLst>
                  <a:ext uri="{FF2B5EF4-FFF2-40B4-BE49-F238E27FC236}">
                    <a16:creationId xmlns:a16="http://schemas.microsoft.com/office/drawing/2014/main" id="{6A54E4F2-ED6C-D541-9027-9907BD8A1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28" name="Rectangle 20">
                <a:extLst>
                  <a:ext uri="{FF2B5EF4-FFF2-40B4-BE49-F238E27FC236}">
                    <a16:creationId xmlns:a16="http://schemas.microsoft.com/office/drawing/2014/main" id="{116E610B-A179-E849-9A6D-D093856D9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9</a:t>
                </a:r>
              </a:p>
            </p:txBody>
          </p:sp>
        </p:grpSp>
        <p:grpSp>
          <p:nvGrpSpPr>
            <p:cNvPr id="59500" name="Group 21">
              <a:extLst>
                <a:ext uri="{FF2B5EF4-FFF2-40B4-BE49-F238E27FC236}">
                  <a16:creationId xmlns:a16="http://schemas.microsoft.com/office/drawing/2014/main" id="{0F7018AD-B8EE-AD40-A700-D1B68ACF5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1776"/>
              <a:ext cx="307" cy="384"/>
              <a:chOff x="605" y="1776"/>
              <a:chExt cx="307" cy="384"/>
            </a:xfrm>
          </p:grpSpPr>
          <p:sp>
            <p:nvSpPr>
              <p:cNvPr id="59525" name="Rectangle 22">
                <a:extLst>
                  <a:ext uri="{FF2B5EF4-FFF2-40B4-BE49-F238E27FC236}">
                    <a16:creationId xmlns:a16="http://schemas.microsoft.com/office/drawing/2014/main" id="{BB43D587-3397-634E-B1CD-FBF1DA553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26" name="Rectangle 23">
                <a:extLst>
                  <a:ext uri="{FF2B5EF4-FFF2-40B4-BE49-F238E27FC236}">
                    <a16:creationId xmlns:a16="http://schemas.microsoft.com/office/drawing/2014/main" id="{01D659AD-C2D4-3947-94A8-03E8CFB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8</a:t>
                </a:r>
              </a:p>
            </p:txBody>
          </p:sp>
        </p:grpSp>
        <p:grpSp>
          <p:nvGrpSpPr>
            <p:cNvPr id="59501" name="Group 24">
              <a:extLst>
                <a:ext uri="{FF2B5EF4-FFF2-40B4-BE49-F238E27FC236}">
                  <a16:creationId xmlns:a16="http://schemas.microsoft.com/office/drawing/2014/main" id="{7BD066A5-7268-3F4C-B762-CD447B5BA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1776"/>
              <a:ext cx="307" cy="384"/>
              <a:chOff x="605" y="1776"/>
              <a:chExt cx="307" cy="384"/>
            </a:xfrm>
          </p:grpSpPr>
          <p:sp>
            <p:nvSpPr>
              <p:cNvPr id="59523" name="Rectangle 25">
                <a:extLst>
                  <a:ext uri="{FF2B5EF4-FFF2-40B4-BE49-F238E27FC236}">
                    <a16:creationId xmlns:a16="http://schemas.microsoft.com/office/drawing/2014/main" id="{A9CF5319-C143-FA45-AFC8-B1D1406B2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24" name="Rectangle 26">
                <a:extLst>
                  <a:ext uri="{FF2B5EF4-FFF2-40B4-BE49-F238E27FC236}">
                    <a16:creationId xmlns:a16="http://schemas.microsoft.com/office/drawing/2014/main" id="{B4F89594-A6DA-114D-8968-0E86C3084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59502" name="Group 27">
              <a:extLst>
                <a:ext uri="{FF2B5EF4-FFF2-40B4-BE49-F238E27FC236}">
                  <a16:creationId xmlns:a16="http://schemas.microsoft.com/office/drawing/2014/main" id="{7164D602-6C98-2E49-90B0-01D5926F6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1776"/>
              <a:ext cx="307" cy="384"/>
              <a:chOff x="605" y="1776"/>
              <a:chExt cx="307" cy="384"/>
            </a:xfrm>
          </p:grpSpPr>
          <p:sp>
            <p:nvSpPr>
              <p:cNvPr id="59521" name="Rectangle 28">
                <a:extLst>
                  <a:ext uri="{FF2B5EF4-FFF2-40B4-BE49-F238E27FC236}">
                    <a16:creationId xmlns:a16="http://schemas.microsoft.com/office/drawing/2014/main" id="{2733B34D-FB74-EB40-99AB-44EDA88F2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22" name="Rectangle 29">
                <a:extLst>
                  <a:ext uri="{FF2B5EF4-FFF2-40B4-BE49-F238E27FC236}">
                    <a16:creationId xmlns:a16="http://schemas.microsoft.com/office/drawing/2014/main" id="{B550A57B-6FC0-9E47-8339-0C6EE15D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59503" name="Group 30">
              <a:extLst>
                <a:ext uri="{FF2B5EF4-FFF2-40B4-BE49-F238E27FC236}">
                  <a16:creationId xmlns:a16="http://schemas.microsoft.com/office/drawing/2014/main" id="{92A630C2-B3BF-CD40-B425-1752990C6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1776"/>
              <a:ext cx="307" cy="384"/>
              <a:chOff x="605" y="1776"/>
              <a:chExt cx="307" cy="384"/>
            </a:xfrm>
          </p:grpSpPr>
          <p:sp>
            <p:nvSpPr>
              <p:cNvPr id="59519" name="Rectangle 31">
                <a:extLst>
                  <a:ext uri="{FF2B5EF4-FFF2-40B4-BE49-F238E27FC236}">
                    <a16:creationId xmlns:a16="http://schemas.microsoft.com/office/drawing/2014/main" id="{25B7DC16-DB59-7847-B1A9-8AB31FF7C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20" name="Rectangle 32">
                <a:extLst>
                  <a:ext uri="{FF2B5EF4-FFF2-40B4-BE49-F238E27FC236}">
                    <a16:creationId xmlns:a16="http://schemas.microsoft.com/office/drawing/2014/main" id="{E8EBE871-7BB6-C34C-9608-3E43700F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59504" name="Group 33">
              <a:extLst>
                <a:ext uri="{FF2B5EF4-FFF2-40B4-BE49-F238E27FC236}">
                  <a16:creationId xmlns:a16="http://schemas.microsoft.com/office/drawing/2014/main" id="{22B0CF03-E238-B640-8AE6-D30843456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1776"/>
              <a:ext cx="307" cy="384"/>
              <a:chOff x="605" y="1776"/>
              <a:chExt cx="307" cy="384"/>
            </a:xfrm>
          </p:grpSpPr>
          <p:sp>
            <p:nvSpPr>
              <p:cNvPr id="59517" name="Rectangle 34">
                <a:extLst>
                  <a:ext uri="{FF2B5EF4-FFF2-40B4-BE49-F238E27FC236}">
                    <a16:creationId xmlns:a16="http://schemas.microsoft.com/office/drawing/2014/main" id="{7B06C2D3-0032-CE49-89D8-A50B76420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18" name="Rectangle 35">
                <a:extLst>
                  <a:ext uri="{FF2B5EF4-FFF2-40B4-BE49-F238E27FC236}">
                    <a16:creationId xmlns:a16="http://schemas.microsoft.com/office/drawing/2014/main" id="{CF6D7D1D-0BE8-7C4A-B503-F7D29BDE4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59505" name="Group 36">
              <a:extLst>
                <a:ext uri="{FF2B5EF4-FFF2-40B4-BE49-F238E27FC236}">
                  <a16:creationId xmlns:a16="http://schemas.microsoft.com/office/drawing/2014/main" id="{CDF0E9B0-88AB-904E-AB41-9A60BC54A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1776"/>
              <a:ext cx="307" cy="384"/>
              <a:chOff x="605" y="1776"/>
              <a:chExt cx="307" cy="384"/>
            </a:xfrm>
          </p:grpSpPr>
          <p:sp>
            <p:nvSpPr>
              <p:cNvPr id="59515" name="Rectangle 37">
                <a:extLst>
                  <a:ext uri="{FF2B5EF4-FFF2-40B4-BE49-F238E27FC236}">
                    <a16:creationId xmlns:a16="http://schemas.microsoft.com/office/drawing/2014/main" id="{8FB6631C-167B-7747-9FDA-C65900EB1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16" name="Rectangle 38">
                <a:extLst>
                  <a:ext uri="{FF2B5EF4-FFF2-40B4-BE49-F238E27FC236}">
                    <a16:creationId xmlns:a16="http://schemas.microsoft.com/office/drawing/2014/main" id="{862CA64F-E0F3-F246-A3FE-C06671CD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59506" name="Group 39">
              <a:extLst>
                <a:ext uri="{FF2B5EF4-FFF2-40B4-BE49-F238E27FC236}">
                  <a16:creationId xmlns:a16="http://schemas.microsoft.com/office/drawing/2014/main" id="{68DD0BD5-15A7-7B45-8E76-9B529A2D6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1776"/>
              <a:ext cx="307" cy="384"/>
              <a:chOff x="605" y="1776"/>
              <a:chExt cx="307" cy="384"/>
            </a:xfrm>
          </p:grpSpPr>
          <p:sp>
            <p:nvSpPr>
              <p:cNvPr id="59513" name="Rectangle 40">
                <a:extLst>
                  <a:ext uri="{FF2B5EF4-FFF2-40B4-BE49-F238E27FC236}">
                    <a16:creationId xmlns:a16="http://schemas.microsoft.com/office/drawing/2014/main" id="{E2FD6C95-C7AD-9C4C-B421-E2C73B7D7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14" name="Rectangle 41">
                <a:extLst>
                  <a:ext uri="{FF2B5EF4-FFF2-40B4-BE49-F238E27FC236}">
                    <a16:creationId xmlns:a16="http://schemas.microsoft.com/office/drawing/2014/main" id="{A3C67A6F-2B5A-F547-851F-0E30F7769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59507" name="Group 42">
              <a:extLst>
                <a:ext uri="{FF2B5EF4-FFF2-40B4-BE49-F238E27FC236}">
                  <a16:creationId xmlns:a16="http://schemas.microsoft.com/office/drawing/2014/main" id="{8CE6E2C9-D313-0D4E-8894-7C9C6E106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1776"/>
              <a:ext cx="307" cy="384"/>
              <a:chOff x="605" y="1776"/>
              <a:chExt cx="307" cy="384"/>
            </a:xfrm>
          </p:grpSpPr>
          <p:sp>
            <p:nvSpPr>
              <p:cNvPr id="59511" name="Rectangle 43">
                <a:extLst>
                  <a:ext uri="{FF2B5EF4-FFF2-40B4-BE49-F238E27FC236}">
                    <a16:creationId xmlns:a16="http://schemas.microsoft.com/office/drawing/2014/main" id="{D5B2E2D4-613E-724E-A447-690ACBCE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12" name="Rectangle 44">
                <a:extLst>
                  <a:ext uri="{FF2B5EF4-FFF2-40B4-BE49-F238E27FC236}">
                    <a16:creationId xmlns:a16="http://schemas.microsoft.com/office/drawing/2014/main" id="{0B4A608A-869D-6A43-BDD5-D1419FAED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59508" name="Group 45">
              <a:extLst>
                <a:ext uri="{FF2B5EF4-FFF2-40B4-BE49-F238E27FC236}">
                  <a16:creationId xmlns:a16="http://schemas.microsoft.com/office/drawing/2014/main" id="{70795F30-32C9-504C-94A2-33B3AE31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1776"/>
              <a:ext cx="307" cy="384"/>
              <a:chOff x="605" y="1776"/>
              <a:chExt cx="307" cy="384"/>
            </a:xfrm>
          </p:grpSpPr>
          <p:sp>
            <p:nvSpPr>
              <p:cNvPr id="59509" name="Rectangle 46">
                <a:extLst>
                  <a:ext uri="{FF2B5EF4-FFF2-40B4-BE49-F238E27FC236}">
                    <a16:creationId xmlns:a16="http://schemas.microsoft.com/office/drawing/2014/main" id="{2B46CB2D-87F8-B048-AAB8-727C87AE7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9510" name="Rectangle 47">
                <a:extLst>
                  <a:ext uri="{FF2B5EF4-FFF2-40B4-BE49-F238E27FC236}">
                    <a16:creationId xmlns:a16="http://schemas.microsoft.com/office/drawing/2014/main" id="{406596F2-0E2D-0543-91A1-3B770F5C1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grpSp>
        <p:nvGrpSpPr>
          <p:cNvPr id="59398" name="Group 48">
            <a:extLst>
              <a:ext uri="{FF2B5EF4-FFF2-40B4-BE49-F238E27FC236}">
                <a16:creationId xmlns:a16="http://schemas.microsoft.com/office/drawing/2014/main" id="{27D14CCD-B0B6-5546-BB9B-BAE2F25894C6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4006850"/>
            <a:ext cx="2924175" cy="336550"/>
            <a:chOff x="3061" y="2261"/>
            <a:chExt cx="1842" cy="212"/>
          </a:xfrm>
        </p:grpSpPr>
        <p:sp>
          <p:nvSpPr>
            <p:cNvPr id="59493" name="Line 49">
              <a:extLst>
                <a:ext uri="{FF2B5EF4-FFF2-40B4-BE49-F238E27FC236}">
                  <a16:creationId xmlns:a16="http://schemas.microsoft.com/office/drawing/2014/main" id="{5EB3C2F7-7D1F-D24B-8E6A-E9FDB32B9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9494" name="Text Box 50">
              <a:extLst>
                <a:ext uri="{FF2B5EF4-FFF2-40B4-BE49-F238E27FC236}">
                  <a16:creationId xmlns:a16="http://schemas.microsoft.com/office/drawing/2014/main" id="{CB3241D0-CA31-DD4C-B006-40B6373F2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VPO</a:t>
              </a:r>
            </a:p>
          </p:txBody>
        </p:sp>
      </p:grpSp>
      <p:grpSp>
        <p:nvGrpSpPr>
          <p:cNvPr id="59399" name="Group 51">
            <a:extLst>
              <a:ext uri="{FF2B5EF4-FFF2-40B4-BE49-F238E27FC236}">
                <a16:creationId xmlns:a16="http://schemas.microsoft.com/office/drawing/2014/main" id="{FB0C8513-FB13-A74B-9C9A-5B77A4463F0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98913"/>
            <a:ext cx="3916363" cy="336550"/>
            <a:chOff x="3061" y="2261"/>
            <a:chExt cx="1842" cy="212"/>
          </a:xfrm>
        </p:grpSpPr>
        <p:sp>
          <p:nvSpPr>
            <p:cNvPr id="59491" name="Line 52">
              <a:extLst>
                <a:ext uri="{FF2B5EF4-FFF2-40B4-BE49-F238E27FC236}">
                  <a16:creationId xmlns:a16="http://schemas.microsoft.com/office/drawing/2014/main" id="{8B959C77-8B9D-524F-89B7-8D5EC1400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9492" name="Text Box 53">
              <a:extLst>
                <a:ext uri="{FF2B5EF4-FFF2-40B4-BE49-F238E27FC236}">
                  <a16:creationId xmlns:a16="http://schemas.microsoft.com/office/drawing/2014/main" id="{64D04E37-6D23-E841-B56F-3FA66395E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30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VPN</a:t>
              </a:r>
            </a:p>
          </p:txBody>
        </p:sp>
      </p:grpSp>
      <p:grpSp>
        <p:nvGrpSpPr>
          <p:cNvPr id="23648" name="Group 57">
            <a:extLst>
              <a:ext uri="{FF2B5EF4-FFF2-40B4-BE49-F238E27FC236}">
                <a16:creationId xmlns:a16="http://schemas.microsoft.com/office/drawing/2014/main" id="{3E1B11D6-3F3E-2D4A-AABD-98E5460CD29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08313"/>
            <a:ext cx="2927350" cy="309562"/>
            <a:chOff x="2445" y="1645"/>
            <a:chExt cx="625" cy="195"/>
          </a:xfrm>
        </p:grpSpPr>
        <p:sp>
          <p:nvSpPr>
            <p:cNvPr id="59489" name="Line 58">
              <a:extLst>
                <a:ext uri="{FF2B5EF4-FFF2-40B4-BE49-F238E27FC236}">
                  <a16:creationId xmlns:a16="http://schemas.microsoft.com/office/drawing/2014/main" id="{4C0EFFD7-E03D-6642-9C4C-C1A2AAC75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1718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9490" name="Text Box 59">
              <a:extLst>
                <a:ext uri="{FF2B5EF4-FFF2-40B4-BE49-F238E27FC236}">
                  <a16:creationId xmlns:a16="http://schemas.microsoft.com/office/drawing/2014/main" id="{C6205E37-7AF1-9647-9402-8C531030B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0" y="1645"/>
              <a:ext cx="150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TLBT</a:t>
              </a:r>
            </a:p>
          </p:txBody>
        </p:sp>
      </p:grpSp>
      <p:graphicFrame>
        <p:nvGraphicFramePr>
          <p:cNvPr id="1350716" name="Group 60">
            <a:extLst>
              <a:ext uri="{FF2B5EF4-FFF2-40B4-BE49-F238E27FC236}">
                <a16:creationId xmlns:a16="http://schemas.microsoft.com/office/drawing/2014/main" id="{EB4FEC6E-3120-9A42-B785-66DD6C622B1B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813300"/>
          <a:ext cx="8458200" cy="16637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09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04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0A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08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06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0A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486" name="Rectangle 146">
            <a:extLst>
              <a:ext uri="{FF2B5EF4-FFF2-40B4-BE49-F238E27FC236}">
                <a16:creationId xmlns:a16="http://schemas.microsoft.com/office/drawing/2014/main" id="{4E483905-6860-7744-95D1-77E4A2BC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Simple Memory System TLB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C02719-74C0-494C-9B0E-11B108E7BC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89500" y="2819400"/>
            <a:ext cx="0" cy="167640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88" name="Rectangle 3">
            <a:extLst>
              <a:ext uri="{FF2B5EF4-FFF2-40B4-BE49-F238E27FC236}">
                <a16:creationId xmlns:a16="http://schemas.microsoft.com/office/drawing/2014/main" id="{737A614D-C5F5-5542-8DC8-37052AB1F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1524000"/>
            <a:ext cx="42767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b="0" dirty="0">
                <a:latin typeface="FandolSong" pitchFamily="2" charset="-128"/>
              </a:rPr>
              <a:t>Addressing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14-bit virtual addresses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12-bit physical address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Page size = 64 bits (6-bit)</a:t>
            </a: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9108DF03-5564-2545-B5EF-EDFAB782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7DDC6E-E99F-BF41-9FB3-FF0D91836E7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8672407-480A-664B-82D1-670A54DBB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EA864D8-B4FE-BA4E-8198-1744BCE5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14488"/>
            <a:ext cx="2896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Virtual Address 0x03D4</a:t>
            </a:r>
            <a:endParaRPr lang="zh-CN" altLang="en-US" sz="2000" b="0" dirty="0">
              <a:latin typeface="FandolSong" pitchFamily="2" charset="-128"/>
            </a:endParaRPr>
          </a:p>
        </p:txBody>
      </p:sp>
      <p:grpSp>
        <p:nvGrpSpPr>
          <p:cNvPr id="61445" name="Group 4">
            <a:extLst>
              <a:ext uri="{FF2B5EF4-FFF2-40B4-BE49-F238E27FC236}">
                <a16:creationId xmlns:a16="http://schemas.microsoft.com/office/drawing/2014/main" id="{B5F25A60-70D3-6742-BA49-71BD4CBA183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32000"/>
            <a:ext cx="6823075" cy="1106488"/>
            <a:chOff x="432" y="1415"/>
            <a:chExt cx="4298" cy="697"/>
          </a:xfrm>
        </p:grpSpPr>
        <p:grpSp>
          <p:nvGrpSpPr>
            <p:cNvPr id="61506" name="Group 5">
              <a:extLst>
                <a:ext uri="{FF2B5EF4-FFF2-40B4-BE49-F238E27FC236}">
                  <a16:creationId xmlns:a16="http://schemas.microsoft.com/office/drawing/2014/main" id="{9C890664-1121-4A4F-9D5B-20F83625F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15"/>
              <a:ext cx="4298" cy="384"/>
              <a:chOff x="629" y="1176"/>
              <a:chExt cx="4298" cy="384"/>
            </a:xfrm>
          </p:grpSpPr>
          <p:grpSp>
            <p:nvGrpSpPr>
              <p:cNvPr id="61527" name="Group 6">
                <a:extLst>
                  <a:ext uri="{FF2B5EF4-FFF2-40B4-BE49-F238E27FC236}">
                    <a16:creationId xmlns:a16="http://schemas.microsoft.com/office/drawing/2014/main" id="{E0A840BC-D43E-9B41-A790-2EB0168812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" y="1176"/>
                <a:ext cx="307" cy="384"/>
                <a:chOff x="629" y="1176"/>
                <a:chExt cx="307" cy="384"/>
              </a:xfrm>
            </p:grpSpPr>
            <p:sp>
              <p:nvSpPr>
                <p:cNvPr id="61567" name="Rectangle 7">
                  <a:extLst>
                    <a:ext uri="{FF2B5EF4-FFF2-40B4-BE49-F238E27FC236}">
                      <a16:creationId xmlns:a16="http://schemas.microsoft.com/office/drawing/2014/main" id="{0963B98C-8F61-3641-AA6D-75683F2C0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endParaRPr lang="zh-CN" altLang="en-US" sz="1800">
                    <a:solidFill>
                      <a:schemeClr val="tx2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1568" name="Rectangle 8">
                  <a:extLst>
                    <a:ext uri="{FF2B5EF4-FFF2-40B4-BE49-F238E27FC236}">
                      <a16:creationId xmlns:a16="http://schemas.microsoft.com/office/drawing/2014/main" id="{BFE0C67A-7171-BD4C-8257-5C47B46D0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13</a:t>
                  </a:r>
                </a:p>
              </p:txBody>
            </p:sp>
          </p:grpSp>
          <p:grpSp>
            <p:nvGrpSpPr>
              <p:cNvPr id="61528" name="Group 9">
                <a:extLst>
                  <a:ext uri="{FF2B5EF4-FFF2-40B4-BE49-F238E27FC236}">
                    <a16:creationId xmlns:a16="http://schemas.microsoft.com/office/drawing/2014/main" id="{FBDA8D7A-8404-4940-8283-6343315DA5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6" y="1176"/>
                <a:ext cx="307" cy="384"/>
                <a:chOff x="936" y="1176"/>
                <a:chExt cx="307" cy="384"/>
              </a:xfrm>
            </p:grpSpPr>
            <p:sp>
              <p:nvSpPr>
                <p:cNvPr id="61565" name="Rectangle 10">
                  <a:extLst>
                    <a:ext uri="{FF2B5EF4-FFF2-40B4-BE49-F238E27FC236}">
                      <a16:creationId xmlns:a16="http://schemas.microsoft.com/office/drawing/2014/main" id="{71835CC1-A74B-4D4F-BED4-CEA32832E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endParaRPr lang="zh-CN" altLang="en-US" sz="1800">
                    <a:solidFill>
                      <a:schemeClr val="tx2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1566" name="Rectangle 11">
                  <a:extLst>
                    <a:ext uri="{FF2B5EF4-FFF2-40B4-BE49-F238E27FC236}">
                      <a16:creationId xmlns:a16="http://schemas.microsoft.com/office/drawing/2014/main" id="{C4AE8FC5-B994-4048-B454-3F7861A60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12</a:t>
                  </a:r>
                </a:p>
              </p:txBody>
            </p:sp>
          </p:grpSp>
          <p:grpSp>
            <p:nvGrpSpPr>
              <p:cNvPr id="61529" name="Group 12">
                <a:extLst>
                  <a:ext uri="{FF2B5EF4-FFF2-40B4-BE49-F238E27FC236}">
                    <a16:creationId xmlns:a16="http://schemas.microsoft.com/office/drawing/2014/main" id="{71021EA2-6D50-E848-8301-E589BC8655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3" y="1176"/>
                <a:ext cx="307" cy="384"/>
                <a:chOff x="1243" y="1176"/>
                <a:chExt cx="307" cy="384"/>
              </a:xfrm>
            </p:grpSpPr>
            <p:sp>
              <p:nvSpPr>
                <p:cNvPr id="61563" name="Rectangle 13">
                  <a:extLst>
                    <a:ext uri="{FF2B5EF4-FFF2-40B4-BE49-F238E27FC236}">
                      <a16:creationId xmlns:a16="http://schemas.microsoft.com/office/drawing/2014/main" id="{9B0AB8FB-5EBB-5847-98B8-17AA834189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endParaRPr lang="zh-CN" altLang="en-US" sz="1800">
                    <a:solidFill>
                      <a:schemeClr val="tx2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1564" name="Rectangle 14">
                  <a:extLst>
                    <a:ext uri="{FF2B5EF4-FFF2-40B4-BE49-F238E27FC236}">
                      <a16:creationId xmlns:a16="http://schemas.microsoft.com/office/drawing/2014/main" id="{08FD47E5-9CA7-E843-A649-544D524DB0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61530" name="Group 15">
                <a:extLst>
                  <a:ext uri="{FF2B5EF4-FFF2-40B4-BE49-F238E27FC236}">
                    <a16:creationId xmlns:a16="http://schemas.microsoft.com/office/drawing/2014/main" id="{AD7429B0-4E4E-9341-B3CA-980C810AD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0" y="1176"/>
                <a:ext cx="307" cy="384"/>
                <a:chOff x="1550" y="1176"/>
                <a:chExt cx="307" cy="384"/>
              </a:xfrm>
            </p:grpSpPr>
            <p:sp>
              <p:nvSpPr>
                <p:cNvPr id="61561" name="Rectangle 16">
                  <a:extLst>
                    <a:ext uri="{FF2B5EF4-FFF2-40B4-BE49-F238E27FC236}">
                      <a16:creationId xmlns:a16="http://schemas.microsoft.com/office/drawing/2014/main" id="{28331A40-F713-F546-9CF9-0931B6FD2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0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62" name="Rectangle 17">
                  <a:extLst>
                    <a:ext uri="{FF2B5EF4-FFF2-40B4-BE49-F238E27FC236}">
                      <a16:creationId xmlns:a16="http://schemas.microsoft.com/office/drawing/2014/main" id="{C1575D77-B5F8-2949-B283-A073B6FC95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0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61531" name="Group 18">
                <a:extLst>
                  <a:ext uri="{FF2B5EF4-FFF2-40B4-BE49-F238E27FC236}">
                    <a16:creationId xmlns:a16="http://schemas.microsoft.com/office/drawing/2014/main" id="{45D49A45-9B08-224A-A928-36E7E8700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" y="1176"/>
                <a:ext cx="307" cy="384"/>
                <a:chOff x="1857" y="1176"/>
                <a:chExt cx="307" cy="384"/>
              </a:xfrm>
            </p:grpSpPr>
            <p:sp>
              <p:nvSpPr>
                <p:cNvPr id="61559" name="Rectangle 19">
                  <a:extLst>
                    <a:ext uri="{FF2B5EF4-FFF2-40B4-BE49-F238E27FC236}">
                      <a16:creationId xmlns:a16="http://schemas.microsoft.com/office/drawing/2014/main" id="{3DED235B-C8B5-814B-9A76-59B668E4D6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60" name="Rectangle 20">
                  <a:extLst>
                    <a:ext uri="{FF2B5EF4-FFF2-40B4-BE49-F238E27FC236}">
                      <a16:creationId xmlns:a16="http://schemas.microsoft.com/office/drawing/2014/main" id="{6819416F-6494-B241-8E6D-A8B406E37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61532" name="Group 21">
                <a:extLst>
                  <a:ext uri="{FF2B5EF4-FFF2-40B4-BE49-F238E27FC236}">
                    <a16:creationId xmlns:a16="http://schemas.microsoft.com/office/drawing/2014/main" id="{4B2AD282-D116-F047-8B92-FB3AF78AFD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4" y="1176"/>
                <a:ext cx="307" cy="384"/>
                <a:chOff x="2164" y="1176"/>
                <a:chExt cx="307" cy="384"/>
              </a:xfrm>
            </p:grpSpPr>
            <p:sp>
              <p:nvSpPr>
                <p:cNvPr id="61557" name="Rectangle 22">
                  <a:extLst>
                    <a:ext uri="{FF2B5EF4-FFF2-40B4-BE49-F238E27FC236}">
                      <a16:creationId xmlns:a16="http://schemas.microsoft.com/office/drawing/2014/main" id="{A9FFF209-67C2-164F-ACBE-2D0E2AFEA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4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58" name="Rectangle 23">
                  <a:extLst>
                    <a:ext uri="{FF2B5EF4-FFF2-40B4-BE49-F238E27FC236}">
                      <a16:creationId xmlns:a16="http://schemas.microsoft.com/office/drawing/2014/main" id="{B0243DE7-D82A-BD4C-90BA-42312D82B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4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61533" name="Group 24">
                <a:extLst>
                  <a:ext uri="{FF2B5EF4-FFF2-40B4-BE49-F238E27FC236}">
                    <a16:creationId xmlns:a16="http://schemas.microsoft.com/office/drawing/2014/main" id="{969CA3CE-7BF5-9A4C-98CF-030F138FC5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1" y="1176"/>
                <a:ext cx="307" cy="384"/>
                <a:chOff x="2471" y="1176"/>
                <a:chExt cx="307" cy="384"/>
              </a:xfrm>
            </p:grpSpPr>
            <p:sp>
              <p:nvSpPr>
                <p:cNvPr id="61555" name="Rectangle 25">
                  <a:extLst>
                    <a:ext uri="{FF2B5EF4-FFF2-40B4-BE49-F238E27FC236}">
                      <a16:creationId xmlns:a16="http://schemas.microsoft.com/office/drawing/2014/main" id="{E982243E-584A-9547-99D1-76FBFA185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1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56" name="Rectangle 26">
                  <a:extLst>
                    <a:ext uri="{FF2B5EF4-FFF2-40B4-BE49-F238E27FC236}">
                      <a16:creationId xmlns:a16="http://schemas.microsoft.com/office/drawing/2014/main" id="{5BA6019C-EC49-A647-BA6E-920604CCF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1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61534" name="Group 27">
                <a:extLst>
                  <a:ext uri="{FF2B5EF4-FFF2-40B4-BE49-F238E27FC236}">
                    <a16:creationId xmlns:a16="http://schemas.microsoft.com/office/drawing/2014/main" id="{4CA3BA4C-B0A5-EB41-B888-AD96B8C5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8" y="1176"/>
                <a:ext cx="307" cy="384"/>
                <a:chOff x="2778" y="1176"/>
                <a:chExt cx="307" cy="384"/>
              </a:xfrm>
            </p:grpSpPr>
            <p:sp>
              <p:nvSpPr>
                <p:cNvPr id="61553" name="Rectangle 28">
                  <a:extLst>
                    <a:ext uri="{FF2B5EF4-FFF2-40B4-BE49-F238E27FC236}">
                      <a16:creationId xmlns:a16="http://schemas.microsoft.com/office/drawing/2014/main" id="{DC452276-FBCE-934B-BB79-3651C870EB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54" name="Rectangle 29">
                  <a:extLst>
                    <a:ext uri="{FF2B5EF4-FFF2-40B4-BE49-F238E27FC236}">
                      <a16:creationId xmlns:a16="http://schemas.microsoft.com/office/drawing/2014/main" id="{07D61CAD-C03B-1241-95E5-2AB2395AB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61535" name="Group 30">
                <a:extLst>
                  <a:ext uri="{FF2B5EF4-FFF2-40B4-BE49-F238E27FC236}">
                    <a16:creationId xmlns:a16="http://schemas.microsoft.com/office/drawing/2014/main" id="{1CD71735-29F1-1F4A-925F-0DAA67A1C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5" y="1176"/>
                <a:ext cx="307" cy="384"/>
                <a:chOff x="3085" y="1176"/>
                <a:chExt cx="307" cy="384"/>
              </a:xfrm>
            </p:grpSpPr>
            <p:sp>
              <p:nvSpPr>
                <p:cNvPr id="61551" name="Rectangle 31">
                  <a:extLst>
                    <a:ext uri="{FF2B5EF4-FFF2-40B4-BE49-F238E27FC236}">
                      <a16:creationId xmlns:a16="http://schemas.microsoft.com/office/drawing/2014/main" id="{DC799D31-108A-4C40-8054-060D6D6F7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5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52" name="Rectangle 32">
                  <a:extLst>
                    <a:ext uri="{FF2B5EF4-FFF2-40B4-BE49-F238E27FC236}">
                      <a16:creationId xmlns:a16="http://schemas.microsoft.com/office/drawing/2014/main" id="{F675E8CD-EBD4-514E-A2A7-B48B30CF6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5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61536" name="Group 33">
                <a:extLst>
                  <a:ext uri="{FF2B5EF4-FFF2-40B4-BE49-F238E27FC236}">
                    <a16:creationId xmlns:a16="http://schemas.microsoft.com/office/drawing/2014/main" id="{BE9687A4-AAC9-9046-B697-AA1088B763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2" y="1176"/>
                <a:ext cx="307" cy="384"/>
                <a:chOff x="3392" y="1176"/>
                <a:chExt cx="307" cy="384"/>
              </a:xfrm>
            </p:grpSpPr>
            <p:sp>
              <p:nvSpPr>
                <p:cNvPr id="61549" name="Rectangle 34">
                  <a:extLst>
                    <a:ext uri="{FF2B5EF4-FFF2-40B4-BE49-F238E27FC236}">
                      <a16:creationId xmlns:a16="http://schemas.microsoft.com/office/drawing/2014/main" id="{8E3766E7-ED72-DC4E-B11C-07B449DA4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50" name="Rectangle 35">
                  <a:extLst>
                    <a:ext uri="{FF2B5EF4-FFF2-40B4-BE49-F238E27FC236}">
                      <a16:creationId xmlns:a16="http://schemas.microsoft.com/office/drawing/2014/main" id="{604B7A35-1394-A34C-A1CA-68F298CE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61537" name="Group 36">
                <a:extLst>
                  <a:ext uri="{FF2B5EF4-FFF2-40B4-BE49-F238E27FC236}">
                    <a16:creationId xmlns:a16="http://schemas.microsoft.com/office/drawing/2014/main" id="{D719C1A4-2849-944F-9E81-624A4DF44A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9" y="1176"/>
                <a:ext cx="307" cy="384"/>
                <a:chOff x="3699" y="1176"/>
                <a:chExt cx="307" cy="384"/>
              </a:xfrm>
            </p:grpSpPr>
            <p:sp>
              <p:nvSpPr>
                <p:cNvPr id="61547" name="Rectangle 37">
                  <a:extLst>
                    <a:ext uri="{FF2B5EF4-FFF2-40B4-BE49-F238E27FC236}">
                      <a16:creationId xmlns:a16="http://schemas.microsoft.com/office/drawing/2014/main" id="{E70F698E-9C4A-C248-A71C-F58571CAE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9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48" name="Rectangle 38">
                  <a:extLst>
                    <a:ext uri="{FF2B5EF4-FFF2-40B4-BE49-F238E27FC236}">
                      <a16:creationId xmlns:a16="http://schemas.microsoft.com/office/drawing/2014/main" id="{998DB152-70F6-344E-8A46-EC16B849C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9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61538" name="Group 39">
                <a:extLst>
                  <a:ext uri="{FF2B5EF4-FFF2-40B4-BE49-F238E27FC236}">
                    <a16:creationId xmlns:a16="http://schemas.microsoft.com/office/drawing/2014/main" id="{5B6F446F-49F6-5946-A78F-C1891CB1DE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6" y="1176"/>
                <a:ext cx="307" cy="384"/>
                <a:chOff x="4006" y="1176"/>
                <a:chExt cx="307" cy="384"/>
              </a:xfrm>
            </p:grpSpPr>
            <p:sp>
              <p:nvSpPr>
                <p:cNvPr id="61545" name="Rectangle 40">
                  <a:extLst>
                    <a:ext uri="{FF2B5EF4-FFF2-40B4-BE49-F238E27FC236}">
                      <a16:creationId xmlns:a16="http://schemas.microsoft.com/office/drawing/2014/main" id="{944D8CAA-AA5A-6A4E-9ED7-7D6C7DC15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6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46" name="Rectangle 41">
                  <a:extLst>
                    <a:ext uri="{FF2B5EF4-FFF2-40B4-BE49-F238E27FC236}">
                      <a16:creationId xmlns:a16="http://schemas.microsoft.com/office/drawing/2014/main" id="{9694A0ED-E206-FD43-AF5C-D469B42D49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6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61539" name="Group 42">
                <a:extLst>
                  <a:ext uri="{FF2B5EF4-FFF2-40B4-BE49-F238E27FC236}">
                    <a16:creationId xmlns:a16="http://schemas.microsoft.com/office/drawing/2014/main" id="{8224CFC3-E304-6D42-B6B3-B1C6B2A1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3" y="1176"/>
                <a:ext cx="307" cy="384"/>
                <a:chOff x="4313" y="1176"/>
                <a:chExt cx="307" cy="384"/>
              </a:xfrm>
            </p:grpSpPr>
            <p:sp>
              <p:nvSpPr>
                <p:cNvPr id="61543" name="Rectangle 43">
                  <a:extLst>
                    <a:ext uri="{FF2B5EF4-FFF2-40B4-BE49-F238E27FC236}">
                      <a16:creationId xmlns:a16="http://schemas.microsoft.com/office/drawing/2014/main" id="{9E72A824-86E4-C543-9261-FA7452699A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44" name="Rectangle 44">
                  <a:extLst>
                    <a:ext uri="{FF2B5EF4-FFF2-40B4-BE49-F238E27FC236}">
                      <a16:creationId xmlns:a16="http://schemas.microsoft.com/office/drawing/2014/main" id="{24F05D04-6C1F-A14C-9314-025527939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61540" name="Group 45">
                <a:extLst>
                  <a:ext uri="{FF2B5EF4-FFF2-40B4-BE49-F238E27FC236}">
                    <a16:creationId xmlns:a16="http://schemas.microsoft.com/office/drawing/2014/main" id="{B078F95B-6D06-DE4C-8ACB-5692DECDEF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0" y="1176"/>
                <a:ext cx="307" cy="384"/>
                <a:chOff x="4620" y="1176"/>
                <a:chExt cx="307" cy="384"/>
              </a:xfrm>
            </p:grpSpPr>
            <p:sp>
              <p:nvSpPr>
                <p:cNvPr id="61541" name="Rectangle 46">
                  <a:extLst>
                    <a:ext uri="{FF2B5EF4-FFF2-40B4-BE49-F238E27FC236}">
                      <a16:creationId xmlns:a16="http://schemas.microsoft.com/office/drawing/2014/main" id="{7714EE05-B3BE-A24F-8B7D-0DEED9053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0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42" name="Rectangle 47">
                  <a:extLst>
                    <a:ext uri="{FF2B5EF4-FFF2-40B4-BE49-F238E27FC236}">
                      <a16:creationId xmlns:a16="http://schemas.microsoft.com/office/drawing/2014/main" id="{13FE69A6-9A24-5145-A927-0F6A373DD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0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61507" name="Group 48">
              <a:extLst>
                <a:ext uri="{FF2B5EF4-FFF2-40B4-BE49-F238E27FC236}">
                  <a16:creationId xmlns:a16="http://schemas.microsoft.com/office/drawing/2014/main" id="{291066B0-1413-8C43-A7AA-EBEED7007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8" y="1900"/>
              <a:ext cx="1842" cy="212"/>
              <a:chOff x="3085" y="1661"/>
              <a:chExt cx="1842" cy="212"/>
            </a:xfrm>
          </p:grpSpPr>
          <p:sp>
            <p:nvSpPr>
              <p:cNvPr id="61525" name="Line 49">
                <a:extLst>
                  <a:ext uri="{FF2B5EF4-FFF2-40B4-BE49-F238E27FC236}">
                    <a16:creationId xmlns:a16="http://schemas.microsoft.com/office/drawing/2014/main" id="{2530F183-6011-A547-AD0A-E0378B4E5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17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1526" name="Text Box 50">
                <a:extLst>
                  <a:ext uri="{FF2B5EF4-FFF2-40B4-BE49-F238E27FC236}">
                    <a16:creationId xmlns:a16="http://schemas.microsoft.com/office/drawing/2014/main" id="{9F47D925-9CDC-CC44-9210-703F6EF61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4" y="1661"/>
                <a:ext cx="418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VPO</a:t>
                </a:r>
              </a:p>
            </p:txBody>
          </p:sp>
        </p:grpSp>
        <p:grpSp>
          <p:nvGrpSpPr>
            <p:cNvPr id="61508" name="Group 51">
              <a:extLst>
                <a:ext uri="{FF2B5EF4-FFF2-40B4-BE49-F238E27FC236}">
                  <a16:creationId xmlns:a16="http://schemas.microsoft.com/office/drawing/2014/main" id="{F08DE487-1B3C-814F-9327-8D041173C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95"/>
              <a:ext cx="2467" cy="212"/>
              <a:chOff x="629" y="1656"/>
              <a:chExt cx="2467" cy="212"/>
            </a:xfrm>
          </p:grpSpPr>
          <p:sp>
            <p:nvSpPr>
              <p:cNvPr id="61523" name="Line 52">
                <a:extLst>
                  <a:ext uri="{FF2B5EF4-FFF2-40B4-BE49-F238E27FC236}">
                    <a16:creationId xmlns:a16="http://schemas.microsoft.com/office/drawing/2014/main" id="{02438238-CBE9-EC4B-82E6-37974D39B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" y="1747"/>
                <a:ext cx="2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1524" name="Text Box 53">
                <a:extLst>
                  <a:ext uri="{FF2B5EF4-FFF2-40B4-BE49-F238E27FC236}">
                    <a16:creationId xmlns:a16="http://schemas.microsoft.com/office/drawing/2014/main" id="{0FB83FB0-A304-6E41-B281-8C6E5404B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9" y="1656"/>
                <a:ext cx="409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VPN</a:t>
                </a:r>
              </a:p>
            </p:txBody>
          </p:sp>
        </p:grpSp>
        <p:sp>
          <p:nvSpPr>
            <p:cNvPr id="61509" name="Text Box 54">
              <a:extLst>
                <a:ext uri="{FF2B5EF4-FFF2-40B4-BE49-F238E27FC236}">
                  <a16:creationId xmlns:a16="http://schemas.microsoft.com/office/drawing/2014/main" id="{120D3E39-F9F2-D849-905F-289248BF5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510" name="Text Box 55">
              <a:extLst>
                <a:ext uri="{FF2B5EF4-FFF2-40B4-BE49-F238E27FC236}">
                  <a16:creationId xmlns:a16="http://schemas.microsoft.com/office/drawing/2014/main" id="{DF3E42A6-50B9-5841-8B22-483EF4F1F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511" name="Text Box 56">
              <a:extLst>
                <a:ext uri="{FF2B5EF4-FFF2-40B4-BE49-F238E27FC236}">
                  <a16:creationId xmlns:a16="http://schemas.microsoft.com/office/drawing/2014/main" id="{EC62538A-229C-E244-B041-4229C2811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512" name="Text Box 57">
              <a:extLst>
                <a:ext uri="{FF2B5EF4-FFF2-40B4-BE49-F238E27FC236}">
                  <a16:creationId xmlns:a16="http://schemas.microsoft.com/office/drawing/2014/main" id="{1D881178-6F33-F342-93EC-613526552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513" name="Text Box 58">
              <a:extLst>
                <a:ext uri="{FF2B5EF4-FFF2-40B4-BE49-F238E27FC236}">
                  <a16:creationId xmlns:a16="http://schemas.microsoft.com/office/drawing/2014/main" id="{3ABBA0C9-E7CC-CD48-8739-78DCFD6AB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514" name="Text Box 59">
              <a:extLst>
                <a:ext uri="{FF2B5EF4-FFF2-40B4-BE49-F238E27FC236}">
                  <a16:creationId xmlns:a16="http://schemas.microsoft.com/office/drawing/2014/main" id="{42262FD3-ECBE-6C46-BE40-22871939C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515" name="Text Box 60">
              <a:extLst>
                <a:ext uri="{FF2B5EF4-FFF2-40B4-BE49-F238E27FC236}">
                  <a16:creationId xmlns:a16="http://schemas.microsoft.com/office/drawing/2014/main" id="{754681A8-FFE2-1040-A23E-0C5E03013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516" name="Text Box 61">
              <a:extLst>
                <a:ext uri="{FF2B5EF4-FFF2-40B4-BE49-F238E27FC236}">
                  <a16:creationId xmlns:a16="http://schemas.microsoft.com/office/drawing/2014/main" id="{EAD5806B-A420-B649-97F2-4CB9A9A13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517" name="Text Box 62">
              <a:extLst>
                <a:ext uri="{FF2B5EF4-FFF2-40B4-BE49-F238E27FC236}">
                  <a16:creationId xmlns:a16="http://schemas.microsoft.com/office/drawing/2014/main" id="{ACA4A50D-53B1-6C48-819A-E5422C0B1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518" name="Text Box 63">
              <a:extLst>
                <a:ext uri="{FF2B5EF4-FFF2-40B4-BE49-F238E27FC236}">
                  <a16:creationId xmlns:a16="http://schemas.microsoft.com/office/drawing/2014/main" id="{0BF31816-819D-7248-A17B-69E009384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5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519" name="Text Box 64">
              <a:extLst>
                <a:ext uri="{FF2B5EF4-FFF2-40B4-BE49-F238E27FC236}">
                  <a16:creationId xmlns:a16="http://schemas.microsoft.com/office/drawing/2014/main" id="{4969CCC4-0EF7-1A4F-8A87-F6D33A536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7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520" name="Text Box 65">
              <a:extLst>
                <a:ext uri="{FF2B5EF4-FFF2-40B4-BE49-F238E27FC236}">
                  <a16:creationId xmlns:a16="http://schemas.microsoft.com/office/drawing/2014/main" id="{220823F0-0EEC-CA4F-9A83-2E39DAAE7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521" name="Text Box 66">
              <a:extLst>
                <a:ext uri="{FF2B5EF4-FFF2-40B4-BE49-F238E27FC236}">
                  <a16:creationId xmlns:a16="http://schemas.microsoft.com/office/drawing/2014/main" id="{C64D62BF-08DE-F84F-85A7-C4EB385E3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522" name="Text Box 67">
              <a:extLst>
                <a:ext uri="{FF2B5EF4-FFF2-40B4-BE49-F238E27FC236}">
                  <a16:creationId xmlns:a16="http://schemas.microsoft.com/office/drawing/2014/main" id="{90A71506-5946-4E4D-99BD-966E455D0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446" name="Rectangle 68">
            <a:extLst>
              <a:ext uri="{FF2B5EF4-FFF2-40B4-BE49-F238E27FC236}">
                <a16:creationId xmlns:a16="http://schemas.microsoft.com/office/drawing/2014/main" id="{AB35F1E6-DB11-074C-8472-C275F99D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05175"/>
            <a:ext cx="8458200" cy="4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VPN: </a:t>
            </a:r>
            <a:r>
              <a:rPr lang="en-US" altLang="zh-CN" sz="2000" b="0" u="sng" dirty="0">
                <a:latin typeface="FandolSong" pitchFamily="2" charset="-128"/>
              </a:rPr>
              <a:t>0x</a:t>
            </a:r>
            <a:r>
              <a:rPr lang="en-US" altLang="zh-CN" sz="2000" b="0" u="sng" dirty="0">
                <a:solidFill>
                  <a:srgbClr val="FF0000"/>
                </a:solidFill>
                <a:latin typeface="FandolSong" pitchFamily="2" charset="-128"/>
              </a:rPr>
              <a:t>0f</a:t>
            </a:r>
            <a:r>
              <a:rPr lang="en-US" altLang="zh-CN" sz="2000" b="0" dirty="0">
                <a:latin typeface="FandolSong" pitchFamily="2" charset="-128"/>
              </a:rPr>
              <a:t> TLBI: </a:t>
            </a:r>
            <a:r>
              <a:rPr lang="en-US" altLang="zh-CN" sz="2000" b="0" u="sng" dirty="0">
                <a:latin typeface="FandolSong" pitchFamily="2" charset="-128"/>
              </a:rPr>
              <a:t>0x03</a:t>
            </a:r>
            <a:r>
              <a:rPr lang="en-US" altLang="zh-CN" sz="2000" b="0" dirty="0">
                <a:latin typeface="FandolSong" pitchFamily="2" charset="-128"/>
              </a:rPr>
              <a:t>   TLBT: </a:t>
            </a:r>
            <a:r>
              <a:rPr lang="en-US" altLang="zh-CN" sz="2000" b="0" u="sng" dirty="0">
                <a:latin typeface="FandolSong" pitchFamily="2" charset="-128"/>
              </a:rPr>
              <a:t>0x03</a:t>
            </a:r>
            <a:r>
              <a:rPr lang="en-US" altLang="zh-CN" sz="2000" b="0" dirty="0">
                <a:latin typeface="FandolSong" pitchFamily="2" charset="-128"/>
              </a:rPr>
              <a:t> TLB Hit? </a:t>
            </a:r>
            <a:r>
              <a:rPr lang="en-US" altLang="zh-CN" sz="2000" b="0" u="sng" dirty="0">
                <a:latin typeface="FandolSong" pitchFamily="2" charset="-128"/>
              </a:rPr>
              <a:t>    </a:t>
            </a:r>
            <a:r>
              <a:rPr lang="en-US" altLang="zh-CN" sz="2000" b="0" dirty="0">
                <a:latin typeface="FandolSong" pitchFamily="2" charset="-128"/>
              </a:rPr>
              <a:t> Page Fault? </a:t>
            </a:r>
            <a:r>
              <a:rPr lang="en-US" altLang="zh-CN" sz="2000" b="0" u="sng" dirty="0">
                <a:latin typeface="FandolSong" pitchFamily="2" charset="-128"/>
              </a:rPr>
              <a:t>   </a:t>
            </a:r>
            <a:r>
              <a:rPr lang="en-US" altLang="zh-CN" sz="2000" b="0" u="sng" dirty="0">
                <a:solidFill>
                  <a:schemeClr val="bg1"/>
                </a:solidFill>
                <a:latin typeface="FandolSong" pitchFamily="2" charset="-128"/>
              </a:rPr>
              <a:t>O</a:t>
            </a:r>
            <a:r>
              <a:rPr lang="en-US" altLang="zh-CN" sz="2000" b="0" u="sng" dirty="0">
                <a:latin typeface="FandolSong" pitchFamily="2" charset="-128"/>
              </a:rPr>
              <a:t> </a:t>
            </a:r>
          </a:p>
        </p:txBody>
      </p:sp>
      <p:sp>
        <p:nvSpPr>
          <p:cNvPr id="61447" name="Rectangle 69">
            <a:extLst>
              <a:ext uri="{FF2B5EF4-FFF2-40B4-BE49-F238E27FC236}">
                <a16:creationId xmlns:a16="http://schemas.microsoft.com/office/drawing/2014/main" id="{13D9048A-D453-F140-9445-D2D4D88F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5348288"/>
            <a:ext cx="5833648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PPN: </a:t>
            </a:r>
            <a:r>
              <a:rPr lang="en-US" altLang="zh-CN" sz="2000" b="0" u="sng" dirty="0">
                <a:latin typeface="FandolSong" pitchFamily="2" charset="-128"/>
              </a:rPr>
              <a:t>      </a:t>
            </a:r>
            <a:r>
              <a:rPr lang="en-US" altLang="zh-CN" sz="2000" b="0" dirty="0">
                <a:latin typeface="FandolSong" pitchFamily="2" charset="-128"/>
              </a:rPr>
              <a:t>   PPO: </a:t>
            </a:r>
            <a:r>
              <a:rPr lang="en-US" altLang="zh-CN" sz="2000" b="0" u="sng" dirty="0">
                <a:latin typeface="FandolSong" pitchFamily="2" charset="-128"/>
              </a:rPr>
              <a:t>       </a:t>
            </a:r>
            <a:r>
              <a:rPr lang="en-US" altLang="zh-CN" sz="2000" b="0" dirty="0">
                <a:latin typeface="FandolSong" pitchFamily="2" charset="-128"/>
              </a:rPr>
              <a:t>	   		PA: </a:t>
            </a:r>
            <a:r>
              <a:rPr lang="en-US" altLang="zh-CN" sz="2000" b="0" u="sng" dirty="0">
                <a:latin typeface="FandolSong" pitchFamily="2" charset="-128"/>
              </a:rPr>
              <a:t>      </a:t>
            </a:r>
          </a:p>
        </p:txBody>
      </p:sp>
      <p:grpSp>
        <p:nvGrpSpPr>
          <p:cNvPr id="61448" name="Group 70">
            <a:extLst>
              <a:ext uri="{FF2B5EF4-FFF2-40B4-BE49-F238E27FC236}">
                <a16:creationId xmlns:a16="http://schemas.microsoft.com/office/drawing/2014/main" id="{F1BA66A7-8DCE-A240-A336-F9C39241BCFF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4097338"/>
            <a:ext cx="5865812" cy="1022350"/>
            <a:chOff x="672" y="2780"/>
            <a:chExt cx="3695" cy="644"/>
          </a:xfrm>
        </p:grpSpPr>
        <p:grpSp>
          <p:nvGrpSpPr>
            <p:cNvPr id="61451" name="Group 71">
              <a:extLst>
                <a:ext uri="{FF2B5EF4-FFF2-40B4-BE49-F238E27FC236}">
                  <a16:creationId xmlns:a16="http://schemas.microsoft.com/office/drawing/2014/main" id="{992EB025-ECB1-FB4C-8E5F-C6F2FDF6F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80"/>
              <a:ext cx="3684" cy="384"/>
              <a:chOff x="1219" y="2880"/>
              <a:chExt cx="3684" cy="384"/>
            </a:xfrm>
          </p:grpSpPr>
          <p:grpSp>
            <p:nvGrpSpPr>
              <p:cNvPr id="61470" name="Group 72">
                <a:extLst>
                  <a:ext uri="{FF2B5EF4-FFF2-40B4-BE49-F238E27FC236}">
                    <a16:creationId xmlns:a16="http://schemas.microsoft.com/office/drawing/2014/main" id="{0C8953EC-0808-5D4D-A95E-07131CDB13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61504" name="Rectangle 73">
                  <a:extLst>
                    <a:ext uri="{FF2B5EF4-FFF2-40B4-BE49-F238E27FC236}">
                      <a16:creationId xmlns:a16="http://schemas.microsoft.com/office/drawing/2014/main" id="{9E8BB64C-9B0A-C04F-B656-4A338CE11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05" name="Rectangle 74">
                  <a:extLst>
                    <a:ext uri="{FF2B5EF4-FFF2-40B4-BE49-F238E27FC236}">
                      <a16:creationId xmlns:a16="http://schemas.microsoft.com/office/drawing/2014/main" id="{28E05E07-CDA1-334F-A80F-F86CC22BC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61471" name="Group 75">
                <a:extLst>
                  <a:ext uri="{FF2B5EF4-FFF2-40B4-BE49-F238E27FC236}">
                    <a16:creationId xmlns:a16="http://schemas.microsoft.com/office/drawing/2014/main" id="{D4063DC9-6FE8-A44A-9840-02429AC549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61502" name="Rectangle 76">
                  <a:extLst>
                    <a:ext uri="{FF2B5EF4-FFF2-40B4-BE49-F238E27FC236}">
                      <a16:creationId xmlns:a16="http://schemas.microsoft.com/office/drawing/2014/main" id="{27655252-AB51-A347-9FCE-319DED196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03" name="Rectangle 77">
                  <a:extLst>
                    <a:ext uri="{FF2B5EF4-FFF2-40B4-BE49-F238E27FC236}">
                      <a16:creationId xmlns:a16="http://schemas.microsoft.com/office/drawing/2014/main" id="{FC48ED1D-FAA9-CD47-B4F5-8CAA9EAFF0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61472" name="Group 78">
                <a:extLst>
                  <a:ext uri="{FF2B5EF4-FFF2-40B4-BE49-F238E27FC236}">
                    <a16:creationId xmlns:a16="http://schemas.microsoft.com/office/drawing/2014/main" id="{32A9E45C-C369-0247-95E0-BB774EC901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61500" name="Rectangle 79">
                  <a:extLst>
                    <a:ext uri="{FF2B5EF4-FFF2-40B4-BE49-F238E27FC236}">
                      <a16:creationId xmlns:a16="http://schemas.microsoft.com/office/drawing/2014/main" id="{97184110-43C3-D345-B4CB-BE31F964B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501" name="Rectangle 80">
                  <a:extLst>
                    <a:ext uri="{FF2B5EF4-FFF2-40B4-BE49-F238E27FC236}">
                      <a16:creationId xmlns:a16="http://schemas.microsoft.com/office/drawing/2014/main" id="{851A6F22-96A1-2744-B59A-41BADEC5BE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61473" name="Group 81">
                <a:extLst>
                  <a:ext uri="{FF2B5EF4-FFF2-40B4-BE49-F238E27FC236}">
                    <a16:creationId xmlns:a16="http://schemas.microsoft.com/office/drawing/2014/main" id="{1E783EA6-05F5-E643-9E3A-C36FC8ADA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61498" name="Rectangle 82">
                  <a:extLst>
                    <a:ext uri="{FF2B5EF4-FFF2-40B4-BE49-F238E27FC236}">
                      <a16:creationId xmlns:a16="http://schemas.microsoft.com/office/drawing/2014/main" id="{6957B941-86BA-0849-85B5-64B8408A0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499" name="Rectangle 83">
                  <a:extLst>
                    <a:ext uri="{FF2B5EF4-FFF2-40B4-BE49-F238E27FC236}">
                      <a16:creationId xmlns:a16="http://schemas.microsoft.com/office/drawing/2014/main" id="{878E84AB-8F54-1B4C-9785-DB67AD911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61474" name="Group 84">
                <a:extLst>
                  <a:ext uri="{FF2B5EF4-FFF2-40B4-BE49-F238E27FC236}">
                    <a16:creationId xmlns:a16="http://schemas.microsoft.com/office/drawing/2014/main" id="{102ABF3E-E70F-B74E-941D-BC9067F0EC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61496" name="Rectangle 85">
                  <a:extLst>
                    <a:ext uri="{FF2B5EF4-FFF2-40B4-BE49-F238E27FC236}">
                      <a16:creationId xmlns:a16="http://schemas.microsoft.com/office/drawing/2014/main" id="{A0138C73-9C66-2347-A516-787DC8E7F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497" name="Rectangle 86">
                  <a:extLst>
                    <a:ext uri="{FF2B5EF4-FFF2-40B4-BE49-F238E27FC236}">
                      <a16:creationId xmlns:a16="http://schemas.microsoft.com/office/drawing/2014/main" id="{C9E793A5-E7DE-3F41-B49A-79AF3DD84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61475" name="Group 87">
                <a:extLst>
                  <a:ext uri="{FF2B5EF4-FFF2-40B4-BE49-F238E27FC236}">
                    <a16:creationId xmlns:a16="http://schemas.microsoft.com/office/drawing/2014/main" id="{DF86D866-E59D-E84E-B559-0B0C5D83C6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61494" name="Rectangle 88">
                  <a:extLst>
                    <a:ext uri="{FF2B5EF4-FFF2-40B4-BE49-F238E27FC236}">
                      <a16:creationId xmlns:a16="http://schemas.microsoft.com/office/drawing/2014/main" id="{C05CBBBA-D466-B54F-A88A-F4EA02950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495" name="Rectangle 89">
                  <a:extLst>
                    <a:ext uri="{FF2B5EF4-FFF2-40B4-BE49-F238E27FC236}">
                      <a16:creationId xmlns:a16="http://schemas.microsoft.com/office/drawing/2014/main" id="{13FC04BA-604F-024D-BF01-93ACFA9471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61476" name="Group 90">
                <a:extLst>
                  <a:ext uri="{FF2B5EF4-FFF2-40B4-BE49-F238E27FC236}">
                    <a16:creationId xmlns:a16="http://schemas.microsoft.com/office/drawing/2014/main" id="{4F7AF437-AFCB-BC4D-B485-B11379C8E0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61492" name="Rectangle 91">
                  <a:extLst>
                    <a:ext uri="{FF2B5EF4-FFF2-40B4-BE49-F238E27FC236}">
                      <a16:creationId xmlns:a16="http://schemas.microsoft.com/office/drawing/2014/main" id="{FBA4B829-A200-C148-9B54-A72DE29BDA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493" name="Rectangle 92">
                  <a:extLst>
                    <a:ext uri="{FF2B5EF4-FFF2-40B4-BE49-F238E27FC236}">
                      <a16:creationId xmlns:a16="http://schemas.microsoft.com/office/drawing/2014/main" id="{20859B0E-92EC-0B47-8A56-96325011C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61477" name="Group 93">
                <a:extLst>
                  <a:ext uri="{FF2B5EF4-FFF2-40B4-BE49-F238E27FC236}">
                    <a16:creationId xmlns:a16="http://schemas.microsoft.com/office/drawing/2014/main" id="{8472F425-E30A-0149-933A-282BB5E031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61490" name="Rectangle 94">
                  <a:extLst>
                    <a:ext uri="{FF2B5EF4-FFF2-40B4-BE49-F238E27FC236}">
                      <a16:creationId xmlns:a16="http://schemas.microsoft.com/office/drawing/2014/main" id="{47B63CFA-FDED-3B4B-B337-D8E1A6A87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491" name="Rectangle 95">
                  <a:extLst>
                    <a:ext uri="{FF2B5EF4-FFF2-40B4-BE49-F238E27FC236}">
                      <a16:creationId xmlns:a16="http://schemas.microsoft.com/office/drawing/2014/main" id="{ACAF004D-4F8B-B94B-8765-6843634521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61478" name="Group 96">
                <a:extLst>
                  <a:ext uri="{FF2B5EF4-FFF2-40B4-BE49-F238E27FC236}">
                    <a16:creationId xmlns:a16="http://schemas.microsoft.com/office/drawing/2014/main" id="{AD07322F-4AF1-2A47-A712-B4FBF22491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61488" name="Rectangle 97">
                  <a:extLst>
                    <a:ext uri="{FF2B5EF4-FFF2-40B4-BE49-F238E27FC236}">
                      <a16:creationId xmlns:a16="http://schemas.microsoft.com/office/drawing/2014/main" id="{CAB65136-5683-FB4C-A4FD-68771BBB5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489" name="Rectangle 98">
                  <a:extLst>
                    <a:ext uri="{FF2B5EF4-FFF2-40B4-BE49-F238E27FC236}">
                      <a16:creationId xmlns:a16="http://schemas.microsoft.com/office/drawing/2014/main" id="{0C980FF5-72EF-C444-B837-92CB78971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61479" name="Group 99">
                <a:extLst>
                  <a:ext uri="{FF2B5EF4-FFF2-40B4-BE49-F238E27FC236}">
                    <a16:creationId xmlns:a16="http://schemas.microsoft.com/office/drawing/2014/main" id="{4041D46D-3E64-8A4F-B86D-D384F114DF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61486" name="Rectangle 100">
                  <a:extLst>
                    <a:ext uri="{FF2B5EF4-FFF2-40B4-BE49-F238E27FC236}">
                      <a16:creationId xmlns:a16="http://schemas.microsoft.com/office/drawing/2014/main" id="{20C3F9B0-835D-814C-9C36-BC89F4E6A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487" name="Rectangle 101">
                  <a:extLst>
                    <a:ext uri="{FF2B5EF4-FFF2-40B4-BE49-F238E27FC236}">
                      <a16:creationId xmlns:a16="http://schemas.microsoft.com/office/drawing/2014/main" id="{ED9570D2-504C-2049-9554-A379FBD4D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61480" name="Group 102">
                <a:extLst>
                  <a:ext uri="{FF2B5EF4-FFF2-40B4-BE49-F238E27FC236}">
                    <a16:creationId xmlns:a16="http://schemas.microsoft.com/office/drawing/2014/main" id="{34595215-21D1-5A49-B841-EAF9A6266D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61484" name="Rectangle 103">
                  <a:extLst>
                    <a:ext uri="{FF2B5EF4-FFF2-40B4-BE49-F238E27FC236}">
                      <a16:creationId xmlns:a16="http://schemas.microsoft.com/office/drawing/2014/main" id="{6FA4A83F-E0B0-A040-9683-B9C514D95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485" name="Rectangle 104">
                  <a:extLst>
                    <a:ext uri="{FF2B5EF4-FFF2-40B4-BE49-F238E27FC236}">
                      <a16:creationId xmlns:a16="http://schemas.microsoft.com/office/drawing/2014/main" id="{3FA57960-2A7D-884A-ABC2-8831B0845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61481" name="Group 105">
                <a:extLst>
                  <a:ext uri="{FF2B5EF4-FFF2-40B4-BE49-F238E27FC236}">
                    <a16:creationId xmlns:a16="http://schemas.microsoft.com/office/drawing/2014/main" id="{CF8215D0-BBB0-194B-B5B5-BF9BAF2A6B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61482" name="Rectangle 106">
                  <a:extLst>
                    <a:ext uri="{FF2B5EF4-FFF2-40B4-BE49-F238E27FC236}">
                      <a16:creationId xmlns:a16="http://schemas.microsoft.com/office/drawing/2014/main" id="{5D467940-0DA4-484A-BD89-8A62F82BA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1483" name="Rectangle 107">
                  <a:extLst>
                    <a:ext uri="{FF2B5EF4-FFF2-40B4-BE49-F238E27FC236}">
                      <a16:creationId xmlns:a16="http://schemas.microsoft.com/office/drawing/2014/main" id="{73E95008-59D9-5748-941D-8F105F5D9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61452" name="Group 108">
              <a:extLst>
                <a:ext uri="{FF2B5EF4-FFF2-40B4-BE49-F238E27FC236}">
                  <a16:creationId xmlns:a16="http://schemas.microsoft.com/office/drawing/2014/main" id="{E4128148-B38C-CF41-B044-6632E6D88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5" y="3212"/>
              <a:ext cx="1842" cy="212"/>
              <a:chOff x="3061" y="2261"/>
              <a:chExt cx="1842" cy="212"/>
            </a:xfrm>
          </p:grpSpPr>
          <p:sp>
            <p:nvSpPr>
              <p:cNvPr id="61468" name="Line 109">
                <a:extLst>
                  <a:ext uri="{FF2B5EF4-FFF2-40B4-BE49-F238E27FC236}">
                    <a16:creationId xmlns:a16="http://schemas.microsoft.com/office/drawing/2014/main" id="{1988D4F1-64AF-4C45-97E5-647B55D91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1469" name="Text Box 110">
                <a:extLst>
                  <a:ext uri="{FF2B5EF4-FFF2-40B4-BE49-F238E27FC236}">
                    <a16:creationId xmlns:a16="http://schemas.microsoft.com/office/drawing/2014/main" id="{EA3C4464-8C1D-2844-B5B9-EF63EFB86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8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PPO</a:t>
                </a:r>
              </a:p>
            </p:txBody>
          </p:sp>
        </p:grpSp>
        <p:grpSp>
          <p:nvGrpSpPr>
            <p:cNvPr id="61453" name="Group 111">
              <a:extLst>
                <a:ext uri="{FF2B5EF4-FFF2-40B4-BE49-F238E27FC236}">
                  <a16:creationId xmlns:a16="http://schemas.microsoft.com/office/drawing/2014/main" id="{5D407DA2-1CA3-0E47-B532-253859AE3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3212"/>
              <a:ext cx="1842" cy="212"/>
              <a:chOff x="3061" y="2261"/>
              <a:chExt cx="1842" cy="212"/>
            </a:xfrm>
          </p:grpSpPr>
          <p:sp>
            <p:nvSpPr>
              <p:cNvPr id="61466" name="Line 112">
                <a:extLst>
                  <a:ext uri="{FF2B5EF4-FFF2-40B4-BE49-F238E27FC236}">
                    <a16:creationId xmlns:a16="http://schemas.microsoft.com/office/drawing/2014/main" id="{89B459A6-A477-A84F-AD15-210CA1ED3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1467" name="Text Box 113">
                <a:extLst>
                  <a:ext uri="{FF2B5EF4-FFF2-40B4-BE49-F238E27FC236}">
                    <a16:creationId xmlns:a16="http://schemas.microsoft.com/office/drawing/2014/main" id="{740E6502-6A6D-4642-AB75-22C491FD2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0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PPN</a:t>
                </a:r>
              </a:p>
            </p:txBody>
          </p:sp>
        </p:grpSp>
        <p:sp>
          <p:nvSpPr>
            <p:cNvPr id="61454" name="Text Box 114">
              <a:extLst>
                <a:ext uri="{FF2B5EF4-FFF2-40B4-BE49-F238E27FC236}">
                  <a16:creationId xmlns:a16="http://schemas.microsoft.com/office/drawing/2014/main" id="{1F50457E-3CD9-8044-A9E0-5C853C920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55" name="Text Box 115">
              <a:extLst>
                <a:ext uri="{FF2B5EF4-FFF2-40B4-BE49-F238E27FC236}">
                  <a16:creationId xmlns:a16="http://schemas.microsoft.com/office/drawing/2014/main" id="{FF213E24-CBEA-654A-BE8F-52B8DF55A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56" name="Text Box 116">
              <a:extLst>
                <a:ext uri="{FF2B5EF4-FFF2-40B4-BE49-F238E27FC236}">
                  <a16:creationId xmlns:a16="http://schemas.microsoft.com/office/drawing/2014/main" id="{41799DDB-DD2C-6B4B-9B7C-C799AAE3D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457" name="Text Box 117">
              <a:extLst>
                <a:ext uri="{FF2B5EF4-FFF2-40B4-BE49-F238E27FC236}">
                  <a16:creationId xmlns:a16="http://schemas.microsoft.com/office/drawing/2014/main" id="{B4D82F74-4262-264E-A1A7-56605207C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58" name="Text Box 118">
              <a:extLst>
                <a:ext uri="{FF2B5EF4-FFF2-40B4-BE49-F238E27FC236}">
                  <a16:creationId xmlns:a16="http://schemas.microsoft.com/office/drawing/2014/main" id="{07C1781E-F47E-D94E-9381-C69484AB4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459" name="Text Box 119">
              <a:extLst>
                <a:ext uri="{FF2B5EF4-FFF2-40B4-BE49-F238E27FC236}">
                  <a16:creationId xmlns:a16="http://schemas.microsoft.com/office/drawing/2014/main" id="{7EBEF0C3-BF31-E649-9EDD-5CF472240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60" name="Text Box 120">
              <a:extLst>
                <a:ext uri="{FF2B5EF4-FFF2-40B4-BE49-F238E27FC236}">
                  <a16:creationId xmlns:a16="http://schemas.microsoft.com/office/drawing/2014/main" id="{2426C003-62BB-F349-B1C0-2B50A391C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461" name="Text Box 121">
              <a:extLst>
                <a:ext uri="{FF2B5EF4-FFF2-40B4-BE49-F238E27FC236}">
                  <a16:creationId xmlns:a16="http://schemas.microsoft.com/office/drawing/2014/main" id="{FF3B4D40-4745-1E49-AB9B-C62C07223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62" name="Text Box 122">
              <a:extLst>
                <a:ext uri="{FF2B5EF4-FFF2-40B4-BE49-F238E27FC236}">
                  <a16:creationId xmlns:a16="http://schemas.microsoft.com/office/drawing/2014/main" id="{7E2BAEBE-1E30-D340-81AE-C25C5DB4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463" name="Text Box 123">
              <a:extLst>
                <a:ext uri="{FF2B5EF4-FFF2-40B4-BE49-F238E27FC236}">
                  <a16:creationId xmlns:a16="http://schemas.microsoft.com/office/drawing/2014/main" id="{349691C8-C3A6-1646-B2F6-3566DCDFC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464" name="Text Box 124">
              <a:extLst>
                <a:ext uri="{FF2B5EF4-FFF2-40B4-BE49-F238E27FC236}">
                  <a16:creationId xmlns:a16="http://schemas.microsoft.com/office/drawing/2014/main" id="{D71DFE2E-8786-3C41-BA1A-BC5D44BCC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65" name="Text Box 125">
              <a:extLst>
                <a:ext uri="{FF2B5EF4-FFF2-40B4-BE49-F238E27FC236}">
                  <a16:creationId xmlns:a16="http://schemas.microsoft.com/office/drawing/2014/main" id="{79A96DCD-673B-A64C-A422-DE03A584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</p:grpSp>
      <p:cxnSp>
        <p:nvCxnSpPr>
          <p:cNvPr id="61449" name="Straight Connector 2">
            <a:extLst>
              <a:ext uri="{FF2B5EF4-FFF2-40B4-BE49-F238E27FC236}">
                <a16:creationId xmlns:a16="http://schemas.microsoft.com/office/drawing/2014/main" id="{59868E3A-CA90-5E4D-BCCC-5CDC283C3F3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84700" y="1828800"/>
            <a:ext cx="0" cy="350520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0" name="Straight Connector 131">
            <a:extLst>
              <a:ext uri="{FF2B5EF4-FFF2-40B4-BE49-F238E27FC236}">
                <a16:creationId xmlns:a16="http://schemas.microsoft.com/office/drawing/2014/main" id="{AB3787C9-51A3-A448-A462-E0FD6D3D101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09975" y="1981200"/>
            <a:ext cx="0" cy="95726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B7ECAC14-AA4A-B041-9F4F-592BA218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F7967B-1A34-624C-BAEE-9B31DAB280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2F010FF-7126-2840-994B-F203D0F14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ADD82B2-CF55-4A47-B1CC-7631BE756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= {0, 1, . . . 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–1}  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virtual </a:t>
            </a:r>
            <a:r>
              <a:rPr lang="en-US" altLang="zh-CN" dirty="0">
                <a:ea typeface="宋体" pitchFamily="2" charset="-122"/>
              </a:rPr>
              <a:t>address space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9900CC"/>
                </a:solidFill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 = {0, 1, . . . , </a:t>
            </a:r>
            <a:r>
              <a:rPr lang="en-US" altLang="zh-CN" dirty="0">
                <a:solidFill>
                  <a:srgbClr val="9900CC"/>
                </a:solidFill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–1}  </a:t>
            </a:r>
            <a:r>
              <a:rPr lang="en-US" altLang="zh-CN" dirty="0">
                <a:solidFill>
                  <a:srgbClr val="9900CC"/>
                </a:solidFill>
                <a:ea typeface="宋体" pitchFamily="2" charset="-122"/>
              </a:rPr>
              <a:t>physical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address space</a:t>
            </a:r>
            <a:endParaRPr lang="en-US" altLang="zh-CN" b="1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N &gt; M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Address Translation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MAP: 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dirty="0">
                <a:solidFill>
                  <a:srgbClr val="9900CC"/>
                </a:solidFill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  U  {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sym typeface="Symbol" pitchFamily="18" charset="2"/>
              </a:rPr>
              <a:t></a:t>
            </a:r>
            <a:r>
              <a:rPr lang="en-US" altLang="zh-CN" dirty="0">
                <a:ea typeface="宋体" pitchFamily="2" charset="-122"/>
              </a:rPr>
              <a:t>}  address mapping function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MAP(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)  	=  </a:t>
            </a:r>
            <a:r>
              <a:rPr lang="en-US" altLang="zh-CN" dirty="0">
                <a:solidFill>
                  <a:srgbClr val="9900CC"/>
                </a:solidFill>
                <a:ea typeface="宋体" pitchFamily="2" charset="-122"/>
              </a:rPr>
              <a:t>a'</a:t>
            </a:r>
            <a:r>
              <a:rPr lang="en-US" altLang="zh-CN" dirty="0">
                <a:ea typeface="宋体" pitchFamily="2" charset="-122"/>
              </a:rPr>
              <a:t> if data at virtual address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 is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			    present at physical address </a:t>
            </a:r>
            <a:r>
              <a:rPr lang="en-US" altLang="zh-CN" dirty="0">
                <a:solidFill>
                  <a:srgbClr val="9900CC"/>
                </a:solidFill>
                <a:ea typeface="宋体" pitchFamily="2" charset="-122"/>
              </a:rPr>
              <a:t>a'</a:t>
            </a:r>
            <a:r>
              <a:rPr lang="en-US" altLang="zh-CN" dirty="0">
                <a:ea typeface="宋体" pitchFamily="2" charset="-122"/>
              </a:rPr>
              <a:t> in 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			=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sym typeface="Symbol" pitchFamily="18" charset="2"/>
              </a:rPr>
              <a:t></a:t>
            </a:r>
            <a:r>
              <a:rPr lang="en-US" altLang="zh-CN" dirty="0">
                <a:ea typeface="宋体" pitchFamily="2" charset="-122"/>
              </a:rPr>
              <a:t>  if data at virtual address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 is not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			   present in P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(invalid or on disk)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cxnSp>
        <p:nvCxnSpPr>
          <p:cNvPr id="8197" name="Straight Connector 2">
            <a:extLst>
              <a:ext uri="{FF2B5EF4-FFF2-40B4-BE49-F238E27FC236}">
                <a16:creationId xmlns:a16="http://schemas.microsoft.com/office/drawing/2014/main" id="{A9BD402A-1A3D-6147-A708-F4A3D3BAF1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" y="2743200"/>
            <a:ext cx="12954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54">
            <a:extLst>
              <a:ext uri="{FF2B5EF4-FFF2-40B4-BE49-F238E27FC236}">
                <a16:creationId xmlns:a16="http://schemas.microsoft.com/office/drawing/2014/main" id="{48172D14-8481-6B4B-9205-2B4456EAC507}"/>
              </a:ext>
            </a:extLst>
          </p:cNvPr>
          <p:cNvGrpSpPr>
            <a:grpSpLocks/>
          </p:cNvGrpSpPr>
          <p:nvPr/>
        </p:nvGrpSpPr>
        <p:grpSpPr bwMode="auto">
          <a:xfrm>
            <a:off x="3911600" y="3028950"/>
            <a:ext cx="992188" cy="309563"/>
            <a:chOff x="2445" y="1645"/>
            <a:chExt cx="625" cy="195"/>
          </a:xfrm>
        </p:grpSpPr>
        <p:sp>
          <p:nvSpPr>
            <p:cNvPr id="63633" name="Line 55">
              <a:extLst>
                <a:ext uri="{FF2B5EF4-FFF2-40B4-BE49-F238E27FC236}">
                  <a16:creationId xmlns:a16="http://schemas.microsoft.com/office/drawing/2014/main" id="{9F63AF36-D88D-6148-A06A-E29050ECE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1705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63634" name="Text Box 56">
              <a:extLst>
                <a:ext uri="{FF2B5EF4-FFF2-40B4-BE49-F238E27FC236}">
                  <a16:creationId xmlns:a16="http://schemas.microsoft.com/office/drawing/2014/main" id="{92E826E8-F803-1149-A487-67116171F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1645"/>
              <a:ext cx="398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TLBI</a:t>
              </a:r>
            </a:p>
          </p:txBody>
        </p:sp>
      </p:grp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FB5C969D-68A9-4D40-8E90-E4238F7E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4BA10-F1C5-6B46-92D4-11A023297B4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717F744-7F98-3F45-AC1B-BF9A9AF2D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411162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TLB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16 entries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4-way associative (2-bit)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grpSp>
        <p:nvGrpSpPr>
          <p:cNvPr id="63493" name="Group 5">
            <a:extLst>
              <a:ext uri="{FF2B5EF4-FFF2-40B4-BE49-F238E27FC236}">
                <a16:creationId xmlns:a16="http://schemas.microsoft.com/office/drawing/2014/main" id="{86DC997E-3CD7-9946-9AB7-D50B636FEED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36913"/>
            <a:ext cx="6823075" cy="609600"/>
            <a:chOff x="605" y="1776"/>
            <a:chExt cx="4298" cy="384"/>
          </a:xfrm>
        </p:grpSpPr>
        <p:grpSp>
          <p:nvGrpSpPr>
            <p:cNvPr id="63591" name="Group 6">
              <a:extLst>
                <a:ext uri="{FF2B5EF4-FFF2-40B4-BE49-F238E27FC236}">
                  <a16:creationId xmlns:a16="http://schemas.microsoft.com/office/drawing/2014/main" id="{6A77BD52-7883-9E4B-9CE6-6CEBE7991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776"/>
              <a:ext cx="307" cy="384"/>
              <a:chOff x="605" y="1776"/>
              <a:chExt cx="307" cy="384"/>
            </a:xfrm>
          </p:grpSpPr>
          <p:sp>
            <p:nvSpPr>
              <p:cNvPr id="63631" name="Rectangle 7">
                <a:extLst>
                  <a:ext uri="{FF2B5EF4-FFF2-40B4-BE49-F238E27FC236}">
                    <a16:creationId xmlns:a16="http://schemas.microsoft.com/office/drawing/2014/main" id="{76BCB8DE-B7E1-A84D-8F23-EFA1BF91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32" name="Rectangle 8">
                <a:extLst>
                  <a:ext uri="{FF2B5EF4-FFF2-40B4-BE49-F238E27FC236}">
                    <a16:creationId xmlns:a16="http://schemas.microsoft.com/office/drawing/2014/main" id="{676FA2E1-3640-1840-90F6-F4417AB10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13</a:t>
                </a:r>
              </a:p>
            </p:txBody>
          </p:sp>
        </p:grpSp>
        <p:grpSp>
          <p:nvGrpSpPr>
            <p:cNvPr id="63592" name="Group 9">
              <a:extLst>
                <a:ext uri="{FF2B5EF4-FFF2-40B4-BE49-F238E27FC236}">
                  <a16:creationId xmlns:a16="http://schemas.microsoft.com/office/drawing/2014/main" id="{AD21ACD5-A3CE-B84F-B84D-1FF62AF1C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776"/>
              <a:ext cx="307" cy="384"/>
              <a:chOff x="605" y="1776"/>
              <a:chExt cx="307" cy="384"/>
            </a:xfrm>
          </p:grpSpPr>
          <p:sp>
            <p:nvSpPr>
              <p:cNvPr id="63629" name="Rectangle 10">
                <a:extLst>
                  <a:ext uri="{FF2B5EF4-FFF2-40B4-BE49-F238E27FC236}">
                    <a16:creationId xmlns:a16="http://schemas.microsoft.com/office/drawing/2014/main" id="{0AC0DBC5-54B7-5243-9049-E393B5DA0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30" name="Rectangle 11">
                <a:extLst>
                  <a:ext uri="{FF2B5EF4-FFF2-40B4-BE49-F238E27FC236}">
                    <a16:creationId xmlns:a16="http://schemas.microsoft.com/office/drawing/2014/main" id="{178F7965-C23B-D64A-BF65-6A0C52A29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12</a:t>
                </a:r>
              </a:p>
            </p:txBody>
          </p:sp>
        </p:grpSp>
        <p:grpSp>
          <p:nvGrpSpPr>
            <p:cNvPr id="63593" name="Group 12">
              <a:extLst>
                <a:ext uri="{FF2B5EF4-FFF2-40B4-BE49-F238E27FC236}">
                  <a16:creationId xmlns:a16="http://schemas.microsoft.com/office/drawing/2014/main" id="{2821E74E-A4AC-794D-A522-583293E50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1776"/>
              <a:ext cx="307" cy="384"/>
              <a:chOff x="605" y="1776"/>
              <a:chExt cx="307" cy="384"/>
            </a:xfrm>
          </p:grpSpPr>
          <p:sp>
            <p:nvSpPr>
              <p:cNvPr id="63627" name="Rectangle 13">
                <a:extLst>
                  <a:ext uri="{FF2B5EF4-FFF2-40B4-BE49-F238E27FC236}">
                    <a16:creationId xmlns:a16="http://schemas.microsoft.com/office/drawing/2014/main" id="{2EFB043C-E62D-5E4F-8D46-D3FA4988A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28" name="Rectangle 14">
                <a:extLst>
                  <a:ext uri="{FF2B5EF4-FFF2-40B4-BE49-F238E27FC236}">
                    <a16:creationId xmlns:a16="http://schemas.microsoft.com/office/drawing/2014/main" id="{22E00E8A-6E14-5142-8537-419AFE2AA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grpSp>
          <p:nvGrpSpPr>
            <p:cNvPr id="63594" name="Group 15">
              <a:extLst>
                <a:ext uri="{FF2B5EF4-FFF2-40B4-BE49-F238E27FC236}">
                  <a16:creationId xmlns:a16="http://schemas.microsoft.com/office/drawing/2014/main" id="{AE57C873-29B9-3241-ABAC-2F26C8F0B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1776"/>
              <a:ext cx="307" cy="384"/>
              <a:chOff x="605" y="1776"/>
              <a:chExt cx="307" cy="384"/>
            </a:xfrm>
          </p:grpSpPr>
          <p:sp>
            <p:nvSpPr>
              <p:cNvPr id="63625" name="Rectangle 16">
                <a:extLst>
                  <a:ext uri="{FF2B5EF4-FFF2-40B4-BE49-F238E27FC236}">
                    <a16:creationId xmlns:a16="http://schemas.microsoft.com/office/drawing/2014/main" id="{5CC6A158-50B5-C440-A052-6D200FD3B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26" name="Rectangle 17">
                <a:extLst>
                  <a:ext uri="{FF2B5EF4-FFF2-40B4-BE49-F238E27FC236}">
                    <a16:creationId xmlns:a16="http://schemas.microsoft.com/office/drawing/2014/main" id="{CE0701CA-8FCB-0E40-9D68-36254E082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10</a:t>
                </a:r>
              </a:p>
            </p:txBody>
          </p:sp>
        </p:grpSp>
        <p:grpSp>
          <p:nvGrpSpPr>
            <p:cNvPr id="63595" name="Group 18">
              <a:extLst>
                <a:ext uri="{FF2B5EF4-FFF2-40B4-BE49-F238E27FC236}">
                  <a16:creationId xmlns:a16="http://schemas.microsoft.com/office/drawing/2014/main" id="{D34F042A-A3C8-9F4A-A0C5-2B1666029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1776"/>
              <a:ext cx="307" cy="384"/>
              <a:chOff x="605" y="1776"/>
              <a:chExt cx="307" cy="384"/>
            </a:xfrm>
          </p:grpSpPr>
          <p:sp>
            <p:nvSpPr>
              <p:cNvPr id="63623" name="Rectangle 19">
                <a:extLst>
                  <a:ext uri="{FF2B5EF4-FFF2-40B4-BE49-F238E27FC236}">
                    <a16:creationId xmlns:a16="http://schemas.microsoft.com/office/drawing/2014/main" id="{E0F67E81-E37D-3C48-804B-61DE06531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24" name="Rectangle 20">
                <a:extLst>
                  <a:ext uri="{FF2B5EF4-FFF2-40B4-BE49-F238E27FC236}">
                    <a16:creationId xmlns:a16="http://schemas.microsoft.com/office/drawing/2014/main" id="{A1CD3CE1-A317-3A4E-B627-167B2E8B2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9</a:t>
                </a:r>
              </a:p>
            </p:txBody>
          </p:sp>
        </p:grpSp>
        <p:grpSp>
          <p:nvGrpSpPr>
            <p:cNvPr id="63596" name="Group 21">
              <a:extLst>
                <a:ext uri="{FF2B5EF4-FFF2-40B4-BE49-F238E27FC236}">
                  <a16:creationId xmlns:a16="http://schemas.microsoft.com/office/drawing/2014/main" id="{057A319D-21CE-4042-9AF5-CDA8CC2E1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1776"/>
              <a:ext cx="307" cy="384"/>
              <a:chOff x="605" y="1776"/>
              <a:chExt cx="307" cy="384"/>
            </a:xfrm>
          </p:grpSpPr>
          <p:sp>
            <p:nvSpPr>
              <p:cNvPr id="63621" name="Rectangle 22">
                <a:extLst>
                  <a:ext uri="{FF2B5EF4-FFF2-40B4-BE49-F238E27FC236}">
                    <a16:creationId xmlns:a16="http://schemas.microsoft.com/office/drawing/2014/main" id="{7B88BC4F-0E6E-A240-A289-56342CF37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22" name="Rectangle 23">
                <a:extLst>
                  <a:ext uri="{FF2B5EF4-FFF2-40B4-BE49-F238E27FC236}">
                    <a16:creationId xmlns:a16="http://schemas.microsoft.com/office/drawing/2014/main" id="{2DC8310A-400D-BC47-BFF9-9B2AAEF69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8</a:t>
                </a:r>
              </a:p>
            </p:txBody>
          </p:sp>
        </p:grpSp>
        <p:grpSp>
          <p:nvGrpSpPr>
            <p:cNvPr id="63597" name="Group 24">
              <a:extLst>
                <a:ext uri="{FF2B5EF4-FFF2-40B4-BE49-F238E27FC236}">
                  <a16:creationId xmlns:a16="http://schemas.microsoft.com/office/drawing/2014/main" id="{2DC7CC96-84E6-354E-83FB-DA57CE127B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1776"/>
              <a:ext cx="307" cy="384"/>
              <a:chOff x="605" y="1776"/>
              <a:chExt cx="307" cy="384"/>
            </a:xfrm>
          </p:grpSpPr>
          <p:sp>
            <p:nvSpPr>
              <p:cNvPr id="63619" name="Rectangle 25">
                <a:extLst>
                  <a:ext uri="{FF2B5EF4-FFF2-40B4-BE49-F238E27FC236}">
                    <a16:creationId xmlns:a16="http://schemas.microsoft.com/office/drawing/2014/main" id="{537B6C51-1623-F24A-A1FA-3BAF924BB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20" name="Rectangle 26">
                <a:extLst>
                  <a:ext uri="{FF2B5EF4-FFF2-40B4-BE49-F238E27FC236}">
                    <a16:creationId xmlns:a16="http://schemas.microsoft.com/office/drawing/2014/main" id="{8D08C1A6-E3D1-6740-B77E-C7A35944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63598" name="Group 27">
              <a:extLst>
                <a:ext uri="{FF2B5EF4-FFF2-40B4-BE49-F238E27FC236}">
                  <a16:creationId xmlns:a16="http://schemas.microsoft.com/office/drawing/2014/main" id="{5BE97775-9442-E54F-AB6E-86CB2B134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1776"/>
              <a:ext cx="307" cy="384"/>
              <a:chOff x="605" y="1776"/>
              <a:chExt cx="307" cy="384"/>
            </a:xfrm>
          </p:grpSpPr>
          <p:sp>
            <p:nvSpPr>
              <p:cNvPr id="63617" name="Rectangle 28">
                <a:extLst>
                  <a:ext uri="{FF2B5EF4-FFF2-40B4-BE49-F238E27FC236}">
                    <a16:creationId xmlns:a16="http://schemas.microsoft.com/office/drawing/2014/main" id="{45974362-098A-6042-814B-A84804EFF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18" name="Rectangle 29">
                <a:extLst>
                  <a:ext uri="{FF2B5EF4-FFF2-40B4-BE49-F238E27FC236}">
                    <a16:creationId xmlns:a16="http://schemas.microsoft.com/office/drawing/2014/main" id="{D0E64F43-B876-994C-959F-80A605CE8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63599" name="Group 30">
              <a:extLst>
                <a:ext uri="{FF2B5EF4-FFF2-40B4-BE49-F238E27FC236}">
                  <a16:creationId xmlns:a16="http://schemas.microsoft.com/office/drawing/2014/main" id="{C9C1575A-F965-834E-90F5-8D4AB37E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1776"/>
              <a:ext cx="307" cy="384"/>
              <a:chOff x="605" y="1776"/>
              <a:chExt cx="307" cy="384"/>
            </a:xfrm>
          </p:grpSpPr>
          <p:sp>
            <p:nvSpPr>
              <p:cNvPr id="63615" name="Rectangle 31">
                <a:extLst>
                  <a:ext uri="{FF2B5EF4-FFF2-40B4-BE49-F238E27FC236}">
                    <a16:creationId xmlns:a16="http://schemas.microsoft.com/office/drawing/2014/main" id="{970F795C-3C1D-CC45-BE8A-C22AC866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16" name="Rectangle 32">
                <a:extLst>
                  <a:ext uri="{FF2B5EF4-FFF2-40B4-BE49-F238E27FC236}">
                    <a16:creationId xmlns:a16="http://schemas.microsoft.com/office/drawing/2014/main" id="{0084FF83-C7D0-A549-AA21-B4ED89DB8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63600" name="Group 33">
              <a:extLst>
                <a:ext uri="{FF2B5EF4-FFF2-40B4-BE49-F238E27FC236}">
                  <a16:creationId xmlns:a16="http://schemas.microsoft.com/office/drawing/2014/main" id="{31F07C97-2662-554B-A612-46C24DDB4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1776"/>
              <a:ext cx="307" cy="384"/>
              <a:chOff x="605" y="1776"/>
              <a:chExt cx="307" cy="384"/>
            </a:xfrm>
          </p:grpSpPr>
          <p:sp>
            <p:nvSpPr>
              <p:cNvPr id="63613" name="Rectangle 34">
                <a:extLst>
                  <a:ext uri="{FF2B5EF4-FFF2-40B4-BE49-F238E27FC236}">
                    <a16:creationId xmlns:a16="http://schemas.microsoft.com/office/drawing/2014/main" id="{F84A7B6D-4350-3646-8C43-3FCD8285B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14" name="Rectangle 35">
                <a:extLst>
                  <a:ext uri="{FF2B5EF4-FFF2-40B4-BE49-F238E27FC236}">
                    <a16:creationId xmlns:a16="http://schemas.microsoft.com/office/drawing/2014/main" id="{4ECF1FC4-7A90-854C-A277-36E0BF77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63601" name="Group 36">
              <a:extLst>
                <a:ext uri="{FF2B5EF4-FFF2-40B4-BE49-F238E27FC236}">
                  <a16:creationId xmlns:a16="http://schemas.microsoft.com/office/drawing/2014/main" id="{3258B79C-5EFA-6D4E-912F-6DA37B34A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1776"/>
              <a:ext cx="307" cy="384"/>
              <a:chOff x="605" y="1776"/>
              <a:chExt cx="307" cy="384"/>
            </a:xfrm>
          </p:grpSpPr>
          <p:sp>
            <p:nvSpPr>
              <p:cNvPr id="63611" name="Rectangle 37">
                <a:extLst>
                  <a:ext uri="{FF2B5EF4-FFF2-40B4-BE49-F238E27FC236}">
                    <a16:creationId xmlns:a16="http://schemas.microsoft.com/office/drawing/2014/main" id="{392499CE-E9FF-334E-A9FC-730BF2BDA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12" name="Rectangle 38">
                <a:extLst>
                  <a:ext uri="{FF2B5EF4-FFF2-40B4-BE49-F238E27FC236}">
                    <a16:creationId xmlns:a16="http://schemas.microsoft.com/office/drawing/2014/main" id="{E6C9091A-A247-544A-B71C-1F5C0BA60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63602" name="Group 39">
              <a:extLst>
                <a:ext uri="{FF2B5EF4-FFF2-40B4-BE49-F238E27FC236}">
                  <a16:creationId xmlns:a16="http://schemas.microsoft.com/office/drawing/2014/main" id="{9A934610-14B5-5D4B-8815-4A448C37F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1776"/>
              <a:ext cx="307" cy="384"/>
              <a:chOff x="605" y="1776"/>
              <a:chExt cx="307" cy="384"/>
            </a:xfrm>
          </p:grpSpPr>
          <p:sp>
            <p:nvSpPr>
              <p:cNvPr id="63609" name="Rectangle 40">
                <a:extLst>
                  <a:ext uri="{FF2B5EF4-FFF2-40B4-BE49-F238E27FC236}">
                    <a16:creationId xmlns:a16="http://schemas.microsoft.com/office/drawing/2014/main" id="{BCF08B99-14FD-8F49-A585-E99AEAF97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10" name="Rectangle 41">
                <a:extLst>
                  <a:ext uri="{FF2B5EF4-FFF2-40B4-BE49-F238E27FC236}">
                    <a16:creationId xmlns:a16="http://schemas.microsoft.com/office/drawing/2014/main" id="{9A63340B-7B7D-664B-B395-B55046EA2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63603" name="Group 42">
              <a:extLst>
                <a:ext uri="{FF2B5EF4-FFF2-40B4-BE49-F238E27FC236}">
                  <a16:creationId xmlns:a16="http://schemas.microsoft.com/office/drawing/2014/main" id="{924B92CF-D11F-F445-AC36-0DCB465A5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1776"/>
              <a:ext cx="307" cy="384"/>
              <a:chOff x="605" y="1776"/>
              <a:chExt cx="307" cy="384"/>
            </a:xfrm>
          </p:grpSpPr>
          <p:sp>
            <p:nvSpPr>
              <p:cNvPr id="63607" name="Rectangle 43">
                <a:extLst>
                  <a:ext uri="{FF2B5EF4-FFF2-40B4-BE49-F238E27FC236}">
                    <a16:creationId xmlns:a16="http://schemas.microsoft.com/office/drawing/2014/main" id="{10414D26-B6A5-3043-9A11-E6462B36A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08" name="Rectangle 44">
                <a:extLst>
                  <a:ext uri="{FF2B5EF4-FFF2-40B4-BE49-F238E27FC236}">
                    <a16:creationId xmlns:a16="http://schemas.microsoft.com/office/drawing/2014/main" id="{A740FFC0-6AAE-3443-A837-88695E5BA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63604" name="Group 45">
              <a:extLst>
                <a:ext uri="{FF2B5EF4-FFF2-40B4-BE49-F238E27FC236}">
                  <a16:creationId xmlns:a16="http://schemas.microsoft.com/office/drawing/2014/main" id="{641013B0-3DB4-0741-AD6D-FAAFBDE34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1776"/>
              <a:ext cx="307" cy="384"/>
              <a:chOff x="605" y="1776"/>
              <a:chExt cx="307" cy="384"/>
            </a:xfrm>
          </p:grpSpPr>
          <p:sp>
            <p:nvSpPr>
              <p:cNvPr id="63605" name="Rectangle 46">
                <a:extLst>
                  <a:ext uri="{FF2B5EF4-FFF2-40B4-BE49-F238E27FC236}">
                    <a16:creationId xmlns:a16="http://schemas.microsoft.com/office/drawing/2014/main" id="{3196CA0F-334D-5D47-98D5-6EA2EFC76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3606" name="Rectangle 47">
                <a:extLst>
                  <a:ext uri="{FF2B5EF4-FFF2-40B4-BE49-F238E27FC236}">
                    <a16:creationId xmlns:a16="http://schemas.microsoft.com/office/drawing/2014/main" id="{BF6F6F34-D809-CB4D-ADEB-F4E84146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grpSp>
        <p:nvGrpSpPr>
          <p:cNvPr id="63494" name="Group 48">
            <a:extLst>
              <a:ext uri="{FF2B5EF4-FFF2-40B4-BE49-F238E27FC236}">
                <a16:creationId xmlns:a16="http://schemas.microsoft.com/office/drawing/2014/main" id="{B23867E9-7C58-F34A-A69B-A06053BC0B32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4006850"/>
            <a:ext cx="2924175" cy="336550"/>
            <a:chOff x="3061" y="2261"/>
            <a:chExt cx="1842" cy="212"/>
          </a:xfrm>
        </p:grpSpPr>
        <p:sp>
          <p:nvSpPr>
            <p:cNvPr id="63589" name="Line 49">
              <a:extLst>
                <a:ext uri="{FF2B5EF4-FFF2-40B4-BE49-F238E27FC236}">
                  <a16:creationId xmlns:a16="http://schemas.microsoft.com/office/drawing/2014/main" id="{A52CBF3A-1AAB-5945-9797-B010CA24C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63590" name="Text Box 50">
              <a:extLst>
                <a:ext uri="{FF2B5EF4-FFF2-40B4-BE49-F238E27FC236}">
                  <a16:creationId xmlns:a16="http://schemas.microsoft.com/office/drawing/2014/main" id="{13AA0CBF-57F5-D042-8A72-33BB2BB66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VPO</a:t>
              </a:r>
            </a:p>
          </p:txBody>
        </p:sp>
      </p:grpSp>
      <p:grpSp>
        <p:nvGrpSpPr>
          <p:cNvPr id="63495" name="Group 51">
            <a:extLst>
              <a:ext uri="{FF2B5EF4-FFF2-40B4-BE49-F238E27FC236}">
                <a16:creationId xmlns:a16="http://schemas.microsoft.com/office/drawing/2014/main" id="{6E2EC39D-D151-A14D-A5F5-40017009121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98913"/>
            <a:ext cx="3916363" cy="336550"/>
            <a:chOff x="3061" y="2261"/>
            <a:chExt cx="1842" cy="212"/>
          </a:xfrm>
        </p:grpSpPr>
        <p:sp>
          <p:nvSpPr>
            <p:cNvPr id="63587" name="Line 52">
              <a:extLst>
                <a:ext uri="{FF2B5EF4-FFF2-40B4-BE49-F238E27FC236}">
                  <a16:creationId xmlns:a16="http://schemas.microsoft.com/office/drawing/2014/main" id="{FB11A9A3-FB25-264F-920A-28DA3786F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63588" name="Text Box 53">
              <a:extLst>
                <a:ext uri="{FF2B5EF4-FFF2-40B4-BE49-F238E27FC236}">
                  <a16:creationId xmlns:a16="http://schemas.microsoft.com/office/drawing/2014/main" id="{D9B5F406-626F-2A44-85E8-27C69A438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30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VPN</a:t>
              </a:r>
            </a:p>
          </p:txBody>
        </p:sp>
      </p:grpSp>
      <p:grpSp>
        <p:nvGrpSpPr>
          <p:cNvPr id="63496" name="Group 57">
            <a:extLst>
              <a:ext uri="{FF2B5EF4-FFF2-40B4-BE49-F238E27FC236}">
                <a16:creationId xmlns:a16="http://schemas.microsoft.com/office/drawing/2014/main" id="{AD09062C-24E8-6C4D-A76A-7616310098A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08313"/>
            <a:ext cx="2927350" cy="309562"/>
            <a:chOff x="2445" y="1645"/>
            <a:chExt cx="625" cy="195"/>
          </a:xfrm>
        </p:grpSpPr>
        <p:sp>
          <p:nvSpPr>
            <p:cNvPr id="63585" name="Line 58">
              <a:extLst>
                <a:ext uri="{FF2B5EF4-FFF2-40B4-BE49-F238E27FC236}">
                  <a16:creationId xmlns:a16="http://schemas.microsoft.com/office/drawing/2014/main" id="{387E1C09-9431-C046-878A-6DB28B54B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1718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63586" name="Text Box 59">
              <a:extLst>
                <a:ext uri="{FF2B5EF4-FFF2-40B4-BE49-F238E27FC236}">
                  <a16:creationId xmlns:a16="http://schemas.microsoft.com/office/drawing/2014/main" id="{9DD957F9-D274-5F47-9AF9-63B677BA3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0" y="1645"/>
              <a:ext cx="150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TLBT</a:t>
              </a:r>
            </a:p>
          </p:txBody>
        </p:sp>
      </p:grpSp>
      <p:graphicFrame>
        <p:nvGraphicFramePr>
          <p:cNvPr id="1350716" name="Group 60">
            <a:extLst>
              <a:ext uri="{FF2B5EF4-FFF2-40B4-BE49-F238E27FC236}">
                <a16:creationId xmlns:a16="http://schemas.microsoft.com/office/drawing/2014/main" id="{1197EC85-CFE0-254C-A4C9-2B8BAF8D02A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813300"/>
          <a:ext cx="8458200" cy="16637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PPN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09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04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0A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08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06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0A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582" name="Rectangle 146">
            <a:extLst>
              <a:ext uri="{FF2B5EF4-FFF2-40B4-BE49-F238E27FC236}">
                <a16:creationId xmlns:a16="http://schemas.microsoft.com/office/drawing/2014/main" id="{DB89C2E4-0287-3D48-B707-DC6AB37F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Simple Memory System TLB</a:t>
            </a:r>
          </a:p>
        </p:txBody>
      </p:sp>
      <p:cxnSp>
        <p:nvCxnSpPr>
          <p:cNvPr id="63583" name="Straight Connector 3">
            <a:extLst>
              <a:ext uri="{FF2B5EF4-FFF2-40B4-BE49-F238E27FC236}">
                <a16:creationId xmlns:a16="http://schemas.microsoft.com/office/drawing/2014/main" id="{8298E804-29AA-CB43-85A9-E1C52BB09A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89500" y="2819400"/>
            <a:ext cx="0" cy="167640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84" name="Rectangle 3">
            <a:extLst>
              <a:ext uri="{FF2B5EF4-FFF2-40B4-BE49-F238E27FC236}">
                <a16:creationId xmlns:a16="http://schemas.microsoft.com/office/drawing/2014/main" id="{6BDAEB45-868E-6548-87F2-DE425158F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1524000"/>
            <a:ext cx="42767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b="0" dirty="0">
                <a:latin typeface="FandolSong" pitchFamily="2" charset="-128"/>
              </a:rPr>
              <a:t>Addressing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14-bit virtual addresses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12-bit physical address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Page size = 64 bits (6-bit)</a:t>
            </a: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055A4D20-35CE-0C46-8488-F301D3AF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6233E5-212F-774C-98C8-87933A5D53F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F8A7B99-B1D2-0041-8FAF-854EB175F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5B1CB7D-8CBC-0648-8FCE-EFF2B2A3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14488"/>
            <a:ext cx="2896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Virtual Address 0x03D4</a:t>
            </a:r>
            <a:endParaRPr lang="zh-CN" altLang="en-US" sz="2000" b="0" dirty="0">
              <a:latin typeface="FandolSong" pitchFamily="2" charset="-128"/>
            </a:endParaRPr>
          </a:p>
        </p:txBody>
      </p:sp>
      <p:grpSp>
        <p:nvGrpSpPr>
          <p:cNvPr id="65541" name="Group 4">
            <a:extLst>
              <a:ext uri="{FF2B5EF4-FFF2-40B4-BE49-F238E27FC236}">
                <a16:creationId xmlns:a16="http://schemas.microsoft.com/office/drawing/2014/main" id="{A4D5D8B7-6170-C642-9881-8FFC80D750D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32000"/>
            <a:ext cx="6823075" cy="1106488"/>
            <a:chOff x="432" y="1415"/>
            <a:chExt cx="4298" cy="697"/>
          </a:xfrm>
        </p:grpSpPr>
        <p:grpSp>
          <p:nvGrpSpPr>
            <p:cNvPr id="65601" name="Group 5">
              <a:extLst>
                <a:ext uri="{FF2B5EF4-FFF2-40B4-BE49-F238E27FC236}">
                  <a16:creationId xmlns:a16="http://schemas.microsoft.com/office/drawing/2014/main" id="{30A254DB-B631-C44C-A02B-86B3B7BD2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15"/>
              <a:ext cx="4298" cy="384"/>
              <a:chOff x="629" y="1176"/>
              <a:chExt cx="4298" cy="384"/>
            </a:xfrm>
          </p:grpSpPr>
          <p:grpSp>
            <p:nvGrpSpPr>
              <p:cNvPr id="65622" name="Group 6">
                <a:extLst>
                  <a:ext uri="{FF2B5EF4-FFF2-40B4-BE49-F238E27FC236}">
                    <a16:creationId xmlns:a16="http://schemas.microsoft.com/office/drawing/2014/main" id="{DF8F8138-8DD1-B84D-B548-91308D18DD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" y="1176"/>
                <a:ext cx="307" cy="384"/>
                <a:chOff x="629" y="1176"/>
                <a:chExt cx="307" cy="384"/>
              </a:xfrm>
            </p:grpSpPr>
            <p:sp>
              <p:nvSpPr>
                <p:cNvPr id="65662" name="Rectangle 7">
                  <a:extLst>
                    <a:ext uri="{FF2B5EF4-FFF2-40B4-BE49-F238E27FC236}">
                      <a16:creationId xmlns:a16="http://schemas.microsoft.com/office/drawing/2014/main" id="{95985101-5916-C443-A19F-5D08E6B68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endParaRPr lang="zh-CN" altLang="en-US" sz="1800">
                    <a:solidFill>
                      <a:schemeClr val="tx2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5663" name="Rectangle 8">
                  <a:extLst>
                    <a:ext uri="{FF2B5EF4-FFF2-40B4-BE49-F238E27FC236}">
                      <a16:creationId xmlns:a16="http://schemas.microsoft.com/office/drawing/2014/main" id="{2313A2CA-CF88-F440-AD8D-06D78A9F5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13</a:t>
                  </a:r>
                </a:p>
              </p:txBody>
            </p:sp>
          </p:grpSp>
          <p:grpSp>
            <p:nvGrpSpPr>
              <p:cNvPr id="65623" name="Group 9">
                <a:extLst>
                  <a:ext uri="{FF2B5EF4-FFF2-40B4-BE49-F238E27FC236}">
                    <a16:creationId xmlns:a16="http://schemas.microsoft.com/office/drawing/2014/main" id="{0B9490AB-717D-C943-98E4-40E0061B4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6" y="1176"/>
                <a:ext cx="307" cy="384"/>
                <a:chOff x="936" y="1176"/>
                <a:chExt cx="307" cy="384"/>
              </a:xfrm>
            </p:grpSpPr>
            <p:sp>
              <p:nvSpPr>
                <p:cNvPr id="65660" name="Rectangle 10">
                  <a:extLst>
                    <a:ext uri="{FF2B5EF4-FFF2-40B4-BE49-F238E27FC236}">
                      <a16:creationId xmlns:a16="http://schemas.microsoft.com/office/drawing/2014/main" id="{42FDB485-216A-D049-B7A1-54DE0B7BB6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endParaRPr lang="zh-CN" altLang="en-US" sz="1800">
                    <a:solidFill>
                      <a:schemeClr val="tx2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5661" name="Rectangle 11">
                  <a:extLst>
                    <a:ext uri="{FF2B5EF4-FFF2-40B4-BE49-F238E27FC236}">
                      <a16:creationId xmlns:a16="http://schemas.microsoft.com/office/drawing/2014/main" id="{C491FA4B-2F50-C243-B307-B5A17C3C7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12</a:t>
                  </a:r>
                </a:p>
              </p:txBody>
            </p:sp>
          </p:grpSp>
          <p:grpSp>
            <p:nvGrpSpPr>
              <p:cNvPr id="65624" name="Group 12">
                <a:extLst>
                  <a:ext uri="{FF2B5EF4-FFF2-40B4-BE49-F238E27FC236}">
                    <a16:creationId xmlns:a16="http://schemas.microsoft.com/office/drawing/2014/main" id="{44CA4BF8-D0D7-B641-BCE8-93CA6B63C1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3" y="1176"/>
                <a:ext cx="307" cy="384"/>
                <a:chOff x="1243" y="1176"/>
                <a:chExt cx="307" cy="384"/>
              </a:xfrm>
            </p:grpSpPr>
            <p:sp>
              <p:nvSpPr>
                <p:cNvPr id="65658" name="Rectangle 13">
                  <a:extLst>
                    <a:ext uri="{FF2B5EF4-FFF2-40B4-BE49-F238E27FC236}">
                      <a16:creationId xmlns:a16="http://schemas.microsoft.com/office/drawing/2014/main" id="{67732413-6F50-A346-A93C-B4E357271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endParaRPr lang="zh-CN" altLang="en-US" sz="1800">
                    <a:solidFill>
                      <a:schemeClr val="tx2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5659" name="Rectangle 14">
                  <a:extLst>
                    <a:ext uri="{FF2B5EF4-FFF2-40B4-BE49-F238E27FC236}">
                      <a16:creationId xmlns:a16="http://schemas.microsoft.com/office/drawing/2014/main" id="{E477AEC3-6B14-CE4C-AD99-718899D43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65625" name="Group 15">
                <a:extLst>
                  <a:ext uri="{FF2B5EF4-FFF2-40B4-BE49-F238E27FC236}">
                    <a16:creationId xmlns:a16="http://schemas.microsoft.com/office/drawing/2014/main" id="{9745178F-B714-294F-84DE-6E687E8CB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0" y="1176"/>
                <a:ext cx="307" cy="384"/>
                <a:chOff x="1550" y="1176"/>
                <a:chExt cx="307" cy="384"/>
              </a:xfrm>
            </p:grpSpPr>
            <p:sp>
              <p:nvSpPr>
                <p:cNvPr id="65656" name="Rectangle 16">
                  <a:extLst>
                    <a:ext uri="{FF2B5EF4-FFF2-40B4-BE49-F238E27FC236}">
                      <a16:creationId xmlns:a16="http://schemas.microsoft.com/office/drawing/2014/main" id="{72F9B738-D637-914B-B7D7-3A04D1389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0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57" name="Rectangle 17">
                  <a:extLst>
                    <a:ext uri="{FF2B5EF4-FFF2-40B4-BE49-F238E27FC236}">
                      <a16:creationId xmlns:a16="http://schemas.microsoft.com/office/drawing/2014/main" id="{EA9B6BB3-EE4C-E043-932D-E5918CD1F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0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65626" name="Group 18">
                <a:extLst>
                  <a:ext uri="{FF2B5EF4-FFF2-40B4-BE49-F238E27FC236}">
                    <a16:creationId xmlns:a16="http://schemas.microsoft.com/office/drawing/2014/main" id="{AD427B0B-8C36-3944-937A-91327597BF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" y="1176"/>
                <a:ext cx="307" cy="384"/>
                <a:chOff x="1857" y="1176"/>
                <a:chExt cx="307" cy="384"/>
              </a:xfrm>
            </p:grpSpPr>
            <p:sp>
              <p:nvSpPr>
                <p:cNvPr id="65654" name="Rectangle 19">
                  <a:extLst>
                    <a:ext uri="{FF2B5EF4-FFF2-40B4-BE49-F238E27FC236}">
                      <a16:creationId xmlns:a16="http://schemas.microsoft.com/office/drawing/2014/main" id="{C4C61FAD-8B5E-104E-B14A-A523115AB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55" name="Rectangle 20">
                  <a:extLst>
                    <a:ext uri="{FF2B5EF4-FFF2-40B4-BE49-F238E27FC236}">
                      <a16:creationId xmlns:a16="http://schemas.microsoft.com/office/drawing/2014/main" id="{FC9073A7-41C2-2845-A3D2-0697DD529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65627" name="Group 21">
                <a:extLst>
                  <a:ext uri="{FF2B5EF4-FFF2-40B4-BE49-F238E27FC236}">
                    <a16:creationId xmlns:a16="http://schemas.microsoft.com/office/drawing/2014/main" id="{332E908C-3735-FC4C-97AA-ABB46BB1C2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4" y="1176"/>
                <a:ext cx="307" cy="384"/>
                <a:chOff x="2164" y="1176"/>
                <a:chExt cx="307" cy="384"/>
              </a:xfrm>
            </p:grpSpPr>
            <p:sp>
              <p:nvSpPr>
                <p:cNvPr id="65652" name="Rectangle 22">
                  <a:extLst>
                    <a:ext uri="{FF2B5EF4-FFF2-40B4-BE49-F238E27FC236}">
                      <a16:creationId xmlns:a16="http://schemas.microsoft.com/office/drawing/2014/main" id="{937ED17B-31CC-B445-983A-CED7EC8B8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4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53" name="Rectangle 23">
                  <a:extLst>
                    <a:ext uri="{FF2B5EF4-FFF2-40B4-BE49-F238E27FC236}">
                      <a16:creationId xmlns:a16="http://schemas.microsoft.com/office/drawing/2014/main" id="{7C3615A1-6AC1-0F4B-9C01-ADC05211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4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65628" name="Group 24">
                <a:extLst>
                  <a:ext uri="{FF2B5EF4-FFF2-40B4-BE49-F238E27FC236}">
                    <a16:creationId xmlns:a16="http://schemas.microsoft.com/office/drawing/2014/main" id="{0E4A0DA2-B5A0-EB49-A1FF-5378479C48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1" y="1176"/>
                <a:ext cx="307" cy="384"/>
                <a:chOff x="2471" y="1176"/>
                <a:chExt cx="307" cy="384"/>
              </a:xfrm>
            </p:grpSpPr>
            <p:sp>
              <p:nvSpPr>
                <p:cNvPr id="65650" name="Rectangle 25">
                  <a:extLst>
                    <a:ext uri="{FF2B5EF4-FFF2-40B4-BE49-F238E27FC236}">
                      <a16:creationId xmlns:a16="http://schemas.microsoft.com/office/drawing/2014/main" id="{55DAD654-5978-1A46-9FD0-E8A263522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1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51" name="Rectangle 26">
                  <a:extLst>
                    <a:ext uri="{FF2B5EF4-FFF2-40B4-BE49-F238E27FC236}">
                      <a16:creationId xmlns:a16="http://schemas.microsoft.com/office/drawing/2014/main" id="{0C0A6766-3DFE-7A46-BB3C-4DD3F5416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1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65629" name="Group 27">
                <a:extLst>
                  <a:ext uri="{FF2B5EF4-FFF2-40B4-BE49-F238E27FC236}">
                    <a16:creationId xmlns:a16="http://schemas.microsoft.com/office/drawing/2014/main" id="{8B2F2950-9246-A044-9753-A1076EFAC3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8" y="1176"/>
                <a:ext cx="307" cy="384"/>
                <a:chOff x="2778" y="1176"/>
                <a:chExt cx="307" cy="384"/>
              </a:xfrm>
            </p:grpSpPr>
            <p:sp>
              <p:nvSpPr>
                <p:cNvPr id="65648" name="Rectangle 28">
                  <a:extLst>
                    <a:ext uri="{FF2B5EF4-FFF2-40B4-BE49-F238E27FC236}">
                      <a16:creationId xmlns:a16="http://schemas.microsoft.com/office/drawing/2014/main" id="{0FDF1ECE-80A2-D14A-8BEE-D6D3BBB44C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49" name="Rectangle 29">
                  <a:extLst>
                    <a:ext uri="{FF2B5EF4-FFF2-40B4-BE49-F238E27FC236}">
                      <a16:creationId xmlns:a16="http://schemas.microsoft.com/office/drawing/2014/main" id="{5C50122A-5607-2743-8170-5B216FE3A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65630" name="Group 30">
                <a:extLst>
                  <a:ext uri="{FF2B5EF4-FFF2-40B4-BE49-F238E27FC236}">
                    <a16:creationId xmlns:a16="http://schemas.microsoft.com/office/drawing/2014/main" id="{3D974818-C2E2-7547-808B-138A45B0C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5" y="1176"/>
                <a:ext cx="307" cy="384"/>
                <a:chOff x="3085" y="1176"/>
                <a:chExt cx="307" cy="384"/>
              </a:xfrm>
            </p:grpSpPr>
            <p:sp>
              <p:nvSpPr>
                <p:cNvPr id="65646" name="Rectangle 31">
                  <a:extLst>
                    <a:ext uri="{FF2B5EF4-FFF2-40B4-BE49-F238E27FC236}">
                      <a16:creationId xmlns:a16="http://schemas.microsoft.com/office/drawing/2014/main" id="{A68809A7-EF02-514F-B46E-A949D2D394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5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47" name="Rectangle 32">
                  <a:extLst>
                    <a:ext uri="{FF2B5EF4-FFF2-40B4-BE49-F238E27FC236}">
                      <a16:creationId xmlns:a16="http://schemas.microsoft.com/office/drawing/2014/main" id="{4D885BE8-ACED-9344-A11A-F0175B2F4E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5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65631" name="Group 33">
                <a:extLst>
                  <a:ext uri="{FF2B5EF4-FFF2-40B4-BE49-F238E27FC236}">
                    <a16:creationId xmlns:a16="http://schemas.microsoft.com/office/drawing/2014/main" id="{8B7911F2-7024-B943-99F4-3454D0A06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2" y="1176"/>
                <a:ext cx="307" cy="384"/>
                <a:chOff x="3392" y="1176"/>
                <a:chExt cx="307" cy="384"/>
              </a:xfrm>
            </p:grpSpPr>
            <p:sp>
              <p:nvSpPr>
                <p:cNvPr id="65644" name="Rectangle 34">
                  <a:extLst>
                    <a:ext uri="{FF2B5EF4-FFF2-40B4-BE49-F238E27FC236}">
                      <a16:creationId xmlns:a16="http://schemas.microsoft.com/office/drawing/2014/main" id="{47AC3576-F519-374B-8ED9-B36E86FB5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45" name="Rectangle 35">
                  <a:extLst>
                    <a:ext uri="{FF2B5EF4-FFF2-40B4-BE49-F238E27FC236}">
                      <a16:creationId xmlns:a16="http://schemas.microsoft.com/office/drawing/2014/main" id="{57507945-8085-E24A-9596-E83A5174F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65632" name="Group 36">
                <a:extLst>
                  <a:ext uri="{FF2B5EF4-FFF2-40B4-BE49-F238E27FC236}">
                    <a16:creationId xmlns:a16="http://schemas.microsoft.com/office/drawing/2014/main" id="{BC97B6BE-E793-EA4C-8CDC-FDAD0AF07F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9" y="1176"/>
                <a:ext cx="307" cy="384"/>
                <a:chOff x="3699" y="1176"/>
                <a:chExt cx="307" cy="384"/>
              </a:xfrm>
            </p:grpSpPr>
            <p:sp>
              <p:nvSpPr>
                <p:cNvPr id="65642" name="Rectangle 37">
                  <a:extLst>
                    <a:ext uri="{FF2B5EF4-FFF2-40B4-BE49-F238E27FC236}">
                      <a16:creationId xmlns:a16="http://schemas.microsoft.com/office/drawing/2014/main" id="{DEB89702-1699-9D4E-93E7-A6E2392B41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9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43" name="Rectangle 38">
                  <a:extLst>
                    <a:ext uri="{FF2B5EF4-FFF2-40B4-BE49-F238E27FC236}">
                      <a16:creationId xmlns:a16="http://schemas.microsoft.com/office/drawing/2014/main" id="{90CE0B39-A77F-B44A-A596-957C1694B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9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65633" name="Group 39">
                <a:extLst>
                  <a:ext uri="{FF2B5EF4-FFF2-40B4-BE49-F238E27FC236}">
                    <a16:creationId xmlns:a16="http://schemas.microsoft.com/office/drawing/2014/main" id="{70467F3D-8AB0-8449-8562-C58A5DF43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6" y="1176"/>
                <a:ext cx="307" cy="384"/>
                <a:chOff x="4006" y="1176"/>
                <a:chExt cx="307" cy="384"/>
              </a:xfrm>
            </p:grpSpPr>
            <p:sp>
              <p:nvSpPr>
                <p:cNvPr id="65640" name="Rectangle 40">
                  <a:extLst>
                    <a:ext uri="{FF2B5EF4-FFF2-40B4-BE49-F238E27FC236}">
                      <a16:creationId xmlns:a16="http://schemas.microsoft.com/office/drawing/2014/main" id="{13F53724-86A1-C448-B520-4D2D1D6CA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6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41" name="Rectangle 41">
                  <a:extLst>
                    <a:ext uri="{FF2B5EF4-FFF2-40B4-BE49-F238E27FC236}">
                      <a16:creationId xmlns:a16="http://schemas.microsoft.com/office/drawing/2014/main" id="{51D3D64B-51ED-8E42-9F43-9B3360514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6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65634" name="Group 42">
                <a:extLst>
                  <a:ext uri="{FF2B5EF4-FFF2-40B4-BE49-F238E27FC236}">
                    <a16:creationId xmlns:a16="http://schemas.microsoft.com/office/drawing/2014/main" id="{672C390B-4018-804C-9AFC-DB584EB37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3" y="1176"/>
                <a:ext cx="307" cy="384"/>
                <a:chOff x="4313" y="1176"/>
                <a:chExt cx="307" cy="384"/>
              </a:xfrm>
            </p:grpSpPr>
            <p:sp>
              <p:nvSpPr>
                <p:cNvPr id="65638" name="Rectangle 43">
                  <a:extLst>
                    <a:ext uri="{FF2B5EF4-FFF2-40B4-BE49-F238E27FC236}">
                      <a16:creationId xmlns:a16="http://schemas.microsoft.com/office/drawing/2014/main" id="{88127BAC-83AE-414F-BF4B-25F41ED72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39" name="Rectangle 44">
                  <a:extLst>
                    <a:ext uri="{FF2B5EF4-FFF2-40B4-BE49-F238E27FC236}">
                      <a16:creationId xmlns:a16="http://schemas.microsoft.com/office/drawing/2014/main" id="{789FBED0-F8AD-4949-8601-3A5E4EC70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65635" name="Group 45">
                <a:extLst>
                  <a:ext uri="{FF2B5EF4-FFF2-40B4-BE49-F238E27FC236}">
                    <a16:creationId xmlns:a16="http://schemas.microsoft.com/office/drawing/2014/main" id="{B21DD228-AE2D-B04B-AAF7-C3B5C0162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0" y="1176"/>
                <a:ext cx="307" cy="384"/>
                <a:chOff x="4620" y="1176"/>
                <a:chExt cx="307" cy="384"/>
              </a:xfrm>
            </p:grpSpPr>
            <p:sp>
              <p:nvSpPr>
                <p:cNvPr id="65636" name="Rectangle 46">
                  <a:extLst>
                    <a:ext uri="{FF2B5EF4-FFF2-40B4-BE49-F238E27FC236}">
                      <a16:creationId xmlns:a16="http://schemas.microsoft.com/office/drawing/2014/main" id="{8F586454-5600-8442-AA78-C8CE68553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0" y="13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37" name="Rectangle 47">
                  <a:extLst>
                    <a:ext uri="{FF2B5EF4-FFF2-40B4-BE49-F238E27FC236}">
                      <a16:creationId xmlns:a16="http://schemas.microsoft.com/office/drawing/2014/main" id="{BEA27171-EF84-F748-9612-BE1933CFC9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0" y="11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65602" name="Group 48">
              <a:extLst>
                <a:ext uri="{FF2B5EF4-FFF2-40B4-BE49-F238E27FC236}">
                  <a16:creationId xmlns:a16="http://schemas.microsoft.com/office/drawing/2014/main" id="{3DEB697E-B0A1-0E4B-A020-0FBBCFF14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8" y="1900"/>
              <a:ext cx="1842" cy="212"/>
              <a:chOff x="3085" y="1661"/>
              <a:chExt cx="1842" cy="212"/>
            </a:xfrm>
          </p:grpSpPr>
          <p:sp>
            <p:nvSpPr>
              <p:cNvPr id="65620" name="Line 49">
                <a:extLst>
                  <a:ext uri="{FF2B5EF4-FFF2-40B4-BE49-F238E27FC236}">
                    <a16:creationId xmlns:a16="http://schemas.microsoft.com/office/drawing/2014/main" id="{AFF1269E-2C16-144B-B4C3-DA53F24C8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17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5621" name="Text Box 50">
                <a:extLst>
                  <a:ext uri="{FF2B5EF4-FFF2-40B4-BE49-F238E27FC236}">
                    <a16:creationId xmlns:a16="http://schemas.microsoft.com/office/drawing/2014/main" id="{214AED21-F15A-994A-BC0D-12D9A5EA65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4" y="1661"/>
                <a:ext cx="418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VPO</a:t>
                </a:r>
              </a:p>
            </p:txBody>
          </p:sp>
        </p:grpSp>
        <p:grpSp>
          <p:nvGrpSpPr>
            <p:cNvPr id="65603" name="Group 51">
              <a:extLst>
                <a:ext uri="{FF2B5EF4-FFF2-40B4-BE49-F238E27FC236}">
                  <a16:creationId xmlns:a16="http://schemas.microsoft.com/office/drawing/2014/main" id="{BCE00F29-9492-FD47-BA96-E143939C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95"/>
              <a:ext cx="2467" cy="212"/>
              <a:chOff x="629" y="1656"/>
              <a:chExt cx="2467" cy="212"/>
            </a:xfrm>
          </p:grpSpPr>
          <p:sp>
            <p:nvSpPr>
              <p:cNvPr id="65618" name="Line 52">
                <a:extLst>
                  <a:ext uri="{FF2B5EF4-FFF2-40B4-BE49-F238E27FC236}">
                    <a16:creationId xmlns:a16="http://schemas.microsoft.com/office/drawing/2014/main" id="{C66D2F4D-E26E-4D4E-832C-8A6F486F4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" y="1747"/>
                <a:ext cx="2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5619" name="Text Box 53">
                <a:extLst>
                  <a:ext uri="{FF2B5EF4-FFF2-40B4-BE49-F238E27FC236}">
                    <a16:creationId xmlns:a16="http://schemas.microsoft.com/office/drawing/2014/main" id="{5E662B57-60A9-EC4A-87DE-750FF01A4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9" y="1656"/>
                <a:ext cx="409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VPN</a:t>
                </a:r>
              </a:p>
            </p:txBody>
          </p:sp>
        </p:grpSp>
        <p:sp>
          <p:nvSpPr>
            <p:cNvPr id="65604" name="Text Box 54">
              <a:extLst>
                <a:ext uri="{FF2B5EF4-FFF2-40B4-BE49-F238E27FC236}">
                  <a16:creationId xmlns:a16="http://schemas.microsoft.com/office/drawing/2014/main" id="{8E3F00B6-A739-BE45-998A-BD5C6BD44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605" name="Text Box 55">
              <a:extLst>
                <a:ext uri="{FF2B5EF4-FFF2-40B4-BE49-F238E27FC236}">
                  <a16:creationId xmlns:a16="http://schemas.microsoft.com/office/drawing/2014/main" id="{700CB30B-31B4-4C4A-9E9E-68CDE9EDE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606" name="Text Box 56">
              <a:extLst>
                <a:ext uri="{FF2B5EF4-FFF2-40B4-BE49-F238E27FC236}">
                  <a16:creationId xmlns:a16="http://schemas.microsoft.com/office/drawing/2014/main" id="{58D81205-D131-3146-856E-014F56D9B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607" name="Text Box 57">
              <a:extLst>
                <a:ext uri="{FF2B5EF4-FFF2-40B4-BE49-F238E27FC236}">
                  <a16:creationId xmlns:a16="http://schemas.microsoft.com/office/drawing/2014/main" id="{90AEB5CE-C2B0-B545-A22D-8E01A4598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608" name="Text Box 58">
              <a:extLst>
                <a:ext uri="{FF2B5EF4-FFF2-40B4-BE49-F238E27FC236}">
                  <a16:creationId xmlns:a16="http://schemas.microsoft.com/office/drawing/2014/main" id="{3EF95BA2-CE32-6C43-A867-C053536EE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609" name="Text Box 59">
              <a:extLst>
                <a:ext uri="{FF2B5EF4-FFF2-40B4-BE49-F238E27FC236}">
                  <a16:creationId xmlns:a16="http://schemas.microsoft.com/office/drawing/2014/main" id="{C4732606-B4D6-644F-91CA-1F348EA94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610" name="Text Box 60">
              <a:extLst>
                <a:ext uri="{FF2B5EF4-FFF2-40B4-BE49-F238E27FC236}">
                  <a16:creationId xmlns:a16="http://schemas.microsoft.com/office/drawing/2014/main" id="{4AE872B6-344C-9D4A-B2D4-787BFE86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611" name="Text Box 61">
              <a:extLst>
                <a:ext uri="{FF2B5EF4-FFF2-40B4-BE49-F238E27FC236}">
                  <a16:creationId xmlns:a16="http://schemas.microsoft.com/office/drawing/2014/main" id="{23050D84-2954-3D43-9F0C-9058B56E2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612" name="Text Box 62">
              <a:extLst>
                <a:ext uri="{FF2B5EF4-FFF2-40B4-BE49-F238E27FC236}">
                  <a16:creationId xmlns:a16="http://schemas.microsoft.com/office/drawing/2014/main" id="{9C30108F-5FAF-3F41-B64A-336579FF2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613" name="Text Box 63">
              <a:extLst>
                <a:ext uri="{FF2B5EF4-FFF2-40B4-BE49-F238E27FC236}">
                  <a16:creationId xmlns:a16="http://schemas.microsoft.com/office/drawing/2014/main" id="{8C1BB3DF-4D33-3549-9276-5A8912704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5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614" name="Text Box 64">
              <a:extLst>
                <a:ext uri="{FF2B5EF4-FFF2-40B4-BE49-F238E27FC236}">
                  <a16:creationId xmlns:a16="http://schemas.microsoft.com/office/drawing/2014/main" id="{3F421E6F-78D8-EE4F-963D-6E121A730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7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615" name="Text Box 65">
              <a:extLst>
                <a:ext uri="{FF2B5EF4-FFF2-40B4-BE49-F238E27FC236}">
                  <a16:creationId xmlns:a16="http://schemas.microsoft.com/office/drawing/2014/main" id="{C4DF2D7D-3AB0-2B4B-A4F8-632E8B11C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616" name="Text Box 66">
              <a:extLst>
                <a:ext uri="{FF2B5EF4-FFF2-40B4-BE49-F238E27FC236}">
                  <a16:creationId xmlns:a16="http://schemas.microsoft.com/office/drawing/2014/main" id="{31AF8BE9-8124-9C46-B2A8-2DD1F04C8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617" name="Text Box 67">
              <a:extLst>
                <a:ext uri="{FF2B5EF4-FFF2-40B4-BE49-F238E27FC236}">
                  <a16:creationId xmlns:a16="http://schemas.microsoft.com/office/drawing/2014/main" id="{30DE0528-B0B3-FA4B-AA98-A00B15ECB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161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5542" name="Rectangle 68">
            <a:extLst>
              <a:ext uri="{FF2B5EF4-FFF2-40B4-BE49-F238E27FC236}">
                <a16:creationId xmlns:a16="http://schemas.microsoft.com/office/drawing/2014/main" id="{95F4169E-4561-8248-9EBE-C0291144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05175"/>
            <a:ext cx="8305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VPN: </a:t>
            </a:r>
            <a:r>
              <a:rPr lang="en-US" altLang="zh-CN" sz="2000" b="0" u="sng" dirty="0">
                <a:latin typeface="FandolSong" pitchFamily="2" charset="-128"/>
              </a:rPr>
              <a:t>0x0f</a:t>
            </a:r>
            <a:r>
              <a:rPr lang="en-US" altLang="zh-CN" sz="2000" b="0" dirty="0">
                <a:latin typeface="FandolSong" pitchFamily="2" charset="-128"/>
              </a:rPr>
              <a:t> TLBI: </a:t>
            </a:r>
            <a:r>
              <a:rPr lang="en-US" altLang="zh-CN" sz="2000" b="0" u="sng" dirty="0">
                <a:latin typeface="FandolSong" pitchFamily="2" charset="-128"/>
              </a:rPr>
              <a:t>0x03</a:t>
            </a:r>
            <a:r>
              <a:rPr lang="en-US" altLang="zh-CN" sz="2000" b="0" dirty="0">
                <a:latin typeface="FandolSong" pitchFamily="2" charset="-128"/>
              </a:rPr>
              <a:t>   TLBT: </a:t>
            </a:r>
            <a:r>
              <a:rPr lang="en-US" altLang="zh-CN" sz="2000" b="0" u="sng" dirty="0">
                <a:latin typeface="FandolSong" pitchFamily="2" charset="-128"/>
              </a:rPr>
              <a:t>0x03</a:t>
            </a:r>
            <a:r>
              <a:rPr lang="en-US" altLang="zh-CN" sz="2000" b="0" dirty="0">
                <a:latin typeface="FandolSong" pitchFamily="2" charset="-128"/>
              </a:rPr>
              <a:t> TLB Hit? </a:t>
            </a:r>
            <a:r>
              <a:rPr lang="en-US" altLang="zh-CN" sz="2000" b="0" u="sng" dirty="0">
                <a:latin typeface="FandolSong" pitchFamily="2" charset="-128"/>
              </a:rPr>
              <a:t>Yes</a:t>
            </a:r>
            <a:r>
              <a:rPr lang="en-US" altLang="zh-CN" sz="2000" b="0" dirty="0">
                <a:latin typeface="FandolSong" pitchFamily="2" charset="-128"/>
              </a:rPr>
              <a:t> Page Fault? </a:t>
            </a:r>
            <a:r>
              <a:rPr lang="en-US" altLang="zh-CN" sz="2000" b="0" u="sng" dirty="0">
                <a:latin typeface="FandolSong" pitchFamily="2" charset="-128"/>
              </a:rPr>
              <a:t>No</a:t>
            </a:r>
          </a:p>
        </p:txBody>
      </p:sp>
      <p:sp>
        <p:nvSpPr>
          <p:cNvPr id="65543" name="Rectangle 69">
            <a:extLst>
              <a:ext uri="{FF2B5EF4-FFF2-40B4-BE49-F238E27FC236}">
                <a16:creationId xmlns:a16="http://schemas.microsoft.com/office/drawing/2014/main" id="{40F59E69-25D0-294D-BEAA-D052ADBF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5348288"/>
            <a:ext cx="7951216" cy="4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PPN: </a:t>
            </a:r>
            <a:r>
              <a:rPr lang="en-US" altLang="zh-CN" sz="2000" b="0" u="sng" dirty="0">
                <a:latin typeface="FandolSong" pitchFamily="2" charset="-128"/>
              </a:rPr>
              <a:t>0x</a:t>
            </a:r>
            <a:r>
              <a:rPr lang="en-US" altLang="zh-CN" sz="2000" b="0" u="sng" dirty="0">
                <a:solidFill>
                  <a:srgbClr val="9900CC"/>
                </a:solidFill>
                <a:latin typeface="FandolSong" pitchFamily="2" charset="-128"/>
              </a:rPr>
              <a:t>0D</a:t>
            </a:r>
            <a:r>
              <a:rPr lang="en-US" altLang="zh-CN" sz="2000" b="0" dirty="0">
                <a:latin typeface="FandolSong" pitchFamily="2" charset="-128"/>
              </a:rPr>
              <a:t>    PPO: </a:t>
            </a:r>
            <a:r>
              <a:rPr lang="en-US" altLang="zh-CN" sz="2000" b="0" u="sng" dirty="0">
                <a:latin typeface="FandolSong" pitchFamily="2" charset="-128"/>
              </a:rPr>
              <a:t>0x14</a:t>
            </a:r>
            <a:r>
              <a:rPr lang="en-US" altLang="zh-CN" sz="2000" b="0" dirty="0">
                <a:latin typeface="FandolSong" pitchFamily="2" charset="-128"/>
              </a:rPr>
              <a:t>          			PA: </a:t>
            </a:r>
            <a:r>
              <a:rPr lang="en-US" altLang="zh-CN" sz="2000" b="0" u="sng" dirty="0">
                <a:latin typeface="FandolSong" pitchFamily="2" charset="-128"/>
              </a:rPr>
              <a:t>0x354</a:t>
            </a:r>
          </a:p>
        </p:txBody>
      </p:sp>
      <p:grpSp>
        <p:nvGrpSpPr>
          <p:cNvPr id="65544" name="Group 70">
            <a:extLst>
              <a:ext uri="{FF2B5EF4-FFF2-40B4-BE49-F238E27FC236}">
                <a16:creationId xmlns:a16="http://schemas.microsoft.com/office/drawing/2014/main" id="{2F0373B8-D84D-0048-8D1C-2ACE1B2951E7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4097338"/>
            <a:ext cx="5865812" cy="1022350"/>
            <a:chOff x="672" y="2780"/>
            <a:chExt cx="3695" cy="644"/>
          </a:xfrm>
        </p:grpSpPr>
        <p:grpSp>
          <p:nvGrpSpPr>
            <p:cNvPr id="65546" name="Group 71">
              <a:extLst>
                <a:ext uri="{FF2B5EF4-FFF2-40B4-BE49-F238E27FC236}">
                  <a16:creationId xmlns:a16="http://schemas.microsoft.com/office/drawing/2014/main" id="{C15F44B7-F3E0-484D-83CF-CD390A572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80"/>
              <a:ext cx="3684" cy="384"/>
              <a:chOff x="1219" y="2880"/>
              <a:chExt cx="3684" cy="384"/>
            </a:xfrm>
          </p:grpSpPr>
          <p:grpSp>
            <p:nvGrpSpPr>
              <p:cNvPr id="65565" name="Group 72">
                <a:extLst>
                  <a:ext uri="{FF2B5EF4-FFF2-40B4-BE49-F238E27FC236}">
                    <a16:creationId xmlns:a16="http://schemas.microsoft.com/office/drawing/2014/main" id="{1D1C5EFF-84E0-B04B-895D-E969B2DF0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65599" name="Rectangle 73">
                  <a:extLst>
                    <a:ext uri="{FF2B5EF4-FFF2-40B4-BE49-F238E27FC236}">
                      <a16:creationId xmlns:a16="http://schemas.microsoft.com/office/drawing/2014/main" id="{7A7DBD79-5A95-1048-91B7-47F6E4002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600" name="Rectangle 74">
                  <a:extLst>
                    <a:ext uri="{FF2B5EF4-FFF2-40B4-BE49-F238E27FC236}">
                      <a16:creationId xmlns:a16="http://schemas.microsoft.com/office/drawing/2014/main" id="{21243D3F-266F-4D47-B415-1B053115F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65566" name="Group 75">
                <a:extLst>
                  <a:ext uri="{FF2B5EF4-FFF2-40B4-BE49-F238E27FC236}">
                    <a16:creationId xmlns:a16="http://schemas.microsoft.com/office/drawing/2014/main" id="{C5C2A62D-6504-004F-9E5A-7CBAAC8E3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65597" name="Rectangle 76">
                  <a:extLst>
                    <a:ext uri="{FF2B5EF4-FFF2-40B4-BE49-F238E27FC236}">
                      <a16:creationId xmlns:a16="http://schemas.microsoft.com/office/drawing/2014/main" id="{D97466A9-4C27-6540-B2DC-E080A066D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98" name="Rectangle 77">
                  <a:extLst>
                    <a:ext uri="{FF2B5EF4-FFF2-40B4-BE49-F238E27FC236}">
                      <a16:creationId xmlns:a16="http://schemas.microsoft.com/office/drawing/2014/main" id="{F6A74DD4-C8BC-4A41-A120-A77B53363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65567" name="Group 78">
                <a:extLst>
                  <a:ext uri="{FF2B5EF4-FFF2-40B4-BE49-F238E27FC236}">
                    <a16:creationId xmlns:a16="http://schemas.microsoft.com/office/drawing/2014/main" id="{2FBC2FFF-5526-E047-A7AF-F7AB2200DA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65595" name="Rectangle 79">
                  <a:extLst>
                    <a:ext uri="{FF2B5EF4-FFF2-40B4-BE49-F238E27FC236}">
                      <a16:creationId xmlns:a16="http://schemas.microsoft.com/office/drawing/2014/main" id="{B6C7B287-4EB9-0A49-86C3-07C24F989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96" name="Rectangle 80">
                  <a:extLst>
                    <a:ext uri="{FF2B5EF4-FFF2-40B4-BE49-F238E27FC236}">
                      <a16:creationId xmlns:a16="http://schemas.microsoft.com/office/drawing/2014/main" id="{DF7D795A-1F72-5145-813B-A0712A659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65568" name="Group 81">
                <a:extLst>
                  <a:ext uri="{FF2B5EF4-FFF2-40B4-BE49-F238E27FC236}">
                    <a16:creationId xmlns:a16="http://schemas.microsoft.com/office/drawing/2014/main" id="{832A7D8F-2B46-2046-8E21-607C149DDB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65593" name="Rectangle 82">
                  <a:extLst>
                    <a:ext uri="{FF2B5EF4-FFF2-40B4-BE49-F238E27FC236}">
                      <a16:creationId xmlns:a16="http://schemas.microsoft.com/office/drawing/2014/main" id="{6EA40087-7463-1846-A7F2-D0BCFD29EB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94" name="Rectangle 83">
                  <a:extLst>
                    <a:ext uri="{FF2B5EF4-FFF2-40B4-BE49-F238E27FC236}">
                      <a16:creationId xmlns:a16="http://schemas.microsoft.com/office/drawing/2014/main" id="{94B7E6F2-87A1-BC44-8F61-5C7FC34B68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65569" name="Group 84">
                <a:extLst>
                  <a:ext uri="{FF2B5EF4-FFF2-40B4-BE49-F238E27FC236}">
                    <a16:creationId xmlns:a16="http://schemas.microsoft.com/office/drawing/2014/main" id="{96D693E0-8E9C-D54F-8AFE-153B398FC2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65591" name="Rectangle 85">
                  <a:extLst>
                    <a:ext uri="{FF2B5EF4-FFF2-40B4-BE49-F238E27FC236}">
                      <a16:creationId xmlns:a16="http://schemas.microsoft.com/office/drawing/2014/main" id="{7DFFB961-A43D-7848-BE56-0B59FD092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92" name="Rectangle 86">
                  <a:extLst>
                    <a:ext uri="{FF2B5EF4-FFF2-40B4-BE49-F238E27FC236}">
                      <a16:creationId xmlns:a16="http://schemas.microsoft.com/office/drawing/2014/main" id="{BFFB92B4-5FBF-7F42-8EB2-451910BCD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65570" name="Group 87">
                <a:extLst>
                  <a:ext uri="{FF2B5EF4-FFF2-40B4-BE49-F238E27FC236}">
                    <a16:creationId xmlns:a16="http://schemas.microsoft.com/office/drawing/2014/main" id="{654EB2BF-3C9C-014D-9FC6-10C485184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65589" name="Rectangle 88">
                  <a:extLst>
                    <a:ext uri="{FF2B5EF4-FFF2-40B4-BE49-F238E27FC236}">
                      <a16:creationId xmlns:a16="http://schemas.microsoft.com/office/drawing/2014/main" id="{93C74B7B-518F-0A4C-BECE-41A4C49DC6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90" name="Rectangle 89">
                  <a:extLst>
                    <a:ext uri="{FF2B5EF4-FFF2-40B4-BE49-F238E27FC236}">
                      <a16:creationId xmlns:a16="http://schemas.microsoft.com/office/drawing/2014/main" id="{2F549ACB-19B7-5E44-8A0F-6853E7CA2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65571" name="Group 90">
                <a:extLst>
                  <a:ext uri="{FF2B5EF4-FFF2-40B4-BE49-F238E27FC236}">
                    <a16:creationId xmlns:a16="http://schemas.microsoft.com/office/drawing/2014/main" id="{F4566F21-3B13-6E49-B17B-3BBD4BA1D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65587" name="Rectangle 91">
                  <a:extLst>
                    <a:ext uri="{FF2B5EF4-FFF2-40B4-BE49-F238E27FC236}">
                      <a16:creationId xmlns:a16="http://schemas.microsoft.com/office/drawing/2014/main" id="{C9B97045-18B8-EB45-89C4-C8F5118725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88" name="Rectangle 92">
                  <a:extLst>
                    <a:ext uri="{FF2B5EF4-FFF2-40B4-BE49-F238E27FC236}">
                      <a16:creationId xmlns:a16="http://schemas.microsoft.com/office/drawing/2014/main" id="{827E50B5-131A-7045-A3A6-23937C59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65572" name="Group 93">
                <a:extLst>
                  <a:ext uri="{FF2B5EF4-FFF2-40B4-BE49-F238E27FC236}">
                    <a16:creationId xmlns:a16="http://schemas.microsoft.com/office/drawing/2014/main" id="{71035B32-622E-2741-ABF8-758591C234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65585" name="Rectangle 94">
                  <a:extLst>
                    <a:ext uri="{FF2B5EF4-FFF2-40B4-BE49-F238E27FC236}">
                      <a16:creationId xmlns:a16="http://schemas.microsoft.com/office/drawing/2014/main" id="{7B469D47-4111-BB44-A2FB-8163E3109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86" name="Rectangle 95">
                  <a:extLst>
                    <a:ext uri="{FF2B5EF4-FFF2-40B4-BE49-F238E27FC236}">
                      <a16:creationId xmlns:a16="http://schemas.microsoft.com/office/drawing/2014/main" id="{0F13C3CD-89E3-6E4F-8649-9126A1E3C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65573" name="Group 96">
                <a:extLst>
                  <a:ext uri="{FF2B5EF4-FFF2-40B4-BE49-F238E27FC236}">
                    <a16:creationId xmlns:a16="http://schemas.microsoft.com/office/drawing/2014/main" id="{06DC6F0D-44AE-0C4F-BD2B-40E42F2CD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65583" name="Rectangle 97">
                  <a:extLst>
                    <a:ext uri="{FF2B5EF4-FFF2-40B4-BE49-F238E27FC236}">
                      <a16:creationId xmlns:a16="http://schemas.microsoft.com/office/drawing/2014/main" id="{EFE5ED1D-D855-6440-AA21-0D56F7B4E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84" name="Rectangle 98">
                  <a:extLst>
                    <a:ext uri="{FF2B5EF4-FFF2-40B4-BE49-F238E27FC236}">
                      <a16:creationId xmlns:a16="http://schemas.microsoft.com/office/drawing/2014/main" id="{6C192F7B-9C4A-EF4F-A62C-FA42FB39A1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65574" name="Group 99">
                <a:extLst>
                  <a:ext uri="{FF2B5EF4-FFF2-40B4-BE49-F238E27FC236}">
                    <a16:creationId xmlns:a16="http://schemas.microsoft.com/office/drawing/2014/main" id="{64C404FE-7A51-3840-9924-BEF4F9E2C1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65581" name="Rectangle 100">
                  <a:extLst>
                    <a:ext uri="{FF2B5EF4-FFF2-40B4-BE49-F238E27FC236}">
                      <a16:creationId xmlns:a16="http://schemas.microsoft.com/office/drawing/2014/main" id="{9B6B6036-0F63-B342-8C3B-A0E339DD6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82" name="Rectangle 101">
                  <a:extLst>
                    <a:ext uri="{FF2B5EF4-FFF2-40B4-BE49-F238E27FC236}">
                      <a16:creationId xmlns:a16="http://schemas.microsoft.com/office/drawing/2014/main" id="{0EB00D3A-3B89-8942-BC57-B28E0ACA9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65575" name="Group 102">
                <a:extLst>
                  <a:ext uri="{FF2B5EF4-FFF2-40B4-BE49-F238E27FC236}">
                    <a16:creationId xmlns:a16="http://schemas.microsoft.com/office/drawing/2014/main" id="{CDA73C99-603D-B343-9A57-8A7517FB3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65579" name="Rectangle 103">
                  <a:extLst>
                    <a:ext uri="{FF2B5EF4-FFF2-40B4-BE49-F238E27FC236}">
                      <a16:creationId xmlns:a16="http://schemas.microsoft.com/office/drawing/2014/main" id="{5528B4D0-CC7E-8A40-A6E0-2F6911949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80" name="Rectangle 104">
                  <a:extLst>
                    <a:ext uri="{FF2B5EF4-FFF2-40B4-BE49-F238E27FC236}">
                      <a16:creationId xmlns:a16="http://schemas.microsoft.com/office/drawing/2014/main" id="{D428F3A2-6C85-B145-AFE3-FD225D515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65576" name="Group 105">
                <a:extLst>
                  <a:ext uri="{FF2B5EF4-FFF2-40B4-BE49-F238E27FC236}">
                    <a16:creationId xmlns:a16="http://schemas.microsoft.com/office/drawing/2014/main" id="{469E77E6-A183-C045-AABB-79F3FE3E97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65577" name="Rectangle 106">
                  <a:extLst>
                    <a:ext uri="{FF2B5EF4-FFF2-40B4-BE49-F238E27FC236}">
                      <a16:creationId xmlns:a16="http://schemas.microsoft.com/office/drawing/2014/main" id="{F13D0B1E-191D-EA45-9E9F-6C3103481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5578" name="Rectangle 107">
                  <a:extLst>
                    <a:ext uri="{FF2B5EF4-FFF2-40B4-BE49-F238E27FC236}">
                      <a16:creationId xmlns:a16="http://schemas.microsoft.com/office/drawing/2014/main" id="{F455F9D6-D88F-1A4D-86C8-35E16E8CCB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65547" name="Group 108">
              <a:extLst>
                <a:ext uri="{FF2B5EF4-FFF2-40B4-BE49-F238E27FC236}">
                  <a16:creationId xmlns:a16="http://schemas.microsoft.com/office/drawing/2014/main" id="{2E1A7FFE-6785-8A43-A42D-2B9345D9E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5" y="3212"/>
              <a:ext cx="1842" cy="212"/>
              <a:chOff x="3061" y="2261"/>
              <a:chExt cx="1842" cy="212"/>
            </a:xfrm>
          </p:grpSpPr>
          <p:sp>
            <p:nvSpPr>
              <p:cNvPr id="65563" name="Line 109">
                <a:extLst>
                  <a:ext uri="{FF2B5EF4-FFF2-40B4-BE49-F238E27FC236}">
                    <a16:creationId xmlns:a16="http://schemas.microsoft.com/office/drawing/2014/main" id="{29B75A34-387E-5047-9034-EDABBB789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5564" name="Text Box 110">
                <a:extLst>
                  <a:ext uri="{FF2B5EF4-FFF2-40B4-BE49-F238E27FC236}">
                    <a16:creationId xmlns:a16="http://schemas.microsoft.com/office/drawing/2014/main" id="{6E41BF74-6F79-544E-9B18-57C970A9A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8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PPO</a:t>
                </a:r>
              </a:p>
            </p:txBody>
          </p:sp>
        </p:grpSp>
        <p:grpSp>
          <p:nvGrpSpPr>
            <p:cNvPr id="65548" name="Group 111">
              <a:extLst>
                <a:ext uri="{FF2B5EF4-FFF2-40B4-BE49-F238E27FC236}">
                  <a16:creationId xmlns:a16="http://schemas.microsoft.com/office/drawing/2014/main" id="{8FEFBC4F-C5B2-A14B-BF1E-E5496B2C6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3212"/>
              <a:ext cx="1842" cy="212"/>
              <a:chOff x="3061" y="2261"/>
              <a:chExt cx="1842" cy="212"/>
            </a:xfrm>
          </p:grpSpPr>
          <p:sp>
            <p:nvSpPr>
              <p:cNvPr id="65561" name="Line 112">
                <a:extLst>
                  <a:ext uri="{FF2B5EF4-FFF2-40B4-BE49-F238E27FC236}">
                    <a16:creationId xmlns:a16="http://schemas.microsoft.com/office/drawing/2014/main" id="{47AD8177-B135-E44C-9703-8BC7448DA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5562" name="Text Box 113">
                <a:extLst>
                  <a:ext uri="{FF2B5EF4-FFF2-40B4-BE49-F238E27FC236}">
                    <a16:creationId xmlns:a16="http://schemas.microsoft.com/office/drawing/2014/main" id="{BF91D932-7208-B242-8D73-30A3D989D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0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PPN</a:t>
                </a:r>
              </a:p>
            </p:txBody>
          </p:sp>
        </p:grpSp>
        <p:sp>
          <p:nvSpPr>
            <p:cNvPr id="65549" name="Text Box 114">
              <a:extLst>
                <a:ext uri="{FF2B5EF4-FFF2-40B4-BE49-F238E27FC236}">
                  <a16:creationId xmlns:a16="http://schemas.microsoft.com/office/drawing/2014/main" id="{3EFAB2BD-8F4D-5442-96C4-4EACEA2FA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550" name="Text Box 115">
              <a:extLst>
                <a:ext uri="{FF2B5EF4-FFF2-40B4-BE49-F238E27FC236}">
                  <a16:creationId xmlns:a16="http://schemas.microsoft.com/office/drawing/2014/main" id="{FE47A078-EC51-E048-BF00-1116939FC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551" name="Text Box 116">
              <a:extLst>
                <a:ext uri="{FF2B5EF4-FFF2-40B4-BE49-F238E27FC236}">
                  <a16:creationId xmlns:a16="http://schemas.microsoft.com/office/drawing/2014/main" id="{51C0C7BD-42AF-A344-86ED-034E39489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552" name="Text Box 117">
              <a:extLst>
                <a:ext uri="{FF2B5EF4-FFF2-40B4-BE49-F238E27FC236}">
                  <a16:creationId xmlns:a16="http://schemas.microsoft.com/office/drawing/2014/main" id="{7BB92412-4F36-3E48-A666-9873DA723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553" name="Text Box 118">
              <a:extLst>
                <a:ext uri="{FF2B5EF4-FFF2-40B4-BE49-F238E27FC236}">
                  <a16:creationId xmlns:a16="http://schemas.microsoft.com/office/drawing/2014/main" id="{4EA37ACE-97FB-304F-844F-0B2F7DD50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554" name="Text Box 119">
              <a:extLst>
                <a:ext uri="{FF2B5EF4-FFF2-40B4-BE49-F238E27FC236}">
                  <a16:creationId xmlns:a16="http://schemas.microsoft.com/office/drawing/2014/main" id="{73D64894-1E27-CC4E-8E60-6A00DB664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555" name="Text Box 120">
              <a:extLst>
                <a:ext uri="{FF2B5EF4-FFF2-40B4-BE49-F238E27FC236}">
                  <a16:creationId xmlns:a16="http://schemas.microsoft.com/office/drawing/2014/main" id="{80131B40-8699-8845-88F6-6DA37D5B8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556" name="Text Box 121">
              <a:extLst>
                <a:ext uri="{FF2B5EF4-FFF2-40B4-BE49-F238E27FC236}">
                  <a16:creationId xmlns:a16="http://schemas.microsoft.com/office/drawing/2014/main" id="{2F4A017E-F0DD-944C-BADE-CCCC22BAD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557" name="Text Box 122">
              <a:extLst>
                <a:ext uri="{FF2B5EF4-FFF2-40B4-BE49-F238E27FC236}">
                  <a16:creationId xmlns:a16="http://schemas.microsoft.com/office/drawing/2014/main" id="{3BF22427-BDE2-704A-811F-D4679553C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558" name="Text Box 123">
              <a:extLst>
                <a:ext uri="{FF2B5EF4-FFF2-40B4-BE49-F238E27FC236}">
                  <a16:creationId xmlns:a16="http://schemas.microsoft.com/office/drawing/2014/main" id="{95CDC3D7-C0A6-3E40-A8B1-3B5E98E17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5559" name="Text Box 124">
              <a:extLst>
                <a:ext uri="{FF2B5EF4-FFF2-40B4-BE49-F238E27FC236}">
                  <a16:creationId xmlns:a16="http://schemas.microsoft.com/office/drawing/2014/main" id="{1AD83B68-EF8F-4E42-8035-29A4C588C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5560" name="Text Box 125">
              <a:extLst>
                <a:ext uri="{FF2B5EF4-FFF2-40B4-BE49-F238E27FC236}">
                  <a16:creationId xmlns:a16="http://schemas.microsoft.com/office/drawing/2014/main" id="{5A8160A3-514D-2545-8B98-6A5C63A97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</p:grpSp>
      <p:cxnSp>
        <p:nvCxnSpPr>
          <p:cNvPr id="65545" name="Straight Connector 126">
            <a:extLst>
              <a:ext uri="{FF2B5EF4-FFF2-40B4-BE49-F238E27FC236}">
                <a16:creationId xmlns:a16="http://schemas.microsoft.com/office/drawing/2014/main" id="{9F7A2650-4315-9946-86F3-9D109A9DBF7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84700" y="1828800"/>
            <a:ext cx="0" cy="350520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6A565212-332E-0B4C-BCC7-220DD0AC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4C1F9A-D05C-4048-B182-2F7A54ABC2F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835C56C-2984-6D4B-92CA-0FACB1C7E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Memory System Cache</a:t>
            </a:r>
          </a:p>
        </p:txBody>
      </p:sp>
      <p:grpSp>
        <p:nvGrpSpPr>
          <p:cNvPr id="67588" name="Group 5">
            <a:extLst>
              <a:ext uri="{FF2B5EF4-FFF2-40B4-BE49-F238E27FC236}">
                <a16:creationId xmlns:a16="http://schemas.microsoft.com/office/drawing/2014/main" id="{4A57DC98-0ACC-994B-9444-ADE89FC6FA24}"/>
              </a:ext>
            </a:extLst>
          </p:cNvPr>
          <p:cNvGrpSpPr>
            <a:grpSpLocks/>
          </p:cNvGrpSpPr>
          <p:nvPr/>
        </p:nvGrpSpPr>
        <p:grpSpPr bwMode="auto">
          <a:xfrm>
            <a:off x="2973388" y="1760538"/>
            <a:ext cx="5865812" cy="1363662"/>
            <a:chOff x="1078" y="1791"/>
            <a:chExt cx="3695" cy="859"/>
          </a:xfrm>
        </p:grpSpPr>
        <p:grpSp>
          <p:nvGrpSpPr>
            <p:cNvPr id="67751" name="Group 6">
              <a:extLst>
                <a:ext uri="{FF2B5EF4-FFF2-40B4-BE49-F238E27FC236}">
                  <a16:creationId xmlns:a16="http://schemas.microsoft.com/office/drawing/2014/main" id="{26EB21A5-A5C1-9C40-AEC0-9FFB209E3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8" y="2012"/>
              <a:ext cx="3684" cy="384"/>
              <a:chOff x="1219" y="2880"/>
              <a:chExt cx="3684" cy="384"/>
            </a:xfrm>
          </p:grpSpPr>
          <p:grpSp>
            <p:nvGrpSpPr>
              <p:cNvPr id="67767" name="Group 7">
                <a:extLst>
                  <a:ext uri="{FF2B5EF4-FFF2-40B4-BE49-F238E27FC236}">
                    <a16:creationId xmlns:a16="http://schemas.microsoft.com/office/drawing/2014/main" id="{7A46FEA2-CB95-3745-A923-B6D66D40A5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67801" name="Rectangle 8">
                  <a:extLst>
                    <a:ext uri="{FF2B5EF4-FFF2-40B4-BE49-F238E27FC236}">
                      <a16:creationId xmlns:a16="http://schemas.microsoft.com/office/drawing/2014/main" id="{5DA08FAB-989B-F848-92B9-8072603552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802" name="Rectangle 9">
                  <a:extLst>
                    <a:ext uri="{FF2B5EF4-FFF2-40B4-BE49-F238E27FC236}">
                      <a16:creationId xmlns:a16="http://schemas.microsoft.com/office/drawing/2014/main" id="{30F224CD-A304-054D-ACCB-1D145AEA1C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67768" name="Group 10">
                <a:extLst>
                  <a:ext uri="{FF2B5EF4-FFF2-40B4-BE49-F238E27FC236}">
                    <a16:creationId xmlns:a16="http://schemas.microsoft.com/office/drawing/2014/main" id="{B4391655-22F0-C847-82F0-50D98010EC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67799" name="Rectangle 11">
                  <a:extLst>
                    <a:ext uri="{FF2B5EF4-FFF2-40B4-BE49-F238E27FC236}">
                      <a16:creationId xmlns:a16="http://schemas.microsoft.com/office/drawing/2014/main" id="{6026B2A3-C2C9-444F-A642-9561025FF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800" name="Rectangle 12">
                  <a:extLst>
                    <a:ext uri="{FF2B5EF4-FFF2-40B4-BE49-F238E27FC236}">
                      <a16:creationId xmlns:a16="http://schemas.microsoft.com/office/drawing/2014/main" id="{32DB71FE-8E1E-FA49-B111-09697EAF0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67769" name="Group 13">
                <a:extLst>
                  <a:ext uri="{FF2B5EF4-FFF2-40B4-BE49-F238E27FC236}">
                    <a16:creationId xmlns:a16="http://schemas.microsoft.com/office/drawing/2014/main" id="{75047A1C-3F2A-DB46-96E3-B3FF90EC96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67797" name="Rectangle 14">
                  <a:extLst>
                    <a:ext uri="{FF2B5EF4-FFF2-40B4-BE49-F238E27FC236}">
                      <a16:creationId xmlns:a16="http://schemas.microsoft.com/office/drawing/2014/main" id="{3585FC56-5A6C-E049-B814-C7E396D77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98" name="Rectangle 15">
                  <a:extLst>
                    <a:ext uri="{FF2B5EF4-FFF2-40B4-BE49-F238E27FC236}">
                      <a16:creationId xmlns:a16="http://schemas.microsoft.com/office/drawing/2014/main" id="{D36DA527-B8A7-104D-BA86-44BD457087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67770" name="Group 16">
                <a:extLst>
                  <a:ext uri="{FF2B5EF4-FFF2-40B4-BE49-F238E27FC236}">
                    <a16:creationId xmlns:a16="http://schemas.microsoft.com/office/drawing/2014/main" id="{9EEF4CBC-44AB-4D4F-8FAA-FE329B8F90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67795" name="Rectangle 17">
                  <a:extLst>
                    <a:ext uri="{FF2B5EF4-FFF2-40B4-BE49-F238E27FC236}">
                      <a16:creationId xmlns:a16="http://schemas.microsoft.com/office/drawing/2014/main" id="{D8D67E0E-3EBB-3044-87E6-45936CAF5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96" name="Rectangle 18">
                  <a:extLst>
                    <a:ext uri="{FF2B5EF4-FFF2-40B4-BE49-F238E27FC236}">
                      <a16:creationId xmlns:a16="http://schemas.microsoft.com/office/drawing/2014/main" id="{41FE9C2C-59C1-6140-8AC5-E110E1580C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67771" name="Group 19">
                <a:extLst>
                  <a:ext uri="{FF2B5EF4-FFF2-40B4-BE49-F238E27FC236}">
                    <a16:creationId xmlns:a16="http://schemas.microsoft.com/office/drawing/2014/main" id="{FCB5DDE9-18E2-2E44-A229-A6EBA53CB1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67793" name="Rectangle 20">
                  <a:extLst>
                    <a:ext uri="{FF2B5EF4-FFF2-40B4-BE49-F238E27FC236}">
                      <a16:creationId xmlns:a16="http://schemas.microsoft.com/office/drawing/2014/main" id="{F264D7CC-B30E-B641-A804-63A32A3B1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94" name="Rectangle 21">
                  <a:extLst>
                    <a:ext uri="{FF2B5EF4-FFF2-40B4-BE49-F238E27FC236}">
                      <a16:creationId xmlns:a16="http://schemas.microsoft.com/office/drawing/2014/main" id="{E00CE9F9-017D-7241-A2B8-CDE3466D0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67772" name="Group 22">
                <a:extLst>
                  <a:ext uri="{FF2B5EF4-FFF2-40B4-BE49-F238E27FC236}">
                    <a16:creationId xmlns:a16="http://schemas.microsoft.com/office/drawing/2014/main" id="{24D89AC2-040B-9C46-AADA-D8992F81C7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67791" name="Rectangle 23">
                  <a:extLst>
                    <a:ext uri="{FF2B5EF4-FFF2-40B4-BE49-F238E27FC236}">
                      <a16:creationId xmlns:a16="http://schemas.microsoft.com/office/drawing/2014/main" id="{AE5A3EEC-3E94-034E-B128-13D3C3DA3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92" name="Rectangle 24">
                  <a:extLst>
                    <a:ext uri="{FF2B5EF4-FFF2-40B4-BE49-F238E27FC236}">
                      <a16:creationId xmlns:a16="http://schemas.microsoft.com/office/drawing/2014/main" id="{C497D010-9CEC-F045-AB07-EDB96D6FA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67773" name="Group 25">
                <a:extLst>
                  <a:ext uri="{FF2B5EF4-FFF2-40B4-BE49-F238E27FC236}">
                    <a16:creationId xmlns:a16="http://schemas.microsoft.com/office/drawing/2014/main" id="{400467C4-4E13-654D-97E6-7ECE85456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67789" name="Rectangle 26">
                  <a:extLst>
                    <a:ext uri="{FF2B5EF4-FFF2-40B4-BE49-F238E27FC236}">
                      <a16:creationId xmlns:a16="http://schemas.microsoft.com/office/drawing/2014/main" id="{48F88559-EDC9-3548-AE4D-1890E047B8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90" name="Rectangle 27">
                  <a:extLst>
                    <a:ext uri="{FF2B5EF4-FFF2-40B4-BE49-F238E27FC236}">
                      <a16:creationId xmlns:a16="http://schemas.microsoft.com/office/drawing/2014/main" id="{231A2598-D202-014E-88DE-B16B9E042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67774" name="Group 28">
                <a:extLst>
                  <a:ext uri="{FF2B5EF4-FFF2-40B4-BE49-F238E27FC236}">
                    <a16:creationId xmlns:a16="http://schemas.microsoft.com/office/drawing/2014/main" id="{2CF16E56-B394-ED4A-A38E-433E7C2C2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67787" name="Rectangle 29">
                  <a:extLst>
                    <a:ext uri="{FF2B5EF4-FFF2-40B4-BE49-F238E27FC236}">
                      <a16:creationId xmlns:a16="http://schemas.microsoft.com/office/drawing/2014/main" id="{DFB648C1-AF79-4248-9B72-B6DCCA3ED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88" name="Rectangle 30">
                  <a:extLst>
                    <a:ext uri="{FF2B5EF4-FFF2-40B4-BE49-F238E27FC236}">
                      <a16:creationId xmlns:a16="http://schemas.microsoft.com/office/drawing/2014/main" id="{F1C4A558-C4CB-8844-BEA6-14B9188F6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67775" name="Group 31">
                <a:extLst>
                  <a:ext uri="{FF2B5EF4-FFF2-40B4-BE49-F238E27FC236}">
                    <a16:creationId xmlns:a16="http://schemas.microsoft.com/office/drawing/2014/main" id="{037BA237-FEFC-E042-91FD-975A830DD7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67785" name="Rectangle 32">
                  <a:extLst>
                    <a:ext uri="{FF2B5EF4-FFF2-40B4-BE49-F238E27FC236}">
                      <a16:creationId xmlns:a16="http://schemas.microsoft.com/office/drawing/2014/main" id="{B7C23FDB-9DC3-DE49-8015-E4BBF6CB2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86" name="Rectangle 33">
                  <a:extLst>
                    <a:ext uri="{FF2B5EF4-FFF2-40B4-BE49-F238E27FC236}">
                      <a16:creationId xmlns:a16="http://schemas.microsoft.com/office/drawing/2014/main" id="{9328715C-8430-D642-B4D7-68F0E75AE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67776" name="Group 34">
                <a:extLst>
                  <a:ext uri="{FF2B5EF4-FFF2-40B4-BE49-F238E27FC236}">
                    <a16:creationId xmlns:a16="http://schemas.microsoft.com/office/drawing/2014/main" id="{9529848E-EB87-B74D-BFD5-86549CC96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67783" name="Rectangle 35">
                  <a:extLst>
                    <a:ext uri="{FF2B5EF4-FFF2-40B4-BE49-F238E27FC236}">
                      <a16:creationId xmlns:a16="http://schemas.microsoft.com/office/drawing/2014/main" id="{81AFB9BF-F4AD-B14B-8F51-3FE6D9123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84" name="Rectangle 36">
                  <a:extLst>
                    <a:ext uri="{FF2B5EF4-FFF2-40B4-BE49-F238E27FC236}">
                      <a16:creationId xmlns:a16="http://schemas.microsoft.com/office/drawing/2014/main" id="{0DD6EC1B-4E44-B943-B6AB-15E27AF76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67777" name="Group 37">
                <a:extLst>
                  <a:ext uri="{FF2B5EF4-FFF2-40B4-BE49-F238E27FC236}">
                    <a16:creationId xmlns:a16="http://schemas.microsoft.com/office/drawing/2014/main" id="{BD950DEA-594E-4741-AE8C-C45038910F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67781" name="Rectangle 38">
                  <a:extLst>
                    <a:ext uri="{FF2B5EF4-FFF2-40B4-BE49-F238E27FC236}">
                      <a16:creationId xmlns:a16="http://schemas.microsoft.com/office/drawing/2014/main" id="{BD9F63BC-2968-944C-BD25-3499C6913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82" name="Rectangle 39">
                  <a:extLst>
                    <a:ext uri="{FF2B5EF4-FFF2-40B4-BE49-F238E27FC236}">
                      <a16:creationId xmlns:a16="http://schemas.microsoft.com/office/drawing/2014/main" id="{E57798F8-1C17-2741-BC9E-09ADD442D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67778" name="Group 40">
                <a:extLst>
                  <a:ext uri="{FF2B5EF4-FFF2-40B4-BE49-F238E27FC236}">
                    <a16:creationId xmlns:a16="http://schemas.microsoft.com/office/drawing/2014/main" id="{12FB7AC5-7EA9-3440-9394-C6EA4106DC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67779" name="Rectangle 41">
                  <a:extLst>
                    <a:ext uri="{FF2B5EF4-FFF2-40B4-BE49-F238E27FC236}">
                      <a16:creationId xmlns:a16="http://schemas.microsoft.com/office/drawing/2014/main" id="{A0A9CB83-31C5-554D-AE70-69652B261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7780" name="Rectangle 42">
                  <a:extLst>
                    <a:ext uri="{FF2B5EF4-FFF2-40B4-BE49-F238E27FC236}">
                      <a16:creationId xmlns:a16="http://schemas.microsoft.com/office/drawing/2014/main" id="{AA32280D-93AE-7A40-9FB7-899B4770D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67752" name="Group 43">
              <a:extLst>
                <a:ext uri="{FF2B5EF4-FFF2-40B4-BE49-F238E27FC236}">
                  <a16:creationId xmlns:a16="http://schemas.microsoft.com/office/drawing/2014/main" id="{80CF5345-4B1E-5A4C-BA58-1413626E4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1" y="2473"/>
              <a:ext cx="1842" cy="177"/>
              <a:chOff x="3061" y="2290"/>
              <a:chExt cx="1842" cy="177"/>
            </a:xfrm>
          </p:grpSpPr>
          <p:sp>
            <p:nvSpPr>
              <p:cNvPr id="67765" name="Line 44">
                <a:extLst>
                  <a:ext uri="{FF2B5EF4-FFF2-40B4-BE49-F238E27FC236}">
                    <a16:creationId xmlns:a16="http://schemas.microsoft.com/office/drawing/2014/main" id="{FBDD2A15-DB31-074C-A057-F6DC2202E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7766" name="Text Box 45">
                <a:extLst>
                  <a:ext uri="{FF2B5EF4-FFF2-40B4-BE49-F238E27FC236}">
                    <a16:creationId xmlns:a16="http://schemas.microsoft.com/office/drawing/2014/main" id="{4FEA663F-B24A-B042-9E23-7B8DF3750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90"/>
                <a:ext cx="351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PPO</a:t>
                </a:r>
              </a:p>
            </p:txBody>
          </p:sp>
        </p:grpSp>
        <p:grpSp>
          <p:nvGrpSpPr>
            <p:cNvPr id="67753" name="Group 46">
              <a:extLst>
                <a:ext uri="{FF2B5EF4-FFF2-40B4-BE49-F238E27FC236}">
                  <a16:creationId xmlns:a16="http://schemas.microsoft.com/office/drawing/2014/main" id="{2457CD15-6590-C04C-86CE-2E198BADA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7" y="2473"/>
              <a:ext cx="1842" cy="177"/>
              <a:chOff x="3061" y="2290"/>
              <a:chExt cx="1842" cy="177"/>
            </a:xfrm>
          </p:grpSpPr>
          <p:sp>
            <p:nvSpPr>
              <p:cNvPr id="67763" name="Line 47">
                <a:extLst>
                  <a:ext uri="{FF2B5EF4-FFF2-40B4-BE49-F238E27FC236}">
                    <a16:creationId xmlns:a16="http://schemas.microsoft.com/office/drawing/2014/main" id="{66B921B5-5119-E54C-A623-0B3415864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7764" name="Text Box 48">
                <a:extLst>
                  <a:ext uri="{FF2B5EF4-FFF2-40B4-BE49-F238E27FC236}">
                    <a16:creationId xmlns:a16="http://schemas.microsoft.com/office/drawing/2014/main" id="{38D31D68-6A0D-DF4F-B017-38FD5A9E9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90"/>
                <a:ext cx="345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PPN</a:t>
                </a:r>
              </a:p>
            </p:txBody>
          </p:sp>
        </p:grpSp>
        <p:grpSp>
          <p:nvGrpSpPr>
            <p:cNvPr id="67754" name="Group 49">
              <a:extLst>
                <a:ext uri="{FF2B5EF4-FFF2-40B4-BE49-F238E27FC236}">
                  <a16:creationId xmlns:a16="http://schemas.microsoft.com/office/drawing/2014/main" id="{DF51546E-4F88-BE4A-BD58-F0B56CABE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1804"/>
              <a:ext cx="625" cy="177"/>
              <a:chOff x="2445" y="1660"/>
              <a:chExt cx="625" cy="177"/>
            </a:xfrm>
          </p:grpSpPr>
          <p:sp>
            <p:nvSpPr>
              <p:cNvPr id="67761" name="Line 50">
                <a:extLst>
                  <a:ext uri="{FF2B5EF4-FFF2-40B4-BE49-F238E27FC236}">
                    <a16:creationId xmlns:a16="http://schemas.microsoft.com/office/drawing/2014/main" id="{A7A70BC1-EA1F-BF4D-81BB-1143F4A5C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7762" name="Text Box 51">
                <a:extLst>
                  <a:ext uri="{FF2B5EF4-FFF2-40B4-BE49-F238E27FC236}">
                    <a16:creationId xmlns:a16="http://schemas.microsoft.com/office/drawing/2014/main" id="{9CBA9E3E-8043-F049-8990-1927B6C6D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4" y="1660"/>
                <a:ext cx="282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CO</a:t>
                </a:r>
              </a:p>
            </p:txBody>
          </p:sp>
        </p:grpSp>
        <p:grpSp>
          <p:nvGrpSpPr>
            <p:cNvPr id="67755" name="Group 52">
              <a:extLst>
                <a:ext uri="{FF2B5EF4-FFF2-40B4-BE49-F238E27FC236}">
                  <a16:creationId xmlns:a16="http://schemas.microsoft.com/office/drawing/2014/main" id="{AD43B51C-C252-6D40-9F5E-F42CBEA64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0" y="1791"/>
              <a:ext cx="1214" cy="177"/>
              <a:chOff x="2445" y="1660"/>
              <a:chExt cx="625" cy="177"/>
            </a:xfrm>
          </p:grpSpPr>
          <p:sp>
            <p:nvSpPr>
              <p:cNvPr id="67759" name="Line 53">
                <a:extLst>
                  <a:ext uri="{FF2B5EF4-FFF2-40B4-BE49-F238E27FC236}">
                    <a16:creationId xmlns:a16="http://schemas.microsoft.com/office/drawing/2014/main" id="{F7366E8C-B9A2-6848-A962-889254E47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7760" name="Text Box 54">
                <a:extLst>
                  <a:ext uri="{FF2B5EF4-FFF2-40B4-BE49-F238E27FC236}">
                    <a16:creationId xmlns:a16="http://schemas.microsoft.com/office/drawing/2014/main" id="{2D5A2814-3401-5949-AB02-31D178500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7" y="1660"/>
                <a:ext cx="116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CI</a:t>
                </a:r>
              </a:p>
            </p:txBody>
          </p:sp>
        </p:grpSp>
        <p:grpSp>
          <p:nvGrpSpPr>
            <p:cNvPr id="67756" name="Group 55">
              <a:extLst>
                <a:ext uri="{FF2B5EF4-FFF2-40B4-BE49-F238E27FC236}">
                  <a16:creationId xmlns:a16="http://schemas.microsoft.com/office/drawing/2014/main" id="{C7912FD5-BC14-BA4E-A775-026C71BB8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8" y="1804"/>
              <a:ext cx="1824" cy="177"/>
              <a:chOff x="2445" y="1660"/>
              <a:chExt cx="625" cy="177"/>
            </a:xfrm>
          </p:grpSpPr>
          <p:sp>
            <p:nvSpPr>
              <p:cNvPr id="67757" name="Line 56">
                <a:extLst>
                  <a:ext uri="{FF2B5EF4-FFF2-40B4-BE49-F238E27FC236}">
                    <a16:creationId xmlns:a16="http://schemas.microsoft.com/office/drawing/2014/main" id="{EC7726E6-35E2-E948-9BB6-B65D957BD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7758" name="Text Box 57">
                <a:extLst>
                  <a:ext uri="{FF2B5EF4-FFF2-40B4-BE49-F238E27FC236}">
                    <a16:creationId xmlns:a16="http://schemas.microsoft.com/office/drawing/2014/main" id="{08F90BD4-875A-8740-9063-088D6F3FB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0" y="1660"/>
                <a:ext cx="91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CT</a:t>
                </a:r>
              </a:p>
            </p:txBody>
          </p:sp>
        </p:grpSp>
      </p:grpSp>
      <p:graphicFrame>
        <p:nvGraphicFramePr>
          <p:cNvPr id="1391674" name="Group 58">
            <a:extLst>
              <a:ext uri="{FF2B5EF4-FFF2-40B4-BE49-F238E27FC236}">
                <a16:creationId xmlns:a16="http://schemas.microsoft.com/office/drawing/2014/main" id="{A0A29064-EE04-4F4C-8F8D-01675FD6A8DA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352800"/>
          <a:ext cx="8686800" cy="3276604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Idx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Idx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99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8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3A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51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89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15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1B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08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A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93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15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DA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3B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0B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43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6D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8F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C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5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72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F0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96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15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83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77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1B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D3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7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C2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DF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F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750" name="Rectangle 3">
            <a:extLst>
              <a:ext uri="{FF2B5EF4-FFF2-40B4-BE49-F238E27FC236}">
                <a16:creationId xmlns:a16="http://schemas.microsoft.com/office/drawing/2014/main" id="{EB73FCA3-4311-474C-8B86-07717B6DC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533400" indent="-2667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b="0" dirty="0">
                <a:latin typeface="FandolSong" pitchFamily="2" charset="-128"/>
              </a:rPr>
              <a:t>Cache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16 lines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4-byte line size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Direct mapped</a:t>
            </a: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6F6543D6-CA62-534D-9C8B-5F8EB44C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DB89D4-6AE9-CA46-BA4E-3F99C533C06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6F8A7F9-6143-944E-B897-B6BFEDDE5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69636" name="Rectangle 69">
            <a:extLst>
              <a:ext uri="{FF2B5EF4-FFF2-40B4-BE49-F238E27FC236}">
                <a16:creationId xmlns:a16="http://schemas.microsoft.com/office/drawing/2014/main" id="{DE96F744-4B56-A240-8F3C-49B8E1DA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1354858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PA: </a:t>
            </a:r>
            <a:r>
              <a:rPr lang="en-US" altLang="zh-CN" sz="2000" b="0" u="sng" dirty="0">
                <a:latin typeface="FandolSong" pitchFamily="2" charset="-128"/>
              </a:rPr>
              <a:t>0x354</a:t>
            </a:r>
          </a:p>
        </p:txBody>
      </p:sp>
      <p:grpSp>
        <p:nvGrpSpPr>
          <p:cNvPr id="69637" name="Group 126">
            <a:extLst>
              <a:ext uri="{FF2B5EF4-FFF2-40B4-BE49-F238E27FC236}">
                <a16:creationId xmlns:a16="http://schemas.microsoft.com/office/drawing/2014/main" id="{72ACB868-FE22-9340-9785-B64DEC92B7B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05000"/>
            <a:ext cx="5865813" cy="1397000"/>
            <a:chOff x="1248" y="2624"/>
            <a:chExt cx="3695" cy="880"/>
          </a:xfrm>
        </p:grpSpPr>
        <p:grpSp>
          <p:nvGrpSpPr>
            <p:cNvPr id="69639" name="Group 127">
              <a:extLst>
                <a:ext uri="{FF2B5EF4-FFF2-40B4-BE49-F238E27FC236}">
                  <a16:creationId xmlns:a16="http://schemas.microsoft.com/office/drawing/2014/main" id="{88FBFF91-A27A-9046-AD9E-E691B6E82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624"/>
              <a:ext cx="3695" cy="880"/>
              <a:chOff x="1078" y="1776"/>
              <a:chExt cx="3695" cy="880"/>
            </a:xfrm>
          </p:grpSpPr>
          <p:grpSp>
            <p:nvGrpSpPr>
              <p:cNvPr id="69652" name="Group 128">
                <a:extLst>
                  <a:ext uri="{FF2B5EF4-FFF2-40B4-BE49-F238E27FC236}">
                    <a16:creationId xmlns:a16="http://schemas.microsoft.com/office/drawing/2014/main" id="{BB94FD63-674A-4340-A735-8DFDBCB0CC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8" y="2012"/>
                <a:ext cx="3684" cy="384"/>
                <a:chOff x="1219" y="2880"/>
                <a:chExt cx="3684" cy="384"/>
              </a:xfrm>
            </p:grpSpPr>
            <p:grpSp>
              <p:nvGrpSpPr>
                <p:cNvPr id="69668" name="Group 129">
                  <a:extLst>
                    <a:ext uri="{FF2B5EF4-FFF2-40B4-BE49-F238E27FC236}">
                      <a16:creationId xmlns:a16="http://schemas.microsoft.com/office/drawing/2014/main" id="{D3B37E61-C59E-9D42-9573-7DDF669FEA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702" name="Rectangle 130">
                    <a:extLst>
                      <a:ext uri="{FF2B5EF4-FFF2-40B4-BE49-F238E27FC236}">
                        <a16:creationId xmlns:a16="http://schemas.microsoft.com/office/drawing/2014/main" id="{C4AE2AB2-3347-DD4C-ADD4-D1C1CD7D4F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703" name="Rectangle 131">
                    <a:extLst>
                      <a:ext uri="{FF2B5EF4-FFF2-40B4-BE49-F238E27FC236}">
                        <a16:creationId xmlns:a16="http://schemas.microsoft.com/office/drawing/2014/main" id="{AB89913F-AC27-864F-9873-0171EE3424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11</a:t>
                    </a:r>
                  </a:p>
                </p:txBody>
              </p:sp>
            </p:grpSp>
            <p:grpSp>
              <p:nvGrpSpPr>
                <p:cNvPr id="69669" name="Group 132">
                  <a:extLst>
                    <a:ext uri="{FF2B5EF4-FFF2-40B4-BE49-F238E27FC236}">
                      <a16:creationId xmlns:a16="http://schemas.microsoft.com/office/drawing/2014/main" id="{553F6861-D737-044F-B773-F900280C18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700" name="Rectangle 133">
                    <a:extLst>
                      <a:ext uri="{FF2B5EF4-FFF2-40B4-BE49-F238E27FC236}">
                        <a16:creationId xmlns:a16="http://schemas.microsoft.com/office/drawing/2014/main" id="{132CEB5C-0CF8-6747-B798-0AF3E61D8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701" name="Rectangle 134">
                    <a:extLst>
                      <a:ext uri="{FF2B5EF4-FFF2-40B4-BE49-F238E27FC236}">
                        <a16:creationId xmlns:a16="http://schemas.microsoft.com/office/drawing/2014/main" id="{211B12E2-7954-4C42-BE9F-37B55BE911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69670" name="Group 135">
                  <a:extLst>
                    <a:ext uri="{FF2B5EF4-FFF2-40B4-BE49-F238E27FC236}">
                      <a16:creationId xmlns:a16="http://schemas.microsoft.com/office/drawing/2014/main" id="{F81EAA15-A23C-8340-A4DA-2BBA3C5C50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3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8" name="Rectangle 136">
                    <a:extLst>
                      <a:ext uri="{FF2B5EF4-FFF2-40B4-BE49-F238E27FC236}">
                        <a16:creationId xmlns:a16="http://schemas.microsoft.com/office/drawing/2014/main" id="{973FD764-7EC6-974C-9834-6381D75B00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99" name="Rectangle 137">
                    <a:extLst>
                      <a:ext uri="{FF2B5EF4-FFF2-40B4-BE49-F238E27FC236}">
                        <a16:creationId xmlns:a16="http://schemas.microsoft.com/office/drawing/2014/main" id="{5CC8C1B0-09BA-9441-A61E-3CCBF0608C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9</a:t>
                    </a:r>
                  </a:p>
                </p:txBody>
              </p:sp>
            </p:grpSp>
            <p:grpSp>
              <p:nvGrpSpPr>
                <p:cNvPr id="69671" name="Group 138">
                  <a:extLst>
                    <a:ext uri="{FF2B5EF4-FFF2-40B4-BE49-F238E27FC236}">
                      <a16:creationId xmlns:a16="http://schemas.microsoft.com/office/drawing/2014/main" id="{9D0653AD-3B28-F647-ADF1-FA79E8D444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0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6" name="Rectangle 139">
                    <a:extLst>
                      <a:ext uri="{FF2B5EF4-FFF2-40B4-BE49-F238E27FC236}">
                        <a16:creationId xmlns:a16="http://schemas.microsoft.com/office/drawing/2014/main" id="{4EF760FA-71F6-E14F-8055-1E076C844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97" name="Rectangle 140">
                    <a:extLst>
                      <a:ext uri="{FF2B5EF4-FFF2-40B4-BE49-F238E27FC236}">
                        <a16:creationId xmlns:a16="http://schemas.microsoft.com/office/drawing/2014/main" id="{44B3BEAF-89CE-9A4F-8A45-D60DB8AC6F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69672" name="Group 141">
                  <a:extLst>
                    <a:ext uri="{FF2B5EF4-FFF2-40B4-BE49-F238E27FC236}">
                      <a16:creationId xmlns:a16="http://schemas.microsoft.com/office/drawing/2014/main" id="{99D96694-7ECE-EC43-8D10-4F7E8390AE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7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4" name="Rectangle 142">
                    <a:extLst>
                      <a:ext uri="{FF2B5EF4-FFF2-40B4-BE49-F238E27FC236}">
                        <a16:creationId xmlns:a16="http://schemas.microsoft.com/office/drawing/2014/main" id="{0FBD0FAE-17D5-A64C-8687-767719DDAB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95" name="Rectangle 143">
                    <a:extLst>
                      <a:ext uri="{FF2B5EF4-FFF2-40B4-BE49-F238E27FC236}">
                        <a16:creationId xmlns:a16="http://schemas.microsoft.com/office/drawing/2014/main" id="{8BC60E29-0062-8546-9553-7A3E983B4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69673" name="Group 144">
                  <a:extLst>
                    <a:ext uri="{FF2B5EF4-FFF2-40B4-BE49-F238E27FC236}">
                      <a16:creationId xmlns:a16="http://schemas.microsoft.com/office/drawing/2014/main" id="{8F03AFBC-4632-CF41-941F-886E55BB62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54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2" name="Rectangle 145">
                    <a:extLst>
                      <a:ext uri="{FF2B5EF4-FFF2-40B4-BE49-F238E27FC236}">
                        <a16:creationId xmlns:a16="http://schemas.microsoft.com/office/drawing/2014/main" id="{2A1ED55E-9EF3-5D4B-A465-A01B5B6673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93" name="Rectangle 146">
                    <a:extLst>
                      <a:ext uri="{FF2B5EF4-FFF2-40B4-BE49-F238E27FC236}">
                        <a16:creationId xmlns:a16="http://schemas.microsoft.com/office/drawing/2014/main" id="{1E570023-B8B4-A44C-A873-EC6DB30C83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69674" name="Group 147">
                  <a:extLst>
                    <a:ext uri="{FF2B5EF4-FFF2-40B4-BE49-F238E27FC236}">
                      <a16:creationId xmlns:a16="http://schemas.microsoft.com/office/drawing/2014/main" id="{E45E10DD-C37F-D146-86FD-9BB01CB0FA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61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0" name="Rectangle 148">
                    <a:extLst>
                      <a:ext uri="{FF2B5EF4-FFF2-40B4-BE49-F238E27FC236}">
                        <a16:creationId xmlns:a16="http://schemas.microsoft.com/office/drawing/2014/main" id="{82BEEB12-5619-114F-AB0C-8FDFBE8886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91" name="Rectangle 149">
                    <a:extLst>
                      <a:ext uri="{FF2B5EF4-FFF2-40B4-BE49-F238E27FC236}">
                        <a16:creationId xmlns:a16="http://schemas.microsoft.com/office/drawing/2014/main" id="{79DE7DF3-5132-884F-B953-2DAC8F3353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69675" name="Group 150">
                  <a:extLst>
                    <a:ext uri="{FF2B5EF4-FFF2-40B4-BE49-F238E27FC236}">
                      <a16:creationId xmlns:a16="http://schemas.microsoft.com/office/drawing/2014/main" id="{FD1B0505-CFA1-7245-B53F-C672E7139A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8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8" name="Rectangle 151">
                    <a:extLst>
                      <a:ext uri="{FF2B5EF4-FFF2-40B4-BE49-F238E27FC236}">
                        <a16:creationId xmlns:a16="http://schemas.microsoft.com/office/drawing/2014/main" id="{538FFE4B-5739-AE48-98D5-2F3C724684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89" name="Rectangle 152">
                    <a:extLst>
                      <a:ext uri="{FF2B5EF4-FFF2-40B4-BE49-F238E27FC236}">
                        <a16:creationId xmlns:a16="http://schemas.microsoft.com/office/drawing/2014/main" id="{CEFA6FF5-15D9-0A4D-BEB7-78A4F137C1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69676" name="Group 153">
                  <a:extLst>
                    <a:ext uri="{FF2B5EF4-FFF2-40B4-BE49-F238E27FC236}">
                      <a16:creationId xmlns:a16="http://schemas.microsoft.com/office/drawing/2014/main" id="{4BF0F1DF-778B-8945-9E63-1E037C09B1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75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6" name="Rectangle 154">
                    <a:extLst>
                      <a:ext uri="{FF2B5EF4-FFF2-40B4-BE49-F238E27FC236}">
                        <a16:creationId xmlns:a16="http://schemas.microsoft.com/office/drawing/2014/main" id="{DF1571FA-108B-4D49-9268-3C4069A5BC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87" name="Rectangle 155">
                    <a:extLst>
                      <a:ext uri="{FF2B5EF4-FFF2-40B4-BE49-F238E27FC236}">
                        <a16:creationId xmlns:a16="http://schemas.microsoft.com/office/drawing/2014/main" id="{9ED415BE-5339-1C42-943D-D153EB31AD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69677" name="Group 156">
                  <a:extLst>
                    <a:ext uri="{FF2B5EF4-FFF2-40B4-BE49-F238E27FC236}">
                      <a16:creationId xmlns:a16="http://schemas.microsoft.com/office/drawing/2014/main" id="{8DFC5EC0-3A4E-574E-898D-A1BD1150C5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82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4" name="Rectangle 157">
                    <a:extLst>
                      <a:ext uri="{FF2B5EF4-FFF2-40B4-BE49-F238E27FC236}">
                        <a16:creationId xmlns:a16="http://schemas.microsoft.com/office/drawing/2014/main" id="{7667D417-3611-E449-B990-18CEA650DC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85" name="Rectangle 158">
                    <a:extLst>
                      <a:ext uri="{FF2B5EF4-FFF2-40B4-BE49-F238E27FC236}">
                        <a16:creationId xmlns:a16="http://schemas.microsoft.com/office/drawing/2014/main" id="{B459F1CA-94F1-5849-A6EF-18174AD0D9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69678" name="Group 159">
                  <a:extLst>
                    <a:ext uri="{FF2B5EF4-FFF2-40B4-BE49-F238E27FC236}">
                      <a16:creationId xmlns:a16="http://schemas.microsoft.com/office/drawing/2014/main" id="{0CE76CA4-FF8C-0145-BC13-F6BDF8FB79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2" name="Rectangle 160">
                    <a:extLst>
                      <a:ext uri="{FF2B5EF4-FFF2-40B4-BE49-F238E27FC236}">
                        <a16:creationId xmlns:a16="http://schemas.microsoft.com/office/drawing/2014/main" id="{CCEBC6B8-8740-1646-BC06-303FA50399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83" name="Rectangle 161">
                    <a:extLst>
                      <a:ext uri="{FF2B5EF4-FFF2-40B4-BE49-F238E27FC236}">
                        <a16:creationId xmlns:a16="http://schemas.microsoft.com/office/drawing/2014/main" id="{4C05ACE6-8E15-A345-AAB9-5C7A73EC1E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9679" name="Group 162">
                  <a:extLst>
                    <a:ext uri="{FF2B5EF4-FFF2-40B4-BE49-F238E27FC236}">
                      <a16:creationId xmlns:a16="http://schemas.microsoft.com/office/drawing/2014/main" id="{6B9BAFF8-D821-7942-AFAA-F568D2C029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9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0" name="Rectangle 163">
                    <a:extLst>
                      <a:ext uri="{FF2B5EF4-FFF2-40B4-BE49-F238E27FC236}">
                        <a16:creationId xmlns:a16="http://schemas.microsoft.com/office/drawing/2014/main" id="{1B7E4EC1-FB07-1F4B-8692-96B7A0C5F8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69681" name="Rectangle 164">
                    <a:extLst>
                      <a:ext uri="{FF2B5EF4-FFF2-40B4-BE49-F238E27FC236}">
                        <a16:creationId xmlns:a16="http://schemas.microsoft.com/office/drawing/2014/main" id="{97FC4335-CF5A-B54F-AF92-48749BD2AA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69653" name="Group 165">
                <a:extLst>
                  <a:ext uri="{FF2B5EF4-FFF2-40B4-BE49-F238E27FC236}">
                    <a16:creationId xmlns:a16="http://schemas.microsoft.com/office/drawing/2014/main" id="{A76AE6DB-F500-F44A-9E3E-4744733CC7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1" y="2444"/>
                <a:ext cx="1842" cy="212"/>
                <a:chOff x="3061" y="2261"/>
                <a:chExt cx="1842" cy="212"/>
              </a:xfrm>
            </p:grpSpPr>
            <p:sp>
              <p:nvSpPr>
                <p:cNvPr id="69666" name="Line 166">
                  <a:extLst>
                    <a:ext uri="{FF2B5EF4-FFF2-40B4-BE49-F238E27FC236}">
                      <a16:creationId xmlns:a16="http://schemas.microsoft.com/office/drawing/2014/main" id="{D5824D30-47DE-134E-85D5-F0BD78AC0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1" y="2352"/>
                  <a:ext cx="18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9667" name="Text Box 167">
                  <a:extLst>
                    <a:ext uri="{FF2B5EF4-FFF2-40B4-BE49-F238E27FC236}">
                      <a16:creationId xmlns:a16="http://schemas.microsoft.com/office/drawing/2014/main" id="{D2EC4777-53AB-2146-9A3D-992D702CF7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261"/>
                  <a:ext cx="418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Helvetica" pitchFamily="2" charset="0"/>
                    </a:rPr>
                    <a:t>PPO</a:t>
                  </a:r>
                </a:p>
              </p:txBody>
            </p:sp>
          </p:grpSp>
          <p:grpSp>
            <p:nvGrpSpPr>
              <p:cNvPr id="69654" name="Group 168">
                <a:extLst>
                  <a:ext uri="{FF2B5EF4-FFF2-40B4-BE49-F238E27FC236}">
                    <a16:creationId xmlns:a16="http://schemas.microsoft.com/office/drawing/2014/main" id="{CC7537ED-B398-0845-B25C-364B13F7DE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7" y="2444"/>
                <a:ext cx="1842" cy="212"/>
                <a:chOff x="3061" y="2261"/>
                <a:chExt cx="1842" cy="212"/>
              </a:xfrm>
            </p:grpSpPr>
            <p:sp>
              <p:nvSpPr>
                <p:cNvPr id="69664" name="Line 169">
                  <a:extLst>
                    <a:ext uri="{FF2B5EF4-FFF2-40B4-BE49-F238E27FC236}">
                      <a16:creationId xmlns:a16="http://schemas.microsoft.com/office/drawing/2014/main" id="{09F2233E-8F3C-6040-B57E-01785643A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1" y="2352"/>
                  <a:ext cx="18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9665" name="Text Box 170">
                  <a:extLst>
                    <a:ext uri="{FF2B5EF4-FFF2-40B4-BE49-F238E27FC236}">
                      <a16:creationId xmlns:a16="http://schemas.microsoft.com/office/drawing/2014/main" id="{094911F8-F93A-7F4F-8D0E-11A530D030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261"/>
                  <a:ext cx="410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Helvetica" pitchFamily="2" charset="0"/>
                    </a:rPr>
                    <a:t>PPN</a:t>
                  </a:r>
                </a:p>
              </p:txBody>
            </p:sp>
          </p:grpSp>
          <p:grpSp>
            <p:nvGrpSpPr>
              <p:cNvPr id="69655" name="Group 171">
                <a:extLst>
                  <a:ext uri="{FF2B5EF4-FFF2-40B4-BE49-F238E27FC236}">
                    <a16:creationId xmlns:a16="http://schemas.microsoft.com/office/drawing/2014/main" id="{B71C7ABE-A8AA-EB42-AA43-8DF8E2C951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1789"/>
                <a:ext cx="625" cy="195"/>
                <a:chOff x="2445" y="1645"/>
                <a:chExt cx="625" cy="195"/>
              </a:xfrm>
            </p:grpSpPr>
            <p:sp>
              <p:nvSpPr>
                <p:cNvPr id="69662" name="Line 172">
                  <a:extLst>
                    <a:ext uri="{FF2B5EF4-FFF2-40B4-BE49-F238E27FC236}">
                      <a16:creationId xmlns:a16="http://schemas.microsoft.com/office/drawing/2014/main" id="{6E005D2C-E8BE-1846-9D44-DCFCF49A0C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6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9663" name="Text Box 173">
                  <a:extLst>
                    <a:ext uri="{FF2B5EF4-FFF2-40B4-BE49-F238E27FC236}">
                      <a16:creationId xmlns:a16="http://schemas.microsoft.com/office/drawing/2014/main" id="{0A6BDE3B-194C-BD44-BF10-B0BBE80F12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2" y="1645"/>
                  <a:ext cx="306" cy="1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600">
                      <a:solidFill>
                        <a:schemeClr val="tx2"/>
                      </a:solidFill>
                      <a:latin typeface="Helvetica" pitchFamily="2" charset="0"/>
                    </a:rPr>
                    <a:t>CO</a:t>
                  </a:r>
                </a:p>
              </p:txBody>
            </p:sp>
          </p:grpSp>
          <p:grpSp>
            <p:nvGrpSpPr>
              <p:cNvPr id="69656" name="Group 174">
                <a:extLst>
                  <a:ext uri="{FF2B5EF4-FFF2-40B4-BE49-F238E27FC236}">
                    <a16:creationId xmlns:a16="http://schemas.microsoft.com/office/drawing/2014/main" id="{5DA7C620-194C-0749-83C1-92E3528410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0" y="1776"/>
                <a:ext cx="1214" cy="195"/>
                <a:chOff x="2445" y="1645"/>
                <a:chExt cx="625" cy="195"/>
              </a:xfrm>
            </p:grpSpPr>
            <p:sp>
              <p:nvSpPr>
                <p:cNvPr id="69660" name="Line 175">
                  <a:extLst>
                    <a:ext uri="{FF2B5EF4-FFF2-40B4-BE49-F238E27FC236}">
                      <a16:creationId xmlns:a16="http://schemas.microsoft.com/office/drawing/2014/main" id="{53FECFA0-07E5-1F43-8C05-6F7B49EC48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6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9661" name="Text Box 176">
                  <a:extLst>
                    <a:ext uri="{FF2B5EF4-FFF2-40B4-BE49-F238E27FC236}">
                      <a16:creationId xmlns:a16="http://schemas.microsoft.com/office/drawing/2014/main" id="{D9AA5970-0809-594E-B733-433CEE7151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23" y="1645"/>
                  <a:ext cx="125" cy="1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600">
                      <a:solidFill>
                        <a:schemeClr val="tx2"/>
                      </a:solidFill>
                      <a:latin typeface="Helvetica" pitchFamily="2" charset="0"/>
                    </a:rPr>
                    <a:t>CI</a:t>
                  </a:r>
                </a:p>
              </p:txBody>
            </p:sp>
          </p:grpSp>
          <p:grpSp>
            <p:nvGrpSpPr>
              <p:cNvPr id="69657" name="Group 177">
                <a:extLst>
                  <a:ext uri="{FF2B5EF4-FFF2-40B4-BE49-F238E27FC236}">
                    <a16:creationId xmlns:a16="http://schemas.microsoft.com/office/drawing/2014/main" id="{4DFC5F8A-FA15-0D4E-AB4E-B93EEEF844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8" y="1789"/>
                <a:ext cx="1824" cy="195"/>
                <a:chOff x="2445" y="1645"/>
                <a:chExt cx="625" cy="195"/>
              </a:xfrm>
            </p:grpSpPr>
            <p:sp>
              <p:nvSpPr>
                <p:cNvPr id="69658" name="Line 178">
                  <a:extLst>
                    <a:ext uri="{FF2B5EF4-FFF2-40B4-BE49-F238E27FC236}">
                      <a16:creationId xmlns:a16="http://schemas.microsoft.com/office/drawing/2014/main" id="{D0AC85B8-4E3D-9B4A-925B-1A7BB2F56B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6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69659" name="Text Box 179">
                  <a:extLst>
                    <a:ext uri="{FF2B5EF4-FFF2-40B4-BE49-F238E27FC236}">
                      <a16:creationId xmlns:a16="http://schemas.microsoft.com/office/drawing/2014/main" id="{5DDF7158-86DE-2649-B1C3-277957C156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7" y="1645"/>
                  <a:ext cx="97" cy="1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600">
                      <a:solidFill>
                        <a:schemeClr val="tx2"/>
                      </a:solidFill>
                      <a:latin typeface="Helvetica" pitchFamily="2" charset="0"/>
                    </a:rPr>
                    <a:t>CT</a:t>
                  </a:r>
                </a:p>
              </p:txBody>
            </p:sp>
          </p:grpSp>
        </p:grpSp>
        <p:sp>
          <p:nvSpPr>
            <p:cNvPr id="69640" name="Text Box 180">
              <a:extLst>
                <a:ext uri="{FF2B5EF4-FFF2-40B4-BE49-F238E27FC236}">
                  <a16:creationId xmlns:a16="http://schemas.microsoft.com/office/drawing/2014/main" id="{0F688CC9-661C-1747-9C92-A1D5628B5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9641" name="Text Box 181">
              <a:extLst>
                <a:ext uri="{FF2B5EF4-FFF2-40B4-BE49-F238E27FC236}">
                  <a16:creationId xmlns:a16="http://schemas.microsoft.com/office/drawing/2014/main" id="{9797D1F8-AC24-A342-8293-3A46E32C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9642" name="Text Box 182">
              <a:extLst>
                <a:ext uri="{FF2B5EF4-FFF2-40B4-BE49-F238E27FC236}">
                  <a16:creationId xmlns:a16="http://schemas.microsoft.com/office/drawing/2014/main" id="{7A9BA712-5536-2247-AAD2-9AF6F64AB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9643" name="Text Box 183">
              <a:extLst>
                <a:ext uri="{FF2B5EF4-FFF2-40B4-BE49-F238E27FC236}">
                  <a16:creationId xmlns:a16="http://schemas.microsoft.com/office/drawing/2014/main" id="{DDDB70F8-EFCA-4A4C-967C-F9DCDF0F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9644" name="Text Box 184">
              <a:extLst>
                <a:ext uri="{FF2B5EF4-FFF2-40B4-BE49-F238E27FC236}">
                  <a16:creationId xmlns:a16="http://schemas.microsoft.com/office/drawing/2014/main" id="{C8D4E33C-1A65-5445-91F4-F491B910C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9645" name="Text Box 185">
              <a:extLst>
                <a:ext uri="{FF2B5EF4-FFF2-40B4-BE49-F238E27FC236}">
                  <a16:creationId xmlns:a16="http://schemas.microsoft.com/office/drawing/2014/main" id="{2A9E9E92-D0D8-3741-BB6F-F7DAF8428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9646" name="Text Box 186">
              <a:extLst>
                <a:ext uri="{FF2B5EF4-FFF2-40B4-BE49-F238E27FC236}">
                  <a16:creationId xmlns:a16="http://schemas.microsoft.com/office/drawing/2014/main" id="{E8B366A3-6899-D746-81C7-1A69DABA4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9647" name="Text Box 187">
              <a:extLst>
                <a:ext uri="{FF2B5EF4-FFF2-40B4-BE49-F238E27FC236}">
                  <a16:creationId xmlns:a16="http://schemas.microsoft.com/office/drawing/2014/main" id="{14766943-D459-6349-8BB5-E4274A109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9648" name="Text Box 188">
              <a:extLst>
                <a:ext uri="{FF2B5EF4-FFF2-40B4-BE49-F238E27FC236}">
                  <a16:creationId xmlns:a16="http://schemas.microsoft.com/office/drawing/2014/main" id="{88CB5581-979C-654D-BF0A-D4B2EF42E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9649" name="Text Box 189">
              <a:extLst>
                <a:ext uri="{FF2B5EF4-FFF2-40B4-BE49-F238E27FC236}">
                  <a16:creationId xmlns:a16="http://schemas.microsoft.com/office/drawing/2014/main" id="{15D0F927-C97D-DC48-AB63-4C418B81D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9650" name="Text Box 190">
              <a:extLst>
                <a:ext uri="{FF2B5EF4-FFF2-40B4-BE49-F238E27FC236}">
                  <a16:creationId xmlns:a16="http://schemas.microsoft.com/office/drawing/2014/main" id="{A0243A80-FB67-3246-8113-2D09C78E9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9651" name="Text Box 191">
              <a:extLst>
                <a:ext uri="{FF2B5EF4-FFF2-40B4-BE49-F238E27FC236}">
                  <a16:creationId xmlns:a16="http://schemas.microsoft.com/office/drawing/2014/main" id="{FA0D100E-0735-0940-9E56-EE0B4DBE7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9638" name="Rectangle 192">
            <a:extLst>
              <a:ext uri="{FF2B5EF4-FFF2-40B4-BE49-F238E27FC236}">
                <a16:creationId xmlns:a16="http://schemas.microsoft.com/office/drawing/2014/main" id="{74AB7D69-0335-0647-8343-505F4059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595688"/>
            <a:ext cx="7116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Offset: </a:t>
            </a:r>
            <a:r>
              <a:rPr lang="en-US" altLang="zh-CN" sz="2000" b="0" u="sng" dirty="0">
                <a:latin typeface="FandolSong" pitchFamily="2" charset="-128"/>
              </a:rPr>
              <a:t>0x0</a:t>
            </a:r>
            <a:r>
              <a:rPr lang="en-US" altLang="zh-CN" sz="2000" b="0" dirty="0">
                <a:latin typeface="FandolSong" pitchFamily="2" charset="-128"/>
              </a:rPr>
              <a:t>	 CI: </a:t>
            </a:r>
            <a:r>
              <a:rPr lang="en-US" altLang="zh-CN" sz="2000" b="0" u="sng" dirty="0">
                <a:latin typeface="FandolSong" pitchFamily="2" charset="-128"/>
              </a:rPr>
              <a:t>0x05</a:t>
            </a:r>
            <a:r>
              <a:rPr lang="en-US" altLang="zh-CN" sz="2000" b="0" dirty="0">
                <a:latin typeface="FandolSong" pitchFamily="2" charset="-128"/>
              </a:rPr>
              <a:t>    CT: </a:t>
            </a:r>
            <a:r>
              <a:rPr lang="en-US" altLang="zh-CN" sz="2000" b="0" u="sng" dirty="0">
                <a:latin typeface="FandolSong" pitchFamily="2" charset="-128"/>
              </a:rPr>
              <a:t>0x0D</a:t>
            </a:r>
            <a:r>
              <a:rPr lang="en-US" altLang="zh-CN" sz="2000" b="0" dirty="0">
                <a:latin typeface="FandolSong" pitchFamily="2" charset="-128"/>
              </a:rPr>
              <a:t>	  Hit? </a:t>
            </a:r>
            <a:r>
              <a:rPr lang="en-US" altLang="zh-CN" sz="2000" b="0" u="sng" dirty="0">
                <a:latin typeface="FandolSong" pitchFamily="2" charset="-128"/>
              </a:rPr>
              <a:t>    </a:t>
            </a:r>
            <a:r>
              <a:rPr lang="en-US" altLang="zh-CN" sz="2000" b="0" dirty="0">
                <a:latin typeface="FandolSong" pitchFamily="2" charset="-128"/>
              </a:rPr>
              <a:t>  Byte: </a:t>
            </a:r>
            <a:r>
              <a:rPr lang="en-US" altLang="zh-CN" sz="2000" b="0" u="sng" dirty="0">
                <a:latin typeface="FandolSong" pitchFamily="2" charset="-128"/>
              </a:rPr>
              <a:t>   </a:t>
            </a:r>
            <a:r>
              <a:rPr lang="en-US" altLang="zh-CN" sz="2000" b="0" u="sng" dirty="0">
                <a:solidFill>
                  <a:schemeClr val="bg1"/>
                </a:solidFill>
                <a:latin typeface="FandolSong" pitchFamily="2" charset="-128"/>
              </a:rPr>
              <a:t>6</a:t>
            </a:r>
            <a:endParaRPr lang="zh-CN" altLang="en-US" sz="2000" b="0" u="sng" dirty="0">
              <a:solidFill>
                <a:schemeClr val="bg1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D709A878-E6E4-AC4F-99A5-8FBEDD8C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7E1A9-9F17-C145-9A58-D185411F36A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9B8FE81-1E6B-1E46-A2C6-2A5EE0B6C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Memory System Cache</a:t>
            </a:r>
          </a:p>
        </p:txBody>
      </p:sp>
      <p:grpSp>
        <p:nvGrpSpPr>
          <p:cNvPr id="71684" name="Group 5">
            <a:extLst>
              <a:ext uri="{FF2B5EF4-FFF2-40B4-BE49-F238E27FC236}">
                <a16:creationId xmlns:a16="http://schemas.microsoft.com/office/drawing/2014/main" id="{1BC5A5EF-5222-4349-9C96-011C8B17B0E1}"/>
              </a:ext>
            </a:extLst>
          </p:cNvPr>
          <p:cNvGrpSpPr>
            <a:grpSpLocks/>
          </p:cNvGrpSpPr>
          <p:nvPr/>
        </p:nvGrpSpPr>
        <p:grpSpPr bwMode="auto">
          <a:xfrm>
            <a:off x="2973388" y="1760538"/>
            <a:ext cx="5865812" cy="1363662"/>
            <a:chOff x="1078" y="1791"/>
            <a:chExt cx="3695" cy="859"/>
          </a:xfrm>
        </p:grpSpPr>
        <p:grpSp>
          <p:nvGrpSpPr>
            <p:cNvPr id="71847" name="Group 6">
              <a:extLst>
                <a:ext uri="{FF2B5EF4-FFF2-40B4-BE49-F238E27FC236}">
                  <a16:creationId xmlns:a16="http://schemas.microsoft.com/office/drawing/2014/main" id="{1CFAE8A5-6CA9-7A49-9EE5-624B95F1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8" y="2012"/>
              <a:ext cx="3684" cy="384"/>
              <a:chOff x="1219" y="2880"/>
              <a:chExt cx="3684" cy="384"/>
            </a:xfrm>
          </p:grpSpPr>
          <p:grpSp>
            <p:nvGrpSpPr>
              <p:cNvPr id="71863" name="Group 7">
                <a:extLst>
                  <a:ext uri="{FF2B5EF4-FFF2-40B4-BE49-F238E27FC236}">
                    <a16:creationId xmlns:a16="http://schemas.microsoft.com/office/drawing/2014/main" id="{DEC227D4-84A9-044E-AD07-509BE82662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71897" name="Rectangle 8">
                  <a:extLst>
                    <a:ext uri="{FF2B5EF4-FFF2-40B4-BE49-F238E27FC236}">
                      <a16:creationId xmlns:a16="http://schemas.microsoft.com/office/drawing/2014/main" id="{4CD48402-87B0-4349-9907-B78669259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98" name="Rectangle 9">
                  <a:extLst>
                    <a:ext uri="{FF2B5EF4-FFF2-40B4-BE49-F238E27FC236}">
                      <a16:creationId xmlns:a16="http://schemas.microsoft.com/office/drawing/2014/main" id="{43EDD0ED-BC4A-C24F-A8A0-875B5543C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71864" name="Group 10">
                <a:extLst>
                  <a:ext uri="{FF2B5EF4-FFF2-40B4-BE49-F238E27FC236}">
                    <a16:creationId xmlns:a16="http://schemas.microsoft.com/office/drawing/2014/main" id="{71D071C1-2DE8-F246-991A-9C0A107F80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71895" name="Rectangle 11">
                  <a:extLst>
                    <a:ext uri="{FF2B5EF4-FFF2-40B4-BE49-F238E27FC236}">
                      <a16:creationId xmlns:a16="http://schemas.microsoft.com/office/drawing/2014/main" id="{F0EDF9C1-4A19-6A40-965E-4BEB8EA85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96" name="Rectangle 12">
                  <a:extLst>
                    <a:ext uri="{FF2B5EF4-FFF2-40B4-BE49-F238E27FC236}">
                      <a16:creationId xmlns:a16="http://schemas.microsoft.com/office/drawing/2014/main" id="{99016EA9-47FB-F94A-B017-BAC63CBC6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71865" name="Group 13">
                <a:extLst>
                  <a:ext uri="{FF2B5EF4-FFF2-40B4-BE49-F238E27FC236}">
                    <a16:creationId xmlns:a16="http://schemas.microsoft.com/office/drawing/2014/main" id="{A068FD6B-5B80-3C40-B8D2-708EED5B10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71893" name="Rectangle 14">
                  <a:extLst>
                    <a:ext uri="{FF2B5EF4-FFF2-40B4-BE49-F238E27FC236}">
                      <a16:creationId xmlns:a16="http://schemas.microsoft.com/office/drawing/2014/main" id="{61F61193-12B5-E149-B8C6-68C2D703E1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94" name="Rectangle 15">
                  <a:extLst>
                    <a:ext uri="{FF2B5EF4-FFF2-40B4-BE49-F238E27FC236}">
                      <a16:creationId xmlns:a16="http://schemas.microsoft.com/office/drawing/2014/main" id="{7F4B7F79-2F39-F34A-97A5-C7F08D6E9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71866" name="Group 16">
                <a:extLst>
                  <a:ext uri="{FF2B5EF4-FFF2-40B4-BE49-F238E27FC236}">
                    <a16:creationId xmlns:a16="http://schemas.microsoft.com/office/drawing/2014/main" id="{3C5E2078-D98D-3E45-98CA-B24C844A7D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71891" name="Rectangle 17">
                  <a:extLst>
                    <a:ext uri="{FF2B5EF4-FFF2-40B4-BE49-F238E27FC236}">
                      <a16:creationId xmlns:a16="http://schemas.microsoft.com/office/drawing/2014/main" id="{D9AA9D69-9942-AD4C-9C77-3625DFBD8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92" name="Rectangle 18">
                  <a:extLst>
                    <a:ext uri="{FF2B5EF4-FFF2-40B4-BE49-F238E27FC236}">
                      <a16:creationId xmlns:a16="http://schemas.microsoft.com/office/drawing/2014/main" id="{9E79A083-2AA0-174F-A3AC-25A026AF7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71867" name="Group 19">
                <a:extLst>
                  <a:ext uri="{FF2B5EF4-FFF2-40B4-BE49-F238E27FC236}">
                    <a16:creationId xmlns:a16="http://schemas.microsoft.com/office/drawing/2014/main" id="{8B7BED76-B625-0C4B-AF18-8EC684875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71889" name="Rectangle 20">
                  <a:extLst>
                    <a:ext uri="{FF2B5EF4-FFF2-40B4-BE49-F238E27FC236}">
                      <a16:creationId xmlns:a16="http://schemas.microsoft.com/office/drawing/2014/main" id="{6F91E774-8F52-5441-AC71-5EEF27FFA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90" name="Rectangle 21">
                  <a:extLst>
                    <a:ext uri="{FF2B5EF4-FFF2-40B4-BE49-F238E27FC236}">
                      <a16:creationId xmlns:a16="http://schemas.microsoft.com/office/drawing/2014/main" id="{FE26F051-7CB8-0548-9C9A-369D43F24B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71868" name="Group 22">
                <a:extLst>
                  <a:ext uri="{FF2B5EF4-FFF2-40B4-BE49-F238E27FC236}">
                    <a16:creationId xmlns:a16="http://schemas.microsoft.com/office/drawing/2014/main" id="{4C22E22B-1F77-5D4E-8C66-0EA1612D16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71887" name="Rectangle 23">
                  <a:extLst>
                    <a:ext uri="{FF2B5EF4-FFF2-40B4-BE49-F238E27FC236}">
                      <a16:creationId xmlns:a16="http://schemas.microsoft.com/office/drawing/2014/main" id="{DE8FB731-1D79-A84A-849E-24675AB79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88" name="Rectangle 24">
                  <a:extLst>
                    <a:ext uri="{FF2B5EF4-FFF2-40B4-BE49-F238E27FC236}">
                      <a16:creationId xmlns:a16="http://schemas.microsoft.com/office/drawing/2014/main" id="{4E42A683-6271-3949-B654-DB4EFA937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71869" name="Group 25">
                <a:extLst>
                  <a:ext uri="{FF2B5EF4-FFF2-40B4-BE49-F238E27FC236}">
                    <a16:creationId xmlns:a16="http://schemas.microsoft.com/office/drawing/2014/main" id="{0CEB8C13-9DFD-E441-B025-686C20935D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71885" name="Rectangle 26">
                  <a:extLst>
                    <a:ext uri="{FF2B5EF4-FFF2-40B4-BE49-F238E27FC236}">
                      <a16:creationId xmlns:a16="http://schemas.microsoft.com/office/drawing/2014/main" id="{65AAB9DE-7D9F-B648-9F05-38D113E0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86" name="Rectangle 27">
                  <a:extLst>
                    <a:ext uri="{FF2B5EF4-FFF2-40B4-BE49-F238E27FC236}">
                      <a16:creationId xmlns:a16="http://schemas.microsoft.com/office/drawing/2014/main" id="{39933EAB-7D0D-FF4D-90DA-B77F1FC9D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71870" name="Group 28">
                <a:extLst>
                  <a:ext uri="{FF2B5EF4-FFF2-40B4-BE49-F238E27FC236}">
                    <a16:creationId xmlns:a16="http://schemas.microsoft.com/office/drawing/2014/main" id="{2EE627DC-98BC-2D41-B281-4155D19698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71883" name="Rectangle 29">
                  <a:extLst>
                    <a:ext uri="{FF2B5EF4-FFF2-40B4-BE49-F238E27FC236}">
                      <a16:creationId xmlns:a16="http://schemas.microsoft.com/office/drawing/2014/main" id="{9EABB66D-C836-3440-8F46-0DC39EC22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84" name="Rectangle 30">
                  <a:extLst>
                    <a:ext uri="{FF2B5EF4-FFF2-40B4-BE49-F238E27FC236}">
                      <a16:creationId xmlns:a16="http://schemas.microsoft.com/office/drawing/2014/main" id="{295303F0-C506-224D-8986-549994C880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71871" name="Group 31">
                <a:extLst>
                  <a:ext uri="{FF2B5EF4-FFF2-40B4-BE49-F238E27FC236}">
                    <a16:creationId xmlns:a16="http://schemas.microsoft.com/office/drawing/2014/main" id="{C91D5F19-11BF-3C46-BA40-4685C2A66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71881" name="Rectangle 32">
                  <a:extLst>
                    <a:ext uri="{FF2B5EF4-FFF2-40B4-BE49-F238E27FC236}">
                      <a16:creationId xmlns:a16="http://schemas.microsoft.com/office/drawing/2014/main" id="{62391E6E-C870-3448-9507-C7C2B2597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82" name="Rectangle 33">
                  <a:extLst>
                    <a:ext uri="{FF2B5EF4-FFF2-40B4-BE49-F238E27FC236}">
                      <a16:creationId xmlns:a16="http://schemas.microsoft.com/office/drawing/2014/main" id="{CE8DD9F8-0DCC-FE43-ACC4-FF7B87167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71872" name="Group 34">
                <a:extLst>
                  <a:ext uri="{FF2B5EF4-FFF2-40B4-BE49-F238E27FC236}">
                    <a16:creationId xmlns:a16="http://schemas.microsoft.com/office/drawing/2014/main" id="{CC460FCC-472F-C342-899A-DFC93896A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71879" name="Rectangle 35">
                  <a:extLst>
                    <a:ext uri="{FF2B5EF4-FFF2-40B4-BE49-F238E27FC236}">
                      <a16:creationId xmlns:a16="http://schemas.microsoft.com/office/drawing/2014/main" id="{939E9A38-C48C-4549-A874-E6BA82C199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80" name="Rectangle 36">
                  <a:extLst>
                    <a:ext uri="{FF2B5EF4-FFF2-40B4-BE49-F238E27FC236}">
                      <a16:creationId xmlns:a16="http://schemas.microsoft.com/office/drawing/2014/main" id="{60256E54-A123-FF47-B613-2ACA56DD7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71873" name="Group 37">
                <a:extLst>
                  <a:ext uri="{FF2B5EF4-FFF2-40B4-BE49-F238E27FC236}">
                    <a16:creationId xmlns:a16="http://schemas.microsoft.com/office/drawing/2014/main" id="{D9CE1278-50A1-1643-B0C2-21FFB316FD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71877" name="Rectangle 38">
                  <a:extLst>
                    <a:ext uri="{FF2B5EF4-FFF2-40B4-BE49-F238E27FC236}">
                      <a16:creationId xmlns:a16="http://schemas.microsoft.com/office/drawing/2014/main" id="{E037F6CD-96C1-E043-8AAF-145148B363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78" name="Rectangle 39">
                  <a:extLst>
                    <a:ext uri="{FF2B5EF4-FFF2-40B4-BE49-F238E27FC236}">
                      <a16:creationId xmlns:a16="http://schemas.microsoft.com/office/drawing/2014/main" id="{654833D7-C930-F747-8115-B2FFE2157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71874" name="Group 40">
                <a:extLst>
                  <a:ext uri="{FF2B5EF4-FFF2-40B4-BE49-F238E27FC236}">
                    <a16:creationId xmlns:a16="http://schemas.microsoft.com/office/drawing/2014/main" id="{A0647FA9-0EE7-9749-927C-CE2D87842C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71875" name="Rectangle 41">
                  <a:extLst>
                    <a:ext uri="{FF2B5EF4-FFF2-40B4-BE49-F238E27FC236}">
                      <a16:creationId xmlns:a16="http://schemas.microsoft.com/office/drawing/2014/main" id="{9EB5F4AE-5F88-1640-A537-AD2293E32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1876" name="Rectangle 42">
                  <a:extLst>
                    <a:ext uri="{FF2B5EF4-FFF2-40B4-BE49-F238E27FC236}">
                      <a16:creationId xmlns:a16="http://schemas.microsoft.com/office/drawing/2014/main" id="{6BC964DF-5E79-D542-9B00-4F5F9AD54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71848" name="Group 43">
              <a:extLst>
                <a:ext uri="{FF2B5EF4-FFF2-40B4-BE49-F238E27FC236}">
                  <a16:creationId xmlns:a16="http://schemas.microsoft.com/office/drawing/2014/main" id="{453D9671-AAFF-C64E-82B7-27F9A203D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1" y="2473"/>
              <a:ext cx="1842" cy="177"/>
              <a:chOff x="3061" y="2290"/>
              <a:chExt cx="1842" cy="177"/>
            </a:xfrm>
          </p:grpSpPr>
          <p:sp>
            <p:nvSpPr>
              <p:cNvPr id="71861" name="Line 44">
                <a:extLst>
                  <a:ext uri="{FF2B5EF4-FFF2-40B4-BE49-F238E27FC236}">
                    <a16:creationId xmlns:a16="http://schemas.microsoft.com/office/drawing/2014/main" id="{7A0FABE2-3DBE-BD42-B734-ACD8A49DE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71862" name="Text Box 45">
                <a:extLst>
                  <a:ext uri="{FF2B5EF4-FFF2-40B4-BE49-F238E27FC236}">
                    <a16:creationId xmlns:a16="http://schemas.microsoft.com/office/drawing/2014/main" id="{B17F3BE1-6C85-CC41-97D1-0ED7D10255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90"/>
                <a:ext cx="351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PPO</a:t>
                </a:r>
              </a:p>
            </p:txBody>
          </p:sp>
        </p:grpSp>
        <p:grpSp>
          <p:nvGrpSpPr>
            <p:cNvPr id="71849" name="Group 46">
              <a:extLst>
                <a:ext uri="{FF2B5EF4-FFF2-40B4-BE49-F238E27FC236}">
                  <a16:creationId xmlns:a16="http://schemas.microsoft.com/office/drawing/2014/main" id="{3D8C4D57-9EBB-A440-9C6A-FBD56A4D0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7" y="2473"/>
              <a:ext cx="1842" cy="177"/>
              <a:chOff x="3061" y="2290"/>
              <a:chExt cx="1842" cy="177"/>
            </a:xfrm>
          </p:grpSpPr>
          <p:sp>
            <p:nvSpPr>
              <p:cNvPr id="71859" name="Line 47">
                <a:extLst>
                  <a:ext uri="{FF2B5EF4-FFF2-40B4-BE49-F238E27FC236}">
                    <a16:creationId xmlns:a16="http://schemas.microsoft.com/office/drawing/2014/main" id="{EA46B075-0EE9-9045-83A9-FBC71A7D3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71860" name="Text Box 48">
                <a:extLst>
                  <a:ext uri="{FF2B5EF4-FFF2-40B4-BE49-F238E27FC236}">
                    <a16:creationId xmlns:a16="http://schemas.microsoft.com/office/drawing/2014/main" id="{F098491F-4F3A-194F-9146-4B845B1E4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90"/>
                <a:ext cx="345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PPN</a:t>
                </a:r>
              </a:p>
            </p:txBody>
          </p:sp>
        </p:grpSp>
        <p:grpSp>
          <p:nvGrpSpPr>
            <p:cNvPr id="71850" name="Group 49">
              <a:extLst>
                <a:ext uri="{FF2B5EF4-FFF2-40B4-BE49-F238E27FC236}">
                  <a16:creationId xmlns:a16="http://schemas.microsoft.com/office/drawing/2014/main" id="{DA026324-D368-8947-A898-7325E8790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1804"/>
              <a:ext cx="625" cy="177"/>
              <a:chOff x="2445" y="1660"/>
              <a:chExt cx="625" cy="177"/>
            </a:xfrm>
          </p:grpSpPr>
          <p:sp>
            <p:nvSpPr>
              <p:cNvPr id="71857" name="Line 50">
                <a:extLst>
                  <a:ext uri="{FF2B5EF4-FFF2-40B4-BE49-F238E27FC236}">
                    <a16:creationId xmlns:a16="http://schemas.microsoft.com/office/drawing/2014/main" id="{5D4BD596-E6C1-0F4B-ACD2-B5B437C9D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71858" name="Text Box 51">
                <a:extLst>
                  <a:ext uri="{FF2B5EF4-FFF2-40B4-BE49-F238E27FC236}">
                    <a16:creationId xmlns:a16="http://schemas.microsoft.com/office/drawing/2014/main" id="{3B6DBAB6-1D53-5546-8DB8-984B01516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4" y="1660"/>
                <a:ext cx="282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CO</a:t>
                </a:r>
              </a:p>
            </p:txBody>
          </p:sp>
        </p:grpSp>
        <p:grpSp>
          <p:nvGrpSpPr>
            <p:cNvPr id="71851" name="Group 52">
              <a:extLst>
                <a:ext uri="{FF2B5EF4-FFF2-40B4-BE49-F238E27FC236}">
                  <a16:creationId xmlns:a16="http://schemas.microsoft.com/office/drawing/2014/main" id="{C9F3390E-E417-154C-BB47-CEC735C35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0" y="1791"/>
              <a:ext cx="1214" cy="177"/>
              <a:chOff x="2445" y="1660"/>
              <a:chExt cx="625" cy="177"/>
            </a:xfrm>
          </p:grpSpPr>
          <p:sp>
            <p:nvSpPr>
              <p:cNvPr id="71855" name="Line 53">
                <a:extLst>
                  <a:ext uri="{FF2B5EF4-FFF2-40B4-BE49-F238E27FC236}">
                    <a16:creationId xmlns:a16="http://schemas.microsoft.com/office/drawing/2014/main" id="{7BADED67-05FB-B24B-80D3-84AE5F27A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71856" name="Text Box 54">
                <a:extLst>
                  <a:ext uri="{FF2B5EF4-FFF2-40B4-BE49-F238E27FC236}">
                    <a16:creationId xmlns:a16="http://schemas.microsoft.com/office/drawing/2014/main" id="{2CDFD664-ABE5-1D45-9C14-ADD870AA2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7" y="1660"/>
                <a:ext cx="116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CI</a:t>
                </a:r>
              </a:p>
            </p:txBody>
          </p:sp>
        </p:grpSp>
        <p:grpSp>
          <p:nvGrpSpPr>
            <p:cNvPr id="71852" name="Group 55">
              <a:extLst>
                <a:ext uri="{FF2B5EF4-FFF2-40B4-BE49-F238E27FC236}">
                  <a16:creationId xmlns:a16="http://schemas.microsoft.com/office/drawing/2014/main" id="{DB7F7146-D0E2-C148-AF9E-230ED9218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8" y="1804"/>
              <a:ext cx="1824" cy="177"/>
              <a:chOff x="2445" y="1660"/>
              <a:chExt cx="625" cy="177"/>
            </a:xfrm>
          </p:grpSpPr>
          <p:sp>
            <p:nvSpPr>
              <p:cNvPr id="71853" name="Line 56">
                <a:extLst>
                  <a:ext uri="{FF2B5EF4-FFF2-40B4-BE49-F238E27FC236}">
                    <a16:creationId xmlns:a16="http://schemas.microsoft.com/office/drawing/2014/main" id="{D67F314D-AB54-CA43-B6A5-98547D25D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71854" name="Text Box 57">
                <a:extLst>
                  <a:ext uri="{FF2B5EF4-FFF2-40B4-BE49-F238E27FC236}">
                    <a16:creationId xmlns:a16="http://schemas.microsoft.com/office/drawing/2014/main" id="{1929CEE7-D271-D349-9641-32046D9AE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0" y="1660"/>
                <a:ext cx="91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Helvetica" pitchFamily="2" charset="0"/>
                  </a:rPr>
                  <a:t>CT</a:t>
                </a:r>
              </a:p>
            </p:txBody>
          </p:sp>
        </p:grpSp>
      </p:grpSp>
      <p:graphicFrame>
        <p:nvGraphicFramePr>
          <p:cNvPr id="1391674" name="Group 58">
            <a:extLst>
              <a:ext uri="{FF2B5EF4-FFF2-40B4-BE49-F238E27FC236}">
                <a16:creationId xmlns:a16="http://schemas.microsoft.com/office/drawing/2014/main" id="{482557DB-463E-BA4E-80B4-9A92DF7E66D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352800"/>
          <a:ext cx="8686800" cy="3276604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Tag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Valid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99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8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3A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51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89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15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9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1B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08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A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93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15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DA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3B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B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0B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43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6D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8F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C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5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72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F0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D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96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15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E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83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77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1B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D3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7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C2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DF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03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F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14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–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846" name="Rectangle 3">
            <a:extLst>
              <a:ext uri="{FF2B5EF4-FFF2-40B4-BE49-F238E27FC236}">
                <a16:creationId xmlns:a16="http://schemas.microsoft.com/office/drawing/2014/main" id="{CCC4E4F1-28FC-3A46-8974-E5652C6A0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533400" indent="-2667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b="0" dirty="0">
                <a:latin typeface="FandolSong" pitchFamily="2" charset="-128"/>
              </a:rPr>
              <a:t>Cache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16 lines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4-byte line size</a:t>
            </a:r>
          </a:p>
          <a:p>
            <a:pPr lvl="1"/>
            <a:r>
              <a:rPr lang="en-US" altLang="zh-CN" sz="2000" b="0" dirty="0">
                <a:latin typeface="FandolSong" pitchFamily="2" charset="-128"/>
              </a:rPr>
              <a:t>Direct mapped</a:t>
            </a: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97FC1379-ACBB-EC40-A173-F4D48159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EF0BA2-6936-7C47-B149-2CE429CC149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57E2C91-C0D4-2646-A7CE-017DD7A12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73732" name="Rectangle 69">
            <a:extLst>
              <a:ext uri="{FF2B5EF4-FFF2-40B4-BE49-F238E27FC236}">
                <a16:creationId xmlns:a16="http://schemas.microsoft.com/office/drawing/2014/main" id="{86543566-4406-2742-A727-DB29CFEC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1354858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PA: </a:t>
            </a:r>
            <a:r>
              <a:rPr lang="en-US" altLang="zh-CN" sz="2000" b="0" u="sng" dirty="0">
                <a:latin typeface="FandolSong" pitchFamily="2" charset="-128"/>
              </a:rPr>
              <a:t>0x354</a:t>
            </a:r>
          </a:p>
        </p:txBody>
      </p:sp>
      <p:grpSp>
        <p:nvGrpSpPr>
          <p:cNvPr id="73733" name="Group 126">
            <a:extLst>
              <a:ext uri="{FF2B5EF4-FFF2-40B4-BE49-F238E27FC236}">
                <a16:creationId xmlns:a16="http://schemas.microsoft.com/office/drawing/2014/main" id="{13A6BC68-4537-7144-AA5B-D59BFB2062F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05000"/>
            <a:ext cx="5865813" cy="1397000"/>
            <a:chOff x="1248" y="2624"/>
            <a:chExt cx="3695" cy="880"/>
          </a:xfrm>
        </p:grpSpPr>
        <p:grpSp>
          <p:nvGrpSpPr>
            <p:cNvPr id="73735" name="Group 127">
              <a:extLst>
                <a:ext uri="{FF2B5EF4-FFF2-40B4-BE49-F238E27FC236}">
                  <a16:creationId xmlns:a16="http://schemas.microsoft.com/office/drawing/2014/main" id="{B863260E-C304-0742-B09F-D2BD44F1F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624"/>
              <a:ext cx="3695" cy="880"/>
              <a:chOff x="1078" y="1776"/>
              <a:chExt cx="3695" cy="880"/>
            </a:xfrm>
          </p:grpSpPr>
          <p:grpSp>
            <p:nvGrpSpPr>
              <p:cNvPr id="73748" name="Group 128">
                <a:extLst>
                  <a:ext uri="{FF2B5EF4-FFF2-40B4-BE49-F238E27FC236}">
                    <a16:creationId xmlns:a16="http://schemas.microsoft.com/office/drawing/2014/main" id="{99013A28-B6AF-7345-B336-B593271F0E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8" y="2012"/>
                <a:ext cx="3684" cy="384"/>
                <a:chOff x="1219" y="2880"/>
                <a:chExt cx="3684" cy="384"/>
              </a:xfrm>
            </p:grpSpPr>
            <p:grpSp>
              <p:nvGrpSpPr>
                <p:cNvPr id="73764" name="Group 129">
                  <a:extLst>
                    <a:ext uri="{FF2B5EF4-FFF2-40B4-BE49-F238E27FC236}">
                      <a16:creationId xmlns:a16="http://schemas.microsoft.com/office/drawing/2014/main" id="{F75BBBA4-464F-5547-BF29-EF7DD9B082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8" name="Rectangle 130">
                    <a:extLst>
                      <a:ext uri="{FF2B5EF4-FFF2-40B4-BE49-F238E27FC236}">
                        <a16:creationId xmlns:a16="http://schemas.microsoft.com/office/drawing/2014/main" id="{EC460D04-0DE6-504D-9466-20AC985210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99" name="Rectangle 131">
                    <a:extLst>
                      <a:ext uri="{FF2B5EF4-FFF2-40B4-BE49-F238E27FC236}">
                        <a16:creationId xmlns:a16="http://schemas.microsoft.com/office/drawing/2014/main" id="{ACE60538-3F03-AC40-9DEE-946B53C90D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11</a:t>
                    </a:r>
                  </a:p>
                </p:txBody>
              </p:sp>
            </p:grpSp>
            <p:grpSp>
              <p:nvGrpSpPr>
                <p:cNvPr id="73765" name="Group 132">
                  <a:extLst>
                    <a:ext uri="{FF2B5EF4-FFF2-40B4-BE49-F238E27FC236}">
                      <a16:creationId xmlns:a16="http://schemas.microsoft.com/office/drawing/2014/main" id="{EE13D28A-DAB3-E347-BC48-E4B438EA0D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6" name="Rectangle 133">
                    <a:extLst>
                      <a:ext uri="{FF2B5EF4-FFF2-40B4-BE49-F238E27FC236}">
                        <a16:creationId xmlns:a16="http://schemas.microsoft.com/office/drawing/2014/main" id="{541CFC43-9D87-BD4E-AE35-9E30DD3712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97" name="Rectangle 134">
                    <a:extLst>
                      <a:ext uri="{FF2B5EF4-FFF2-40B4-BE49-F238E27FC236}">
                        <a16:creationId xmlns:a16="http://schemas.microsoft.com/office/drawing/2014/main" id="{BD9EF7D5-27EC-6542-83DE-9C3649562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73766" name="Group 135">
                  <a:extLst>
                    <a:ext uri="{FF2B5EF4-FFF2-40B4-BE49-F238E27FC236}">
                      <a16:creationId xmlns:a16="http://schemas.microsoft.com/office/drawing/2014/main" id="{7ABEC3AC-B064-0D45-8E2D-001F89CDE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3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4" name="Rectangle 136">
                    <a:extLst>
                      <a:ext uri="{FF2B5EF4-FFF2-40B4-BE49-F238E27FC236}">
                        <a16:creationId xmlns:a16="http://schemas.microsoft.com/office/drawing/2014/main" id="{BA385FEF-79EA-F540-B28E-C3FF03E762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95" name="Rectangle 137">
                    <a:extLst>
                      <a:ext uri="{FF2B5EF4-FFF2-40B4-BE49-F238E27FC236}">
                        <a16:creationId xmlns:a16="http://schemas.microsoft.com/office/drawing/2014/main" id="{1D0EAC47-D532-1147-9F6A-71FD9E45BF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9</a:t>
                    </a:r>
                  </a:p>
                </p:txBody>
              </p:sp>
            </p:grpSp>
            <p:grpSp>
              <p:nvGrpSpPr>
                <p:cNvPr id="73767" name="Group 138">
                  <a:extLst>
                    <a:ext uri="{FF2B5EF4-FFF2-40B4-BE49-F238E27FC236}">
                      <a16:creationId xmlns:a16="http://schemas.microsoft.com/office/drawing/2014/main" id="{8D2542A1-5D62-A44A-A2D7-59247A3498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0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2" name="Rectangle 139">
                    <a:extLst>
                      <a:ext uri="{FF2B5EF4-FFF2-40B4-BE49-F238E27FC236}">
                        <a16:creationId xmlns:a16="http://schemas.microsoft.com/office/drawing/2014/main" id="{224E377D-6D89-A04A-B7DE-335B886001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93" name="Rectangle 140">
                    <a:extLst>
                      <a:ext uri="{FF2B5EF4-FFF2-40B4-BE49-F238E27FC236}">
                        <a16:creationId xmlns:a16="http://schemas.microsoft.com/office/drawing/2014/main" id="{B6F55727-4E07-6840-BF86-DE304E8C17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73768" name="Group 141">
                  <a:extLst>
                    <a:ext uri="{FF2B5EF4-FFF2-40B4-BE49-F238E27FC236}">
                      <a16:creationId xmlns:a16="http://schemas.microsoft.com/office/drawing/2014/main" id="{2AF08174-AB62-2845-99E4-80F91BF5AB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7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0" name="Rectangle 142">
                    <a:extLst>
                      <a:ext uri="{FF2B5EF4-FFF2-40B4-BE49-F238E27FC236}">
                        <a16:creationId xmlns:a16="http://schemas.microsoft.com/office/drawing/2014/main" id="{46033421-1598-5D41-AA0A-9D07EED8F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91" name="Rectangle 143">
                    <a:extLst>
                      <a:ext uri="{FF2B5EF4-FFF2-40B4-BE49-F238E27FC236}">
                        <a16:creationId xmlns:a16="http://schemas.microsoft.com/office/drawing/2014/main" id="{53CC9417-B118-DD47-A025-66ED6625D2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73769" name="Group 144">
                  <a:extLst>
                    <a:ext uri="{FF2B5EF4-FFF2-40B4-BE49-F238E27FC236}">
                      <a16:creationId xmlns:a16="http://schemas.microsoft.com/office/drawing/2014/main" id="{9939485F-9D0D-AD48-8F23-AE9DE568E8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54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8" name="Rectangle 145">
                    <a:extLst>
                      <a:ext uri="{FF2B5EF4-FFF2-40B4-BE49-F238E27FC236}">
                        <a16:creationId xmlns:a16="http://schemas.microsoft.com/office/drawing/2014/main" id="{09E6F513-66BE-D940-A037-908FC5F958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89" name="Rectangle 146">
                    <a:extLst>
                      <a:ext uri="{FF2B5EF4-FFF2-40B4-BE49-F238E27FC236}">
                        <a16:creationId xmlns:a16="http://schemas.microsoft.com/office/drawing/2014/main" id="{F7E73C84-7CFF-994C-BE43-A7BBA96090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73770" name="Group 147">
                  <a:extLst>
                    <a:ext uri="{FF2B5EF4-FFF2-40B4-BE49-F238E27FC236}">
                      <a16:creationId xmlns:a16="http://schemas.microsoft.com/office/drawing/2014/main" id="{FCF5A14E-E452-CD42-946D-74158450DD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61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6" name="Rectangle 148">
                    <a:extLst>
                      <a:ext uri="{FF2B5EF4-FFF2-40B4-BE49-F238E27FC236}">
                        <a16:creationId xmlns:a16="http://schemas.microsoft.com/office/drawing/2014/main" id="{49D53791-74AD-CA48-A555-6A474D6286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87" name="Rectangle 149">
                    <a:extLst>
                      <a:ext uri="{FF2B5EF4-FFF2-40B4-BE49-F238E27FC236}">
                        <a16:creationId xmlns:a16="http://schemas.microsoft.com/office/drawing/2014/main" id="{68D39C33-1164-5145-B331-001D2CBC93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73771" name="Group 150">
                  <a:extLst>
                    <a:ext uri="{FF2B5EF4-FFF2-40B4-BE49-F238E27FC236}">
                      <a16:creationId xmlns:a16="http://schemas.microsoft.com/office/drawing/2014/main" id="{BE90C44D-4799-7349-8F1E-37D9151014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8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4" name="Rectangle 151">
                    <a:extLst>
                      <a:ext uri="{FF2B5EF4-FFF2-40B4-BE49-F238E27FC236}">
                        <a16:creationId xmlns:a16="http://schemas.microsoft.com/office/drawing/2014/main" id="{9373DF72-88D4-5E40-B5A7-F5D20F03F5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85" name="Rectangle 152">
                    <a:extLst>
                      <a:ext uri="{FF2B5EF4-FFF2-40B4-BE49-F238E27FC236}">
                        <a16:creationId xmlns:a16="http://schemas.microsoft.com/office/drawing/2014/main" id="{FE248537-8B05-3B45-AD4E-9AB304A8A3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73772" name="Group 153">
                  <a:extLst>
                    <a:ext uri="{FF2B5EF4-FFF2-40B4-BE49-F238E27FC236}">
                      <a16:creationId xmlns:a16="http://schemas.microsoft.com/office/drawing/2014/main" id="{D1E799FB-1F2C-0E47-98BD-82A496C0A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75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2" name="Rectangle 154">
                    <a:extLst>
                      <a:ext uri="{FF2B5EF4-FFF2-40B4-BE49-F238E27FC236}">
                        <a16:creationId xmlns:a16="http://schemas.microsoft.com/office/drawing/2014/main" id="{7446F792-0A8C-5848-87E7-9C21A3D186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83" name="Rectangle 155">
                    <a:extLst>
                      <a:ext uri="{FF2B5EF4-FFF2-40B4-BE49-F238E27FC236}">
                        <a16:creationId xmlns:a16="http://schemas.microsoft.com/office/drawing/2014/main" id="{9A4ADBAA-8479-B842-B9DD-F4F46198E2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73773" name="Group 156">
                  <a:extLst>
                    <a:ext uri="{FF2B5EF4-FFF2-40B4-BE49-F238E27FC236}">
                      <a16:creationId xmlns:a16="http://schemas.microsoft.com/office/drawing/2014/main" id="{5F6B0A3C-80DC-264F-845E-CA49621D3D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82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0" name="Rectangle 157">
                    <a:extLst>
                      <a:ext uri="{FF2B5EF4-FFF2-40B4-BE49-F238E27FC236}">
                        <a16:creationId xmlns:a16="http://schemas.microsoft.com/office/drawing/2014/main" id="{3603CF1B-5F54-6949-B77E-F6D0319D15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81" name="Rectangle 158">
                    <a:extLst>
                      <a:ext uri="{FF2B5EF4-FFF2-40B4-BE49-F238E27FC236}">
                        <a16:creationId xmlns:a16="http://schemas.microsoft.com/office/drawing/2014/main" id="{D023E468-D4AD-A949-AD27-1A53951DED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73774" name="Group 159">
                  <a:extLst>
                    <a:ext uri="{FF2B5EF4-FFF2-40B4-BE49-F238E27FC236}">
                      <a16:creationId xmlns:a16="http://schemas.microsoft.com/office/drawing/2014/main" id="{1754A1C1-BA3B-B04B-BEA1-AF8C8E33C9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78" name="Rectangle 160">
                    <a:extLst>
                      <a:ext uri="{FF2B5EF4-FFF2-40B4-BE49-F238E27FC236}">
                        <a16:creationId xmlns:a16="http://schemas.microsoft.com/office/drawing/2014/main" id="{54912535-E198-2D47-A99E-775095BF29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79" name="Rectangle 161">
                    <a:extLst>
                      <a:ext uri="{FF2B5EF4-FFF2-40B4-BE49-F238E27FC236}">
                        <a16:creationId xmlns:a16="http://schemas.microsoft.com/office/drawing/2014/main" id="{DE03D7C3-B8B4-1C46-8946-697DA2A6A0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3775" name="Group 162">
                  <a:extLst>
                    <a:ext uri="{FF2B5EF4-FFF2-40B4-BE49-F238E27FC236}">
                      <a16:creationId xmlns:a16="http://schemas.microsoft.com/office/drawing/2014/main" id="{F253A23D-E168-1344-8875-ECD8C4BD35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9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76" name="Rectangle 163">
                    <a:extLst>
                      <a:ext uri="{FF2B5EF4-FFF2-40B4-BE49-F238E27FC236}">
                        <a16:creationId xmlns:a16="http://schemas.microsoft.com/office/drawing/2014/main" id="{651A8F11-BCED-7146-8BFB-53D2B43958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0" dirty="0">
                      <a:latin typeface="FandolSong" pitchFamily="2" charset="-128"/>
                    </a:endParaRPr>
                  </a:p>
                </p:txBody>
              </p:sp>
              <p:sp>
                <p:nvSpPr>
                  <p:cNvPr id="73777" name="Rectangle 164">
                    <a:extLst>
                      <a:ext uri="{FF2B5EF4-FFF2-40B4-BE49-F238E27FC236}">
                        <a16:creationId xmlns:a16="http://schemas.microsoft.com/office/drawing/2014/main" id="{51D69235-160A-3542-9A46-427F1D5505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400">
                        <a:solidFill>
                          <a:schemeClr val="tx2"/>
                        </a:solidFill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73749" name="Group 165">
                <a:extLst>
                  <a:ext uri="{FF2B5EF4-FFF2-40B4-BE49-F238E27FC236}">
                    <a16:creationId xmlns:a16="http://schemas.microsoft.com/office/drawing/2014/main" id="{FB1185D8-57BC-9F45-99D0-A9633B77C9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1" y="2444"/>
                <a:ext cx="1842" cy="212"/>
                <a:chOff x="3061" y="2261"/>
                <a:chExt cx="1842" cy="212"/>
              </a:xfrm>
            </p:grpSpPr>
            <p:sp>
              <p:nvSpPr>
                <p:cNvPr id="73762" name="Line 166">
                  <a:extLst>
                    <a:ext uri="{FF2B5EF4-FFF2-40B4-BE49-F238E27FC236}">
                      <a16:creationId xmlns:a16="http://schemas.microsoft.com/office/drawing/2014/main" id="{AFD39807-2790-AA42-B1F4-1D6F7B872B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1" y="2352"/>
                  <a:ext cx="18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3763" name="Text Box 167">
                  <a:extLst>
                    <a:ext uri="{FF2B5EF4-FFF2-40B4-BE49-F238E27FC236}">
                      <a16:creationId xmlns:a16="http://schemas.microsoft.com/office/drawing/2014/main" id="{25FC6DF3-4125-5045-895D-012E46375D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261"/>
                  <a:ext cx="418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Helvetica" pitchFamily="2" charset="0"/>
                    </a:rPr>
                    <a:t>PPO</a:t>
                  </a:r>
                </a:p>
              </p:txBody>
            </p:sp>
          </p:grpSp>
          <p:grpSp>
            <p:nvGrpSpPr>
              <p:cNvPr id="73750" name="Group 168">
                <a:extLst>
                  <a:ext uri="{FF2B5EF4-FFF2-40B4-BE49-F238E27FC236}">
                    <a16:creationId xmlns:a16="http://schemas.microsoft.com/office/drawing/2014/main" id="{F03974F2-2DA6-3E47-A017-8C97D9F43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7" y="2444"/>
                <a:ext cx="1842" cy="212"/>
                <a:chOff x="3061" y="2261"/>
                <a:chExt cx="1842" cy="212"/>
              </a:xfrm>
            </p:grpSpPr>
            <p:sp>
              <p:nvSpPr>
                <p:cNvPr id="73760" name="Line 169">
                  <a:extLst>
                    <a:ext uri="{FF2B5EF4-FFF2-40B4-BE49-F238E27FC236}">
                      <a16:creationId xmlns:a16="http://schemas.microsoft.com/office/drawing/2014/main" id="{85A867CE-D963-CA43-8EA9-1550C0F7A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1" y="2352"/>
                  <a:ext cx="18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3761" name="Text Box 170">
                  <a:extLst>
                    <a:ext uri="{FF2B5EF4-FFF2-40B4-BE49-F238E27FC236}">
                      <a16:creationId xmlns:a16="http://schemas.microsoft.com/office/drawing/2014/main" id="{D85BC053-892D-364C-9F1A-D4183847FE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261"/>
                  <a:ext cx="410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Helvetica" pitchFamily="2" charset="0"/>
                    </a:rPr>
                    <a:t>PPN</a:t>
                  </a:r>
                </a:p>
              </p:txBody>
            </p:sp>
          </p:grpSp>
          <p:grpSp>
            <p:nvGrpSpPr>
              <p:cNvPr id="73751" name="Group 171">
                <a:extLst>
                  <a:ext uri="{FF2B5EF4-FFF2-40B4-BE49-F238E27FC236}">
                    <a16:creationId xmlns:a16="http://schemas.microsoft.com/office/drawing/2014/main" id="{FE2AE9ED-8862-194A-A3C3-0D06DF422D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1789"/>
                <a:ext cx="625" cy="195"/>
                <a:chOff x="2445" y="1645"/>
                <a:chExt cx="625" cy="195"/>
              </a:xfrm>
            </p:grpSpPr>
            <p:sp>
              <p:nvSpPr>
                <p:cNvPr id="73758" name="Line 172">
                  <a:extLst>
                    <a:ext uri="{FF2B5EF4-FFF2-40B4-BE49-F238E27FC236}">
                      <a16:creationId xmlns:a16="http://schemas.microsoft.com/office/drawing/2014/main" id="{30457A3B-2D73-5941-B888-0B9F4F780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6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3759" name="Text Box 173">
                  <a:extLst>
                    <a:ext uri="{FF2B5EF4-FFF2-40B4-BE49-F238E27FC236}">
                      <a16:creationId xmlns:a16="http://schemas.microsoft.com/office/drawing/2014/main" id="{3DEAF02C-B617-0440-95D9-C2F18F858A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2" y="1645"/>
                  <a:ext cx="306" cy="1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600">
                      <a:solidFill>
                        <a:schemeClr val="tx2"/>
                      </a:solidFill>
                      <a:latin typeface="Helvetica" pitchFamily="2" charset="0"/>
                    </a:rPr>
                    <a:t>CO</a:t>
                  </a:r>
                </a:p>
              </p:txBody>
            </p:sp>
          </p:grpSp>
          <p:grpSp>
            <p:nvGrpSpPr>
              <p:cNvPr id="73752" name="Group 174">
                <a:extLst>
                  <a:ext uri="{FF2B5EF4-FFF2-40B4-BE49-F238E27FC236}">
                    <a16:creationId xmlns:a16="http://schemas.microsoft.com/office/drawing/2014/main" id="{F31A1E62-FBD7-144A-B44F-0DB433716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0" y="1776"/>
                <a:ext cx="1214" cy="195"/>
                <a:chOff x="2445" y="1645"/>
                <a:chExt cx="625" cy="195"/>
              </a:xfrm>
            </p:grpSpPr>
            <p:sp>
              <p:nvSpPr>
                <p:cNvPr id="73756" name="Line 175">
                  <a:extLst>
                    <a:ext uri="{FF2B5EF4-FFF2-40B4-BE49-F238E27FC236}">
                      <a16:creationId xmlns:a16="http://schemas.microsoft.com/office/drawing/2014/main" id="{5C294277-784D-5D4D-892F-3FF51AAA7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6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3757" name="Text Box 176">
                  <a:extLst>
                    <a:ext uri="{FF2B5EF4-FFF2-40B4-BE49-F238E27FC236}">
                      <a16:creationId xmlns:a16="http://schemas.microsoft.com/office/drawing/2014/main" id="{4B637FE2-4CD8-F34A-87BF-3DB454489C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23" y="1645"/>
                  <a:ext cx="125" cy="1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600">
                      <a:solidFill>
                        <a:schemeClr val="tx2"/>
                      </a:solidFill>
                      <a:latin typeface="Helvetica" pitchFamily="2" charset="0"/>
                    </a:rPr>
                    <a:t>CI</a:t>
                  </a:r>
                </a:p>
              </p:txBody>
            </p:sp>
          </p:grpSp>
          <p:grpSp>
            <p:nvGrpSpPr>
              <p:cNvPr id="73753" name="Group 177">
                <a:extLst>
                  <a:ext uri="{FF2B5EF4-FFF2-40B4-BE49-F238E27FC236}">
                    <a16:creationId xmlns:a16="http://schemas.microsoft.com/office/drawing/2014/main" id="{801AAF31-4C0D-0A45-9BBB-BA208981A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8" y="1789"/>
                <a:ext cx="1824" cy="195"/>
                <a:chOff x="2445" y="1645"/>
                <a:chExt cx="625" cy="195"/>
              </a:xfrm>
            </p:grpSpPr>
            <p:sp>
              <p:nvSpPr>
                <p:cNvPr id="73754" name="Line 178">
                  <a:extLst>
                    <a:ext uri="{FF2B5EF4-FFF2-40B4-BE49-F238E27FC236}">
                      <a16:creationId xmlns:a16="http://schemas.microsoft.com/office/drawing/2014/main" id="{0B4FD776-5028-394A-A5CA-15A2C8386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6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73755" name="Text Box 179">
                  <a:extLst>
                    <a:ext uri="{FF2B5EF4-FFF2-40B4-BE49-F238E27FC236}">
                      <a16:creationId xmlns:a16="http://schemas.microsoft.com/office/drawing/2014/main" id="{DCB67BBD-7D70-0B43-BC6C-43070BECD0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7" y="1645"/>
                  <a:ext cx="97" cy="1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600">
                      <a:solidFill>
                        <a:schemeClr val="tx2"/>
                      </a:solidFill>
                      <a:latin typeface="Helvetica" pitchFamily="2" charset="0"/>
                    </a:rPr>
                    <a:t>CT</a:t>
                  </a:r>
                </a:p>
              </p:txBody>
            </p:sp>
          </p:grpSp>
        </p:grpSp>
        <p:sp>
          <p:nvSpPr>
            <p:cNvPr id="73736" name="Text Box 180">
              <a:extLst>
                <a:ext uri="{FF2B5EF4-FFF2-40B4-BE49-F238E27FC236}">
                  <a16:creationId xmlns:a16="http://schemas.microsoft.com/office/drawing/2014/main" id="{10DDA598-8237-024D-A701-F3C01A74B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73737" name="Text Box 181">
              <a:extLst>
                <a:ext uri="{FF2B5EF4-FFF2-40B4-BE49-F238E27FC236}">
                  <a16:creationId xmlns:a16="http://schemas.microsoft.com/office/drawing/2014/main" id="{CC27008D-1E45-3F4C-B3BA-791B627B8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73738" name="Text Box 182">
              <a:extLst>
                <a:ext uri="{FF2B5EF4-FFF2-40B4-BE49-F238E27FC236}">
                  <a16:creationId xmlns:a16="http://schemas.microsoft.com/office/drawing/2014/main" id="{DBD05158-1720-4D46-9515-2D49397A6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73739" name="Text Box 183">
              <a:extLst>
                <a:ext uri="{FF2B5EF4-FFF2-40B4-BE49-F238E27FC236}">
                  <a16:creationId xmlns:a16="http://schemas.microsoft.com/office/drawing/2014/main" id="{5F3B478A-308B-3B4F-BCE4-B4B79CD9B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73740" name="Text Box 184">
              <a:extLst>
                <a:ext uri="{FF2B5EF4-FFF2-40B4-BE49-F238E27FC236}">
                  <a16:creationId xmlns:a16="http://schemas.microsoft.com/office/drawing/2014/main" id="{CE5F0A1D-CF3A-D34E-A6F8-1B12434E6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73741" name="Text Box 185">
              <a:extLst>
                <a:ext uri="{FF2B5EF4-FFF2-40B4-BE49-F238E27FC236}">
                  <a16:creationId xmlns:a16="http://schemas.microsoft.com/office/drawing/2014/main" id="{39F78197-3E00-1746-A498-CBE3A22A3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73742" name="Text Box 186">
              <a:extLst>
                <a:ext uri="{FF2B5EF4-FFF2-40B4-BE49-F238E27FC236}">
                  <a16:creationId xmlns:a16="http://schemas.microsoft.com/office/drawing/2014/main" id="{023AA7E0-1CFE-6B41-B041-428BC0F3A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73743" name="Text Box 187">
              <a:extLst>
                <a:ext uri="{FF2B5EF4-FFF2-40B4-BE49-F238E27FC236}">
                  <a16:creationId xmlns:a16="http://schemas.microsoft.com/office/drawing/2014/main" id="{824BE34C-F262-1A45-B0A4-C11D3F50C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73744" name="Text Box 188">
              <a:extLst>
                <a:ext uri="{FF2B5EF4-FFF2-40B4-BE49-F238E27FC236}">
                  <a16:creationId xmlns:a16="http://schemas.microsoft.com/office/drawing/2014/main" id="{025875EE-572B-034E-B7B6-5A5F97FC1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73745" name="Text Box 189">
              <a:extLst>
                <a:ext uri="{FF2B5EF4-FFF2-40B4-BE49-F238E27FC236}">
                  <a16:creationId xmlns:a16="http://schemas.microsoft.com/office/drawing/2014/main" id="{B11B5551-0C78-274C-A118-BD112B78C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73746" name="Text Box 190">
              <a:extLst>
                <a:ext uri="{FF2B5EF4-FFF2-40B4-BE49-F238E27FC236}">
                  <a16:creationId xmlns:a16="http://schemas.microsoft.com/office/drawing/2014/main" id="{0DE81A5F-6C84-FE4C-9919-FC7C1CC93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73747" name="Text Box 191">
              <a:extLst>
                <a:ext uri="{FF2B5EF4-FFF2-40B4-BE49-F238E27FC236}">
                  <a16:creationId xmlns:a16="http://schemas.microsoft.com/office/drawing/2014/main" id="{14D55D6B-1EEA-D34C-874C-937DED27B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73734" name="Rectangle 192">
            <a:extLst>
              <a:ext uri="{FF2B5EF4-FFF2-40B4-BE49-F238E27FC236}">
                <a16:creationId xmlns:a16="http://schemas.microsoft.com/office/drawing/2014/main" id="{3FFE61DB-3ECE-A04F-A61E-55E3E85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595688"/>
            <a:ext cx="7473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Offset: </a:t>
            </a:r>
            <a:r>
              <a:rPr lang="en-US" altLang="zh-CN" sz="2000" b="0" u="sng" dirty="0">
                <a:latin typeface="FandolSong" pitchFamily="2" charset="-128"/>
              </a:rPr>
              <a:t>0x0</a:t>
            </a:r>
            <a:r>
              <a:rPr lang="en-US" altLang="zh-CN" sz="2000" b="0" dirty="0">
                <a:latin typeface="FandolSong" pitchFamily="2" charset="-128"/>
              </a:rPr>
              <a:t>	 CI: </a:t>
            </a:r>
            <a:r>
              <a:rPr lang="en-US" altLang="zh-CN" sz="2000" b="0" u="sng" dirty="0">
                <a:latin typeface="FandolSong" pitchFamily="2" charset="-128"/>
              </a:rPr>
              <a:t>0x05</a:t>
            </a:r>
            <a:r>
              <a:rPr lang="en-US" altLang="zh-CN" sz="2000" b="0" dirty="0">
                <a:latin typeface="FandolSong" pitchFamily="2" charset="-128"/>
              </a:rPr>
              <a:t>    CT: </a:t>
            </a:r>
            <a:r>
              <a:rPr lang="en-US" altLang="zh-CN" sz="2000" b="0" u="sng" dirty="0">
                <a:latin typeface="FandolSong" pitchFamily="2" charset="-128"/>
              </a:rPr>
              <a:t>0x0D</a:t>
            </a:r>
            <a:r>
              <a:rPr lang="en-US" altLang="zh-CN" sz="2000" b="0" dirty="0">
                <a:latin typeface="FandolSong" pitchFamily="2" charset="-128"/>
              </a:rPr>
              <a:t>	  Hit? </a:t>
            </a:r>
            <a:r>
              <a:rPr lang="en-US" altLang="zh-CN" sz="2000" b="0" u="sng" dirty="0">
                <a:solidFill>
                  <a:srgbClr val="FF0000"/>
                </a:solidFill>
                <a:latin typeface="FandolSong" pitchFamily="2" charset="-128"/>
              </a:rPr>
              <a:t>Yes</a:t>
            </a: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  </a:t>
            </a:r>
            <a:r>
              <a:rPr lang="en-US" altLang="zh-CN" sz="2000" b="0" dirty="0">
                <a:latin typeface="FandolSong" pitchFamily="2" charset="-128"/>
              </a:rPr>
              <a:t>Byte: </a:t>
            </a:r>
            <a:r>
              <a:rPr lang="en-US" altLang="zh-CN" sz="2000" b="0" u="sng" dirty="0">
                <a:solidFill>
                  <a:srgbClr val="FF0000"/>
                </a:solidFill>
                <a:latin typeface="FandolSong" pitchFamily="2" charset="-128"/>
              </a:rPr>
              <a:t>0x36</a:t>
            </a:r>
            <a:endParaRPr lang="zh-CN" altLang="en-US" sz="2000" b="0" u="sng" dirty="0">
              <a:solidFill>
                <a:srgbClr val="FF000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5776B1E2-C366-1E44-8105-A1BAA1A6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87274E-2133-004B-A5F3-F0E7D48965C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2DD005E-F53E-E34E-8469-F1D7817D2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Multi-Level Page Tables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D5C929F-1DA1-F646-A884-8FC566CBB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20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Given: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X86: 32-bit address space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4KB (2</a:t>
            </a:r>
            <a:r>
              <a:rPr lang="en-US" altLang="zh-CN" baseline="30000">
                <a:ea typeface="宋体" panose="02010600030101010101" pitchFamily="2" charset="-122"/>
              </a:rPr>
              <a:t>12</a:t>
            </a:r>
            <a:r>
              <a:rPr lang="en-US" altLang="zh-CN">
                <a:ea typeface="宋体" panose="02010600030101010101" pitchFamily="2" charset="-122"/>
              </a:rPr>
              <a:t>) page size, 4-byte PTE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X86-64: 48-bit address space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4KB (2</a:t>
            </a:r>
            <a:r>
              <a:rPr lang="en-US" altLang="zh-CN" baseline="30000">
                <a:ea typeface="宋体" panose="02010600030101010101" pitchFamily="2" charset="-122"/>
              </a:rPr>
              <a:t>12</a:t>
            </a:r>
            <a:r>
              <a:rPr lang="en-US" altLang="zh-CN">
                <a:ea typeface="宋体" panose="02010600030101010101" pitchFamily="2" charset="-122"/>
              </a:rPr>
              <a:t>) page size,  8-byte PTE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Problem: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X86: Would need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4 MB </a:t>
            </a:r>
            <a:r>
              <a:rPr lang="en-US" altLang="zh-CN">
                <a:ea typeface="宋体" panose="02010600030101010101" pitchFamily="2" charset="-122"/>
              </a:rPr>
              <a:t>page table!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en-US" altLang="zh-CN" b="1" baseline="30000">
                <a:ea typeface="宋体" panose="02010600030101010101" pitchFamily="2" charset="-122"/>
              </a:rPr>
              <a:t>20 </a:t>
            </a:r>
            <a:r>
              <a:rPr lang="en-US" altLang="zh-CN">
                <a:ea typeface="宋体" panose="02010600030101010101" pitchFamily="2" charset="-122"/>
              </a:rPr>
              <a:t>*4 bytes (20bit = 32bit – 12bit)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X86-64: Would need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512 GB </a:t>
            </a:r>
            <a:r>
              <a:rPr lang="en-US" altLang="zh-CN">
                <a:ea typeface="宋体" panose="02010600030101010101" pitchFamily="2" charset="-122"/>
              </a:rPr>
              <a:t>page table!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en-US" altLang="zh-CN" b="1" baseline="30000">
                <a:ea typeface="宋体" panose="02010600030101010101" pitchFamily="2" charset="-122"/>
              </a:rPr>
              <a:t>36 </a:t>
            </a:r>
            <a:r>
              <a:rPr lang="en-US" altLang="zh-CN">
                <a:ea typeface="宋体" panose="02010600030101010101" pitchFamily="2" charset="-122"/>
              </a:rPr>
              <a:t>*8 bytes (36bit = 48bit – 12bit)</a:t>
            </a:r>
          </a:p>
          <a:p>
            <a:pPr lvl="2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A82C470C-1910-3F49-BEE1-1518D0A4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0F6E0-EE49-3744-BEDC-9F2DB74D005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BC4077D-00D2-7147-AEC9-B04FEB058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Multi-Level Page Tables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ED3ABFC-CE35-874F-824D-740040576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4196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Common solution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multi-level page tables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e.g., 2-level page table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Level 1 table</a:t>
            </a:r>
            <a:r>
              <a:rPr lang="en-US" altLang="zh-CN" dirty="0">
                <a:ea typeface="宋体" pitchFamily="2" charset="-122"/>
              </a:rPr>
              <a:t>: 1024 entries, each of which points to a Level 2 page table.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Level 2 table</a:t>
            </a:r>
            <a:r>
              <a:rPr lang="en-US" altLang="zh-CN" dirty="0">
                <a:ea typeface="宋体" pitchFamily="2" charset="-122"/>
              </a:rPr>
              <a:t>:  1024 entries, each of which points to a page</a:t>
            </a:r>
          </a:p>
        </p:txBody>
      </p:sp>
      <p:grpSp>
        <p:nvGrpSpPr>
          <p:cNvPr id="77829" name="Group 14">
            <a:extLst>
              <a:ext uri="{FF2B5EF4-FFF2-40B4-BE49-F238E27FC236}">
                <a16:creationId xmlns:a16="http://schemas.microsoft.com/office/drawing/2014/main" id="{D7BC8613-D7D6-6B43-B1C8-4F84759C37D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676400"/>
            <a:ext cx="2740025" cy="4572000"/>
            <a:chOff x="3457" y="912"/>
            <a:chExt cx="1726" cy="3072"/>
          </a:xfrm>
        </p:grpSpPr>
        <p:sp>
          <p:nvSpPr>
            <p:cNvPr id="77833" name="Text Box 4">
              <a:extLst>
                <a:ext uri="{FF2B5EF4-FFF2-40B4-BE49-F238E27FC236}">
                  <a16:creationId xmlns:a16="http://schemas.microsoft.com/office/drawing/2014/main" id="{BC9108D7-6BF5-994E-8F1C-11F7A565D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1872"/>
              <a:ext cx="60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Level 1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Table</a:t>
              </a:r>
            </a:p>
          </p:txBody>
        </p:sp>
        <p:sp>
          <p:nvSpPr>
            <p:cNvPr id="77834" name="Rectangle 5">
              <a:extLst>
                <a:ext uri="{FF2B5EF4-FFF2-40B4-BE49-F238E27FC236}">
                  <a16:creationId xmlns:a16="http://schemas.microsoft.com/office/drawing/2014/main" id="{8AFA186A-FEE3-2B4F-BABB-79FEDE37C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2304"/>
              <a:ext cx="441" cy="7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35" name="Rectangle 6">
              <a:extLst>
                <a:ext uri="{FF2B5EF4-FFF2-40B4-BE49-F238E27FC236}">
                  <a16:creationId xmlns:a16="http://schemas.microsoft.com/office/drawing/2014/main" id="{CA73ED9F-639E-BE47-A179-15ACECBD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40"/>
              <a:ext cx="441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36" name="Rectangle 7">
              <a:extLst>
                <a:ext uri="{FF2B5EF4-FFF2-40B4-BE49-F238E27FC236}">
                  <a16:creationId xmlns:a16="http://schemas.microsoft.com/office/drawing/2014/main" id="{98C69552-82DA-B64D-861A-868044D9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304"/>
              <a:ext cx="441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37" name="Rectangle 8">
              <a:extLst>
                <a:ext uri="{FF2B5EF4-FFF2-40B4-BE49-F238E27FC236}">
                  <a16:creationId xmlns:a16="http://schemas.microsoft.com/office/drawing/2014/main" id="{760810CB-7369-D04A-8241-B6B472E03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264"/>
              <a:ext cx="441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38" name="Text Box 9">
              <a:extLst>
                <a:ext uri="{FF2B5EF4-FFF2-40B4-BE49-F238E27FC236}">
                  <a16:creationId xmlns:a16="http://schemas.microsoft.com/office/drawing/2014/main" id="{EE99441E-DB7D-6748-85E2-3FD393BEA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3013"/>
              <a:ext cx="23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...</a:t>
              </a:r>
            </a:p>
          </p:txBody>
        </p:sp>
        <p:sp>
          <p:nvSpPr>
            <p:cNvPr id="77839" name="Text Box 10">
              <a:extLst>
                <a:ext uri="{FF2B5EF4-FFF2-40B4-BE49-F238E27FC236}">
                  <a16:creationId xmlns:a16="http://schemas.microsoft.com/office/drawing/2014/main" id="{38E8C9C8-8FDD-FE41-93F8-1AE75CD6C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912"/>
              <a:ext cx="60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Level 2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Tables</a:t>
              </a:r>
            </a:p>
          </p:txBody>
        </p:sp>
        <p:sp>
          <p:nvSpPr>
            <p:cNvPr id="77840" name="Line 11">
              <a:extLst>
                <a:ext uri="{FF2B5EF4-FFF2-40B4-BE49-F238E27FC236}">
                  <a16:creationId xmlns:a16="http://schemas.microsoft.com/office/drawing/2014/main" id="{220B3E2D-B7E3-0948-9B97-9C60533B0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4" y="1440"/>
              <a:ext cx="710" cy="9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7841" name="Line 12">
              <a:extLst>
                <a:ext uri="{FF2B5EF4-FFF2-40B4-BE49-F238E27FC236}">
                  <a16:creationId xmlns:a16="http://schemas.microsoft.com/office/drawing/2014/main" id="{5EA56E07-8B0E-9043-925A-4B4FAD94A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4" y="2304"/>
              <a:ext cx="710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7842" name="Line 13">
              <a:extLst>
                <a:ext uri="{FF2B5EF4-FFF2-40B4-BE49-F238E27FC236}">
                  <a16:creationId xmlns:a16="http://schemas.microsoft.com/office/drawing/2014/main" id="{D2B2CE02-2D65-4140-9F43-E47FFDFB7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36"/>
              <a:ext cx="720" cy="3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77830" name="Rectangle 5">
            <a:extLst>
              <a:ext uri="{FF2B5EF4-FFF2-40B4-BE49-F238E27FC236}">
                <a16:creationId xmlns:a16="http://schemas.microsoft.com/office/drawing/2014/main" id="{6AAF24D4-9DFF-384E-82B0-48A248E97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700088" cy="809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77831" name="Rectangle 5">
            <a:extLst>
              <a:ext uri="{FF2B5EF4-FFF2-40B4-BE49-F238E27FC236}">
                <a16:creationId xmlns:a16="http://schemas.microsoft.com/office/drawing/2014/main" id="{448A6DD1-BD22-C749-A2EF-FE4FF868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700088" cy="809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77832" name="Rectangle 5">
            <a:extLst>
              <a:ext uri="{FF2B5EF4-FFF2-40B4-BE49-F238E27FC236}">
                <a16:creationId xmlns:a16="http://schemas.microsoft.com/office/drawing/2014/main" id="{60AF66D2-44D0-D149-9971-D11E002F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700088" cy="809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4E001A57-FE28-5040-8270-18D2D931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22935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817DC9-C66B-4C4E-923E-C5629EDBB0E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51B876C-AE43-4445-996D-32F9E9918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Multi-Level Page Tables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927DA22-3800-5342-9D17-058D255BA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454150"/>
            <a:ext cx="1206500" cy="65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79877" name="Text Box 3">
            <a:extLst>
              <a:ext uri="{FF2B5EF4-FFF2-40B4-BE49-F238E27FC236}">
                <a16:creationId xmlns:a16="http://schemas.microsoft.com/office/drawing/2014/main" id="{B6028327-8643-2846-AB79-2A1370D48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6483350"/>
            <a:ext cx="5064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rtl="1"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CB5B1A1-D830-C249-9D6D-D005D4A85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460500"/>
            <a:ext cx="1296988" cy="65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79879" name="Rectangle 5">
            <a:extLst>
              <a:ext uri="{FF2B5EF4-FFF2-40B4-BE49-F238E27FC236}">
                <a16:creationId xmlns:a16="http://schemas.microsoft.com/office/drawing/2014/main" id="{D7067AC1-DA20-C642-A587-711450BF8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18367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VP 0</a:t>
            </a:r>
          </a:p>
        </p:txBody>
      </p:sp>
      <p:sp>
        <p:nvSpPr>
          <p:cNvPr id="79880" name="Rectangle 6">
            <a:extLst>
              <a:ext uri="{FF2B5EF4-FFF2-40B4-BE49-F238E27FC236}">
                <a16:creationId xmlns:a16="http://schemas.microsoft.com/office/drawing/2014/main" id="{268DE141-6D3C-6E49-B538-6C054CE06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14153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79881" name="Rectangle 7">
            <a:extLst>
              <a:ext uri="{FF2B5EF4-FFF2-40B4-BE49-F238E27FC236}">
                <a16:creationId xmlns:a16="http://schemas.microsoft.com/office/drawing/2014/main" id="{6EA25BA3-5C2E-8C42-9DDD-8E12107C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4463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VP 1023</a:t>
            </a:r>
          </a:p>
        </p:txBody>
      </p:sp>
      <p:sp>
        <p:nvSpPr>
          <p:cNvPr id="79882" name="Rectangle 8">
            <a:extLst>
              <a:ext uri="{FF2B5EF4-FFF2-40B4-BE49-F238E27FC236}">
                <a16:creationId xmlns:a16="http://schemas.microsoft.com/office/drawing/2014/main" id="{994AF256-9143-4F48-A92A-B9989A690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7511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VP 1024</a:t>
            </a:r>
          </a:p>
        </p:txBody>
      </p:sp>
      <p:sp>
        <p:nvSpPr>
          <p:cNvPr id="79883" name="Rectangle 9">
            <a:extLst>
              <a:ext uri="{FF2B5EF4-FFF2-40B4-BE49-F238E27FC236}">
                <a16:creationId xmlns:a16="http://schemas.microsoft.com/office/drawing/2014/main" id="{8DF3F902-AE50-9647-9773-47F20EB82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05593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79884" name="Rectangle 10">
            <a:extLst>
              <a:ext uri="{FF2B5EF4-FFF2-40B4-BE49-F238E27FC236}">
                <a16:creationId xmlns:a16="http://schemas.microsoft.com/office/drawing/2014/main" id="{0FB32E2E-CC7B-C644-A4A1-68FB1E0E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3607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VP 2047</a:t>
            </a:r>
          </a:p>
        </p:txBody>
      </p:sp>
      <p:sp>
        <p:nvSpPr>
          <p:cNvPr id="79885" name="Rectangle 11">
            <a:extLst>
              <a:ext uri="{FF2B5EF4-FFF2-40B4-BE49-F238E27FC236}">
                <a16:creationId xmlns:a16="http://schemas.microsoft.com/office/drawing/2014/main" id="{DE73A81B-616D-4045-A858-F85AE4E8E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183673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886" name="Rectangle 12">
            <a:extLst>
              <a:ext uri="{FF2B5EF4-FFF2-40B4-BE49-F238E27FC236}">
                <a16:creationId xmlns:a16="http://schemas.microsoft.com/office/drawing/2014/main" id="{7C538B57-0E1B-A247-9C84-E67DE9F5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75113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887" name="Rectangle 13">
            <a:extLst>
              <a:ext uri="{FF2B5EF4-FFF2-40B4-BE49-F238E27FC236}">
                <a16:creationId xmlns:a16="http://schemas.microsoft.com/office/drawing/2014/main" id="{768205E5-A2E3-F541-B8E7-BB88D10E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66553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Gap</a:t>
            </a:r>
          </a:p>
        </p:txBody>
      </p:sp>
      <p:sp>
        <p:nvSpPr>
          <p:cNvPr id="79888" name="Text Box 14">
            <a:extLst>
              <a:ext uri="{FF2B5EF4-FFF2-40B4-BE49-F238E27FC236}">
                <a16:creationId xmlns:a16="http://schemas.microsoft.com/office/drawing/2014/main" id="{86523973-9B63-A148-81E0-49DE92332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825" y="1698625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2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9889" name="Rectangle 15">
            <a:extLst>
              <a:ext uri="{FF2B5EF4-FFF2-40B4-BE49-F238E27FC236}">
                <a16:creationId xmlns:a16="http://schemas.microsoft.com/office/drawing/2014/main" id="{8204A18E-BB94-A343-95CE-B73CE49A5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22304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0</a:t>
            </a:r>
          </a:p>
        </p:txBody>
      </p:sp>
      <p:sp>
        <p:nvSpPr>
          <p:cNvPr id="79890" name="Rectangle 16">
            <a:extLst>
              <a:ext uri="{FF2B5EF4-FFF2-40B4-BE49-F238E27FC236}">
                <a16:creationId xmlns:a16="http://schemas.microsoft.com/office/drawing/2014/main" id="{2DB83F4B-156C-3841-9AF5-FB8A48A6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253523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79891" name="Rectangle 17">
            <a:extLst>
              <a:ext uri="{FF2B5EF4-FFF2-40B4-BE49-F238E27FC236}">
                <a16:creationId xmlns:a16="http://schemas.microsoft.com/office/drawing/2014/main" id="{E941220E-5985-4041-9AF3-961475FB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28400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1023</a:t>
            </a:r>
          </a:p>
        </p:txBody>
      </p:sp>
      <p:sp>
        <p:nvSpPr>
          <p:cNvPr id="79892" name="Rectangle 18">
            <a:extLst>
              <a:ext uri="{FF2B5EF4-FFF2-40B4-BE49-F238E27FC236}">
                <a16:creationId xmlns:a16="http://schemas.microsoft.com/office/drawing/2014/main" id="{B08E62B1-D37B-454D-8C97-E4A6BFF1B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223043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893" name="Rectangle 19">
            <a:extLst>
              <a:ext uri="{FF2B5EF4-FFF2-40B4-BE49-F238E27FC236}">
                <a16:creationId xmlns:a16="http://schemas.microsoft.com/office/drawing/2014/main" id="{D78E33E8-C41E-6B43-BD61-F8E99A5D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36020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0</a:t>
            </a:r>
          </a:p>
        </p:txBody>
      </p:sp>
      <p:sp>
        <p:nvSpPr>
          <p:cNvPr id="79894" name="Rectangle 20">
            <a:extLst>
              <a:ext uri="{FF2B5EF4-FFF2-40B4-BE49-F238E27FC236}">
                <a16:creationId xmlns:a16="http://schemas.microsoft.com/office/drawing/2014/main" id="{7A8DE05E-E3E8-0046-BF56-D144AF91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390683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79895" name="Rectangle 21">
            <a:extLst>
              <a:ext uri="{FF2B5EF4-FFF2-40B4-BE49-F238E27FC236}">
                <a16:creationId xmlns:a16="http://schemas.microsoft.com/office/drawing/2014/main" id="{7F54C5B0-3F46-E14F-824D-BD43DB62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42116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1023</a:t>
            </a:r>
          </a:p>
        </p:txBody>
      </p:sp>
      <p:sp>
        <p:nvSpPr>
          <p:cNvPr id="79896" name="Rectangle 22">
            <a:extLst>
              <a:ext uri="{FF2B5EF4-FFF2-40B4-BE49-F238E27FC236}">
                <a16:creationId xmlns:a16="http://schemas.microsoft.com/office/drawing/2014/main" id="{30F5F2B2-8E15-D944-9A6E-568A80AE3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360203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897" name="Rectangle 23">
            <a:extLst>
              <a:ext uri="{FF2B5EF4-FFF2-40B4-BE49-F238E27FC236}">
                <a16:creationId xmlns:a16="http://schemas.microsoft.com/office/drawing/2014/main" id="{87F058C3-464B-214E-BEAD-6ECED673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489743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PTEs</a:t>
            </a:r>
          </a:p>
        </p:txBody>
      </p:sp>
      <p:sp>
        <p:nvSpPr>
          <p:cNvPr id="79898" name="Rectangle 24">
            <a:extLst>
              <a:ext uri="{FF2B5EF4-FFF2-40B4-BE49-F238E27FC236}">
                <a16:creationId xmlns:a16="http://schemas.microsoft.com/office/drawing/2014/main" id="{DF0367B3-7740-AF4E-B0AB-A9892070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55070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1023</a:t>
            </a:r>
          </a:p>
        </p:txBody>
      </p:sp>
      <p:sp>
        <p:nvSpPr>
          <p:cNvPr id="79899" name="Rectangle 25">
            <a:extLst>
              <a:ext uri="{FF2B5EF4-FFF2-40B4-BE49-F238E27FC236}">
                <a16:creationId xmlns:a16="http://schemas.microsoft.com/office/drawing/2014/main" id="{B3E8606C-6498-F44C-BC59-C1D18F81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489743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900" name="Rectangle 26">
            <a:extLst>
              <a:ext uri="{FF2B5EF4-FFF2-40B4-BE49-F238E27FC236}">
                <a16:creationId xmlns:a16="http://schemas.microsoft.com/office/drawing/2014/main" id="{E443CAF8-D145-FC4E-980B-A9E0B278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550703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1023 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pages</a:t>
            </a:r>
          </a:p>
        </p:txBody>
      </p:sp>
      <p:sp>
        <p:nvSpPr>
          <p:cNvPr id="79901" name="Rectangle 27">
            <a:extLst>
              <a:ext uri="{FF2B5EF4-FFF2-40B4-BE49-F238E27FC236}">
                <a16:creationId xmlns:a16="http://schemas.microsoft.com/office/drawing/2014/main" id="{8AEA62FC-B596-B546-BF98-CA125F15D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611663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VP 9215</a:t>
            </a:r>
          </a:p>
        </p:txBody>
      </p:sp>
      <p:sp>
        <p:nvSpPr>
          <p:cNvPr id="79902" name="Rectangle 28">
            <a:extLst>
              <a:ext uri="{FF2B5EF4-FFF2-40B4-BE49-F238E27FC236}">
                <a16:creationId xmlns:a16="http://schemas.microsoft.com/office/drawing/2014/main" id="{6C0B2884-041A-6942-87E2-81AD56D3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550703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2EFD7F2D-C70E-FB4A-8D9B-5F3876A0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3" y="1447800"/>
            <a:ext cx="1701800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79904" name="Line 30">
            <a:extLst>
              <a:ext uri="{FF2B5EF4-FFF2-40B4-BE49-F238E27FC236}">
                <a16:creationId xmlns:a16="http://schemas.microsoft.com/office/drawing/2014/main" id="{B217632E-83A4-F249-BD1D-FAB7FB3A2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3388" y="184785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9905" name="Line 31">
            <a:extLst>
              <a:ext uri="{FF2B5EF4-FFF2-40B4-BE49-F238E27FC236}">
                <a16:creationId xmlns:a16="http://schemas.microsoft.com/office/drawing/2014/main" id="{778BD018-7F75-B942-B9AD-10F989DD5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3388" y="245745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9906" name="Line 32">
            <a:extLst>
              <a:ext uri="{FF2B5EF4-FFF2-40B4-BE49-F238E27FC236}">
                <a16:creationId xmlns:a16="http://schemas.microsoft.com/office/drawing/2014/main" id="{C8E221CA-D323-2945-A75A-EF9523EE30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3388" y="276225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9907" name="Line 33">
            <a:extLst>
              <a:ext uri="{FF2B5EF4-FFF2-40B4-BE49-F238E27FC236}">
                <a16:creationId xmlns:a16="http://schemas.microsoft.com/office/drawing/2014/main" id="{C873139C-68F6-EA40-95C2-3D901FDE9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3388" y="337185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9908" name="Line 34">
            <a:extLst>
              <a:ext uri="{FF2B5EF4-FFF2-40B4-BE49-F238E27FC236}">
                <a16:creationId xmlns:a16="http://schemas.microsoft.com/office/drawing/2014/main" id="{18EE4BB4-4FD0-3346-938F-970850F3A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388" y="565943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9909" name="Line 35">
            <a:extLst>
              <a:ext uri="{FF2B5EF4-FFF2-40B4-BE49-F238E27FC236}">
                <a16:creationId xmlns:a16="http://schemas.microsoft.com/office/drawing/2014/main" id="{20AB69DB-50B0-DD49-AC68-5443B79923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7388" y="222885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9910" name="Line 36">
            <a:extLst>
              <a:ext uri="{FF2B5EF4-FFF2-40B4-BE49-F238E27FC236}">
                <a16:creationId xmlns:a16="http://schemas.microsoft.com/office/drawing/2014/main" id="{F77FE8DE-2F78-434A-A512-C8AF923C3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388" y="276383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9911" name="Line 37">
            <a:extLst>
              <a:ext uri="{FF2B5EF4-FFF2-40B4-BE49-F238E27FC236}">
                <a16:creationId xmlns:a16="http://schemas.microsoft.com/office/drawing/2014/main" id="{765EA71F-5668-E845-BCE0-EE4C16F5F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388" y="489743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9912" name="Rectangle 38">
            <a:extLst>
              <a:ext uri="{FF2B5EF4-FFF2-40B4-BE49-F238E27FC236}">
                <a16:creationId xmlns:a16="http://schemas.microsoft.com/office/drawing/2014/main" id="{B626B6E9-3850-8945-BAA5-495AB4F9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4983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(1K - 9)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null PTEs </a:t>
            </a:r>
          </a:p>
        </p:txBody>
      </p:sp>
      <p:sp>
        <p:nvSpPr>
          <p:cNvPr id="79913" name="Rectangle 39">
            <a:extLst>
              <a:ext uri="{FF2B5EF4-FFF2-40B4-BE49-F238E27FC236}">
                <a16:creationId xmlns:a16="http://schemas.microsoft.com/office/drawing/2014/main" id="{080D9047-7C33-8A46-A941-DB78B352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0663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0</a:t>
            </a:r>
          </a:p>
        </p:txBody>
      </p:sp>
      <p:sp>
        <p:nvSpPr>
          <p:cNvPr id="79914" name="Rectangle 40">
            <a:extLst>
              <a:ext uri="{FF2B5EF4-FFF2-40B4-BE49-F238E27FC236}">
                <a16:creationId xmlns:a16="http://schemas.microsoft.com/office/drawing/2014/main" id="{7CE9F516-50C1-734E-AA92-2620256E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1143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1</a:t>
            </a:r>
          </a:p>
        </p:txBody>
      </p:sp>
      <p:sp>
        <p:nvSpPr>
          <p:cNvPr id="79915" name="Rectangle 41">
            <a:extLst>
              <a:ext uri="{FF2B5EF4-FFF2-40B4-BE49-F238E27FC236}">
                <a16:creationId xmlns:a16="http://schemas.microsoft.com/office/drawing/2014/main" id="{BFBD2FCF-4EEA-0C48-BCCE-29E3F7C0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1623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2 (null)</a:t>
            </a:r>
          </a:p>
        </p:txBody>
      </p:sp>
      <p:sp>
        <p:nvSpPr>
          <p:cNvPr id="79916" name="Rectangle 42">
            <a:extLst>
              <a:ext uri="{FF2B5EF4-FFF2-40B4-BE49-F238E27FC236}">
                <a16:creationId xmlns:a16="http://schemas.microsoft.com/office/drawing/2014/main" id="{72068C8D-DE7A-8043-B86B-244A74AF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2103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3 (null)</a:t>
            </a:r>
          </a:p>
        </p:txBody>
      </p:sp>
      <p:sp>
        <p:nvSpPr>
          <p:cNvPr id="79917" name="Rectangle 43">
            <a:extLst>
              <a:ext uri="{FF2B5EF4-FFF2-40B4-BE49-F238E27FC236}">
                <a16:creationId xmlns:a16="http://schemas.microsoft.com/office/drawing/2014/main" id="{B957BA28-FFD9-BB44-B6AC-351D10660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2583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4 (null)</a:t>
            </a:r>
          </a:p>
        </p:txBody>
      </p:sp>
      <p:sp>
        <p:nvSpPr>
          <p:cNvPr id="79918" name="Rectangle 44">
            <a:extLst>
              <a:ext uri="{FF2B5EF4-FFF2-40B4-BE49-F238E27FC236}">
                <a16:creationId xmlns:a16="http://schemas.microsoft.com/office/drawing/2014/main" id="{2852FAEA-6C4D-7444-A2B9-5134312F7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3063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5 (null)</a:t>
            </a:r>
          </a:p>
        </p:txBody>
      </p:sp>
      <p:sp>
        <p:nvSpPr>
          <p:cNvPr id="79919" name="Rectangle 45">
            <a:extLst>
              <a:ext uri="{FF2B5EF4-FFF2-40B4-BE49-F238E27FC236}">
                <a16:creationId xmlns:a16="http://schemas.microsoft.com/office/drawing/2014/main" id="{F5735012-777D-FF46-A298-20CFA789B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3543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6 (null)</a:t>
            </a:r>
          </a:p>
        </p:txBody>
      </p:sp>
      <p:sp>
        <p:nvSpPr>
          <p:cNvPr id="79920" name="Rectangle 46">
            <a:extLst>
              <a:ext uri="{FF2B5EF4-FFF2-40B4-BE49-F238E27FC236}">
                <a16:creationId xmlns:a16="http://schemas.microsoft.com/office/drawing/2014/main" id="{EAE1DD5C-77A2-DC4B-92D1-55FB2C2F9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4023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7 (null)</a:t>
            </a:r>
          </a:p>
        </p:txBody>
      </p:sp>
      <p:sp>
        <p:nvSpPr>
          <p:cNvPr id="79921" name="Rectangle 47">
            <a:extLst>
              <a:ext uri="{FF2B5EF4-FFF2-40B4-BE49-F238E27FC236}">
                <a16:creationId xmlns:a16="http://schemas.microsoft.com/office/drawing/2014/main" id="{9C9B702D-9A0E-D045-9619-195B903C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4503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>
                <a:latin typeface="Calibri" panose="020F0502020204030204" pitchFamily="34" charset="0"/>
              </a:rPr>
              <a:t>PTE 8</a:t>
            </a:r>
          </a:p>
        </p:txBody>
      </p:sp>
      <p:sp>
        <p:nvSpPr>
          <p:cNvPr id="79922" name="Rectangle 48">
            <a:extLst>
              <a:ext uri="{FF2B5EF4-FFF2-40B4-BE49-F238E27FC236}">
                <a16:creationId xmlns:a16="http://schemas.microsoft.com/office/drawing/2014/main" id="{70A8CDD6-801A-5741-90DB-B363BFBF2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0663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923" name="AutoShape 49">
            <a:extLst>
              <a:ext uri="{FF2B5EF4-FFF2-40B4-BE49-F238E27FC236}">
                <a16:creationId xmlns:a16="http://schemas.microsoft.com/office/drawing/2014/main" id="{F592BDC1-013E-4E45-B172-8D99BE034D0A}"/>
              </a:ext>
            </a:extLst>
          </p:cNvPr>
          <p:cNvSpPr>
            <a:spLocks/>
          </p:cNvSpPr>
          <p:nvPr/>
        </p:nvSpPr>
        <p:spPr bwMode="auto">
          <a:xfrm>
            <a:off x="6665913" y="184943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924" name="Text Box 50">
            <a:extLst>
              <a:ext uri="{FF2B5EF4-FFF2-40B4-BE49-F238E27FC236}">
                <a16:creationId xmlns:a16="http://schemas.microsoft.com/office/drawing/2014/main" id="{ABFB94F2-50AF-AF4B-8D21-6B8AAC7F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460625"/>
            <a:ext cx="18859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i="1">
                <a:latin typeface="Calibri" panose="020F0502020204030204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i="1">
                <a:latin typeface="Calibri" panose="020F0502020204030204" pitchFamily="34" charset="0"/>
              </a:rPr>
              <a:t>for code and data</a:t>
            </a:r>
          </a:p>
        </p:txBody>
      </p:sp>
      <p:sp>
        <p:nvSpPr>
          <p:cNvPr id="79925" name="AutoShape 51">
            <a:extLst>
              <a:ext uri="{FF2B5EF4-FFF2-40B4-BE49-F238E27FC236}">
                <a16:creationId xmlns:a16="http://schemas.microsoft.com/office/drawing/2014/main" id="{28100267-8C2D-5740-ABD2-C3033671C6AC}"/>
              </a:ext>
            </a:extLst>
          </p:cNvPr>
          <p:cNvSpPr>
            <a:spLocks/>
          </p:cNvSpPr>
          <p:nvPr/>
        </p:nvSpPr>
        <p:spPr bwMode="auto">
          <a:xfrm>
            <a:off x="6665913" y="367823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926" name="Text Box 52">
            <a:extLst>
              <a:ext uri="{FF2B5EF4-FFF2-40B4-BE49-F238E27FC236}">
                <a16:creationId xmlns:a16="http://schemas.microsoft.com/office/drawing/2014/main" id="{108BA180-7973-9B44-9ADA-1E16941DE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738" y="4364038"/>
            <a:ext cx="2074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i="1">
                <a:latin typeface="Calibri" panose="020F0502020204030204" pitchFamily="34" charset="0"/>
              </a:rPr>
              <a:t>6K unallocated VM pages</a:t>
            </a:r>
          </a:p>
        </p:txBody>
      </p:sp>
      <p:sp>
        <p:nvSpPr>
          <p:cNvPr id="79927" name="AutoShape 53">
            <a:extLst>
              <a:ext uri="{FF2B5EF4-FFF2-40B4-BE49-F238E27FC236}">
                <a16:creationId xmlns:a16="http://schemas.microsoft.com/office/drawing/2014/main" id="{82AEF8DE-6571-9B4F-A366-3F7447C8E96C}"/>
              </a:ext>
            </a:extLst>
          </p:cNvPr>
          <p:cNvSpPr>
            <a:spLocks/>
          </p:cNvSpPr>
          <p:nvPr/>
        </p:nvSpPr>
        <p:spPr bwMode="auto">
          <a:xfrm>
            <a:off x="6589713" y="550703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928" name="Text Box 54">
            <a:extLst>
              <a:ext uri="{FF2B5EF4-FFF2-40B4-BE49-F238E27FC236}">
                <a16:creationId xmlns:a16="http://schemas.microsoft.com/office/drawing/2014/main" id="{7EA489E8-33E9-1646-90E0-C7DDC072D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738" y="5645150"/>
            <a:ext cx="198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i="1">
                <a:latin typeface="Calibri" panose="020F0502020204030204" pitchFamily="34" charset="0"/>
              </a:rPr>
              <a:t>1023 unallocated  pages</a:t>
            </a:r>
          </a:p>
        </p:txBody>
      </p:sp>
      <p:sp>
        <p:nvSpPr>
          <p:cNvPr id="79929" name="AutoShape 55">
            <a:extLst>
              <a:ext uri="{FF2B5EF4-FFF2-40B4-BE49-F238E27FC236}">
                <a16:creationId xmlns:a16="http://schemas.microsoft.com/office/drawing/2014/main" id="{D7F1178E-C72A-9341-B2EE-D55D430A0288}"/>
              </a:ext>
            </a:extLst>
          </p:cNvPr>
          <p:cNvSpPr>
            <a:spLocks/>
          </p:cNvSpPr>
          <p:nvPr/>
        </p:nvSpPr>
        <p:spPr bwMode="auto">
          <a:xfrm>
            <a:off x="6589713" y="611663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9930" name="Text Box 56">
            <a:extLst>
              <a:ext uri="{FF2B5EF4-FFF2-40B4-BE49-F238E27FC236}">
                <a16:creationId xmlns:a16="http://schemas.microsoft.com/office/drawing/2014/main" id="{C596BC1E-5D19-664E-9278-40FD26799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6057900"/>
            <a:ext cx="1717675" cy="515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i="1">
                <a:latin typeface="Calibri" panose="020F0502020204030204" pitchFamily="34" charset="0"/>
              </a:rPr>
              <a:t>1 allocated VM page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i="1">
                <a:latin typeface="Calibri" panose="020F0502020204030204" pitchFamily="34" charset="0"/>
              </a:rPr>
              <a:t>for the stack</a:t>
            </a:r>
          </a:p>
        </p:txBody>
      </p:sp>
      <p:sp>
        <p:nvSpPr>
          <p:cNvPr id="79931" name="TextBox 60">
            <a:extLst>
              <a:ext uri="{FF2B5EF4-FFF2-40B4-BE49-F238E27FC236}">
                <a16:creationId xmlns:a16="http://schemas.microsoft.com/office/drawing/2014/main" id="{48D80B4D-E242-9C49-AB07-592D0B16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53150"/>
            <a:ext cx="410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Calibri" panose="020F0502020204030204" pitchFamily="34" charset="0"/>
              </a:rPr>
              <a:t>32 bit addresses, 4KB pages, 4-byte PTEs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0BB77E46-7DE8-164C-8134-42A72B28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81778-CB57-394F-860B-07B576F7EB7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FC2B770-5D8C-F341-A544-73DB4A4AA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Multi-Level Page Tables</a:t>
            </a:r>
          </a:p>
        </p:txBody>
      </p:sp>
      <p:pic>
        <p:nvPicPr>
          <p:cNvPr id="81924" name="图片 3">
            <a:extLst>
              <a:ext uri="{FF2B5EF4-FFF2-40B4-BE49-F238E27FC236}">
                <a16:creationId xmlns:a16="http://schemas.microsoft.com/office/drawing/2014/main" id="{F7A48B69-D789-0B43-A8E7-40570C6C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729538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4D4DED7A-417F-554F-9613-EDB7098E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825EAA-3120-AA45-967B-D7E4C30AA90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503502A-EE48-9949-9D93-57DDB8AC1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</a:t>
            </a:r>
          </a:p>
        </p:txBody>
      </p:sp>
      <p:grpSp>
        <p:nvGrpSpPr>
          <p:cNvPr id="10244" name="Group 34">
            <a:extLst>
              <a:ext uri="{FF2B5EF4-FFF2-40B4-BE49-F238E27FC236}">
                <a16:creationId xmlns:a16="http://schemas.microsoft.com/office/drawing/2014/main" id="{2B4520FF-679B-9F40-A75C-8EB5808762D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7937500" cy="4421188"/>
            <a:chOff x="384" y="1344"/>
            <a:chExt cx="5000" cy="1977"/>
          </a:xfrm>
        </p:grpSpPr>
        <p:sp>
          <p:nvSpPr>
            <p:cNvPr id="6149" name="Rectangle 5">
              <a:extLst>
                <a:ext uri="{FF2B5EF4-FFF2-40B4-BE49-F238E27FC236}">
                  <a16:creationId xmlns:a16="http://schemas.microsoft.com/office/drawing/2014/main" id="{8A2A72F9-CA3A-4D40-A493-2FABBCD1F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1817"/>
              <a:ext cx="792" cy="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defRPr/>
              </a:pPr>
              <a:r>
                <a:rPr lang="en-US" altLang="zh-CN" sz="180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10246" name="Rectangle 6">
              <a:extLst>
                <a:ext uri="{FF2B5EF4-FFF2-40B4-BE49-F238E27FC236}">
                  <a16:creationId xmlns:a16="http://schemas.microsoft.com/office/drawing/2014/main" id="{D571D66C-C2DA-974F-85AB-66DDB6C1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144"/>
              <a:ext cx="880" cy="3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Hardware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Addr Trans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Mechanism</a:t>
              </a:r>
            </a:p>
          </p:txBody>
        </p:sp>
        <p:sp>
          <p:nvSpPr>
            <p:cNvPr id="10247" name="Rectangle 7">
              <a:extLst>
                <a:ext uri="{FF2B5EF4-FFF2-40B4-BE49-F238E27FC236}">
                  <a16:creationId xmlns:a16="http://schemas.microsoft.com/office/drawing/2014/main" id="{C65C7A68-99C9-AB4A-B2E2-7F11F8441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622"/>
              <a:ext cx="608" cy="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3500" tIns="25400" rIns="63500" bIns="254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fault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handler</a:t>
              </a:r>
            </a:p>
          </p:txBody>
        </p:sp>
        <p:sp>
          <p:nvSpPr>
            <p:cNvPr id="10248" name="Rectangle 8">
              <a:extLst>
                <a:ext uri="{FF2B5EF4-FFF2-40B4-BE49-F238E27FC236}">
                  <a16:creationId xmlns:a16="http://schemas.microsoft.com/office/drawing/2014/main" id="{8050C61A-6ECA-2148-B819-A491A5EB5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2214"/>
              <a:ext cx="640" cy="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3500" tIns="25400" rIns="63500" bIns="254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A280279-7599-B64B-A016-EF0CF360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856" cy="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Secondary memory</a:t>
              </a:r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8380830C-4C76-4F4B-9EAF-BED05DB0C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068"/>
              <a:ext cx="2176" cy="512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0251" name="Line 11">
              <a:extLst>
                <a:ext uri="{FF2B5EF4-FFF2-40B4-BE49-F238E27FC236}">
                  <a16:creationId xmlns:a16="http://schemas.microsoft.com/office/drawing/2014/main" id="{1CB3D154-BCE7-A143-8774-10F8A4710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2200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2" name="Line 12">
              <a:extLst>
                <a:ext uri="{FF2B5EF4-FFF2-40B4-BE49-F238E27FC236}">
                  <a16:creationId xmlns:a16="http://schemas.microsoft.com/office/drawing/2014/main" id="{A26288AE-D2AD-A64A-8932-6A579F31D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2" y="244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3" name="Line 13">
              <a:extLst>
                <a:ext uri="{FF2B5EF4-FFF2-40B4-BE49-F238E27FC236}">
                  <a16:creationId xmlns:a16="http://schemas.microsoft.com/office/drawing/2014/main" id="{8032053C-2915-DA45-B495-AAE076A9C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2440"/>
              <a:ext cx="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4" name="Line 14">
              <a:extLst>
                <a:ext uri="{FF2B5EF4-FFF2-40B4-BE49-F238E27FC236}">
                  <a16:creationId xmlns:a16="http://schemas.microsoft.com/office/drawing/2014/main" id="{BD1B454B-8D58-0F4B-9051-BDA19D59E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2248"/>
              <a:ext cx="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5" name="Line 15">
              <a:extLst>
                <a:ext uri="{FF2B5EF4-FFF2-40B4-BE49-F238E27FC236}">
                  <a16:creationId xmlns:a16="http://schemas.microsoft.com/office/drawing/2014/main" id="{6A08C631-368B-FB48-971A-1DA4BCB76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4" y="176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6" name="Line 16">
              <a:extLst>
                <a:ext uri="{FF2B5EF4-FFF2-40B4-BE49-F238E27FC236}">
                  <a16:creationId xmlns:a16="http://schemas.microsoft.com/office/drawing/2014/main" id="{FC3126CF-AC48-0249-87C2-0A4F8A075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4" y="1768"/>
              <a:ext cx="3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7" name="Line 17">
              <a:extLst>
                <a:ext uri="{FF2B5EF4-FFF2-40B4-BE49-F238E27FC236}">
                  <a16:creationId xmlns:a16="http://schemas.microsoft.com/office/drawing/2014/main" id="{0928DA72-A510-E24F-99EA-C4023F6A8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0" y="1773"/>
              <a:ext cx="853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8" name="Line 18">
              <a:extLst>
                <a:ext uri="{FF2B5EF4-FFF2-40B4-BE49-F238E27FC236}">
                  <a16:creationId xmlns:a16="http://schemas.microsoft.com/office/drawing/2014/main" id="{7585F991-3E0F-FB4A-A785-75BBDC17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1777"/>
              <a:ext cx="0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9" name="Line 19">
              <a:extLst>
                <a:ext uri="{FF2B5EF4-FFF2-40B4-BE49-F238E27FC236}">
                  <a16:creationId xmlns:a16="http://schemas.microsoft.com/office/drawing/2014/main" id="{8DA5FA3D-634E-7241-ABCE-EC4936A5B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0" y="1992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60" name="Line 20">
              <a:extLst>
                <a:ext uri="{FF2B5EF4-FFF2-40B4-BE49-F238E27FC236}">
                  <a16:creationId xmlns:a16="http://schemas.microsoft.com/office/drawing/2014/main" id="{599B0B9D-A2E3-D54B-80D2-6418978ED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0" y="2320"/>
              <a:ext cx="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61" name="Rectangle 21">
              <a:extLst>
                <a:ext uri="{FF2B5EF4-FFF2-40B4-BE49-F238E27FC236}">
                  <a16:creationId xmlns:a16="http://schemas.microsoft.com/office/drawing/2014/main" id="{DEAD3E4F-8318-484F-81CA-D72346954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2368"/>
              <a:ext cx="16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0262" name="Rectangle 22">
              <a:extLst>
                <a:ext uri="{FF2B5EF4-FFF2-40B4-BE49-F238E27FC236}">
                  <a16:creationId xmlns:a16="http://schemas.microsoft.com/office/drawing/2014/main" id="{ABAE9A81-80C7-B24B-BDE4-7860CF05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512"/>
              <a:ext cx="19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  <a:latin typeface="Helvetica" pitchFamily="2" charset="0"/>
                </a:rPr>
                <a:t>a'</a:t>
              </a:r>
            </a:p>
          </p:txBody>
        </p:sp>
        <p:sp>
          <p:nvSpPr>
            <p:cNvPr id="6167" name="Rectangle 23">
              <a:extLst>
                <a:ext uri="{FF2B5EF4-FFF2-40B4-BE49-F238E27FC236}">
                  <a16:creationId xmlns:a16="http://schemas.microsoft.com/office/drawing/2014/main" id="{60C6B9DD-51C4-6A41-B899-F434BAAB5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2056"/>
              <a:ext cx="19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zh-CN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6168" name="Rectangle 24">
              <a:extLst>
                <a:ext uri="{FF2B5EF4-FFF2-40B4-BE49-F238E27FC236}">
                  <a16:creationId xmlns:a16="http://schemas.microsoft.com/office/drawing/2014/main" id="{4D5CBCA4-4074-4340-B836-6C9DA738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344"/>
              <a:ext cx="84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altLang="zh-CN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page fault</a:t>
              </a:r>
            </a:p>
          </p:txBody>
        </p:sp>
        <p:sp>
          <p:nvSpPr>
            <p:cNvPr id="10265" name="Line 25">
              <a:extLst>
                <a:ext uri="{FF2B5EF4-FFF2-40B4-BE49-F238E27FC236}">
                  <a16:creationId xmlns:a16="http://schemas.microsoft.com/office/drawing/2014/main" id="{21C9183F-3A6E-CB4D-BBE2-5A790CC30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4" y="1468"/>
              <a:ext cx="248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66" name="Rectangle 26">
              <a:extLst>
                <a:ext uri="{FF2B5EF4-FFF2-40B4-BE49-F238E27FC236}">
                  <a16:creationId xmlns:a16="http://schemas.microsoft.com/office/drawing/2014/main" id="{6C3928C4-D870-FA46-995A-273A8448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12"/>
              <a:ext cx="124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  <a:latin typeface="Helvetica" pitchFamily="2" charset="0"/>
                </a:rPr>
                <a:t>physical address</a:t>
              </a:r>
            </a:p>
          </p:txBody>
        </p:sp>
        <p:sp>
          <p:nvSpPr>
            <p:cNvPr id="10267" name="Line 27">
              <a:extLst>
                <a:ext uri="{FF2B5EF4-FFF2-40B4-BE49-F238E27FC236}">
                  <a16:creationId xmlns:a16="http://schemas.microsoft.com/office/drawing/2014/main" id="{217CA431-4BC1-7E4B-88E4-1B0A66965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2676"/>
              <a:ext cx="260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68" name="Line 28">
              <a:extLst>
                <a:ext uri="{FF2B5EF4-FFF2-40B4-BE49-F238E27FC236}">
                  <a16:creationId xmlns:a16="http://schemas.microsoft.com/office/drawing/2014/main" id="{62FE3A18-1352-3740-AA08-DE4ECC632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2468"/>
              <a:ext cx="24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69" name="Rectangle 29">
              <a:extLst>
                <a:ext uri="{FF2B5EF4-FFF2-40B4-BE49-F238E27FC236}">
                  <a16:creationId xmlns:a16="http://schemas.microsoft.com/office/drawing/2014/main" id="{7E9516B5-0DE6-AE4E-81F7-48380CDEA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09"/>
              <a:ext cx="96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OS performs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this transfer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(only if miss)</a:t>
              </a:r>
            </a:p>
          </p:txBody>
        </p:sp>
        <p:sp>
          <p:nvSpPr>
            <p:cNvPr id="10270" name="Rectangle 30">
              <a:extLst>
                <a:ext uri="{FF2B5EF4-FFF2-40B4-BE49-F238E27FC236}">
                  <a16:creationId xmlns:a16="http://schemas.microsoft.com/office/drawing/2014/main" id="{68133392-B968-3946-A427-E83FDAF89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56"/>
              <a:ext cx="111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virtual address</a:t>
              </a:r>
            </a:p>
          </p:txBody>
        </p:sp>
        <p:sp>
          <p:nvSpPr>
            <p:cNvPr id="10271" name="Line 31">
              <a:extLst>
                <a:ext uri="{FF2B5EF4-FFF2-40B4-BE49-F238E27FC236}">
                  <a16:creationId xmlns:a16="http://schemas.microsoft.com/office/drawing/2014/main" id="{15B16505-BD16-F145-95D4-F25C11F03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544"/>
              <a:ext cx="336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72" name="Line 32">
              <a:extLst>
                <a:ext uri="{FF2B5EF4-FFF2-40B4-BE49-F238E27FC236}">
                  <a16:creationId xmlns:a16="http://schemas.microsoft.com/office/drawing/2014/main" id="{CC19FD36-43EE-A74D-9C88-4D2F5E890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632"/>
              <a:ext cx="0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6177" name="Rectangle 33">
              <a:extLst>
                <a:ext uri="{FF2B5EF4-FFF2-40B4-BE49-F238E27FC236}">
                  <a16:creationId xmlns:a16="http://schemas.microsoft.com/office/drawing/2014/main" id="{6871E84C-7FD5-004A-8C65-5D4CAC10B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985"/>
              <a:ext cx="18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altLang="zh-CN" sz="1800" dirty="0">
                  <a:latin typeface="Helvetica" pitchFamily="34" charset="0"/>
                </a:rPr>
                <a:t>part of the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altLang="zh-CN" sz="1800" dirty="0">
                  <a:latin typeface="Helvetica" pitchFamily="34" charset="0"/>
                </a:rPr>
                <a:t>on-chip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altLang="zh-CN" sz="1800" dirty="0">
                  <a:latin typeface="Helvetica" pitchFamily="34" charset="0"/>
                </a:rPr>
                <a:t>memory </a:t>
              </a:r>
              <a:r>
                <a:rPr lang="en-US" altLang="zh-CN" sz="1800" dirty="0" err="1">
                  <a:latin typeface="Helvetica" pitchFamily="34" charset="0"/>
                </a:rPr>
                <a:t>mgmt</a:t>
              </a:r>
              <a:r>
                <a:rPr lang="en-US" altLang="zh-CN" sz="1800" dirty="0">
                  <a:latin typeface="Helvetica" pitchFamily="34" charset="0"/>
                </a:rPr>
                <a:t> unit </a:t>
              </a:r>
              <a:r>
                <a:rPr lang="en-US" altLang="zh-CN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(MMU</a:t>
              </a:r>
              <a:r>
                <a:rPr lang="en-US" altLang="zh-CN" sz="1800" dirty="0">
                  <a:latin typeface="Helvetica" pitchFamily="34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95319E42-1143-8243-A7F6-96FEDBED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373D4-9F6E-0A4F-BEB0-53E2CF69363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23D4A1D-937F-5643-A995-B44604001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49530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Core i7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The 64-bit Nehalem microarchitecture</a:t>
            </a:r>
          </a:p>
          <a:p>
            <a:pPr lvl="1"/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Current support 48-bit (256 TB) virtual address space and 52-bit (4 PB) physical address space</a:t>
            </a:r>
          </a:p>
          <a:p>
            <a:pPr lvl="1"/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Compatibility mode support 32-bit (4 GB) virtual and physical address spaces </a:t>
            </a:r>
          </a:p>
        </p:txBody>
      </p:sp>
      <p:sp>
        <p:nvSpPr>
          <p:cNvPr id="83972" name="Rectangle 15">
            <a:extLst>
              <a:ext uri="{FF2B5EF4-FFF2-40B4-BE49-F238E27FC236}">
                <a16:creationId xmlns:a16="http://schemas.microsoft.com/office/drawing/2014/main" id="{2FF7D7D9-360F-4841-82E2-CFE5254FB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Core i7 Summery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5BAB6F57-0378-694D-8DD8-912CD17F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444DAC-9B61-404D-8A54-017A666878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Line 6">
            <a:extLst>
              <a:ext uri="{FF2B5EF4-FFF2-40B4-BE49-F238E27FC236}">
                <a16:creationId xmlns:a16="http://schemas.microsoft.com/office/drawing/2014/main" id="{55F7960E-8470-CA43-9DAD-D1143B314E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09738" y="2157413"/>
            <a:ext cx="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20" name="Line 14">
            <a:extLst>
              <a:ext uri="{FF2B5EF4-FFF2-40B4-BE49-F238E27FC236}">
                <a16:creationId xmlns:a16="http://schemas.microsoft.com/office/drawing/2014/main" id="{D8491D87-3511-C545-B212-9EECE71F7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188" y="-8128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21" name="Rectangle 26">
            <a:extLst>
              <a:ext uri="{FF2B5EF4-FFF2-40B4-BE49-F238E27FC236}">
                <a16:creationId xmlns:a16="http://schemas.microsoft.com/office/drawing/2014/main" id="{BC6580DE-AAAB-BA4D-94D4-D7204F3F2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447800"/>
            <a:ext cx="6934200" cy="4564063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86022" name="Text Box 27">
            <a:extLst>
              <a:ext uri="{FF2B5EF4-FFF2-40B4-BE49-F238E27FC236}">
                <a16:creationId xmlns:a16="http://schemas.microsoft.com/office/drawing/2014/main" id="{D4235A1E-8275-AE4A-96B5-2A98B4D4DB7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526256" y="3429794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Corbel" panose="020B0503020204020204" pitchFamily="34" charset="0"/>
              </a:rPr>
              <a:t>Processor </a:t>
            </a:r>
            <a:r>
              <a:rPr lang="en-US" altLang="zh-CN" sz="2000">
                <a:solidFill>
                  <a:schemeClr val="tx2"/>
                </a:solidFill>
                <a:latin typeface="Corbel" panose="020B0503020204020204" pitchFamily="34" charset="0"/>
              </a:rPr>
              <a:t>package</a:t>
            </a:r>
            <a:endParaRPr lang="en-US" altLang="zh-CN" sz="180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86023" name="Rectangle 30">
            <a:extLst>
              <a:ext uri="{FF2B5EF4-FFF2-40B4-BE49-F238E27FC236}">
                <a16:creationId xmlns:a16="http://schemas.microsoft.com/office/drawing/2014/main" id="{17BEED98-D26F-854B-B320-2FD7BCC9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Core i7 Memory System (Haswell)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24" name="Rectangle 7">
            <a:extLst>
              <a:ext uri="{FF2B5EF4-FFF2-40B4-BE49-F238E27FC236}">
                <a16:creationId xmlns:a16="http://schemas.microsoft.com/office/drawing/2014/main" id="{DA4DFDFC-0ACF-FC4E-B6FC-937EA49C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1536700"/>
            <a:ext cx="6645275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zh-CN" sz="16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86025" name="Text Box 27">
            <a:extLst>
              <a:ext uri="{FF2B5EF4-FFF2-40B4-BE49-F238E27FC236}">
                <a16:creationId xmlns:a16="http://schemas.microsoft.com/office/drawing/2014/main" id="{A70DAFA1-2232-2B4E-BDB5-1DAA54541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6096000"/>
            <a:ext cx="101441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Verdana" panose="020B0604030504040204" pitchFamily="34" charset="0"/>
              </a:rPr>
              <a:t>Core x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8E0131-38BD-1741-BEA8-5341B33B6089}"/>
              </a:ext>
            </a:extLst>
          </p:cNvPr>
          <p:cNvSpPr/>
          <p:nvPr/>
        </p:nvSpPr>
        <p:spPr bwMode="auto">
          <a:xfrm>
            <a:off x="108267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Registers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8431D3-D7A3-D848-87D2-B2D72CC006F3}"/>
              </a:ext>
            </a:extLst>
          </p:cNvPr>
          <p:cNvSpPr/>
          <p:nvPr/>
        </p:nvSpPr>
        <p:spPr bwMode="auto">
          <a:xfrm>
            <a:off x="251142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Instruction fetch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57F06A-8BEB-9B42-9618-4715B8EB1FE8}"/>
              </a:ext>
            </a:extLst>
          </p:cNvPr>
          <p:cNvSpPr/>
          <p:nvPr/>
        </p:nvSpPr>
        <p:spPr bwMode="auto">
          <a:xfrm>
            <a:off x="1082675" y="2560638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</a:rPr>
              <a:t>L1 d-cache 32 KB,8-way</a:t>
            </a:r>
            <a:endParaRPr lang="zh-CN" altLang="en-US" sz="1400" b="0" dirty="0">
              <a:latin typeface="Verdana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2D0509-1D18-1844-8C4D-5C3865E3CAC8}"/>
              </a:ext>
            </a:extLst>
          </p:cNvPr>
          <p:cNvSpPr/>
          <p:nvPr/>
        </p:nvSpPr>
        <p:spPr bwMode="auto">
          <a:xfrm>
            <a:off x="2511425" y="2563813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L1 i-cache 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32 KB,8-way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86030" name="Line 6">
            <a:extLst>
              <a:ext uri="{FF2B5EF4-FFF2-40B4-BE49-F238E27FC236}">
                <a16:creationId xmlns:a16="http://schemas.microsoft.com/office/drawing/2014/main" id="{9BF245CC-8BB7-2A40-A4A5-0CD9C88B92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7538" y="2157413"/>
            <a:ext cx="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CC2258-F988-2F48-BEC8-407D32DBDAF9}"/>
              </a:ext>
            </a:extLst>
          </p:cNvPr>
          <p:cNvSpPr/>
          <p:nvPr/>
        </p:nvSpPr>
        <p:spPr bwMode="auto">
          <a:xfrm>
            <a:off x="1389063" y="3451225"/>
            <a:ext cx="2068512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L2 unified cache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256 KB, 8-way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86032" name="Line 6">
            <a:extLst>
              <a:ext uri="{FF2B5EF4-FFF2-40B4-BE49-F238E27FC236}">
                <a16:creationId xmlns:a16="http://schemas.microsoft.com/office/drawing/2014/main" id="{D48E0ACD-00A7-604B-A259-462296D22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8625" y="3048000"/>
            <a:ext cx="635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33" name="Line 6">
            <a:extLst>
              <a:ext uri="{FF2B5EF4-FFF2-40B4-BE49-F238E27FC236}">
                <a16:creationId xmlns:a16="http://schemas.microsoft.com/office/drawing/2014/main" id="{CFDF9712-30BA-A343-897B-38603075E0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2775" y="3048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34" name="Line 6">
            <a:extLst>
              <a:ext uri="{FF2B5EF4-FFF2-40B4-BE49-F238E27FC236}">
                <a16:creationId xmlns:a16="http://schemas.microsoft.com/office/drawing/2014/main" id="{FDC29796-839A-344D-911E-6E0DF9F7EE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90775" y="3986213"/>
            <a:ext cx="0" cy="1195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C6FA2-AC3D-054E-8A54-2D4A95353FF1}"/>
              </a:ext>
            </a:extLst>
          </p:cNvPr>
          <p:cNvSpPr/>
          <p:nvPr/>
        </p:nvSpPr>
        <p:spPr bwMode="auto">
          <a:xfrm>
            <a:off x="1400175" y="5181600"/>
            <a:ext cx="2070100" cy="685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L3 unified cache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8 MB, 16-way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(shared by all cores)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18A8DC-C36F-ED4E-A64B-525193D6058C}"/>
              </a:ext>
            </a:extLst>
          </p:cNvPr>
          <p:cNvSpPr/>
          <p:nvPr/>
        </p:nvSpPr>
        <p:spPr bwMode="auto">
          <a:xfrm>
            <a:off x="4575175" y="1624013"/>
            <a:ext cx="2452688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MMU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(addr translation)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964E4C-9506-B04E-848A-A458842C6EEA}"/>
              </a:ext>
            </a:extLst>
          </p:cNvPr>
          <p:cNvSpPr/>
          <p:nvPr/>
        </p:nvSpPr>
        <p:spPr bwMode="auto">
          <a:xfrm>
            <a:off x="3978275" y="2557463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</a:rPr>
              <a:t>L1 d-TLB</a:t>
            </a:r>
            <a:br>
              <a:rPr lang="en-US" altLang="zh-CN" sz="1400" b="0" dirty="0">
                <a:latin typeface="Verdana" pitchFamily="34" charset="0"/>
              </a:rPr>
            </a:br>
            <a:r>
              <a:rPr lang="en-US" altLang="zh-CN" sz="1400" b="0" dirty="0">
                <a:latin typeface="Verdana" pitchFamily="34" charset="0"/>
              </a:rPr>
              <a:t> 64 entries, 4-way</a:t>
            </a:r>
            <a:endParaRPr lang="zh-CN" altLang="en-US" sz="1400" b="0" dirty="0">
              <a:latin typeface="Verdana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078E03-2E75-B640-9D27-480E2987F29A}"/>
              </a:ext>
            </a:extLst>
          </p:cNvPr>
          <p:cNvSpPr/>
          <p:nvPr/>
        </p:nvSpPr>
        <p:spPr bwMode="auto">
          <a:xfrm>
            <a:off x="5807075" y="2560638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L1 i-TLB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 64 entries, 4-way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86039" name="Line 6">
            <a:extLst>
              <a:ext uri="{FF2B5EF4-FFF2-40B4-BE49-F238E27FC236}">
                <a16:creationId xmlns:a16="http://schemas.microsoft.com/office/drawing/2014/main" id="{1BF2BBCD-50EA-5B48-B49A-E10DD10F0A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64113" y="21574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40" name="Line 6">
            <a:extLst>
              <a:ext uri="{FF2B5EF4-FFF2-40B4-BE49-F238E27FC236}">
                <a16:creationId xmlns:a16="http://schemas.microsoft.com/office/drawing/2014/main" id="{24FDCD64-FA79-984F-9986-1446268F81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0513" y="2157413"/>
            <a:ext cx="4762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6D12BE-3DF6-A94A-B459-486C6C4B15CE}"/>
              </a:ext>
            </a:extLst>
          </p:cNvPr>
          <p:cNvSpPr/>
          <p:nvPr/>
        </p:nvSpPr>
        <p:spPr bwMode="auto">
          <a:xfrm>
            <a:off x="4575175" y="3429000"/>
            <a:ext cx="2452688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</a:rPr>
              <a:t>L2 unified TLB</a:t>
            </a:r>
            <a:br>
              <a:rPr lang="en-US" altLang="zh-CN" sz="1400" b="0" dirty="0">
                <a:latin typeface="Verdana" pitchFamily="34" charset="0"/>
              </a:rPr>
            </a:br>
            <a:r>
              <a:rPr lang="en-US" altLang="zh-CN" sz="1400" b="0" dirty="0">
                <a:latin typeface="Verdana" pitchFamily="34" charset="0"/>
              </a:rPr>
              <a:t> 1024 entries, 8-way</a:t>
            </a:r>
            <a:endParaRPr lang="zh-CN" altLang="en-US" sz="1400" b="0" dirty="0">
              <a:latin typeface="Verdana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8B2656-3D8F-5A4D-AC78-8524B99EDFB4}"/>
              </a:ext>
            </a:extLst>
          </p:cNvPr>
          <p:cNvSpPr/>
          <p:nvPr/>
        </p:nvSpPr>
        <p:spPr bwMode="auto">
          <a:xfrm>
            <a:off x="5197475" y="4191000"/>
            <a:ext cx="2305050" cy="685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QuickPath interconnect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4 links @ 25.6 GB/s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102.4 GB/s total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9F8A99-3317-9749-AABE-6A759E1E0A5B}"/>
              </a:ext>
            </a:extLst>
          </p:cNvPr>
          <p:cNvSpPr/>
          <p:nvPr/>
        </p:nvSpPr>
        <p:spPr bwMode="auto">
          <a:xfrm>
            <a:off x="4176713" y="5181600"/>
            <a:ext cx="3325812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DDR3 memory controller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3 x 64 bit @ 10.66 GB/s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32 GB/s total (shared by all cores)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1CFECA-CF42-7749-913C-9C9FE33C6553}"/>
              </a:ext>
            </a:extLst>
          </p:cNvPr>
          <p:cNvSpPr/>
          <p:nvPr/>
        </p:nvSpPr>
        <p:spPr bwMode="auto">
          <a:xfrm>
            <a:off x="5122863" y="6172200"/>
            <a:ext cx="1905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Main memory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86045" name="Line 6">
            <a:extLst>
              <a:ext uri="{FF2B5EF4-FFF2-40B4-BE49-F238E27FC236}">
                <a16:creationId xmlns:a16="http://schemas.microsoft.com/office/drawing/2014/main" id="{18340AC6-3D78-D540-9A12-15D567728B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92675" y="39624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46" name="Line 6">
            <a:extLst>
              <a:ext uri="{FF2B5EF4-FFF2-40B4-BE49-F238E27FC236}">
                <a16:creationId xmlns:a16="http://schemas.microsoft.com/office/drawing/2014/main" id="{363EE0FD-9916-954A-9DF9-BEE49A7DC6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6675" y="4860925"/>
            <a:ext cx="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47" name="Line 6">
            <a:extLst>
              <a:ext uri="{FF2B5EF4-FFF2-40B4-BE49-F238E27FC236}">
                <a16:creationId xmlns:a16="http://schemas.microsoft.com/office/drawing/2014/main" id="{EF4A1FE5-BA2B-AB41-9212-AC2E206652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64113" y="3048000"/>
            <a:ext cx="4762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48" name="Line 6">
            <a:extLst>
              <a:ext uri="{FF2B5EF4-FFF2-40B4-BE49-F238E27FC236}">
                <a16:creationId xmlns:a16="http://schemas.microsoft.com/office/drawing/2014/main" id="{C7109125-B978-D44B-A417-A89E529B83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40513" y="3048000"/>
            <a:ext cx="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49" name="Line 6">
            <a:extLst>
              <a:ext uri="{FF2B5EF4-FFF2-40B4-BE49-F238E27FC236}">
                <a16:creationId xmlns:a16="http://schemas.microsoft.com/office/drawing/2014/main" id="{54E5DC4E-0574-524B-BF67-8EA197C413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5675" y="5851525"/>
            <a:ext cx="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50" name="Line 6">
            <a:extLst>
              <a:ext uri="{FF2B5EF4-FFF2-40B4-BE49-F238E27FC236}">
                <a16:creationId xmlns:a16="http://schemas.microsoft.com/office/drawing/2014/main" id="{6F87F880-5A58-0747-B1EC-CDEA85A3E4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88075" y="5851525"/>
            <a:ext cx="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51" name="Line 6">
            <a:extLst>
              <a:ext uri="{FF2B5EF4-FFF2-40B4-BE49-F238E27FC236}">
                <a16:creationId xmlns:a16="http://schemas.microsoft.com/office/drawing/2014/main" id="{B3EC2ED6-C068-6A49-BF02-0D55CB2488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0475" y="5851525"/>
            <a:ext cx="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52" name="Line 6">
            <a:extLst>
              <a:ext uri="{FF2B5EF4-FFF2-40B4-BE49-F238E27FC236}">
                <a16:creationId xmlns:a16="http://schemas.microsoft.com/office/drawing/2014/main" id="{290E071A-FB17-4242-A26B-2B140E1F9F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2525" y="4322763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53" name="Text Box 27">
            <a:extLst>
              <a:ext uri="{FF2B5EF4-FFF2-40B4-BE49-F238E27FC236}">
                <a16:creationId xmlns:a16="http://schemas.microsoft.com/office/drawing/2014/main" id="{8919E24A-9D0D-F249-9926-4603FD25B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4170363"/>
            <a:ext cx="9239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To other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cores</a:t>
            </a:r>
          </a:p>
        </p:txBody>
      </p:sp>
      <p:sp>
        <p:nvSpPr>
          <p:cNvPr id="86054" name="Line 6">
            <a:extLst>
              <a:ext uri="{FF2B5EF4-FFF2-40B4-BE49-F238E27FC236}">
                <a16:creationId xmlns:a16="http://schemas.microsoft.com/office/drawing/2014/main" id="{39D4406A-DFD2-F044-8C54-9CEFD1EA17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2525" y="4475163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55" name="Line 6">
            <a:extLst>
              <a:ext uri="{FF2B5EF4-FFF2-40B4-BE49-F238E27FC236}">
                <a16:creationId xmlns:a16="http://schemas.microsoft.com/office/drawing/2014/main" id="{492F3FE0-2D0D-D542-8BCC-DEAC530382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2525" y="4398963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56" name="Line 6">
            <a:extLst>
              <a:ext uri="{FF2B5EF4-FFF2-40B4-BE49-F238E27FC236}">
                <a16:creationId xmlns:a16="http://schemas.microsoft.com/office/drawing/2014/main" id="{250CDA0E-077B-6E4B-A3E5-5A1FB8DFCD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2525" y="48006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6057" name="Text Box 27">
            <a:extLst>
              <a:ext uri="{FF2B5EF4-FFF2-40B4-BE49-F238E27FC236}">
                <a16:creationId xmlns:a16="http://schemas.microsoft.com/office/drawing/2014/main" id="{00330C09-DFF6-E246-BD39-22462CD75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648200"/>
            <a:ext cx="755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To I/O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bridge</a:t>
            </a:r>
          </a:p>
        </p:txBody>
      </p:sp>
      <p:sp>
        <p:nvSpPr>
          <p:cNvPr id="86058" name="Line 6">
            <a:extLst>
              <a:ext uri="{FF2B5EF4-FFF2-40B4-BE49-F238E27FC236}">
                <a16:creationId xmlns:a16="http://schemas.microsoft.com/office/drawing/2014/main" id="{9A749E29-6D57-9547-9CF8-A68D83E835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5524500"/>
            <a:ext cx="706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54097E0C-ED2F-1B4C-B779-DB7CA15F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EB1F3E-0442-8B48-9BBE-FD70DF93D3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067" name="Line 6">
            <a:extLst>
              <a:ext uri="{FF2B5EF4-FFF2-40B4-BE49-F238E27FC236}">
                <a16:creationId xmlns:a16="http://schemas.microsoft.com/office/drawing/2014/main" id="{68C3DC28-0733-2C4D-9DD5-A2AE226327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09738" y="2157413"/>
            <a:ext cx="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68" name="Line 14">
            <a:extLst>
              <a:ext uri="{FF2B5EF4-FFF2-40B4-BE49-F238E27FC236}">
                <a16:creationId xmlns:a16="http://schemas.microsoft.com/office/drawing/2014/main" id="{97296327-349B-234E-BB42-C09415A94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188" y="-8128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69" name="Rectangle 26">
            <a:extLst>
              <a:ext uri="{FF2B5EF4-FFF2-40B4-BE49-F238E27FC236}">
                <a16:creationId xmlns:a16="http://schemas.microsoft.com/office/drawing/2014/main" id="{6CDD7C3B-FABA-2340-BF72-695FAB09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447800"/>
            <a:ext cx="6934200" cy="4564063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88070" name="Text Box 27">
            <a:extLst>
              <a:ext uri="{FF2B5EF4-FFF2-40B4-BE49-F238E27FC236}">
                <a16:creationId xmlns:a16="http://schemas.microsoft.com/office/drawing/2014/main" id="{A1750F83-5C41-184E-A456-95C4F6F7E33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526256" y="3429794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Corbel" panose="020B0503020204020204" pitchFamily="34" charset="0"/>
              </a:rPr>
              <a:t>Processor </a:t>
            </a:r>
            <a:r>
              <a:rPr lang="en-US" altLang="zh-CN" sz="2000">
                <a:solidFill>
                  <a:schemeClr val="tx2"/>
                </a:solidFill>
                <a:latin typeface="Corbel" panose="020B0503020204020204" pitchFamily="34" charset="0"/>
              </a:rPr>
              <a:t>package</a:t>
            </a:r>
            <a:endParaRPr lang="en-US" altLang="zh-CN" sz="180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88071" name="Rectangle 30">
            <a:extLst>
              <a:ext uri="{FF2B5EF4-FFF2-40B4-BE49-F238E27FC236}">
                <a16:creationId xmlns:a16="http://schemas.microsoft.com/office/drawing/2014/main" id="{679777D6-F2F2-364A-AC40-F9DF548EE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Core i7 Memory System (Skylake)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72" name="Rectangle 7">
            <a:extLst>
              <a:ext uri="{FF2B5EF4-FFF2-40B4-BE49-F238E27FC236}">
                <a16:creationId xmlns:a16="http://schemas.microsoft.com/office/drawing/2014/main" id="{551FC010-0771-8F4E-BAD5-5AB8EBE1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1536700"/>
            <a:ext cx="6645275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zh-CN" sz="16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88073" name="Text Box 27">
            <a:extLst>
              <a:ext uri="{FF2B5EF4-FFF2-40B4-BE49-F238E27FC236}">
                <a16:creationId xmlns:a16="http://schemas.microsoft.com/office/drawing/2014/main" id="{3F856971-35C3-D948-8588-D1451637D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6096000"/>
            <a:ext cx="101441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Verdana" panose="020B0604030504040204" pitchFamily="34" charset="0"/>
              </a:rPr>
              <a:t>Core x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BF092-849C-2E49-89D2-1900C5F08F16}"/>
              </a:ext>
            </a:extLst>
          </p:cNvPr>
          <p:cNvSpPr/>
          <p:nvPr/>
        </p:nvSpPr>
        <p:spPr bwMode="auto">
          <a:xfrm>
            <a:off x="108267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Registers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4FA73-14B0-FC44-A276-B7AD765C4F65}"/>
              </a:ext>
            </a:extLst>
          </p:cNvPr>
          <p:cNvSpPr/>
          <p:nvPr/>
        </p:nvSpPr>
        <p:spPr bwMode="auto">
          <a:xfrm>
            <a:off x="251142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Instruction fetch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457073-93FE-014F-8FEF-32236911BD95}"/>
              </a:ext>
            </a:extLst>
          </p:cNvPr>
          <p:cNvSpPr/>
          <p:nvPr/>
        </p:nvSpPr>
        <p:spPr bwMode="auto">
          <a:xfrm>
            <a:off x="1082675" y="2560638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</a:rPr>
              <a:t>L1 d-cache 32 KB,8-way</a:t>
            </a:r>
            <a:endParaRPr lang="zh-CN" altLang="en-US" sz="1400" b="0" dirty="0">
              <a:latin typeface="Verdana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A2EE6-FAEA-6849-98EF-2EFA28540508}"/>
              </a:ext>
            </a:extLst>
          </p:cNvPr>
          <p:cNvSpPr/>
          <p:nvPr/>
        </p:nvSpPr>
        <p:spPr bwMode="auto">
          <a:xfrm>
            <a:off x="2511425" y="2563813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L1 i-cache 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32 KB,8-way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88078" name="Line 6">
            <a:extLst>
              <a:ext uri="{FF2B5EF4-FFF2-40B4-BE49-F238E27FC236}">
                <a16:creationId xmlns:a16="http://schemas.microsoft.com/office/drawing/2014/main" id="{C2AD3981-8EBF-4644-9C89-F60702A7B2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7538" y="2157413"/>
            <a:ext cx="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9EFB86-6991-9444-8BE2-624B66B0286B}"/>
              </a:ext>
            </a:extLst>
          </p:cNvPr>
          <p:cNvSpPr/>
          <p:nvPr/>
        </p:nvSpPr>
        <p:spPr bwMode="auto">
          <a:xfrm>
            <a:off x="1389063" y="3451225"/>
            <a:ext cx="2068512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L2 unified cache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256 KB, 8-way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88080" name="Line 6">
            <a:extLst>
              <a:ext uri="{FF2B5EF4-FFF2-40B4-BE49-F238E27FC236}">
                <a16:creationId xmlns:a16="http://schemas.microsoft.com/office/drawing/2014/main" id="{ED465D6C-8845-6247-A9F6-8D5FEC3E06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8625" y="3048000"/>
            <a:ext cx="635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81" name="Line 6">
            <a:extLst>
              <a:ext uri="{FF2B5EF4-FFF2-40B4-BE49-F238E27FC236}">
                <a16:creationId xmlns:a16="http://schemas.microsoft.com/office/drawing/2014/main" id="{33D18CE5-7856-DB4D-8C7B-5E1599B6E7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2775" y="3048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82" name="Line 6">
            <a:extLst>
              <a:ext uri="{FF2B5EF4-FFF2-40B4-BE49-F238E27FC236}">
                <a16:creationId xmlns:a16="http://schemas.microsoft.com/office/drawing/2014/main" id="{8EB7842E-20CF-374D-8D31-2CD513E4CA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90775" y="3986213"/>
            <a:ext cx="0" cy="1195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2C52F3-C7BC-1942-A47A-CDF1778C61A2}"/>
              </a:ext>
            </a:extLst>
          </p:cNvPr>
          <p:cNvSpPr/>
          <p:nvPr/>
        </p:nvSpPr>
        <p:spPr bwMode="auto">
          <a:xfrm>
            <a:off x="1400175" y="5181600"/>
            <a:ext cx="2070100" cy="685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L3 unified cache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8 MB, 16-way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(shared by all cores)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C4637C-4719-894D-9CE7-16042EACA0E2}"/>
              </a:ext>
            </a:extLst>
          </p:cNvPr>
          <p:cNvSpPr/>
          <p:nvPr/>
        </p:nvSpPr>
        <p:spPr bwMode="auto">
          <a:xfrm>
            <a:off x="4575175" y="1624013"/>
            <a:ext cx="2452688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MMU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(addr translation)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EDDB22-D032-4F40-BFF5-BD9DB11B21C8}"/>
              </a:ext>
            </a:extLst>
          </p:cNvPr>
          <p:cNvSpPr/>
          <p:nvPr/>
        </p:nvSpPr>
        <p:spPr bwMode="auto">
          <a:xfrm>
            <a:off x="3978275" y="2557463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</a:rPr>
              <a:t>L1 d-TLB</a:t>
            </a:r>
            <a:br>
              <a:rPr lang="en-US" altLang="zh-CN" sz="1400" b="0" dirty="0">
                <a:latin typeface="Verdana" pitchFamily="34" charset="0"/>
              </a:rPr>
            </a:br>
            <a:r>
              <a:rPr lang="en-US" altLang="zh-CN" sz="1400" b="0" dirty="0">
                <a:latin typeface="Verdana" pitchFamily="34" charset="0"/>
              </a:rPr>
              <a:t> 64 entries, 4-way</a:t>
            </a:r>
            <a:endParaRPr lang="zh-CN" altLang="en-US" sz="1400" b="0" dirty="0">
              <a:latin typeface="Verdana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489856-7783-564C-9326-226648D324E8}"/>
              </a:ext>
            </a:extLst>
          </p:cNvPr>
          <p:cNvSpPr/>
          <p:nvPr/>
        </p:nvSpPr>
        <p:spPr bwMode="auto">
          <a:xfrm>
            <a:off x="5807075" y="2560638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L1 i-TLB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 64 entries, 4-way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88087" name="Line 6">
            <a:extLst>
              <a:ext uri="{FF2B5EF4-FFF2-40B4-BE49-F238E27FC236}">
                <a16:creationId xmlns:a16="http://schemas.microsoft.com/office/drawing/2014/main" id="{A94C1A1A-8AFB-4240-8F0D-6ACFF13C2D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64113" y="21574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88" name="Line 6">
            <a:extLst>
              <a:ext uri="{FF2B5EF4-FFF2-40B4-BE49-F238E27FC236}">
                <a16:creationId xmlns:a16="http://schemas.microsoft.com/office/drawing/2014/main" id="{3BE88C9E-E615-E34D-8AD9-5759B228E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0513" y="2157413"/>
            <a:ext cx="4762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7302A6-DCDA-B94E-9DDC-06737935E46C}"/>
              </a:ext>
            </a:extLst>
          </p:cNvPr>
          <p:cNvSpPr/>
          <p:nvPr/>
        </p:nvSpPr>
        <p:spPr bwMode="auto">
          <a:xfrm>
            <a:off x="4575175" y="3429000"/>
            <a:ext cx="2452688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</a:rPr>
              <a:t>L2 unified TLB</a:t>
            </a:r>
            <a:br>
              <a:rPr lang="en-US" altLang="zh-CN" sz="1400" b="0" dirty="0">
                <a:latin typeface="Verdana" pitchFamily="34" charset="0"/>
              </a:rPr>
            </a:br>
            <a:r>
              <a:rPr lang="en-US" altLang="zh-CN" sz="1400" b="0" dirty="0">
                <a:latin typeface="Verdana" pitchFamily="34" charset="0"/>
              </a:rPr>
              <a:t> 1536 entries, 12-way</a:t>
            </a:r>
            <a:endParaRPr lang="zh-CN" altLang="en-US" sz="1400" b="0" dirty="0">
              <a:latin typeface="Verdana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A0B3CB-9FEC-204A-9D2B-E0786E5E8D61}"/>
              </a:ext>
            </a:extLst>
          </p:cNvPr>
          <p:cNvSpPr/>
          <p:nvPr/>
        </p:nvSpPr>
        <p:spPr bwMode="auto">
          <a:xfrm>
            <a:off x="5197475" y="4191000"/>
            <a:ext cx="2305050" cy="685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QuickPath interconnect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4 links @ 25.6 GB/s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102.4 GB/s total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B99EBA-4BB0-534B-8F39-0FA8C23353E9}"/>
              </a:ext>
            </a:extLst>
          </p:cNvPr>
          <p:cNvSpPr/>
          <p:nvPr/>
        </p:nvSpPr>
        <p:spPr bwMode="auto">
          <a:xfrm>
            <a:off x="4176713" y="5181600"/>
            <a:ext cx="3325812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DDR3 memory controller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3 x 64 bit @ 10.66 GB/s</a:t>
            </a:r>
            <a:br>
              <a:rPr lang="en-US" altLang="zh-CN" sz="1400" b="0">
                <a:latin typeface="Verdana" pitchFamily="34" charset="0"/>
              </a:rPr>
            </a:br>
            <a:r>
              <a:rPr lang="en-US" altLang="zh-CN" sz="1400" b="0">
                <a:latin typeface="Verdana" pitchFamily="34" charset="0"/>
              </a:rPr>
              <a:t>32 GB/s total (shared by all cores)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B4AC6B-87FB-6F40-A619-57D0203D5321}"/>
              </a:ext>
            </a:extLst>
          </p:cNvPr>
          <p:cNvSpPr/>
          <p:nvPr/>
        </p:nvSpPr>
        <p:spPr bwMode="auto">
          <a:xfrm>
            <a:off x="5122863" y="6172200"/>
            <a:ext cx="1905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Main memory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88093" name="Line 6">
            <a:extLst>
              <a:ext uri="{FF2B5EF4-FFF2-40B4-BE49-F238E27FC236}">
                <a16:creationId xmlns:a16="http://schemas.microsoft.com/office/drawing/2014/main" id="{CFAE1CA2-6E78-E746-8310-836EC73A73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92675" y="39624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94" name="Line 6">
            <a:extLst>
              <a:ext uri="{FF2B5EF4-FFF2-40B4-BE49-F238E27FC236}">
                <a16:creationId xmlns:a16="http://schemas.microsoft.com/office/drawing/2014/main" id="{AB4AD786-2068-A74D-8E38-5CA8107CED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6675" y="4860925"/>
            <a:ext cx="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95" name="Line 6">
            <a:extLst>
              <a:ext uri="{FF2B5EF4-FFF2-40B4-BE49-F238E27FC236}">
                <a16:creationId xmlns:a16="http://schemas.microsoft.com/office/drawing/2014/main" id="{3D8211CD-8289-244C-80F7-D380A74532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64113" y="3048000"/>
            <a:ext cx="4762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96" name="Line 6">
            <a:extLst>
              <a:ext uri="{FF2B5EF4-FFF2-40B4-BE49-F238E27FC236}">
                <a16:creationId xmlns:a16="http://schemas.microsoft.com/office/drawing/2014/main" id="{0D5E1E51-D8DB-E645-8DFF-DD246C6776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40513" y="3048000"/>
            <a:ext cx="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97" name="Line 6">
            <a:extLst>
              <a:ext uri="{FF2B5EF4-FFF2-40B4-BE49-F238E27FC236}">
                <a16:creationId xmlns:a16="http://schemas.microsoft.com/office/drawing/2014/main" id="{BAEA00F9-1C3F-814B-B7CF-63A4E25A02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5675" y="5851525"/>
            <a:ext cx="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98" name="Line 6">
            <a:extLst>
              <a:ext uri="{FF2B5EF4-FFF2-40B4-BE49-F238E27FC236}">
                <a16:creationId xmlns:a16="http://schemas.microsoft.com/office/drawing/2014/main" id="{D6247C3B-A936-0D40-BF38-6CD514D187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88075" y="5851525"/>
            <a:ext cx="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099" name="Line 6">
            <a:extLst>
              <a:ext uri="{FF2B5EF4-FFF2-40B4-BE49-F238E27FC236}">
                <a16:creationId xmlns:a16="http://schemas.microsoft.com/office/drawing/2014/main" id="{52FCAFC4-D167-3241-AD6E-2CAB603377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0475" y="5851525"/>
            <a:ext cx="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100" name="Line 6">
            <a:extLst>
              <a:ext uri="{FF2B5EF4-FFF2-40B4-BE49-F238E27FC236}">
                <a16:creationId xmlns:a16="http://schemas.microsoft.com/office/drawing/2014/main" id="{FED783D3-AF95-1642-AFC7-3FDA394007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2525" y="4322763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101" name="Text Box 27">
            <a:extLst>
              <a:ext uri="{FF2B5EF4-FFF2-40B4-BE49-F238E27FC236}">
                <a16:creationId xmlns:a16="http://schemas.microsoft.com/office/drawing/2014/main" id="{3C4E9E84-7791-F240-8E09-93BED8561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4170363"/>
            <a:ext cx="9239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To other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cores</a:t>
            </a:r>
          </a:p>
        </p:txBody>
      </p:sp>
      <p:sp>
        <p:nvSpPr>
          <p:cNvPr id="88102" name="Line 6">
            <a:extLst>
              <a:ext uri="{FF2B5EF4-FFF2-40B4-BE49-F238E27FC236}">
                <a16:creationId xmlns:a16="http://schemas.microsoft.com/office/drawing/2014/main" id="{0651B9FC-BC34-494D-8954-7BFE4EC4EA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2525" y="4475163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103" name="Line 6">
            <a:extLst>
              <a:ext uri="{FF2B5EF4-FFF2-40B4-BE49-F238E27FC236}">
                <a16:creationId xmlns:a16="http://schemas.microsoft.com/office/drawing/2014/main" id="{F6DA5798-0B03-F34C-8D1E-9523B32EA6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2525" y="4398963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104" name="Line 6">
            <a:extLst>
              <a:ext uri="{FF2B5EF4-FFF2-40B4-BE49-F238E27FC236}">
                <a16:creationId xmlns:a16="http://schemas.microsoft.com/office/drawing/2014/main" id="{8EA6BBA9-2A6F-D243-9DB1-1B83FF724C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2525" y="48006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8105" name="Text Box 27">
            <a:extLst>
              <a:ext uri="{FF2B5EF4-FFF2-40B4-BE49-F238E27FC236}">
                <a16:creationId xmlns:a16="http://schemas.microsoft.com/office/drawing/2014/main" id="{5CF741A5-6D22-604C-9BFD-EAC75BCC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648200"/>
            <a:ext cx="755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To I/O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bridge</a:t>
            </a:r>
          </a:p>
        </p:txBody>
      </p:sp>
      <p:sp>
        <p:nvSpPr>
          <p:cNvPr id="88106" name="Line 6">
            <a:extLst>
              <a:ext uri="{FF2B5EF4-FFF2-40B4-BE49-F238E27FC236}">
                <a16:creationId xmlns:a16="http://schemas.microsoft.com/office/drawing/2014/main" id="{7BBF99CF-8950-4046-B493-28D234157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5524500"/>
            <a:ext cx="706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30">
            <a:extLst>
              <a:ext uri="{FF2B5EF4-FFF2-40B4-BE49-F238E27FC236}">
                <a16:creationId xmlns:a16="http://schemas.microsoft.com/office/drawing/2014/main" id="{34FAFE73-A04C-3840-B992-2F458904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86200"/>
            <a:ext cx="3794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0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90115" name="灯片编号占位符 5">
            <a:extLst>
              <a:ext uri="{FF2B5EF4-FFF2-40B4-BE49-F238E27FC236}">
                <a16:creationId xmlns:a16="http://schemas.microsoft.com/office/drawing/2014/main" id="{1D9ECBC8-D2D3-724D-A746-53D6F337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48B542-D3EE-4148-9596-7B40BBFDF81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90116" name="Group 137">
            <a:extLst>
              <a:ext uri="{FF2B5EF4-FFF2-40B4-BE49-F238E27FC236}">
                <a16:creationId xmlns:a16="http://schemas.microsoft.com/office/drawing/2014/main" id="{E1B4426A-A9A0-DA4F-B3E6-AC245C48BF88}"/>
              </a:ext>
            </a:extLst>
          </p:cNvPr>
          <p:cNvGrpSpPr>
            <a:grpSpLocks/>
          </p:cNvGrpSpPr>
          <p:nvPr/>
        </p:nvGrpSpPr>
        <p:grpSpPr bwMode="auto">
          <a:xfrm>
            <a:off x="-49213" y="1371600"/>
            <a:ext cx="9117013" cy="4959350"/>
            <a:chOff x="-127" y="572"/>
            <a:chExt cx="5743" cy="3405"/>
          </a:xfrm>
        </p:grpSpPr>
        <p:sp>
          <p:nvSpPr>
            <p:cNvPr id="90192" name="Text Box 30">
              <a:extLst>
                <a:ext uri="{FF2B5EF4-FFF2-40B4-BE49-F238E27FC236}">
                  <a16:creationId xmlns:a16="http://schemas.microsoft.com/office/drawing/2014/main" id="{B2BC48D7-8F3C-A34B-8A2A-77E88E9CF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Verdana" panose="020B0604030504040204" pitchFamily="34" charset="0"/>
                </a:rPr>
                <a:t>...</a:t>
              </a:r>
            </a:p>
          </p:txBody>
        </p:sp>
        <p:sp>
          <p:nvSpPr>
            <p:cNvPr id="9221" name="Rectangle 3">
              <a:extLst>
                <a:ext uri="{FF2B5EF4-FFF2-40B4-BE49-F238E27FC236}">
                  <a16:creationId xmlns:a16="http://schemas.microsoft.com/office/drawing/2014/main" id="{CA2EC10F-E00F-5C4A-B840-2B13F3604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CPU</a:t>
              </a:r>
            </a:p>
          </p:txBody>
        </p:sp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9C91701D-CB07-FD42-BA2A-048936B4D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VPN</a:t>
              </a:r>
            </a:p>
          </p:txBody>
        </p:sp>
        <p:sp>
          <p:nvSpPr>
            <p:cNvPr id="9223" name="Rectangle 5">
              <a:extLst>
                <a:ext uri="{FF2B5EF4-FFF2-40B4-BE49-F238E27FC236}">
                  <a16:creationId xmlns:a16="http://schemas.microsoft.com/office/drawing/2014/main" id="{24B314E0-A616-8E4E-A4B3-612CB792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VPO</a:t>
              </a:r>
            </a:p>
          </p:txBody>
        </p:sp>
        <p:sp>
          <p:nvSpPr>
            <p:cNvPr id="90196" name="Text Box 6">
              <a:extLst>
                <a:ext uri="{FF2B5EF4-FFF2-40B4-BE49-F238E27FC236}">
                  <a16:creationId xmlns:a16="http://schemas.microsoft.com/office/drawing/2014/main" id="{371A0BE7-32CE-C542-B731-F9B68BC70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36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0197" name="Text Box 7">
              <a:extLst>
                <a:ext uri="{FF2B5EF4-FFF2-40B4-BE49-F238E27FC236}">
                  <a16:creationId xmlns:a16="http://schemas.microsoft.com/office/drawing/2014/main" id="{0D106E29-76CF-744F-8C2E-D52DF63BF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90198" name="Line 8">
              <a:extLst>
                <a:ext uri="{FF2B5EF4-FFF2-40B4-BE49-F238E27FC236}">
                  <a16:creationId xmlns:a16="http://schemas.microsoft.com/office/drawing/2014/main" id="{7274D5E2-4BEE-ED48-BF12-BB9CF0697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199" name="Text Box 11">
              <a:extLst>
                <a:ext uri="{FF2B5EF4-FFF2-40B4-BE49-F238E27FC236}">
                  <a16:creationId xmlns:a16="http://schemas.microsoft.com/office/drawing/2014/main" id="{6C8E2F45-2222-C34D-BDF1-835DE106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88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90200" name="Text Box 12">
              <a:extLst>
                <a:ext uri="{FF2B5EF4-FFF2-40B4-BE49-F238E27FC236}">
                  <a16:creationId xmlns:a16="http://schemas.microsoft.com/office/drawing/2014/main" id="{0A043370-76A5-9644-89EB-3F5CB68A2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32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0201" name="Text Box 13">
              <a:extLst>
                <a:ext uri="{FF2B5EF4-FFF2-40B4-BE49-F238E27FC236}">
                  <a16:creationId xmlns:a16="http://schemas.microsoft.com/office/drawing/2014/main" id="{69610A76-4265-B446-A156-2A42A4608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933"/>
              <a:ext cx="14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Virtual address (VA)</a:t>
              </a:r>
            </a:p>
          </p:txBody>
        </p:sp>
        <p:sp>
          <p:nvSpPr>
            <p:cNvPr id="9232" name="Rectangle 14">
              <a:extLst>
                <a:ext uri="{FF2B5EF4-FFF2-40B4-BE49-F238E27FC236}">
                  <a16:creationId xmlns:a16="http://schemas.microsoft.com/office/drawing/2014/main" id="{347F0961-72E7-AB45-BB58-75CF907C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3" name="Rectangle 15">
              <a:extLst>
                <a:ext uri="{FF2B5EF4-FFF2-40B4-BE49-F238E27FC236}">
                  <a16:creationId xmlns:a16="http://schemas.microsoft.com/office/drawing/2014/main" id="{966BD2DD-A749-394A-8AD1-FB2A18940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4" name="Rectangle 16">
              <a:extLst>
                <a:ext uri="{FF2B5EF4-FFF2-40B4-BE49-F238E27FC236}">
                  <a16:creationId xmlns:a16="http://schemas.microsoft.com/office/drawing/2014/main" id="{4EB46874-14CA-9845-A7AD-CFDDBFA69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5" name="Rectangle 17">
              <a:extLst>
                <a:ext uri="{FF2B5EF4-FFF2-40B4-BE49-F238E27FC236}">
                  <a16:creationId xmlns:a16="http://schemas.microsoft.com/office/drawing/2014/main" id="{D212437A-DD8A-3744-8C1D-893239B60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6" name="Rectangle 18">
              <a:extLst>
                <a:ext uri="{FF2B5EF4-FFF2-40B4-BE49-F238E27FC236}">
                  <a16:creationId xmlns:a16="http://schemas.microsoft.com/office/drawing/2014/main" id="{DB7BF5C7-D081-1242-9CD8-E5C569436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7" name="Rectangle 19">
              <a:extLst>
                <a:ext uri="{FF2B5EF4-FFF2-40B4-BE49-F238E27FC236}">
                  <a16:creationId xmlns:a16="http://schemas.microsoft.com/office/drawing/2014/main" id="{CBADF9F7-BD00-764A-BD91-702E76168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8" name="Rectangle 20">
              <a:extLst>
                <a:ext uri="{FF2B5EF4-FFF2-40B4-BE49-F238E27FC236}">
                  <a16:creationId xmlns:a16="http://schemas.microsoft.com/office/drawing/2014/main" id="{B22439C2-4F5C-3D41-B798-6B73C0B98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9" name="Rectangle 21">
              <a:extLst>
                <a:ext uri="{FF2B5EF4-FFF2-40B4-BE49-F238E27FC236}">
                  <a16:creationId xmlns:a16="http://schemas.microsoft.com/office/drawing/2014/main" id="{5C496911-6E70-624F-9642-4B38DB28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0" name="Rectangle 22">
              <a:extLst>
                <a:ext uri="{FF2B5EF4-FFF2-40B4-BE49-F238E27FC236}">
                  <a16:creationId xmlns:a16="http://schemas.microsoft.com/office/drawing/2014/main" id="{49C947F9-20C2-CF4D-99CA-B09388FB1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1" name="Rectangle 23">
              <a:extLst>
                <a:ext uri="{FF2B5EF4-FFF2-40B4-BE49-F238E27FC236}">
                  <a16:creationId xmlns:a16="http://schemas.microsoft.com/office/drawing/2014/main" id="{A8BD2BB9-D235-5948-A30F-D3BD7728E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2" name="Rectangle 24">
              <a:extLst>
                <a:ext uri="{FF2B5EF4-FFF2-40B4-BE49-F238E27FC236}">
                  <a16:creationId xmlns:a16="http://schemas.microsoft.com/office/drawing/2014/main" id="{C54B533F-D53A-BA42-85E3-32AD854C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3" name="Rectangle 25">
              <a:extLst>
                <a:ext uri="{FF2B5EF4-FFF2-40B4-BE49-F238E27FC236}">
                  <a16:creationId xmlns:a16="http://schemas.microsoft.com/office/drawing/2014/main" id="{F4E8545E-421D-E347-B991-DBC7A67A3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4" name="Rectangle 26">
              <a:extLst>
                <a:ext uri="{FF2B5EF4-FFF2-40B4-BE49-F238E27FC236}">
                  <a16:creationId xmlns:a16="http://schemas.microsoft.com/office/drawing/2014/main" id="{C3AB1769-F528-BF4E-B5C2-8FBB8CE4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5" name="Rectangle 27">
              <a:extLst>
                <a:ext uri="{FF2B5EF4-FFF2-40B4-BE49-F238E27FC236}">
                  <a16:creationId xmlns:a16="http://schemas.microsoft.com/office/drawing/2014/main" id="{4C761D33-9864-3441-8E63-F4703A1D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6" name="Rectangle 28">
              <a:extLst>
                <a:ext uri="{FF2B5EF4-FFF2-40B4-BE49-F238E27FC236}">
                  <a16:creationId xmlns:a16="http://schemas.microsoft.com/office/drawing/2014/main" id="{765116AC-61F2-C446-AA2C-2BB4341C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7" name="Rectangle 29">
              <a:extLst>
                <a:ext uri="{FF2B5EF4-FFF2-40B4-BE49-F238E27FC236}">
                  <a16:creationId xmlns:a16="http://schemas.microsoft.com/office/drawing/2014/main" id="{F0B3196E-1B03-794D-A014-B9F215569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0218" name="Line 31">
              <a:extLst>
                <a:ext uri="{FF2B5EF4-FFF2-40B4-BE49-F238E27FC236}">
                  <a16:creationId xmlns:a16="http://schemas.microsoft.com/office/drawing/2014/main" id="{BFE883DB-5C42-0746-992D-DAD06940E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92"/>
              <a:ext cx="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19" name="Line 32">
              <a:extLst>
                <a:ext uri="{FF2B5EF4-FFF2-40B4-BE49-F238E27FC236}">
                  <a16:creationId xmlns:a16="http://schemas.microsoft.com/office/drawing/2014/main" id="{24410225-0FA0-1048-AF1D-A9C1F6349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4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0" name="Line 33">
              <a:extLst>
                <a:ext uri="{FF2B5EF4-FFF2-40B4-BE49-F238E27FC236}">
                  <a16:creationId xmlns:a16="http://schemas.microsoft.com/office/drawing/2014/main" id="{0F819A96-275A-5149-B256-34A6F6294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7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1" name="Line 34">
              <a:extLst>
                <a:ext uri="{FF2B5EF4-FFF2-40B4-BE49-F238E27FC236}">
                  <a16:creationId xmlns:a16="http://schemas.microsoft.com/office/drawing/2014/main" id="{A251BA9B-DAF5-0F4A-B3A2-C5CEB5F7A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3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2" name="Line 35">
              <a:extLst>
                <a:ext uri="{FF2B5EF4-FFF2-40B4-BE49-F238E27FC236}">
                  <a16:creationId xmlns:a16="http://schemas.microsoft.com/office/drawing/2014/main" id="{0E52741C-2176-7C4D-85F3-8A762B5BF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3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3" name="Line 36">
              <a:extLst>
                <a:ext uri="{FF2B5EF4-FFF2-40B4-BE49-F238E27FC236}">
                  <a16:creationId xmlns:a16="http://schemas.microsoft.com/office/drawing/2014/main" id="{512AA8EA-6578-A64F-A066-B978C285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01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4" name="Line 37">
              <a:extLst>
                <a:ext uri="{FF2B5EF4-FFF2-40B4-BE49-F238E27FC236}">
                  <a16:creationId xmlns:a16="http://schemas.microsoft.com/office/drawing/2014/main" id="{DF4D3698-7387-DB40-BD8E-FEA931930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97"/>
              <a:ext cx="1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5" name="Line 38">
              <a:extLst>
                <a:ext uri="{FF2B5EF4-FFF2-40B4-BE49-F238E27FC236}">
                  <a16:creationId xmlns:a16="http://schemas.microsoft.com/office/drawing/2014/main" id="{BCB7CC57-E2A5-F442-8642-5382F7043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6" name="Line 39">
              <a:extLst>
                <a:ext uri="{FF2B5EF4-FFF2-40B4-BE49-F238E27FC236}">
                  <a16:creationId xmlns:a16="http://schemas.microsoft.com/office/drawing/2014/main" id="{E5518D34-06E3-E141-B457-FA336413B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7" name="Line 40">
              <a:extLst>
                <a:ext uri="{FF2B5EF4-FFF2-40B4-BE49-F238E27FC236}">
                  <a16:creationId xmlns:a16="http://schemas.microsoft.com/office/drawing/2014/main" id="{E1CF0DF7-E876-574B-A773-10A55F205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8" name="Line 41">
              <a:extLst>
                <a:ext uri="{FF2B5EF4-FFF2-40B4-BE49-F238E27FC236}">
                  <a16:creationId xmlns:a16="http://schemas.microsoft.com/office/drawing/2014/main" id="{DFB6E37F-5181-BC48-90E1-EA1DD86FA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29" name="Line 42">
              <a:extLst>
                <a:ext uri="{FF2B5EF4-FFF2-40B4-BE49-F238E27FC236}">
                  <a16:creationId xmlns:a16="http://schemas.microsoft.com/office/drawing/2014/main" id="{D545ECF5-5FD7-6E40-8D6A-DB425BBF5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392"/>
              <a:ext cx="0" cy="16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30" name="Line 43">
              <a:extLst>
                <a:ext uri="{FF2B5EF4-FFF2-40B4-BE49-F238E27FC236}">
                  <a16:creationId xmlns:a16="http://schemas.microsoft.com/office/drawing/2014/main" id="{48173298-5C44-E142-93B1-751A751E6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31" name="Text Box 44">
              <a:extLst>
                <a:ext uri="{FF2B5EF4-FFF2-40B4-BE49-F238E27FC236}">
                  <a16:creationId xmlns:a16="http://schemas.microsoft.com/office/drawing/2014/main" id="{7F59A0DF-AEBE-6841-B978-8E9EC4FBD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12"/>
              <a:ext cx="210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TLB (16 sets, 4 entries/set)</a:t>
              </a:r>
            </a:p>
          </p:txBody>
        </p:sp>
        <p:sp>
          <p:nvSpPr>
            <p:cNvPr id="9278" name="Rectangle 60">
              <a:extLst>
                <a:ext uri="{FF2B5EF4-FFF2-40B4-BE49-F238E27FC236}">
                  <a16:creationId xmlns:a16="http://schemas.microsoft.com/office/drawing/2014/main" id="{C4DC34CE-56BB-CC41-BDAA-6F40CAEA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PPN</a:t>
              </a:r>
            </a:p>
          </p:txBody>
        </p:sp>
        <p:sp>
          <p:nvSpPr>
            <p:cNvPr id="9279" name="Rectangle 61">
              <a:extLst>
                <a:ext uri="{FF2B5EF4-FFF2-40B4-BE49-F238E27FC236}">
                  <a16:creationId xmlns:a16="http://schemas.microsoft.com/office/drawing/2014/main" id="{3452F288-0B5C-984E-A93C-CF2BA56D2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PPO</a:t>
              </a:r>
            </a:p>
          </p:txBody>
        </p:sp>
        <p:sp>
          <p:nvSpPr>
            <p:cNvPr id="90234" name="Text Box 62">
              <a:extLst>
                <a:ext uri="{FF2B5EF4-FFF2-40B4-BE49-F238E27FC236}">
                  <a16:creationId xmlns:a16="http://schemas.microsoft.com/office/drawing/2014/main" id="{230F0ADE-6E47-3840-B047-30509ED69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4</a:t>
              </a:r>
              <a:r>
                <a:rPr lang="zh-CN" altLang="en-US" sz="1400" b="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90235" name="Text Box 63">
              <a:extLst>
                <a:ext uri="{FF2B5EF4-FFF2-40B4-BE49-F238E27FC236}">
                  <a16:creationId xmlns:a16="http://schemas.microsoft.com/office/drawing/2014/main" id="{F005FDB7-3684-824A-96D9-B68319227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90236" name="Line 64">
              <a:extLst>
                <a:ext uri="{FF2B5EF4-FFF2-40B4-BE49-F238E27FC236}">
                  <a16:creationId xmlns:a16="http://schemas.microsoft.com/office/drawing/2014/main" id="{B47E6D06-1D12-D441-8047-3A37003B2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4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37" name="Line 65">
              <a:extLst>
                <a:ext uri="{FF2B5EF4-FFF2-40B4-BE49-F238E27FC236}">
                  <a16:creationId xmlns:a16="http://schemas.microsoft.com/office/drawing/2014/main" id="{8E11B69D-9432-E641-A648-2E594F229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46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38" name="Line 66">
              <a:extLst>
                <a:ext uri="{FF2B5EF4-FFF2-40B4-BE49-F238E27FC236}">
                  <a16:creationId xmlns:a16="http://schemas.microsoft.com/office/drawing/2014/main" id="{4002A59E-4850-3B40-B368-004C475C0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0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39" name="Line 67">
              <a:extLst>
                <a:ext uri="{FF2B5EF4-FFF2-40B4-BE49-F238E27FC236}">
                  <a16:creationId xmlns:a16="http://schemas.microsoft.com/office/drawing/2014/main" id="{483838A6-55F5-1E48-9573-8120B9C92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40" name="Text Box 73">
              <a:extLst>
                <a:ext uri="{FF2B5EF4-FFF2-40B4-BE49-F238E27FC236}">
                  <a16:creationId xmlns:a16="http://schemas.microsoft.com/office/drawing/2014/main" id="{85EFA63D-BEDF-8C44-8106-5010F6BDC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7" y="2541"/>
              <a:ext cx="4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TLBmiss</a:t>
              </a:r>
            </a:p>
          </p:txBody>
        </p:sp>
        <p:sp>
          <p:nvSpPr>
            <p:cNvPr id="90241" name="Text Box 74">
              <a:extLst>
                <a:ext uri="{FF2B5EF4-FFF2-40B4-BE49-F238E27FC236}">
                  <a16:creationId xmlns:a16="http://schemas.microsoft.com/office/drawing/2014/main" id="{C24230F9-EE8F-7044-BB31-8389A98F5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80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TLB 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hit</a:t>
              </a:r>
            </a:p>
          </p:txBody>
        </p:sp>
        <p:sp>
          <p:nvSpPr>
            <p:cNvPr id="90242" name="Line 75">
              <a:extLst>
                <a:ext uri="{FF2B5EF4-FFF2-40B4-BE49-F238E27FC236}">
                  <a16:creationId xmlns:a16="http://schemas.microsoft.com/office/drawing/2014/main" id="{251DC543-9F39-8749-803F-1FB2E3AF0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57"/>
              <a:ext cx="2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43" name="Line 76">
              <a:extLst>
                <a:ext uri="{FF2B5EF4-FFF2-40B4-BE49-F238E27FC236}">
                  <a16:creationId xmlns:a16="http://schemas.microsoft.com/office/drawing/2014/main" id="{F90BFFA8-1C00-3443-A313-E5598ED6F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0" cy="1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44" name="Text Box 77">
              <a:extLst>
                <a:ext uri="{FF2B5EF4-FFF2-40B4-BE49-F238E27FC236}">
                  <a16:creationId xmlns:a16="http://schemas.microsoft.com/office/drawing/2014/main" id="{700C0929-AE03-7A41-9476-59AC6D24F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408"/>
              <a:ext cx="667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physical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address 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(PA)</a:t>
              </a:r>
            </a:p>
          </p:txBody>
        </p:sp>
        <p:sp>
          <p:nvSpPr>
            <p:cNvPr id="9296" name="Rectangle 78">
              <a:extLst>
                <a:ext uri="{FF2B5EF4-FFF2-40B4-BE49-F238E27FC236}">
                  <a16:creationId xmlns:a16="http://schemas.microsoft.com/office/drawing/2014/main" id="{79199FF8-C3B4-B249-9982-69285CA6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</a:t>
              </a:r>
            </a:p>
          </p:txBody>
        </p:sp>
        <p:sp>
          <p:nvSpPr>
            <p:cNvPr id="90246" name="Text Box 79">
              <a:extLst>
                <a:ext uri="{FF2B5EF4-FFF2-40B4-BE49-F238E27FC236}">
                  <a16:creationId xmlns:a16="http://schemas.microsoft.com/office/drawing/2014/main" id="{66E61389-C17D-484A-8304-F91D573C9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572"/>
              <a:ext cx="4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32</a:t>
              </a:r>
              <a:r>
                <a:rPr lang="en-US" altLang="zh-CN" sz="1400" b="0">
                  <a:latin typeface="Verdana" panose="020B0604030504040204" pitchFamily="34" charset="0"/>
                </a:rPr>
                <a:t>/64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0247" name="Line 97">
              <a:extLst>
                <a:ext uri="{FF2B5EF4-FFF2-40B4-BE49-F238E27FC236}">
                  <a16:creationId xmlns:a16="http://schemas.microsoft.com/office/drawing/2014/main" id="{9EABD3AB-B9D8-4441-8B5E-F87C6C5B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43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48" name="Line 98">
              <a:extLst>
                <a:ext uri="{FF2B5EF4-FFF2-40B4-BE49-F238E27FC236}">
                  <a16:creationId xmlns:a16="http://schemas.microsoft.com/office/drawing/2014/main" id="{3C58E750-BCA4-2144-BF1C-55C73CBBE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880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49" name="Line 99">
              <a:extLst>
                <a:ext uri="{FF2B5EF4-FFF2-40B4-BE49-F238E27FC236}">
                  <a16:creationId xmlns:a16="http://schemas.microsoft.com/office/drawing/2014/main" id="{0947569E-B39A-7742-93E8-44E97A404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2880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0" name="Line 100">
              <a:extLst>
                <a:ext uri="{FF2B5EF4-FFF2-40B4-BE49-F238E27FC236}">
                  <a16:creationId xmlns:a16="http://schemas.microsoft.com/office/drawing/2014/main" id="{D71ECCB0-0B8C-284C-A3EA-9F08D3545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873"/>
              <a:ext cx="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1" name="Line 101">
              <a:extLst>
                <a:ext uri="{FF2B5EF4-FFF2-40B4-BE49-F238E27FC236}">
                  <a16:creationId xmlns:a16="http://schemas.microsoft.com/office/drawing/2014/main" id="{85A8F158-EE32-4245-9DFC-CBF70C5AB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2" name="Line 102">
              <a:extLst>
                <a:ext uri="{FF2B5EF4-FFF2-40B4-BE49-F238E27FC236}">
                  <a16:creationId xmlns:a16="http://schemas.microsoft.com/office/drawing/2014/main" id="{D910C54C-74DB-7F41-9842-DA522E581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3" name="Line 103">
              <a:extLst>
                <a:ext uri="{FF2B5EF4-FFF2-40B4-BE49-F238E27FC236}">
                  <a16:creationId xmlns:a16="http://schemas.microsoft.com/office/drawing/2014/main" id="{C1C8D698-8B1F-A24D-A7A6-CAAAB9E17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4" name="Line 104">
              <a:extLst>
                <a:ext uri="{FF2B5EF4-FFF2-40B4-BE49-F238E27FC236}">
                  <a16:creationId xmlns:a16="http://schemas.microsoft.com/office/drawing/2014/main" id="{1F4996A8-616D-374F-AC01-A5146ED6E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5" name="Line 105">
              <a:extLst>
                <a:ext uri="{FF2B5EF4-FFF2-40B4-BE49-F238E27FC236}">
                  <a16:creationId xmlns:a16="http://schemas.microsoft.com/office/drawing/2014/main" id="{32C38AAF-833D-2F48-ADDB-BD1AC9DD3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2141"/>
              <a:ext cx="0" cy="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6" name="Line 106">
              <a:extLst>
                <a:ext uri="{FF2B5EF4-FFF2-40B4-BE49-F238E27FC236}">
                  <a16:creationId xmlns:a16="http://schemas.microsoft.com/office/drawing/2014/main" id="{B8562B01-DDE3-734D-9AB7-3FB41927D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37"/>
              <a:ext cx="24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7" name="Line 107">
              <a:extLst>
                <a:ext uri="{FF2B5EF4-FFF2-40B4-BE49-F238E27FC236}">
                  <a16:creationId xmlns:a16="http://schemas.microsoft.com/office/drawing/2014/main" id="{DAC91783-222F-DF4A-9866-3F502082F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237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8" name="Line 108">
              <a:extLst>
                <a:ext uri="{FF2B5EF4-FFF2-40B4-BE49-F238E27FC236}">
                  <a16:creationId xmlns:a16="http://schemas.microsoft.com/office/drawing/2014/main" id="{F83E8CF2-5CCC-7C44-AE31-001FBF06E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33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59" name="Line 109">
              <a:extLst>
                <a:ext uri="{FF2B5EF4-FFF2-40B4-BE49-F238E27FC236}">
                  <a16:creationId xmlns:a16="http://schemas.microsoft.com/office/drawing/2014/main" id="{D4DAFDF6-3682-6C44-9AAD-2AB91C904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57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60" name="Line 115">
              <a:extLst>
                <a:ext uri="{FF2B5EF4-FFF2-40B4-BE49-F238E27FC236}">
                  <a16:creationId xmlns:a16="http://schemas.microsoft.com/office/drawing/2014/main" id="{E6278842-3238-C94A-91E9-487CEBECE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960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334" name="Rectangle 116">
              <a:extLst>
                <a:ext uri="{FF2B5EF4-FFF2-40B4-BE49-F238E27FC236}">
                  <a16:creationId xmlns:a16="http://schemas.microsoft.com/office/drawing/2014/main" id="{95CF91BC-5202-054B-A13A-261D5BFE3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CT</a:t>
              </a:r>
            </a:p>
          </p:txBody>
        </p:sp>
        <p:sp>
          <p:nvSpPr>
            <p:cNvPr id="90262" name="Text Box 118">
              <a:extLst>
                <a:ext uri="{FF2B5EF4-FFF2-40B4-BE49-F238E27FC236}">
                  <a16:creationId xmlns:a16="http://schemas.microsoft.com/office/drawing/2014/main" id="{752B5AE1-1A7F-AE47-9A88-037DD3D32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97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4</a:t>
              </a:r>
              <a:r>
                <a:rPr lang="zh-CN" altLang="en-US" sz="1400" b="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90263" name="Text Box 119">
              <a:extLst>
                <a:ext uri="{FF2B5EF4-FFF2-40B4-BE49-F238E27FC236}">
                  <a16:creationId xmlns:a16="http://schemas.microsoft.com/office/drawing/2014/main" id="{9EB8F503-E0BA-7E4D-A2FD-4276C4A6F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6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0264" name="Text Box 121">
              <a:extLst>
                <a:ext uri="{FF2B5EF4-FFF2-40B4-BE49-F238E27FC236}">
                  <a16:creationId xmlns:a16="http://schemas.microsoft.com/office/drawing/2014/main" id="{2B384A0C-EF5E-1944-872E-2E2FDA7E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90265" name="Line 125">
              <a:extLst>
                <a:ext uri="{FF2B5EF4-FFF2-40B4-BE49-F238E27FC236}">
                  <a16:creationId xmlns:a16="http://schemas.microsoft.com/office/drawing/2014/main" id="{8B9506DD-400A-294C-80A0-0B9461492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66" name="Line 126">
              <a:extLst>
                <a:ext uri="{FF2B5EF4-FFF2-40B4-BE49-F238E27FC236}">
                  <a16:creationId xmlns:a16="http://schemas.microsoft.com/office/drawing/2014/main" id="{ED92AABC-6567-514F-84FC-8FE343FC3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1584"/>
              <a:ext cx="0" cy="19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345" name="Rectangle 127">
              <a:extLst>
                <a:ext uri="{FF2B5EF4-FFF2-40B4-BE49-F238E27FC236}">
                  <a16:creationId xmlns:a16="http://schemas.microsoft.com/office/drawing/2014/main" id="{7DEB94BA-874A-1B4D-B2AA-8012E1526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L2, L3, and </a:t>
              </a:r>
              <a:b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main memory</a:t>
              </a:r>
            </a:p>
          </p:txBody>
        </p:sp>
        <p:sp>
          <p:nvSpPr>
            <p:cNvPr id="90268" name="Text Box 128">
              <a:extLst>
                <a:ext uri="{FF2B5EF4-FFF2-40B4-BE49-F238E27FC236}">
                  <a16:creationId xmlns:a16="http://schemas.microsoft.com/office/drawing/2014/main" id="{7C9DCF4A-DF9D-944A-97D4-0C738BB04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23"/>
              <a:ext cx="14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d-cache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(64 sets, 8 lines/set)</a:t>
              </a:r>
            </a:p>
          </p:txBody>
        </p:sp>
        <p:sp>
          <p:nvSpPr>
            <p:cNvPr id="90269" name="Line 129">
              <a:extLst>
                <a:ext uri="{FF2B5EF4-FFF2-40B4-BE49-F238E27FC236}">
                  <a16:creationId xmlns:a16="http://schemas.microsoft.com/office/drawing/2014/main" id="{E6905DA4-C390-3242-8390-DF2DDE7DC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584"/>
              <a:ext cx="62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70" name="Line 130">
              <a:extLst>
                <a:ext uri="{FF2B5EF4-FFF2-40B4-BE49-F238E27FC236}">
                  <a16:creationId xmlns:a16="http://schemas.microsoft.com/office/drawing/2014/main" id="{38C4D293-82B1-144D-96B6-ECAAAEE1D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5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71" name="Line 131">
              <a:extLst>
                <a:ext uri="{FF2B5EF4-FFF2-40B4-BE49-F238E27FC236}">
                  <a16:creationId xmlns:a16="http://schemas.microsoft.com/office/drawing/2014/main" id="{7F1265DD-EF53-3346-8508-674575DE9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86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72" name="Text Box 132">
              <a:extLst>
                <a:ext uri="{FF2B5EF4-FFF2-40B4-BE49-F238E27FC236}">
                  <a16:creationId xmlns:a16="http://schemas.microsoft.com/office/drawing/2014/main" id="{4C2AC11C-8A7E-6249-B9E6-466A6358B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1247"/>
              <a:ext cx="5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hit</a:t>
              </a:r>
            </a:p>
          </p:txBody>
        </p:sp>
        <p:sp>
          <p:nvSpPr>
            <p:cNvPr id="90273" name="Text Box 133">
              <a:extLst>
                <a:ext uri="{FF2B5EF4-FFF2-40B4-BE49-F238E27FC236}">
                  <a16:creationId xmlns:a16="http://schemas.microsoft.com/office/drawing/2014/main" id="{F06F9020-8654-034B-AEFB-009F4C71F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1356"/>
              <a:ext cx="6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miss</a:t>
              </a:r>
            </a:p>
          </p:txBody>
        </p:sp>
        <p:sp>
          <p:nvSpPr>
            <p:cNvPr id="90274" name="Line 134">
              <a:extLst>
                <a:ext uri="{FF2B5EF4-FFF2-40B4-BE49-F238E27FC236}">
                  <a16:creationId xmlns:a16="http://schemas.microsoft.com/office/drawing/2014/main" id="{5F60997F-AE08-4048-AD7C-639DA16AC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75" name="Line 135">
              <a:extLst>
                <a:ext uri="{FF2B5EF4-FFF2-40B4-BE49-F238E27FC236}">
                  <a16:creationId xmlns:a16="http://schemas.microsoft.com/office/drawing/2014/main" id="{AEB84DB5-7115-3E4A-902E-C6F8E5E63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0276" name="Line 136">
              <a:extLst>
                <a:ext uri="{FF2B5EF4-FFF2-40B4-BE49-F238E27FC236}">
                  <a16:creationId xmlns:a16="http://schemas.microsoft.com/office/drawing/2014/main" id="{B488F9AE-D119-C140-AD2E-22AC1132C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" name="Rectangle 9">
              <a:extLst>
                <a:ext uri="{FF2B5EF4-FFF2-40B4-BE49-F238E27FC236}">
                  <a16:creationId xmlns:a16="http://schemas.microsoft.com/office/drawing/2014/main" id="{A00E2930-3DAC-6643-8809-41BFEC2D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TLBT</a:t>
              </a:r>
            </a:p>
          </p:txBody>
        </p:sp>
        <p:sp>
          <p:nvSpPr>
            <p:cNvPr id="9228" name="Rectangle 10">
              <a:extLst>
                <a:ext uri="{FF2B5EF4-FFF2-40B4-BE49-F238E27FC236}">
                  <a16:creationId xmlns:a16="http://schemas.microsoft.com/office/drawing/2014/main" id="{5FFCB919-2A31-974B-BCF3-5136FD1F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TLBI</a:t>
              </a:r>
            </a:p>
          </p:txBody>
        </p:sp>
      </p:grpSp>
      <p:sp>
        <p:nvSpPr>
          <p:cNvPr id="90117" name="Rectangle 138">
            <a:extLst>
              <a:ext uri="{FF2B5EF4-FFF2-40B4-BE49-F238E27FC236}">
                <a16:creationId xmlns:a16="http://schemas.microsoft.com/office/drawing/2014/main" id="{FE7AE2ED-89A6-4542-A0F1-90746CF79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Core i7 Address Translation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9" name="Rectangle 80">
            <a:extLst>
              <a:ext uri="{FF2B5EF4-FFF2-40B4-BE49-F238E27FC236}">
                <a16:creationId xmlns:a16="http://schemas.microsoft.com/office/drawing/2014/main" id="{23D24D60-FBBF-5D44-AD82-EFDD26BF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0" name="Rectangle 84">
            <a:extLst>
              <a:ext uri="{FF2B5EF4-FFF2-40B4-BE49-F238E27FC236}">
                <a16:creationId xmlns:a16="http://schemas.microsoft.com/office/drawing/2014/main" id="{B18E04A7-E272-8640-A2F9-C065B476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1" name="Rectangle 88">
            <a:extLst>
              <a:ext uri="{FF2B5EF4-FFF2-40B4-BE49-F238E27FC236}">
                <a16:creationId xmlns:a16="http://schemas.microsoft.com/office/drawing/2014/main" id="{7751879B-CF04-7543-8EA5-D51124731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2" name="Rectangle 92">
            <a:extLst>
              <a:ext uri="{FF2B5EF4-FFF2-40B4-BE49-F238E27FC236}">
                <a16:creationId xmlns:a16="http://schemas.microsoft.com/office/drawing/2014/main" id="{40557010-058E-9244-A1EE-3D36EA39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7" name="Rectangle 80">
            <a:extLst>
              <a:ext uri="{FF2B5EF4-FFF2-40B4-BE49-F238E27FC236}">
                <a16:creationId xmlns:a16="http://schemas.microsoft.com/office/drawing/2014/main" id="{7016A04E-A69D-5449-9AB2-7402299C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8" name="Rectangle 84">
            <a:extLst>
              <a:ext uri="{FF2B5EF4-FFF2-40B4-BE49-F238E27FC236}">
                <a16:creationId xmlns:a16="http://schemas.microsoft.com/office/drawing/2014/main" id="{B66A3C5A-6713-F341-8118-5EF0542D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9" name="Rectangle 88">
            <a:extLst>
              <a:ext uri="{FF2B5EF4-FFF2-40B4-BE49-F238E27FC236}">
                <a16:creationId xmlns:a16="http://schemas.microsoft.com/office/drawing/2014/main" id="{27F50569-8D9F-644D-971D-DF358072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0" name="Rectangle 92">
            <a:extLst>
              <a:ext uri="{FF2B5EF4-FFF2-40B4-BE49-F238E27FC236}">
                <a16:creationId xmlns:a16="http://schemas.microsoft.com/office/drawing/2014/main" id="{FE726E59-81B2-8D4A-B765-0E4CB3F5D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1" name="Rectangle 80">
            <a:extLst>
              <a:ext uri="{FF2B5EF4-FFF2-40B4-BE49-F238E27FC236}">
                <a16:creationId xmlns:a16="http://schemas.microsoft.com/office/drawing/2014/main" id="{6AAE0B9B-49BB-204A-A2E5-79097D86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2" name="Rectangle 84">
            <a:extLst>
              <a:ext uri="{FF2B5EF4-FFF2-40B4-BE49-F238E27FC236}">
                <a16:creationId xmlns:a16="http://schemas.microsoft.com/office/drawing/2014/main" id="{864E389A-D4CF-A84A-A215-B5326236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3" name="Rectangle 88">
            <a:extLst>
              <a:ext uri="{FF2B5EF4-FFF2-40B4-BE49-F238E27FC236}">
                <a16:creationId xmlns:a16="http://schemas.microsoft.com/office/drawing/2014/main" id="{E3A797D2-9E9E-4A49-97FE-161CA0F4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4" name="Rectangle 92">
            <a:extLst>
              <a:ext uri="{FF2B5EF4-FFF2-40B4-BE49-F238E27FC236}">
                <a16:creationId xmlns:a16="http://schemas.microsoft.com/office/drawing/2014/main" id="{4A89C3C8-847E-A243-BB26-AE47927C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5" name="Rectangle 80">
            <a:extLst>
              <a:ext uri="{FF2B5EF4-FFF2-40B4-BE49-F238E27FC236}">
                <a16:creationId xmlns:a16="http://schemas.microsoft.com/office/drawing/2014/main" id="{B7AA70DB-A847-4646-B780-5036BD7C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6" name="Rectangle 84">
            <a:extLst>
              <a:ext uri="{FF2B5EF4-FFF2-40B4-BE49-F238E27FC236}">
                <a16:creationId xmlns:a16="http://schemas.microsoft.com/office/drawing/2014/main" id="{2D12CBA1-9E35-9E4C-A253-2CCECAE4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7" name="Rectangle 88">
            <a:extLst>
              <a:ext uri="{FF2B5EF4-FFF2-40B4-BE49-F238E27FC236}">
                <a16:creationId xmlns:a16="http://schemas.microsoft.com/office/drawing/2014/main" id="{2BD4747A-78B7-CE4A-B34B-B0696559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8" name="Rectangle 92">
            <a:extLst>
              <a:ext uri="{FF2B5EF4-FFF2-40B4-BE49-F238E27FC236}">
                <a16:creationId xmlns:a16="http://schemas.microsoft.com/office/drawing/2014/main" id="{6D9EF6B1-1B94-6F40-B5FD-5A958A17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9" name="Rectangle 80">
            <a:extLst>
              <a:ext uri="{FF2B5EF4-FFF2-40B4-BE49-F238E27FC236}">
                <a16:creationId xmlns:a16="http://schemas.microsoft.com/office/drawing/2014/main" id="{C0760A7D-75B1-7A42-99C2-428A4506E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0" name="Rectangle 84">
            <a:extLst>
              <a:ext uri="{FF2B5EF4-FFF2-40B4-BE49-F238E27FC236}">
                <a16:creationId xmlns:a16="http://schemas.microsoft.com/office/drawing/2014/main" id="{A9DEF130-32C0-9B43-912F-530AC79F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1" name="Rectangle 88">
            <a:extLst>
              <a:ext uri="{FF2B5EF4-FFF2-40B4-BE49-F238E27FC236}">
                <a16:creationId xmlns:a16="http://schemas.microsoft.com/office/drawing/2014/main" id="{17B76143-6F44-714B-B0D3-11040415D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2" name="Rectangle 92">
            <a:extLst>
              <a:ext uri="{FF2B5EF4-FFF2-40B4-BE49-F238E27FC236}">
                <a16:creationId xmlns:a16="http://schemas.microsoft.com/office/drawing/2014/main" id="{1C9E06E6-836E-ED4A-A478-910E25B9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3" name="Rectangle 80">
            <a:extLst>
              <a:ext uri="{FF2B5EF4-FFF2-40B4-BE49-F238E27FC236}">
                <a16:creationId xmlns:a16="http://schemas.microsoft.com/office/drawing/2014/main" id="{6CA67A98-11F4-6140-AEB5-FB8729FFB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4" name="Rectangle 84">
            <a:extLst>
              <a:ext uri="{FF2B5EF4-FFF2-40B4-BE49-F238E27FC236}">
                <a16:creationId xmlns:a16="http://schemas.microsoft.com/office/drawing/2014/main" id="{25D71E31-F5A4-2441-8614-EE41D63A8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5" name="Rectangle 88">
            <a:extLst>
              <a:ext uri="{FF2B5EF4-FFF2-40B4-BE49-F238E27FC236}">
                <a16:creationId xmlns:a16="http://schemas.microsoft.com/office/drawing/2014/main" id="{D7DF9B6A-DF7B-874A-9B10-053272B1E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6" name="Rectangle 92">
            <a:extLst>
              <a:ext uri="{FF2B5EF4-FFF2-40B4-BE49-F238E27FC236}">
                <a16:creationId xmlns:a16="http://schemas.microsoft.com/office/drawing/2014/main" id="{7FF228B5-386B-9349-B7C7-FB8A682C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7" name="Rectangle 80">
            <a:extLst>
              <a:ext uri="{FF2B5EF4-FFF2-40B4-BE49-F238E27FC236}">
                <a16:creationId xmlns:a16="http://schemas.microsoft.com/office/drawing/2014/main" id="{AE8D4C08-5C85-AB49-949E-AAA56C4F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8" name="Rectangle 84">
            <a:extLst>
              <a:ext uri="{FF2B5EF4-FFF2-40B4-BE49-F238E27FC236}">
                <a16:creationId xmlns:a16="http://schemas.microsoft.com/office/drawing/2014/main" id="{C2C080F2-9919-EA44-8239-F769804B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9" name="Rectangle 88">
            <a:extLst>
              <a:ext uri="{FF2B5EF4-FFF2-40B4-BE49-F238E27FC236}">
                <a16:creationId xmlns:a16="http://schemas.microsoft.com/office/drawing/2014/main" id="{11BADEFB-F7D5-6E4B-ADEA-D16DB7AD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0" name="Rectangle 92">
            <a:extLst>
              <a:ext uri="{FF2B5EF4-FFF2-40B4-BE49-F238E27FC236}">
                <a16:creationId xmlns:a16="http://schemas.microsoft.com/office/drawing/2014/main" id="{E91EDB8A-E092-A742-8271-9D18B9F3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1" name="Rectangle 80">
            <a:extLst>
              <a:ext uri="{FF2B5EF4-FFF2-40B4-BE49-F238E27FC236}">
                <a16:creationId xmlns:a16="http://schemas.microsoft.com/office/drawing/2014/main" id="{37ED771C-D4F6-DC46-9661-E65658EE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2" name="Rectangle 84">
            <a:extLst>
              <a:ext uri="{FF2B5EF4-FFF2-40B4-BE49-F238E27FC236}">
                <a16:creationId xmlns:a16="http://schemas.microsoft.com/office/drawing/2014/main" id="{3A255489-9019-4D45-BCE7-0467657A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3" name="Rectangle 88">
            <a:extLst>
              <a:ext uri="{FF2B5EF4-FFF2-40B4-BE49-F238E27FC236}">
                <a16:creationId xmlns:a16="http://schemas.microsoft.com/office/drawing/2014/main" id="{30547132-D58E-E34E-8996-181847FFA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4" name="Rectangle 92">
            <a:extLst>
              <a:ext uri="{FF2B5EF4-FFF2-40B4-BE49-F238E27FC236}">
                <a16:creationId xmlns:a16="http://schemas.microsoft.com/office/drawing/2014/main" id="{B7DE8010-7AB6-BD4F-A288-CA051DA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6" name="Rectangle 117">
            <a:extLst>
              <a:ext uri="{FF2B5EF4-FFF2-40B4-BE49-F238E27FC236}">
                <a16:creationId xmlns:a16="http://schemas.microsoft.com/office/drawing/2014/main" id="{B219A4D0-5973-4949-8349-C38AC895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CI</a:t>
            </a:r>
          </a:p>
        </p:txBody>
      </p:sp>
      <p:sp>
        <p:nvSpPr>
          <p:cNvPr id="177" name="Rectangle 117">
            <a:extLst>
              <a:ext uri="{FF2B5EF4-FFF2-40B4-BE49-F238E27FC236}">
                <a16:creationId xmlns:a16="http://schemas.microsoft.com/office/drawing/2014/main" id="{28FF458D-E6A0-DF4A-944F-C874CB692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5105400"/>
            <a:ext cx="439737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</a:t>
            </a:r>
          </a:p>
        </p:txBody>
      </p:sp>
      <p:sp>
        <p:nvSpPr>
          <p:cNvPr id="90152" name="Line 101">
            <a:extLst>
              <a:ext uri="{FF2B5EF4-FFF2-40B4-BE49-F238E27FC236}">
                <a16:creationId xmlns:a16="http://schemas.microsoft.com/office/drawing/2014/main" id="{555B4D70-1107-D34D-B0D1-CFB7B5200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53" name="Line 102">
            <a:extLst>
              <a:ext uri="{FF2B5EF4-FFF2-40B4-BE49-F238E27FC236}">
                <a16:creationId xmlns:a16="http://schemas.microsoft.com/office/drawing/2014/main" id="{572E68D0-BF4E-1843-9823-BB887B95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54" name="Line 103">
            <a:extLst>
              <a:ext uri="{FF2B5EF4-FFF2-40B4-BE49-F238E27FC236}">
                <a16:creationId xmlns:a16="http://schemas.microsoft.com/office/drawing/2014/main" id="{63C0883E-CEE6-CA4B-95AC-B0CBCDB62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55" name="Line 104">
            <a:extLst>
              <a:ext uri="{FF2B5EF4-FFF2-40B4-BE49-F238E27FC236}">
                <a16:creationId xmlns:a16="http://schemas.microsoft.com/office/drawing/2014/main" id="{0CA998F6-E48C-8649-A719-EC9BECA11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2" name="Rectangle 45">
            <a:extLst>
              <a:ext uri="{FF2B5EF4-FFF2-40B4-BE49-F238E27FC236}">
                <a16:creationId xmlns:a16="http://schemas.microsoft.com/office/drawing/2014/main" id="{8F57D02B-A43A-7141-A56C-19A473B1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VPN1</a:t>
            </a:r>
          </a:p>
        </p:txBody>
      </p:sp>
      <p:sp>
        <p:nvSpPr>
          <p:cNvPr id="183" name="Rectangle 46">
            <a:extLst>
              <a:ext uri="{FF2B5EF4-FFF2-40B4-BE49-F238E27FC236}">
                <a16:creationId xmlns:a16="http://schemas.microsoft.com/office/drawing/2014/main" id="{48D1843E-DAE2-0846-9048-BAB9BB943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VPN2</a:t>
            </a:r>
          </a:p>
        </p:txBody>
      </p:sp>
      <p:sp>
        <p:nvSpPr>
          <p:cNvPr id="184" name="Rectangle 45">
            <a:extLst>
              <a:ext uri="{FF2B5EF4-FFF2-40B4-BE49-F238E27FC236}">
                <a16:creationId xmlns:a16="http://schemas.microsoft.com/office/drawing/2014/main" id="{6D9C9A0D-F998-4040-B588-38E24FDB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VPN3</a:t>
            </a:r>
          </a:p>
        </p:txBody>
      </p:sp>
      <p:sp>
        <p:nvSpPr>
          <p:cNvPr id="185" name="Rectangle 46">
            <a:extLst>
              <a:ext uri="{FF2B5EF4-FFF2-40B4-BE49-F238E27FC236}">
                <a16:creationId xmlns:a16="http://schemas.microsoft.com/office/drawing/2014/main" id="{77F73D03-D5A5-DC47-B661-FA0E432C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VPN4</a:t>
            </a:r>
          </a:p>
        </p:txBody>
      </p:sp>
      <p:sp>
        <p:nvSpPr>
          <p:cNvPr id="90160" name="Line 53">
            <a:extLst>
              <a:ext uri="{FF2B5EF4-FFF2-40B4-BE49-F238E27FC236}">
                <a16:creationId xmlns:a16="http://schemas.microsoft.com/office/drawing/2014/main" id="{5DC6575A-907E-FD4B-B11A-F2BA7D017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61" name="Line 54">
            <a:extLst>
              <a:ext uri="{FF2B5EF4-FFF2-40B4-BE49-F238E27FC236}">
                <a16:creationId xmlns:a16="http://schemas.microsoft.com/office/drawing/2014/main" id="{BC54611E-5AE2-8746-8BF9-407C74DA5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78" name="Rectangle 51">
            <a:extLst>
              <a:ext uri="{FF2B5EF4-FFF2-40B4-BE49-F238E27FC236}">
                <a16:creationId xmlns:a16="http://schemas.microsoft.com/office/drawing/2014/main" id="{D5226151-8196-3746-BEFE-B629B6A38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0163" name="Rectangle 9">
            <a:extLst>
              <a:ext uri="{FF2B5EF4-FFF2-40B4-BE49-F238E27FC236}">
                <a16:creationId xmlns:a16="http://schemas.microsoft.com/office/drawing/2014/main" id="{9F7DDACB-A66E-1A46-AC3F-83D15584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0164" name="Line 53">
            <a:extLst>
              <a:ext uri="{FF2B5EF4-FFF2-40B4-BE49-F238E27FC236}">
                <a16:creationId xmlns:a16="http://schemas.microsoft.com/office/drawing/2014/main" id="{4964E68E-97E5-6744-B23F-33B24649B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65" name="Line 54">
            <a:extLst>
              <a:ext uri="{FF2B5EF4-FFF2-40B4-BE49-F238E27FC236}">
                <a16:creationId xmlns:a16="http://schemas.microsoft.com/office/drawing/2014/main" id="{F0B88746-BE60-3340-AE9F-5CD554E5E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6" name="Rectangle 51">
            <a:extLst>
              <a:ext uri="{FF2B5EF4-FFF2-40B4-BE49-F238E27FC236}">
                <a16:creationId xmlns:a16="http://schemas.microsoft.com/office/drawing/2014/main" id="{31F9FD7F-F081-8B47-9245-279DC727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0167" name="Rectangle 9">
            <a:extLst>
              <a:ext uri="{FF2B5EF4-FFF2-40B4-BE49-F238E27FC236}">
                <a16:creationId xmlns:a16="http://schemas.microsoft.com/office/drawing/2014/main" id="{A85D0021-C467-134B-97DA-1BEFE41D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0168" name="Line 53">
            <a:extLst>
              <a:ext uri="{FF2B5EF4-FFF2-40B4-BE49-F238E27FC236}">
                <a16:creationId xmlns:a16="http://schemas.microsoft.com/office/drawing/2014/main" id="{5F54AF16-1BAA-CF4B-B6E8-3E0F420D8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69" name="Line 54">
            <a:extLst>
              <a:ext uri="{FF2B5EF4-FFF2-40B4-BE49-F238E27FC236}">
                <a16:creationId xmlns:a16="http://schemas.microsoft.com/office/drawing/2014/main" id="{233DF697-41F3-2843-B5E5-AA82BF9A1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91" name="Rectangle 51">
            <a:extLst>
              <a:ext uri="{FF2B5EF4-FFF2-40B4-BE49-F238E27FC236}">
                <a16:creationId xmlns:a16="http://schemas.microsoft.com/office/drawing/2014/main" id="{65599137-B9CD-FD4C-86D5-407BF99B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0171" name="Rectangle 9">
            <a:extLst>
              <a:ext uri="{FF2B5EF4-FFF2-40B4-BE49-F238E27FC236}">
                <a16:creationId xmlns:a16="http://schemas.microsoft.com/office/drawing/2014/main" id="{EB9781B6-0622-9141-BB0A-6BC5293D9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0172" name="Line 53">
            <a:extLst>
              <a:ext uri="{FF2B5EF4-FFF2-40B4-BE49-F238E27FC236}">
                <a16:creationId xmlns:a16="http://schemas.microsoft.com/office/drawing/2014/main" id="{A16E7972-9946-BA43-BEA1-2879C217F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73" name="Line 54">
            <a:extLst>
              <a:ext uri="{FF2B5EF4-FFF2-40B4-BE49-F238E27FC236}">
                <a16:creationId xmlns:a16="http://schemas.microsoft.com/office/drawing/2014/main" id="{81132384-3267-224C-AC7B-D85B92318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95" name="Rectangle 51">
            <a:extLst>
              <a:ext uri="{FF2B5EF4-FFF2-40B4-BE49-F238E27FC236}">
                <a16:creationId xmlns:a16="http://schemas.microsoft.com/office/drawing/2014/main" id="{EACBBF45-C57F-4A47-979C-CBA31430A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0175" name="Rectangle 9">
            <a:extLst>
              <a:ext uri="{FF2B5EF4-FFF2-40B4-BE49-F238E27FC236}">
                <a16:creationId xmlns:a16="http://schemas.microsoft.com/office/drawing/2014/main" id="{937543FC-2655-594B-9B72-2AB2F51B4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0176" name="Line 54">
            <a:extLst>
              <a:ext uri="{FF2B5EF4-FFF2-40B4-BE49-F238E27FC236}">
                <a16:creationId xmlns:a16="http://schemas.microsoft.com/office/drawing/2014/main" id="{E66FD80F-17C9-2147-85AF-5AF822957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5389563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77" name="Text Box 7">
            <a:extLst>
              <a:ext uri="{FF2B5EF4-FFF2-40B4-BE49-F238E27FC236}">
                <a16:creationId xmlns:a16="http://schemas.microsoft.com/office/drawing/2014/main" id="{C5A5EF12-8EEB-D64A-9B52-053847078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5257800"/>
            <a:ext cx="546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CR3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0178" name="Text Box 44">
            <a:extLst>
              <a:ext uri="{FF2B5EF4-FFF2-40B4-BE49-F238E27FC236}">
                <a16:creationId xmlns:a16="http://schemas.microsoft.com/office/drawing/2014/main" id="{F2F794F5-6E1C-3C4B-9E28-0662876F5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6394450"/>
            <a:ext cx="13858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Verdana" panose="020B0604030504040204" pitchFamily="34" charset="0"/>
              </a:rPr>
              <a:t>Page Tables</a:t>
            </a:r>
          </a:p>
        </p:txBody>
      </p:sp>
      <p:sp>
        <p:nvSpPr>
          <p:cNvPr id="90179" name="Text Box 11">
            <a:extLst>
              <a:ext uri="{FF2B5EF4-FFF2-40B4-BE49-F238E27FC236}">
                <a16:creationId xmlns:a16="http://schemas.microsoft.com/office/drawing/2014/main" id="{30DCD066-DAAC-1E4A-B928-B8D2DF6E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4673600"/>
            <a:ext cx="2968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0180" name="Text Box 11">
            <a:extLst>
              <a:ext uri="{FF2B5EF4-FFF2-40B4-BE49-F238E27FC236}">
                <a16:creationId xmlns:a16="http://schemas.microsoft.com/office/drawing/2014/main" id="{B8A53418-320E-A240-95E5-631E241A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0181" name="Text Box 11">
            <a:extLst>
              <a:ext uri="{FF2B5EF4-FFF2-40B4-BE49-F238E27FC236}">
                <a16:creationId xmlns:a16="http://schemas.microsoft.com/office/drawing/2014/main" id="{B981ADD7-F857-2749-B426-1617D4BE1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0182" name="Text Box 11">
            <a:extLst>
              <a:ext uri="{FF2B5EF4-FFF2-40B4-BE49-F238E27FC236}">
                <a16:creationId xmlns:a16="http://schemas.microsoft.com/office/drawing/2014/main" id="{A7EE762E-643F-494B-9592-75B41C5F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0183" name="Line 24">
            <a:extLst>
              <a:ext uri="{FF2B5EF4-FFF2-40B4-BE49-F238E27FC236}">
                <a16:creationId xmlns:a16="http://schemas.microsoft.com/office/drawing/2014/main" id="{082CED4E-C747-A547-BD41-FECAE728D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825" y="5791200"/>
            <a:ext cx="7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84" name="Line 25">
            <a:extLst>
              <a:ext uri="{FF2B5EF4-FFF2-40B4-BE49-F238E27FC236}">
                <a16:creationId xmlns:a16="http://schemas.microsoft.com/office/drawing/2014/main" id="{0EFDD1BF-2971-CC4F-99B1-DFE2B93D7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85" name="Line 8">
            <a:extLst>
              <a:ext uri="{FF2B5EF4-FFF2-40B4-BE49-F238E27FC236}">
                <a16:creationId xmlns:a16="http://schemas.microsoft.com/office/drawing/2014/main" id="{66B22E7A-4236-6D49-8744-BD74E2904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233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86" name="Line 24">
            <a:extLst>
              <a:ext uri="{FF2B5EF4-FFF2-40B4-BE49-F238E27FC236}">
                <a16:creationId xmlns:a16="http://schemas.microsoft.com/office/drawing/2014/main" id="{F9C95E00-077A-5A4A-9A42-CF2D0569F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579120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87" name="Line 25">
            <a:extLst>
              <a:ext uri="{FF2B5EF4-FFF2-40B4-BE49-F238E27FC236}">
                <a16:creationId xmlns:a16="http://schemas.microsoft.com/office/drawing/2014/main" id="{4B8CF484-C537-C645-9938-51F28DAA2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88" name="Line 8">
            <a:extLst>
              <a:ext uri="{FF2B5EF4-FFF2-40B4-BE49-F238E27FC236}">
                <a16:creationId xmlns:a16="http://schemas.microsoft.com/office/drawing/2014/main" id="{B2D741BC-886F-4C4D-B324-A5FB419553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6438" y="5334000"/>
            <a:ext cx="271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89" name="Line 24">
            <a:extLst>
              <a:ext uri="{FF2B5EF4-FFF2-40B4-BE49-F238E27FC236}">
                <a16:creationId xmlns:a16="http://schemas.microsoft.com/office/drawing/2014/main" id="{2A0A3AFE-9354-9B48-983A-7E50C68D3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5791200"/>
            <a:ext cx="7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90" name="Line 25">
            <a:extLst>
              <a:ext uri="{FF2B5EF4-FFF2-40B4-BE49-F238E27FC236}">
                <a16:creationId xmlns:a16="http://schemas.microsoft.com/office/drawing/2014/main" id="{A19D0AF5-C1E1-AD4C-9BD5-300C151C1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191" name="Line 8">
            <a:extLst>
              <a:ext uri="{FF2B5EF4-FFF2-40B4-BE49-F238E27FC236}">
                <a16:creationId xmlns:a16="http://schemas.microsoft.com/office/drawing/2014/main" id="{A0DF711F-5BB7-5B47-84E8-1DC953832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8438" y="5334000"/>
            <a:ext cx="271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Oval 137">
            <a:extLst>
              <a:ext uri="{FF2B5EF4-FFF2-40B4-BE49-F238E27FC236}">
                <a16:creationId xmlns:a16="http://schemas.microsoft.com/office/drawing/2014/main" id="{550409C3-7D06-544F-B781-23701851D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62213"/>
            <a:ext cx="5162550" cy="230981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92163" name="Text Box 30">
            <a:extLst>
              <a:ext uri="{FF2B5EF4-FFF2-40B4-BE49-F238E27FC236}">
                <a16:creationId xmlns:a16="http://schemas.microsoft.com/office/drawing/2014/main" id="{2BEC546F-5AF7-FF48-8D99-BD84D12A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86200"/>
            <a:ext cx="3794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0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92164" name="灯片编号占位符 5">
            <a:extLst>
              <a:ext uri="{FF2B5EF4-FFF2-40B4-BE49-F238E27FC236}">
                <a16:creationId xmlns:a16="http://schemas.microsoft.com/office/drawing/2014/main" id="{FC8BAC11-D1AF-8749-B691-D245DFA2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D9576-DCC9-4742-A4F6-D111E6C7AC8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92165" name="Group 137">
            <a:extLst>
              <a:ext uri="{FF2B5EF4-FFF2-40B4-BE49-F238E27FC236}">
                <a16:creationId xmlns:a16="http://schemas.microsoft.com/office/drawing/2014/main" id="{F36B7D73-F34C-5642-8C0B-F32B7ED6CE89}"/>
              </a:ext>
            </a:extLst>
          </p:cNvPr>
          <p:cNvGrpSpPr>
            <a:grpSpLocks/>
          </p:cNvGrpSpPr>
          <p:nvPr/>
        </p:nvGrpSpPr>
        <p:grpSpPr bwMode="auto">
          <a:xfrm>
            <a:off x="-49213" y="1371600"/>
            <a:ext cx="9117013" cy="4959350"/>
            <a:chOff x="-127" y="572"/>
            <a:chExt cx="5743" cy="3405"/>
          </a:xfrm>
        </p:grpSpPr>
        <p:sp>
          <p:nvSpPr>
            <p:cNvPr id="92241" name="Text Box 30">
              <a:extLst>
                <a:ext uri="{FF2B5EF4-FFF2-40B4-BE49-F238E27FC236}">
                  <a16:creationId xmlns:a16="http://schemas.microsoft.com/office/drawing/2014/main" id="{00078324-F75B-814C-AB43-99BAB8138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Verdana" panose="020B0604030504040204" pitchFamily="34" charset="0"/>
                </a:rPr>
                <a:t>...</a:t>
              </a:r>
            </a:p>
          </p:txBody>
        </p:sp>
        <p:sp>
          <p:nvSpPr>
            <p:cNvPr id="9221" name="Rectangle 3">
              <a:extLst>
                <a:ext uri="{FF2B5EF4-FFF2-40B4-BE49-F238E27FC236}">
                  <a16:creationId xmlns:a16="http://schemas.microsoft.com/office/drawing/2014/main" id="{C11D5232-6AD5-ED49-AECE-6D596450F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CPU</a:t>
              </a:r>
            </a:p>
          </p:txBody>
        </p:sp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F88BBF0D-E41A-4741-99E0-779DEA1D3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VPN</a:t>
              </a:r>
            </a:p>
          </p:txBody>
        </p:sp>
        <p:sp>
          <p:nvSpPr>
            <p:cNvPr id="9223" name="Rectangle 5">
              <a:extLst>
                <a:ext uri="{FF2B5EF4-FFF2-40B4-BE49-F238E27FC236}">
                  <a16:creationId xmlns:a16="http://schemas.microsoft.com/office/drawing/2014/main" id="{18C58AF0-757E-A64A-90E8-D373EAE6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VPO</a:t>
              </a:r>
            </a:p>
          </p:txBody>
        </p:sp>
        <p:sp>
          <p:nvSpPr>
            <p:cNvPr id="92245" name="Text Box 6">
              <a:extLst>
                <a:ext uri="{FF2B5EF4-FFF2-40B4-BE49-F238E27FC236}">
                  <a16:creationId xmlns:a16="http://schemas.microsoft.com/office/drawing/2014/main" id="{E5D43834-18C9-AA45-A6E6-D31300903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36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2246" name="Text Box 7">
              <a:extLst>
                <a:ext uri="{FF2B5EF4-FFF2-40B4-BE49-F238E27FC236}">
                  <a16:creationId xmlns:a16="http://schemas.microsoft.com/office/drawing/2014/main" id="{1C79B63C-BD75-9540-9254-EEC133CED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92247" name="Line 8">
              <a:extLst>
                <a:ext uri="{FF2B5EF4-FFF2-40B4-BE49-F238E27FC236}">
                  <a16:creationId xmlns:a16="http://schemas.microsoft.com/office/drawing/2014/main" id="{B53F9E59-45DF-6D41-A214-3D28E4FBE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48" name="Text Box 11">
              <a:extLst>
                <a:ext uri="{FF2B5EF4-FFF2-40B4-BE49-F238E27FC236}">
                  <a16:creationId xmlns:a16="http://schemas.microsoft.com/office/drawing/2014/main" id="{BF2AC4F3-D4FD-C845-9CD2-4615836EE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88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92249" name="Text Box 12">
              <a:extLst>
                <a:ext uri="{FF2B5EF4-FFF2-40B4-BE49-F238E27FC236}">
                  <a16:creationId xmlns:a16="http://schemas.microsoft.com/office/drawing/2014/main" id="{6EF687D8-17B2-AC42-9BEB-319855ACC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32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2250" name="Text Box 13">
              <a:extLst>
                <a:ext uri="{FF2B5EF4-FFF2-40B4-BE49-F238E27FC236}">
                  <a16:creationId xmlns:a16="http://schemas.microsoft.com/office/drawing/2014/main" id="{076F6273-6165-B543-8845-46A933E03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933"/>
              <a:ext cx="14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Virtual address (VA)</a:t>
              </a:r>
            </a:p>
          </p:txBody>
        </p:sp>
        <p:sp>
          <p:nvSpPr>
            <p:cNvPr id="9232" name="Rectangle 14">
              <a:extLst>
                <a:ext uri="{FF2B5EF4-FFF2-40B4-BE49-F238E27FC236}">
                  <a16:creationId xmlns:a16="http://schemas.microsoft.com/office/drawing/2014/main" id="{BDFB4E69-25F3-934A-B850-7DCD7F6C5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3" name="Rectangle 15">
              <a:extLst>
                <a:ext uri="{FF2B5EF4-FFF2-40B4-BE49-F238E27FC236}">
                  <a16:creationId xmlns:a16="http://schemas.microsoft.com/office/drawing/2014/main" id="{7CD77A15-B146-E54F-9488-1424911DE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4" name="Rectangle 16">
              <a:extLst>
                <a:ext uri="{FF2B5EF4-FFF2-40B4-BE49-F238E27FC236}">
                  <a16:creationId xmlns:a16="http://schemas.microsoft.com/office/drawing/2014/main" id="{ECBFF569-51BF-CA49-BE91-0D2D3414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5" name="Rectangle 17">
              <a:extLst>
                <a:ext uri="{FF2B5EF4-FFF2-40B4-BE49-F238E27FC236}">
                  <a16:creationId xmlns:a16="http://schemas.microsoft.com/office/drawing/2014/main" id="{DF45D891-E2F6-8147-A717-9038CB6C4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6" name="Rectangle 18">
              <a:extLst>
                <a:ext uri="{FF2B5EF4-FFF2-40B4-BE49-F238E27FC236}">
                  <a16:creationId xmlns:a16="http://schemas.microsoft.com/office/drawing/2014/main" id="{0CF1AFFC-448C-AE4C-A455-412AFFBFE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7" name="Rectangle 19">
              <a:extLst>
                <a:ext uri="{FF2B5EF4-FFF2-40B4-BE49-F238E27FC236}">
                  <a16:creationId xmlns:a16="http://schemas.microsoft.com/office/drawing/2014/main" id="{C8AA568F-4A34-0647-82CB-079B0C91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8" name="Rectangle 20">
              <a:extLst>
                <a:ext uri="{FF2B5EF4-FFF2-40B4-BE49-F238E27FC236}">
                  <a16:creationId xmlns:a16="http://schemas.microsoft.com/office/drawing/2014/main" id="{D1733E24-1194-6747-9DF3-D31C195A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9" name="Rectangle 21">
              <a:extLst>
                <a:ext uri="{FF2B5EF4-FFF2-40B4-BE49-F238E27FC236}">
                  <a16:creationId xmlns:a16="http://schemas.microsoft.com/office/drawing/2014/main" id="{49E41015-CA01-6C42-9548-28FC29CC8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0" name="Rectangle 22">
              <a:extLst>
                <a:ext uri="{FF2B5EF4-FFF2-40B4-BE49-F238E27FC236}">
                  <a16:creationId xmlns:a16="http://schemas.microsoft.com/office/drawing/2014/main" id="{5E608100-7218-0D4A-B18C-37441F32F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1" name="Rectangle 23">
              <a:extLst>
                <a:ext uri="{FF2B5EF4-FFF2-40B4-BE49-F238E27FC236}">
                  <a16:creationId xmlns:a16="http://schemas.microsoft.com/office/drawing/2014/main" id="{B6F3C3DC-DC25-B24D-A837-5C8623C1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2" name="Rectangle 24">
              <a:extLst>
                <a:ext uri="{FF2B5EF4-FFF2-40B4-BE49-F238E27FC236}">
                  <a16:creationId xmlns:a16="http://schemas.microsoft.com/office/drawing/2014/main" id="{6B41AD81-6397-104F-90FE-00CAEBD88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3" name="Rectangle 25">
              <a:extLst>
                <a:ext uri="{FF2B5EF4-FFF2-40B4-BE49-F238E27FC236}">
                  <a16:creationId xmlns:a16="http://schemas.microsoft.com/office/drawing/2014/main" id="{7FE9D042-34F8-2845-A66C-E19ECBC97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4" name="Rectangle 26">
              <a:extLst>
                <a:ext uri="{FF2B5EF4-FFF2-40B4-BE49-F238E27FC236}">
                  <a16:creationId xmlns:a16="http://schemas.microsoft.com/office/drawing/2014/main" id="{B178C7A0-4A97-3641-9B00-E464891F1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5" name="Rectangle 27">
              <a:extLst>
                <a:ext uri="{FF2B5EF4-FFF2-40B4-BE49-F238E27FC236}">
                  <a16:creationId xmlns:a16="http://schemas.microsoft.com/office/drawing/2014/main" id="{DBFD5651-2584-DE4E-A970-5690B7D8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6" name="Rectangle 28">
              <a:extLst>
                <a:ext uri="{FF2B5EF4-FFF2-40B4-BE49-F238E27FC236}">
                  <a16:creationId xmlns:a16="http://schemas.microsoft.com/office/drawing/2014/main" id="{F0843F0B-7FCB-564D-9C2E-D729F9675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7" name="Rectangle 29">
              <a:extLst>
                <a:ext uri="{FF2B5EF4-FFF2-40B4-BE49-F238E27FC236}">
                  <a16:creationId xmlns:a16="http://schemas.microsoft.com/office/drawing/2014/main" id="{5A5191A2-E2F6-5243-95BB-DB8148D3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267" name="Line 31">
              <a:extLst>
                <a:ext uri="{FF2B5EF4-FFF2-40B4-BE49-F238E27FC236}">
                  <a16:creationId xmlns:a16="http://schemas.microsoft.com/office/drawing/2014/main" id="{DE9A15E5-88AF-2C42-9F59-C6D235152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92"/>
              <a:ext cx="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68" name="Line 32">
              <a:extLst>
                <a:ext uri="{FF2B5EF4-FFF2-40B4-BE49-F238E27FC236}">
                  <a16:creationId xmlns:a16="http://schemas.microsoft.com/office/drawing/2014/main" id="{8AD3AF28-706C-D74D-B780-3E032E30E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4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69" name="Line 33">
              <a:extLst>
                <a:ext uri="{FF2B5EF4-FFF2-40B4-BE49-F238E27FC236}">
                  <a16:creationId xmlns:a16="http://schemas.microsoft.com/office/drawing/2014/main" id="{ADE74546-0412-0B40-94D5-AF5CA648A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7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0" name="Line 34">
              <a:extLst>
                <a:ext uri="{FF2B5EF4-FFF2-40B4-BE49-F238E27FC236}">
                  <a16:creationId xmlns:a16="http://schemas.microsoft.com/office/drawing/2014/main" id="{22CF7CF5-B168-DF48-9AA7-AAA0E8B38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3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1" name="Line 35">
              <a:extLst>
                <a:ext uri="{FF2B5EF4-FFF2-40B4-BE49-F238E27FC236}">
                  <a16:creationId xmlns:a16="http://schemas.microsoft.com/office/drawing/2014/main" id="{9D839D40-73DA-D947-B942-1DE64CD6F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3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2" name="Line 36">
              <a:extLst>
                <a:ext uri="{FF2B5EF4-FFF2-40B4-BE49-F238E27FC236}">
                  <a16:creationId xmlns:a16="http://schemas.microsoft.com/office/drawing/2014/main" id="{E4DE3AFD-B436-F84C-BA6C-554996D98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01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3" name="Line 37">
              <a:extLst>
                <a:ext uri="{FF2B5EF4-FFF2-40B4-BE49-F238E27FC236}">
                  <a16:creationId xmlns:a16="http://schemas.microsoft.com/office/drawing/2014/main" id="{8C2DF87E-77C1-9C49-B785-0469B1817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97"/>
              <a:ext cx="1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4" name="Line 38">
              <a:extLst>
                <a:ext uri="{FF2B5EF4-FFF2-40B4-BE49-F238E27FC236}">
                  <a16:creationId xmlns:a16="http://schemas.microsoft.com/office/drawing/2014/main" id="{5A36A64D-9F9C-DA42-9B2A-0970D9BC3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5" name="Line 39">
              <a:extLst>
                <a:ext uri="{FF2B5EF4-FFF2-40B4-BE49-F238E27FC236}">
                  <a16:creationId xmlns:a16="http://schemas.microsoft.com/office/drawing/2014/main" id="{4E22D1D6-A21B-9A4C-933A-21BED140A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6" name="Line 40">
              <a:extLst>
                <a:ext uri="{FF2B5EF4-FFF2-40B4-BE49-F238E27FC236}">
                  <a16:creationId xmlns:a16="http://schemas.microsoft.com/office/drawing/2014/main" id="{5F45BECF-C3ED-FB4A-A0AE-1DFA4D122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7" name="Line 41">
              <a:extLst>
                <a:ext uri="{FF2B5EF4-FFF2-40B4-BE49-F238E27FC236}">
                  <a16:creationId xmlns:a16="http://schemas.microsoft.com/office/drawing/2014/main" id="{17D068E1-BBE4-4E49-AA2A-D07029137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8" name="Line 42">
              <a:extLst>
                <a:ext uri="{FF2B5EF4-FFF2-40B4-BE49-F238E27FC236}">
                  <a16:creationId xmlns:a16="http://schemas.microsoft.com/office/drawing/2014/main" id="{0237A37B-EAF9-794B-9C8D-9B6736FBC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392"/>
              <a:ext cx="0" cy="16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9" name="Line 43">
              <a:extLst>
                <a:ext uri="{FF2B5EF4-FFF2-40B4-BE49-F238E27FC236}">
                  <a16:creationId xmlns:a16="http://schemas.microsoft.com/office/drawing/2014/main" id="{C0200929-BF04-8843-96ED-055789272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80" name="Text Box 44">
              <a:extLst>
                <a:ext uri="{FF2B5EF4-FFF2-40B4-BE49-F238E27FC236}">
                  <a16:creationId xmlns:a16="http://schemas.microsoft.com/office/drawing/2014/main" id="{85763281-ED94-8741-B63B-19A96F5D7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12"/>
              <a:ext cx="210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TLB (16 sets, 4 entries/set)</a:t>
              </a:r>
            </a:p>
          </p:txBody>
        </p:sp>
        <p:sp>
          <p:nvSpPr>
            <p:cNvPr id="9278" name="Rectangle 60">
              <a:extLst>
                <a:ext uri="{FF2B5EF4-FFF2-40B4-BE49-F238E27FC236}">
                  <a16:creationId xmlns:a16="http://schemas.microsoft.com/office/drawing/2014/main" id="{BA2A7373-D121-954A-A27D-83E1926C3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PPN</a:t>
              </a:r>
            </a:p>
          </p:txBody>
        </p:sp>
        <p:sp>
          <p:nvSpPr>
            <p:cNvPr id="9279" name="Rectangle 61">
              <a:extLst>
                <a:ext uri="{FF2B5EF4-FFF2-40B4-BE49-F238E27FC236}">
                  <a16:creationId xmlns:a16="http://schemas.microsoft.com/office/drawing/2014/main" id="{593F0D2F-2F41-324F-88E4-1609D49B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PPO</a:t>
              </a:r>
            </a:p>
          </p:txBody>
        </p:sp>
        <p:sp>
          <p:nvSpPr>
            <p:cNvPr id="92283" name="Text Box 62">
              <a:extLst>
                <a:ext uri="{FF2B5EF4-FFF2-40B4-BE49-F238E27FC236}">
                  <a16:creationId xmlns:a16="http://schemas.microsoft.com/office/drawing/2014/main" id="{2F6F54E3-0A41-F247-9BF2-E8AC1A158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4</a:t>
              </a:r>
              <a:r>
                <a:rPr lang="zh-CN" altLang="en-US" sz="1400" b="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92284" name="Text Box 63">
              <a:extLst>
                <a:ext uri="{FF2B5EF4-FFF2-40B4-BE49-F238E27FC236}">
                  <a16:creationId xmlns:a16="http://schemas.microsoft.com/office/drawing/2014/main" id="{C5F35411-F2F1-8F47-83AB-7C4AA1955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92285" name="Line 64">
              <a:extLst>
                <a:ext uri="{FF2B5EF4-FFF2-40B4-BE49-F238E27FC236}">
                  <a16:creationId xmlns:a16="http://schemas.microsoft.com/office/drawing/2014/main" id="{7DBA2055-04EE-4542-956C-A0A573668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4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86" name="Line 65">
              <a:extLst>
                <a:ext uri="{FF2B5EF4-FFF2-40B4-BE49-F238E27FC236}">
                  <a16:creationId xmlns:a16="http://schemas.microsoft.com/office/drawing/2014/main" id="{008ECD87-D4FF-9744-A8DB-45C5252A0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46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87" name="Line 66">
              <a:extLst>
                <a:ext uri="{FF2B5EF4-FFF2-40B4-BE49-F238E27FC236}">
                  <a16:creationId xmlns:a16="http://schemas.microsoft.com/office/drawing/2014/main" id="{04B7D3D1-626C-1942-B92B-B963EC8B6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0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88" name="Line 67">
              <a:extLst>
                <a:ext uri="{FF2B5EF4-FFF2-40B4-BE49-F238E27FC236}">
                  <a16:creationId xmlns:a16="http://schemas.microsoft.com/office/drawing/2014/main" id="{B03B9F5B-E631-2C4C-A707-67D7E3788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89" name="Text Box 73">
              <a:extLst>
                <a:ext uri="{FF2B5EF4-FFF2-40B4-BE49-F238E27FC236}">
                  <a16:creationId xmlns:a16="http://schemas.microsoft.com/office/drawing/2014/main" id="{CB4553D7-8697-5940-A1B4-3391B1623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7" y="2541"/>
              <a:ext cx="4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TLBmiss</a:t>
              </a:r>
            </a:p>
          </p:txBody>
        </p:sp>
        <p:sp>
          <p:nvSpPr>
            <p:cNvPr id="92290" name="Text Box 74">
              <a:extLst>
                <a:ext uri="{FF2B5EF4-FFF2-40B4-BE49-F238E27FC236}">
                  <a16:creationId xmlns:a16="http://schemas.microsoft.com/office/drawing/2014/main" id="{CE299DFD-9342-3545-AEA3-9966633FA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80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TLB 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hit</a:t>
              </a:r>
            </a:p>
          </p:txBody>
        </p:sp>
        <p:sp>
          <p:nvSpPr>
            <p:cNvPr id="92291" name="Line 75">
              <a:extLst>
                <a:ext uri="{FF2B5EF4-FFF2-40B4-BE49-F238E27FC236}">
                  <a16:creationId xmlns:a16="http://schemas.microsoft.com/office/drawing/2014/main" id="{7D463588-A15B-CD47-B7A8-F4197004A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57"/>
              <a:ext cx="2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92" name="Line 76">
              <a:extLst>
                <a:ext uri="{FF2B5EF4-FFF2-40B4-BE49-F238E27FC236}">
                  <a16:creationId xmlns:a16="http://schemas.microsoft.com/office/drawing/2014/main" id="{61ED6502-51FE-0140-BAAA-C70BE5CB4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0" cy="1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93" name="Text Box 77">
              <a:extLst>
                <a:ext uri="{FF2B5EF4-FFF2-40B4-BE49-F238E27FC236}">
                  <a16:creationId xmlns:a16="http://schemas.microsoft.com/office/drawing/2014/main" id="{13AEB5C9-D089-5F49-BBC8-E3D468F7D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408"/>
              <a:ext cx="667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physical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address 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(PA)</a:t>
              </a:r>
            </a:p>
          </p:txBody>
        </p:sp>
        <p:sp>
          <p:nvSpPr>
            <p:cNvPr id="9296" name="Rectangle 78">
              <a:extLst>
                <a:ext uri="{FF2B5EF4-FFF2-40B4-BE49-F238E27FC236}">
                  <a16:creationId xmlns:a16="http://schemas.microsoft.com/office/drawing/2014/main" id="{6F79F849-28F6-7B44-B4C8-9382A1F3D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</a:t>
              </a:r>
            </a:p>
          </p:txBody>
        </p:sp>
        <p:sp>
          <p:nvSpPr>
            <p:cNvPr id="92295" name="Text Box 79">
              <a:extLst>
                <a:ext uri="{FF2B5EF4-FFF2-40B4-BE49-F238E27FC236}">
                  <a16:creationId xmlns:a16="http://schemas.microsoft.com/office/drawing/2014/main" id="{E71C9747-4C35-C549-9FE8-F18B6C5D0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572"/>
              <a:ext cx="4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32</a:t>
              </a:r>
              <a:r>
                <a:rPr lang="en-US" altLang="zh-CN" sz="1400" b="0">
                  <a:latin typeface="Verdana" panose="020B0604030504040204" pitchFamily="34" charset="0"/>
                </a:rPr>
                <a:t>/64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2296" name="Line 97">
              <a:extLst>
                <a:ext uri="{FF2B5EF4-FFF2-40B4-BE49-F238E27FC236}">
                  <a16:creationId xmlns:a16="http://schemas.microsoft.com/office/drawing/2014/main" id="{07BAF210-4099-3B47-B66F-D690B0016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43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97" name="Line 98">
              <a:extLst>
                <a:ext uri="{FF2B5EF4-FFF2-40B4-BE49-F238E27FC236}">
                  <a16:creationId xmlns:a16="http://schemas.microsoft.com/office/drawing/2014/main" id="{D3A227CE-88A3-E140-8338-0F1E61D2A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880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98" name="Line 99">
              <a:extLst>
                <a:ext uri="{FF2B5EF4-FFF2-40B4-BE49-F238E27FC236}">
                  <a16:creationId xmlns:a16="http://schemas.microsoft.com/office/drawing/2014/main" id="{6F5D0432-B52D-1849-A5E6-A2A50D07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2880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99" name="Line 100">
              <a:extLst>
                <a:ext uri="{FF2B5EF4-FFF2-40B4-BE49-F238E27FC236}">
                  <a16:creationId xmlns:a16="http://schemas.microsoft.com/office/drawing/2014/main" id="{5D962C8E-A0CE-6948-B9D2-ECB3DA17F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873"/>
              <a:ext cx="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0" name="Line 101">
              <a:extLst>
                <a:ext uri="{FF2B5EF4-FFF2-40B4-BE49-F238E27FC236}">
                  <a16:creationId xmlns:a16="http://schemas.microsoft.com/office/drawing/2014/main" id="{D6404D36-730E-7A40-85C1-BBCC2CA43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1" name="Line 102">
              <a:extLst>
                <a:ext uri="{FF2B5EF4-FFF2-40B4-BE49-F238E27FC236}">
                  <a16:creationId xmlns:a16="http://schemas.microsoft.com/office/drawing/2014/main" id="{BCEBC844-F3B1-7949-8188-6C12ED341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2" name="Line 103">
              <a:extLst>
                <a:ext uri="{FF2B5EF4-FFF2-40B4-BE49-F238E27FC236}">
                  <a16:creationId xmlns:a16="http://schemas.microsoft.com/office/drawing/2014/main" id="{5C881A15-B28B-8043-9D65-268895BD5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3" name="Line 104">
              <a:extLst>
                <a:ext uri="{FF2B5EF4-FFF2-40B4-BE49-F238E27FC236}">
                  <a16:creationId xmlns:a16="http://schemas.microsoft.com/office/drawing/2014/main" id="{DCFF7C0B-5601-7F45-B612-ECE732F86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4" name="Line 105">
              <a:extLst>
                <a:ext uri="{FF2B5EF4-FFF2-40B4-BE49-F238E27FC236}">
                  <a16:creationId xmlns:a16="http://schemas.microsoft.com/office/drawing/2014/main" id="{E417F3D8-8803-5643-A391-EAA05713F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2141"/>
              <a:ext cx="0" cy="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5" name="Line 106">
              <a:extLst>
                <a:ext uri="{FF2B5EF4-FFF2-40B4-BE49-F238E27FC236}">
                  <a16:creationId xmlns:a16="http://schemas.microsoft.com/office/drawing/2014/main" id="{AF1C92E6-C328-0547-A7C8-AC33649D6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37"/>
              <a:ext cx="24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6" name="Line 107">
              <a:extLst>
                <a:ext uri="{FF2B5EF4-FFF2-40B4-BE49-F238E27FC236}">
                  <a16:creationId xmlns:a16="http://schemas.microsoft.com/office/drawing/2014/main" id="{D438CDD9-FD98-5B48-92A8-8F4CA8DA8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237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7" name="Line 108">
              <a:extLst>
                <a:ext uri="{FF2B5EF4-FFF2-40B4-BE49-F238E27FC236}">
                  <a16:creationId xmlns:a16="http://schemas.microsoft.com/office/drawing/2014/main" id="{741C4749-9F1A-DA40-B706-E086AFAE9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33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8" name="Line 109">
              <a:extLst>
                <a:ext uri="{FF2B5EF4-FFF2-40B4-BE49-F238E27FC236}">
                  <a16:creationId xmlns:a16="http://schemas.microsoft.com/office/drawing/2014/main" id="{28F053B1-0FB5-C045-AC09-666FDA3F5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57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09" name="Line 115">
              <a:extLst>
                <a:ext uri="{FF2B5EF4-FFF2-40B4-BE49-F238E27FC236}">
                  <a16:creationId xmlns:a16="http://schemas.microsoft.com/office/drawing/2014/main" id="{913DCDC6-11CA-BC4D-AD75-D85B9661B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960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334" name="Rectangle 116">
              <a:extLst>
                <a:ext uri="{FF2B5EF4-FFF2-40B4-BE49-F238E27FC236}">
                  <a16:creationId xmlns:a16="http://schemas.microsoft.com/office/drawing/2014/main" id="{C37A4523-2009-0342-B627-BE45A0D46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CT</a:t>
              </a:r>
            </a:p>
          </p:txBody>
        </p:sp>
        <p:sp>
          <p:nvSpPr>
            <p:cNvPr id="92311" name="Text Box 118">
              <a:extLst>
                <a:ext uri="{FF2B5EF4-FFF2-40B4-BE49-F238E27FC236}">
                  <a16:creationId xmlns:a16="http://schemas.microsoft.com/office/drawing/2014/main" id="{E52788B9-85EC-C542-A43C-84995FD6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97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4</a:t>
              </a:r>
              <a:r>
                <a:rPr lang="zh-CN" altLang="en-US" sz="1400" b="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92312" name="Text Box 119">
              <a:extLst>
                <a:ext uri="{FF2B5EF4-FFF2-40B4-BE49-F238E27FC236}">
                  <a16:creationId xmlns:a16="http://schemas.microsoft.com/office/drawing/2014/main" id="{F90EF859-4F52-5949-A6F9-58542612B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6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2313" name="Text Box 121">
              <a:extLst>
                <a:ext uri="{FF2B5EF4-FFF2-40B4-BE49-F238E27FC236}">
                  <a16:creationId xmlns:a16="http://schemas.microsoft.com/office/drawing/2014/main" id="{031467CA-F90D-A24F-9ACC-4CE135BAD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92314" name="Line 125">
              <a:extLst>
                <a:ext uri="{FF2B5EF4-FFF2-40B4-BE49-F238E27FC236}">
                  <a16:creationId xmlns:a16="http://schemas.microsoft.com/office/drawing/2014/main" id="{7336EB52-38E3-5841-AB4F-69C4816D0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15" name="Line 126">
              <a:extLst>
                <a:ext uri="{FF2B5EF4-FFF2-40B4-BE49-F238E27FC236}">
                  <a16:creationId xmlns:a16="http://schemas.microsoft.com/office/drawing/2014/main" id="{E61A6134-1C2A-8446-9299-B9424DCD2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1584"/>
              <a:ext cx="0" cy="19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345" name="Rectangle 127">
              <a:extLst>
                <a:ext uri="{FF2B5EF4-FFF2-40B4-BE49-F238E27FC236}">
                  <a16:creationId xmlns:a16="http://schemas.microsoft.com/office/drawing/2014/main" id="{3BD0B981-B06A-3349-A697-A222485B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L2, L3, and </a:t>
              </a:r>
              <a:b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main memory</a:t>
              </a:r>
            </a:p>
          </p:txBody>
        </p:sp>
        <p:sp>
          <p:nvSpPr>
            <p:cNvPr id="92317" name="Text Box 128">
              <a:extLst>
                <a:ext uri="{FF2B5EF4-FFF2-40B4-BE49-F238E27FC236}">
                  <a16:creationId xmlns:a16="http://schemas.microsoft.com/office/drawing/2014/main" id="{0F0664DF-0812-3745-9BCE-1AA9BED7F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23"/>
              <a:ext cx="14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d-cache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(64 sets, 8 lines/set)</a:t>
              </a:r>
            </a:p>
          </p:txBody>
        </p:sp>
        <p:sp>
          <p:nvSpPr>
            <p:cNvPr id="92318" name="Line 129">
              <a:extLst>
                <a:ext uri="{FF2B5EF4-FFF2-40B4-BE49-F238E27FC236}">
                  <a16:creationId xmlns:a16="http://schemas.microsoft.com/office/drawing/2014/main" id="{807DFFAB-8A32-D940-8A56-BCE94AA48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584"/>
              <a:ext cx="62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19" name="Line 130">
              <a:extLst>
                <a:ext uri="{FF2B5EF4-FFF2-40B4-BE49-F238E27FC236}">
                  <a16:creationId xmlns:a16="http://schemas.microsoft.com/office/drawing/2014/main" id="{B4F70280-4D5B-D948-B272-330BA7C3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5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20" name="Line 131">
              <a:extLst>
                <a:ext uri="{FF2B5EF4-FFF2-40B4-BE49-F238E27FC236}">
                  <a16:creationId xmlns:a16="http://schemas.microsoft.com/office/drawing/2014/main" id="{3E5D1F11-09F9-104B-903D-D27FC91C2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86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21" name="Text Box 132">
              <a:extLst>
                <a:ext uri="{FF2B5EF4-FFF2-40B4-BE49-F238E27FC236}">
                  <a16:creationId xmlns:a16="http://schemas.microsoft.com/office/drawing/2014/main" id="{C5D07016-0794-2A47-97A0-14334C1CD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1247"/>
              <a:ext cx="5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hit</a:t>
              </a:r>
            </a:p>
          </p:txBody>
        </p:sp>
        <p:sp>
          <p:nvSpPr>
            <p:cNvPr id="92322" name="Text Box 133">
              <a:extLst>
                <a:ext uri="{FF2B5EF4-FFF2-40B4-BE49-F238E27FC236}">
                  <a16:creationId xmlns:a16="http://schemas.microsoft.com/office/drawing/2014/main" id="{8F54E903-70F8-144E-B9AF-100756C87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1356"/>
              <a:ext cx="6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miss</a:t>
              </a:r>
            </a:p>
          </p:txBody>
        </p:sp>
        <p:sp>
          <p:nvSpPr>
            <p:cNvPr id="92323" name="Line 134">
              <a:extLst>
                <a:ext uri="{FF2B5EF4-FFF2-40B4-BE49-F238E27FC236}">
                  <a16:creationId xmlns:a16="http://schemas.microsoft.com/office/drawing/2014/main" id="{4BCCD2B0-846A-0E4D-A83E-8A460A12B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24" name="Line 135">
              <a:extLst>
                <a:ext uri="{FF2B5EF4-FFF2-40B4-BE49-F238E27FC236}">
                  <a16:creationId xmlns:a16="http://schemas.microsoft.com/office/drawing/2014/main" id="{EF009C08-690D-D341-85C9-2C93085B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325" name="Line 136">
              <a:extLst>
                <a:ext uri="{FF2B5EF4-FFF2-40B4-BE49-F238E27FC236}">
                  <a16:creationId xmlns:a16="http://schemas.microsoft.com/office/drawing/2014/main" id="{5F393209-4733-E64A-AA81-42371B325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" name="Rectangle 9">
              <a:extLst>
                <a:ext uri="{FF2B5EF4-FFF2-40B4-BE49-F238E27FC236}">
                  <a16:creationId xmlns:a16="http://schemas.microsoft.com/office/drawing/2014/main" id="{21AF66E4-0613-374A-96CE-3F0C0136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TLBT</a:t>
              </a:r>
            </a:p>
          </p:txBody>
        </p:sp>
        <p:sp>
          <p:nvSpPr>
            <p:cNvPr id="9228" name="Rectangle 10">
              <a:extLst>
                <a:ext uri="{FF2B5EF4-FFF2-40B4-BE49-F238E27FC236}">
                  <a16:creationId xmlns:a16="http://schemas.microsoft.com/office/drawing/2014/main" id="{5D92FC47-83F1-494F-B953-F2FFF6AD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TLBI</a:t>
              </a:r>
            </a:p>
          </p:txBody>
        </p:sp>
      </p:grpSp>
      <p:sp>
        <p:nvSpPr>
          <p:cNvPr id="92166" name="Rectangle 138">
            <a:extLst>
              <a:ext uri="{FF2B5EF4-FFF2-40B4-BE49-F238E27FC236}">
                <a16:creationId xmlns:a16="http://schemas.microsoft.com/office/drawing/2014/main" id="{1E3147E4-AEE7-2543-BC2F-A112C7AC7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Core i7 Address Translation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9" name="Rectangle 80">
            <a:extLst>
              <a:ext uri="{FF2B5EF4-FFF2-40B4-BE49-F238E27FC236}">
                <a16:creationId xmlns:a16="http://schemas.microsoft.com/office/drawing/2014/main" id="{19239442-23FF-3146-8CC3-7E40053F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0" name="Rectangle 84">
            <a:extLst>
              <a:ext uri="{FF2B5EF4-FFF2-40B4-BE49-F238E27FC236}">
                <a16:creationId xmlns:a16="http://schemas.microsoft.com/office/drawing/2014/main" id="{DE6E07B5-6E3E-A14F-9E6D-86E9779FD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1" name="Rectangle 88">
            <a:extLst>
              <a:ext uri="{FF2B5EF4-FFF2-40B4-BE49-F238E27FC236}">
                <a16:creationId xmlns:a16="http://schemas.microsoft.com/office/drawing/2014/main" id="{6BF9A9C8-D5B0-F646-B501-24011A62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2" name="Rectangle 92">
            <a:extLst>
              <a:ext uri="{FF2B5EF4-FFF2-40B4-BE49-F238E27FC236}">
                <a16:creationId xmlns:a16="http://schemas.microsoft.com/office/drawing/2014/main" id="{C224ED59-A72C-FD4C-B184-EDAE2F8E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7" name="Rectangle 80">
            <a:extLst>
              <a:ext uri="{FF2B5EF4-FFF2-40B4-BE49-F238E27FC236}">
                <a16:creationId xmlns:a16="http://schemas.microsoft.com/office/drawing/2014/main" id="{79CAF523-F90F-154B-BCA9-70101C823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8" name="Rectangle 84">
            <a:extLst>
              <a:ext uri="{FF2B5EF4-FFF2-40B4-BE49-F238E27FC236}">
                <a16:creationId xmlns:a16="http://schemas.microsoft.com/office/drawing/2014/main" id="{CD4C70D2-A9D8-474E-8BBC-DEE1B4DD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9" name="Rectangle 88">
            <a:extLst>
              <a:ext uri="{FF2B5EF4-FFF2-40B4-BE49-F238E27FC236}">
                <a16:creationId xmlns:a16="http://schemas.microsoft.com/office/drawing/2014/main" id="{B55DB626-51AD-A94A-BD1A-C84EFA55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0" name="Rectangle 92">
            <a:extLst>
              <a:ext uri="{FF2B5EF4-FFF2-40B4-BE49-F238E27FC236}">
                <a16:creationId xmlns:a16="http://schemas.microsoft.com/office/drawing/2014/main" id="{C7E89A09-EB02-2A42-B0CD-D54910AB3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1" name="Rectangle 80">
            <a:extLst>
              <a:ext uri="{FF2B5EF4-FFF2-40B4-BE49-F238E27FC236}">
                <a16:creationId xmlns:a16="http://schemas.microsoft.com/office/drawing/2014/main" id="{25717211-B9DD-D44D-AC72-53422AC9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2" name="Rectangle 84">
            <a:extLst>
              <a:ext uri="{FF2B5EF4-FFF2-40B4-BE49-F238E27FC236}">
                <a16:creationId xmlns:a16="http://schemas.microsoft.com/office/drawing/2014/main" id="{ADCBA399-97DB-CE4C-9B58-0B23C705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3" name="Rectangle 88">
            <a:extLst>
              <a:ext uri="{FF2B5EF4-FFF2-40B4-BE49-F238E27FC236}">
                <a16:creationId xmlns:a16="http://schemas.microsoft.com/office/drawing/2014/main" id="{7CAC82D7-C458-F94E-8256-6AD100B8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4" name="Rectangle 92">
            <a:extLst>
              <a:ext uri="{FF2B5EF4-FFF2-40B4-BE49-F238E27FC236}">
                <a16:creationId xmlns:a16="http://schemas.microsoft.com/office/drawing/2014/main" id="{420DFF1A-601A-A249-8DB8-D11F084B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5" name="Rectangle 80">
            <a:extLst>
              <a:ext uri="{FF2B5EF4-FFF2-40B4-BE49-F238E27FC236}">
                <a16:creationId xmlns:a16="http://schemas.microsoft.com/office/drawing/2014/main" id="{6A036EEC-0112-4940-9FD8-913981D8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6" name="Rectangle 84">
            <a:extLst>
              <a:ext uri="{FF2B5EF4-FFF2-40B4-BE49-F238E27FC236}">
                <a16:creationId xmlns:a16="http://schemas.microsoft.com/office/drawing/2014/main" id="{D1593B2C-EEAD-CA43-A499-044D5526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7" name="Rectangle 88">
            <a:extLst>
              <a:ext uri="{FF2B5EF4-FFF2-40B4-BE49-F238E27FC236}">
                <a16:creationId xmlns:a16="http://schemas.microsoft.com/office/drawing/2014/main" id="{061D99E4-0669-B249-9FC2-3E96A154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8" name="Rectangle 92">
            <a:extLst>
              <a:ext uri="{FF2B5EF4-FFF2-40B4-BE49-F238E27FC236}">
                <a16:creationId xmlns:a16="http://schemas.microsoft.com/office/drawing/2014/main" id="{C072E12E-224F-824E-A58B-AF9BC6ED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9" name="Rectangle 80">
            <a:extLst>
              <a:ext uri="{FF2B5EF4-FFF2-40B4-BE49-F238E27FC236}">
                <a16:creationId xmlns:a16="http://schemas.microsoft.com/office/drawing/2014/main" id="{130E7EE1-20D0-9345-9374-4BE899734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0" name="Rectangle 84">
            <a:extLst>
              <a:ext uri="{FF2B5EF4-FFF2-40B4-BE49-F238E27FC236}">
                <a16:creationId xmlns:a16="http://schemas.microsoft.com/office/drawing/2014/main" id="{A0B2C363-18FF-B441-8B9D-01DD099B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1" name="Rectangle 88">
            <a:extLst>
              <a:ext uri="{FF2B5EF4-FFF2-40B4-BE49-F238E27FC236}">
                <a16:creationId xmlns:a16="http://schemas.microsoft.com/office/drawing/2014/main" id="{3E9DD64B-7459-314B-B362-05BBA0AF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2" name="Rectangle 92">
            <a:extLst>
              <a:ext uri="{FF2B5EF4-FFF2-40B4-BE49-F238E27FC236}">
                <a16:creationId xmlns:a16="http://schemas.microsoft.com/office/drawing/2014/main" id="{11C8D187-C513-DE44-8E5A-FD01F075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3" name="Rectangle 80">
            <a:extLst>
              <a:ext uri="{FF2B5EF4-FFF2-40B4-BE49-F238E27FC236}">
                <a16:creationId xmlns:a16="http://schemas.microsoft.com/office/drawing/2014/main" id="{762DC850-6E38-B041-AAB8-B26ADDF4F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4" name="Rectangle 84">
            <a:extLst>
              <a:ext uri="{FF2B5EF4-FFF2-40B4-BE49-F238E27FC236}">
                <a16:creationId xmlns:a16="http://schemas.microsoft.com/office/drawing/2014/main" id="{9196C2DA-14C7-964B-B38E-DB71DA9E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5" name="Rectangle 88">
            <a:extLst>
              <a:ext uri="{FF2B5EF4-FFF2-40B4-BE49-F238E27FC236}">
                <a16:creationId xmlns:a16="http://schemas.microsoft.com/office/drawing/2014/main" id="{09FB00D8-DC06-924D-8FC3-E3B8ED1A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6" name="Rectangle 92">
            <a:extLst>
              <a:ext uri="{FF2B5EF4-FFF2-40B4-BE49-F238E27FC236}">
                <a16:creationId xmlns:a16="http://schemas.microsoft.com/office/drawing/2014/main" id="{20852D91-0B51-B542-89BF-3B9AD358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7" name="Rectangle 80">
            <a:extLst>
              <a:ext uri="{FF2B5EF4-FFF2-40B4-BE49-F238E27FC236}">
                <a16:creationId xmlns:a16="http://schemas.microsoft.com/office/drawing/2014/main" id="{BD9E9FEE-13F0-6D47-B81E-014F8AE56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8" name="Rectangle 84">
            <a:extLst>
              <a:ext uri="{FF2B5EF4-FFF2-40B4-BE49-F238E27FC236}">
                <a16:creationId xmlns:a16="http://schemas.microsoft.com/office/drawing/2014/main" id="{CBB88C70-1CB6-414C-991E-59845B235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9" name="Rectangle 88">
            <a:extLst>
              <a:ext uri="{FF2B5EF4-FFF2-40B4-BE49-F238E27FC236}">
                <a16:creationId xmlns:a16="http://schemas.microsoft.com/office/drawing/2014/main" id="{1654990B-B84C-374A-BB33-A6D37ACF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0" name="Rectangle 92">
            <a:extLst>
              <a:ext uri="{FF2B5EF4-FFF2-40B4-BE49-F238E27FC236}">
                <a16:creationId xmlns:a16="http://schemas.microsoft.com/office/drawing/2014/main" id="{E6A5745C-F662-824B-AB42-5F598F33B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1" name="Rectangle 80">
            <a:extLst>
              <a:ext uri="{FF2B5EF4-FFF2-40B4-BE49-F238E27FC236}">
                <a16:creationId xmlns:a16="http://schemas.microsoft.com/office/drawing/2014/main" id="{54BBE69A-5402-324D-B08E-6F0B435E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2" name="Rectangle 84">
            <a:extLst>
              <a:ext uri="{FF2B5EF4-FFF2-40B4-BE49-F238E27FC236}">
                <a16:creationId xmlns:a16="http://schemas.microsoft.com/office/drawing/2014/main" id="{00BC7D0C-7BED-1B4C-8F73-5C761423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3" name="Rectangle 88">
            <a:extLst>
              <a:ext uri="{FF2B5EF4-FFF2-40B4-BE49-F238E27FC236}">
                <a16:creationId xmlns:a16="http://schemas.microsoft.com/office/drawing/2014/main" id="{DF8ACAFF-D5DC-FC4C-A349-7561E59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4" name="Rectangle 92">
            <a:extLst>
              <a:ext uri="{FF2B5EF4-FFF2-40B4-BE49-F238E27FC236}">
                <a16:creationId xmlns:a16="http://schemas.microsoft.com/office/drawing/2014/main" id="{FCB782FD-599A-0E42-9980-D43AB679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6" name="Rectangle 117">
            <a:extLst>
              <a:ext uri="{FF2B5EF4-FFF2-40B4-BE49-F238E27FC236}">
                <a16:creationId xmlns:a16="http://schemas.microsoft.com/office/drawing/2014/main" id="{B8F5A6F0-4202-3D48-8AB6-4B39E426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CI</a:t>
            </a:r>
          </a:p>
        </p:txBody>
      </p:sp>
      <p:sp>
        <p:nvSpPr>
          <p:cNvPr id="177" name="Rectangle 117">
            <a:extLst>
              <a:ext uri="{FF2B5EF4-FFF2-40B4-BE49-F238E27FC236}">
                <a16:creationId xmlns:a16="http://schemas.microsoft.com/office/drawing/2014/main" id="{30335AF6-FBBA-EF41-AD43-EDB868EF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5105400"/>
            <a:ext cx="439737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</a:t>
            </a:r>
          </a:p>
        </p:txBody>
      </p:sp>
      <p:sp>
        <p:nvSpPr>
          <p:cNvPr id="92201" name="Line 101">
            <a:extLst>
              <a:ext uri="{FF2B5EF4-FFF2-40B4-BE49-F238E27FC236}">
                <a16:creationId xmlns:a16="http://schemas.microsoft.com/office/drawing/2014/main" id="{330C3B5A-9661-6149-AFFF-23596693D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02" name="Line 102">
            <a:extLst>
              <a:ext uri="{FF2B5EF4-FFF2-40B4-BE49-F238E27FC236}">
                <a16:creationId xmlns:a16="http://schemas.microsoft.com/office/drawing/2014/main" id="{D2AC4856-1F3F-E244-9387-9983BE9656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03" name="Line 103">
            <a:extLst>
              <a:ext uri="{FF2B5EF4-FFF2-40B4-BE49-F238E27FC236}">
                <a16:creationId xmlns:a16="http://schemas.microsoft.com/office/drawing/2014/main" id="{CCED9E24-7BD6-A047-B394-4D28E95272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04" name="Line 104">
            <a:extLst>
              <a:ext uri="{FF2B5EF4-FFF2-40B4-BE49-F238E27FC236}">
                <a16:creationId xmlns:a16="http://schemas.microsoft.com/office/drawing/2014/main" id="{016A470D-E394-A44C-BB9C-27033C5167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2" name="Rectangle 45">
            <a:extLst>
              <a:ext uri="{FF2B5EF4-FFF2-40B4-BE49-F238E27FC236}">
                <a16:creationId xmlns:a16="http://schemas.microsoft.com/office/drawing/2014/main" id="{8DA4E472-FFB9-DC40-80B5-1D87F64F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VPN1</a:t>
            </a:r>
          </a:p>
        </p:txBody>
      </p:sp>
      <p:sp>
        <p:nvSpPr>
          <p:cNvPr id="183" name="Rectangle 46">
            <a:extLst>
              <a:ext uri="{FF2B5EF4-FFF2-40B4-BE49-F238E27FC236}">
                <a16:creationId xmlns:a16="http://schemas.microsoft.com/office/drawing/2014/main" id="{6F266E3A-36AC-2842-BE3F-BC935FBA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VPN2</a:t>
            </a:r>
          </a:p>
        </p:txBody>
      </p:sp>
      <p:sp>
        <p:nvSpPr>
          <p:cNvPr id="184" name="Rectangle 45">
            <a:extLst>
              <a:ext uri="{FF2B5EF4-FFF2-40B4-BE49-F238E27FC236}">
                <a16:creationId xmlns:a16="http://schemas.microsoft.com/office/drawing/2014/main" id="{F52D9567-2CF9-AB4A-8903-3A2BE086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VPN3</a:t>
            </a:r>
          </a:p>
        </p:txBody>
      </p:sp>
      <p:sp>
        <p:nvSpPr>
          <p:cNvPr id="185" name="Rectangle 46">
            <a:extLst>
              <a:ext uri="{FF2B5EF4-FFF2-40B4-BE49-F238E27FC236}">
                <a16:creationId xmlns:a16="http://schemas.microsoft.com/office/drawing/2014/main" id="{8220AD8E-24B4-D842-811F-19472F04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VPN4</a:t>
            </a:r>
          </a:p>
        </p:txBody>
      </p:sp>
      <p:sp>
        <p:nvSpPr>
          <p:cNvPr id="92209" name="Line 53">
            <a:extLst>
              <a:ext uri="{FF2B5EF4-FFF2-40B4-BE49-F238E27FC236}">
                <a16:creationId xmlns:a16="http://schemas.microsoft.com/office/drawing/2014/main" id="{512F95EB-89AA-EE46-83D8-1238903D3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10" name="Line 54">
            <a:extLst>
              <a:ext uri="{FF2B5EF4-FFF2-40B4-BE49-F238E27FC236}">
                <a16:creationId xmlns:a16="http://schemas.microsoft.com/office/drawing/2014/main" id="{02E3D55E-2869-0448-A726-CFFB92F7A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78" name="Rectangle 51">
            <a:extLst>
              <a:ext uri="{FF2B5EF4-FFF2-40B4-BE49-F238E27FC236}">
                <a16:creationId xmlns:a16="http://schemas.microsoft.com/office/drawing/2014/main" id="{81E4BC9A-0375-804F-9A78-E47510CBA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2212" name="Rectangle 9">
            <a:extLst>
              <a:ext uri="{FF2B5EF4-FFF2-40B4-BE49-F238E27FC236}">
                <a16:creationId xmlns:a16="http://schemas.microsoft.com/office/drawing/2014/main" id="{38B971EE-8E6E-774A-8E04-AABFD11D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2213" name="Line 53">
            <a:extLst>
              <a:ext uri="{FF2B5EF4-FFF2-40B4-BE49-F238E27FC236}">
                <a16:creationId xmlns:a16="http://schemas.microsoft.com/office/drawing/2014/main" id="{1B983E3D-B21F-1849-BB9A-B64A1EEB9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14" name="Line 54">
            <a:extLst>
              <a:ext uri="{FF2B5EF4-FFF2-40B4-BE49-F238E27FC236}">
                <a16:creationId xmlns:a16="http://schemas.microsoft.com/office/drawing/2014/main" id="{2584FF53-62F9-FA40-BB42-390147C3B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6" name="Rectangle 51">
            <a:extLst>
              <a:ext uri="{FF2B5EF4-FFF2-40B4-BE49-F238E27FC236}">
                <a16:creationId xmlns:a16="http://schemas.microsoft.com/office/drawing/2014/main" id="{CE62BD96-7CE6-1A43-9CB4-ED2668E9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2216" name="Rectangle 9">
            <a:extLst>
              <a:ext uri="{FF2B5EF4-FFF2-40B4-BE49-F238E27FC236}">
                <a16:creationId xmlns:a16="http://schemas.microsoft.com/office/drawing/2014/main" id="{76D13891-6940-3344-9A56-2E10AAC5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2217" name="Line 53">
            <a:extLst>
              <a:ext uri="{FF2B5EF4-FFF2-40B4-BE49-F238E27FC236}">
                <a16:creationId xmlns:a16="http://schemas.microsoft.com/office/drawing/2014/main" id="{3DFE2A99-859D-7E4A-B3D9-25DA434A0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18" name="Line 54">
            <a:extLst>
              <a:ext uri="{FF2B5EF4-FFF2-40B4-BE49-F238E27FC236}">
                <a16:creationId xmlns:a16="http://schemas.microsoft.com/office/drawing/2014/main" id="{904E34EB-9FEC-A74D-819D-0115A1332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91" name="Rectangle 51">
            <a:extLst>
              <a:ext uri="{FF2B5EF4-FFF2-40B4-BE49-F238E27FC236}">
                <a16:creationId xmlns:a16="http://schemas.microsoft.com/office/drawing/2014/main" id="{E781BB78-6385-A049-875E-A4A7F53AE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2220" name="Rectangle 9">
            <a:extLst>
              <a:ext uri="{FF2B5EF4-FFF2-40B4-BE49-F238E27FC236}">
                <a16:creationId xmlns:a16="http://schemas.microsoft.com/office/drawing/2014/main" id="{691C3916-BDD5-0C47-90AA-1BDF3F1C4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2221" name="Line 53">
            <a:extLst>
              <a:ext uri="{FF2B5EF4-FFF2-40B4-BE49-F238E27FC236}">
                <a16:creationId xmlns:a16="http://schemas.microsoft.com/office/drawing/2014/main" id="{10B418D6-8A6D-194B-AB8E-A6C6F1BD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22" name="Line 54">
            <a:extLst>
              <a:ext uri="{FF2B5EF4-FFF2-40B4-BE49-F238E27FC236}">
                <a16:creationId xmlns:a16="http://schemas.microsoft.com/office/drawing/2014/main" id="{DE1B4B9F-13E7-D64F-AA32-D0592F0AB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95" name="Rectangle 51">
            <a:extLst>
              <a:ext uri="{FF2B5EF4-FFF2-40B4-BE49-F238E27FC236}">
                <a16:creationId xmlns:a16="http://schemas.microsoft.com/office/drawing/2014/main" id="{40C69739-2639-C046-AFCF-7CCAFF0F7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2224" name="Rectangle 9">
            <a:extLst>
              <a:ext uri="{FF2B5EF4-FFF2-40B4-BE49-F238E27FC236}">
                <a16:creationId xmlns:a16="http://schemas.microsoft.com/office/drawing/2014/main" id="{C898EAE5-EA91-6B47-BB58-D715747F0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2225" name="Line 54">
            <a:extLst>
              <a:ext uri="{FF2B5EF4-FFF2-40B4-BE49-F238E27FC236}">
                <a16:creationId xmlns:a16="http://schemas.microsoft.com/office/drawing/2014/main" id="{AEFFF2AF-C104-0341-A422-2C239C4B54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5389563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26" name="Text Box 7">
            <a:extLst>
              <a:ext uri="{FF2B5EF4-FFF2-40B4-BE49-F238E27FC236}">
                <a16:creationId xmlns:a16="http://schemas.microsoft.com/office/drawing/2014/main" id="{70EC4749-D16D-2146-85BF-33BED67E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5257800"/>
            <a:ext cx="546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CR3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2227" name="Text Box 44">
            <a:extLst>
              <a:ext uri="{FF2B5EF4-FFF2-40B4-BE49-F238E27FC236}">
                <a16:creationId xmlns:a16="http://schemas.microsoft.com/office/drawing/2014/main" id="{0FB46443-FC65-1841-BC90-9934B92B7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6394450"/>
            <a:ext cx="13858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Verdana" panose="020B0604030504040204" pitchFamily="34" charset="0"/>
              </a:rPr>
              <a:t>Page Tables</a:t>
            </a:r>
          </a:p>
        </p:txBody>
      </p:sp>
      <p:sp>
        <p:nvSpPr>
          <p:cNvPr id="92228" name="Text Box 11">
            <a:extLst>
              <a:ext uri="{FF2B5EF4-FFF2-40B4-BE49-F238E27FC236}">
                <a16:creationId xmlns:a16="http://schemas.microsoft.com/office/drawing/2014/main" id="{9CB81728-16CC-3D4D-886E-4E1233A54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4673600"/>
            <a:ext cx="2968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2229" name="Text Box 11">
            <a:extLst>
              <a:ext uri="{FF2B5EF4-FFF2-40B4-BE49-F238E27FC236}">
                <a16:creationId xmlns:a16="http://schemas.microsoft.com/office/drawing/2014/main" id="{5B5F7E8D-5C84-184C-8DCC-0E07E951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2230" name="Text Box 11">
            <a:extLst>
              <a:ext uri="{FF2B5EF4-FFF2-40B4-BE49-F238E27FC236}">
                <a16:creationId xmlns:a16="http://schemas.microsoft.com/office/drawing/2014/main" id="{CEDE661C-295E-C64E-8973-8CE2387BA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2231" name="Text Box 11">
            <a:extLst>
              <a:ext uri="{FF2B5EF4-FFF2-40B4-BE49-F238E27FC236}">
                <a16:creationId xmlns:a16="http://schemas.microsoft.com/office/drawing/2014/main" id="{D8059839-AAD9-5548-AAE6-24ABEF93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2232" name="Line 24">
            <a:extLst>
              <a:ext uri="{FF2B5EF4-FFF2-40B4-BE49-F238E27FC236}">
                <a16:creationId xmlns:a16="http://schemas.microsoft.com/office/drawing/2014/main" id="{65BE8EEC-E334-EE4B-934E-91F42A497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825" y="5791200"/>
            <a:ext cx="7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33" name="Line 25">
            <a:extLst>
              <a:ext uri="{FF2B5EF4-FFF2-40B4-BE49-F238E27FC236}">
                <a16:creationId xmlns:a16="http://schemas.microsoft.com/office/drawing/2014/main" id="{41AA1071-1EBC-7949-A5FC-87912C5AE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34" name="Line 8">
            <a:extLst>
              <a:ext uri="{FF2B5EF4-FFF2-40B4-BE49-F238E27FC236}">
                <a16:creationId xmlns:a16="http://schemas.microsoft.com/office/drawing/2014/main" id="{9146ACC5-5000-4E44-98E4-201271938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233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35" name="Line 24">
            <a:extLst>
              <a:ext uri="{FF2B5EF4-FFF2-40B4-BE49-F238E27FC236}">
                <a16:creationId xmlns:a16="http://schemas.microsoft.com/office/drawing/2014/main" id="{FA5E9CB6-BCF2-4F4C-984A-B43891A30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579120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36" name="Line 25">
            <a:extLst>
              <a:ext uri="{FF2B5EF4-FFF2-40B4-BE49-F238E27FC236}">
                <a16:creationId xmlns:a16="http://schemas.microsoft.com/office/drawing/2014/main" id="{BFF1352F-D8F4-904A-BEC2-F37F2F058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37" name="Line 8">
            <a:extLst>
              <a:ext uri="{FF2B5EF4-FFF2-40B4-BE49-F238E27FC236}">
                <a16:creationId xmlns:a16="http://schemas.microsoft.com/office/drawing/2014/main" id="{969D4346-1B0C-0746-9201-44D71A9397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6438" y="5334000"/>
            <a:ext cx="271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38" name="Line 24">
            <a:extLst>
              <a:ext uri="{FF2B5EF4-FFF2-40B4-BE49-F238E27FC236}">
                <a16:creationId xmlns:a16="http://schemas.microsoft.com/office/drawing/2014/main" id="{BA1A2746-90F7-0644-9B01-C07F02AEB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5791200"/>
            <a:ext cx="7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39" name="Line 25">
            <a:extLst>
              <a:ext uri="{FF2B5EF4-FFF2-40B4-BE49-F238E27FC236}">
                <a16:creationId xmlns:a16="http://schemas.microsoft.com/office/drawing/2014/main" id="{487EA77D-BF90-D446-A6B6-FAF0FD696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240" name="Line 8">
            <a:extLst>
              <a:ext uri="{FF2B5EF4-FFF2-40B4-BE49-F238E27FC236}">
                <a16:creationId xmlns:a16="http://schemas.microsoft.com/office/drawing/2014/main" id="{F7BE293B-6AEC-D241-81E1-BC933F56B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8438" y="5334000"/>
            <a:ext cx="271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30">
            <a:extLst>
              <a:ext uri="{FF2B5EF4-FFF2-40B4-BE49-F238E27FC236}">
                <a16:creationId xmlns:a16="http://schemas.microsoft.com/office/drawing/2014/main" id="{FCEF7B3C-30DF-4B47-9B12-33C6BAF0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86200"/>
            <a:ext cx="3794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0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94211" name="灯片编号占位符 5">
            <a:extLst>
              <a:ext uri="{FF2B5EF4-FFF2-40B4-BE49-F238E27FC236}">
                <a16:creationId xmlns:a16="http://schemas.microsoft.com/office/drawing/2014/main" id="{E8208957-DF4A-DC46-8450-72F69895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850AC-9CB1-184B-8151-9780772F224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94212" name="Group 137">
            <a:extLst>
              <a:ext uri="{FF2B5EF4-FFF2-40B4-BE49-F238E27FC236}">
                <a16:creationId xmlns:a16="http://schemas.microsoft.com/office/drawing/2014/main" id="{ED1BBFB3-6C61-C445-9B37-193CDEED859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8686800" cy="4959350"/>
            <a:chOff x="144" y="572"/>
            <a:chExt cx="5472" cy="3405"/>
          </a:xfrm>
        </p:grpSpPr>
        <p:sp>
          <p:nvSpPr>
            <p:cNvPr id="94289" name="Text Box 30">
              <a:extLst>
                <a:ext uri="{FF2B5EF4-FFF2-40B4-BE49-F238E27FC236}">
                  <a16:creationId xmlns:a16="http://schemas.microsoft.com/office/drawing/2014/main" id="{420BED45-C8EC-E546-9479-466A26A3F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Verdana" panose="020B0604030504040204" pitchFamily="34" charset="0"/>
                </a:rPr>
                <a:t>...</a:t>
              </a:r>
            </a:p>
          </p:txBody>
        </p:sp>
        <p:sp>
          <p:nvSpPr>
            <p:cNvPr id="9221" name="Rectangle 3">
              <a:extLst>
                <a:ext uri="{FF2B5EF4-FFF2-40B4-BE49-F238E27FC236}">
                  <a16:creationId xmlns:a16="http://schemas.microsoft.com/office/drawing/2014/main" id="{90974C83-98B3-E44B-9831-52A45DE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CPU</a:t>
              </a:r>
            </a:p>
          </p:txBody>
        </p:sp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8C97365F-C967-EB48-ACC0-50358ABC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VPN</a:t>
              </a:r>
            </a:p>
          </p:txBody>
        </p:sp>
        <p:sp>
          <p:nvSpPr>
            <p:cNvPr id="9223" name="Rectangle 5">
              <a:extLst>
                <a:ext uri="{FF2B5EF4-FFF2-40B4-BE49-F238E27FC236}">
                  <a16:creationId xmlns:a16="http://schemas.microsoft.com/office/drawing/2014/main" id="{348B32A6-8C18-6B47-A382-48BAF1FEA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VPO</a:t>
              </a:r>
            </a:p>
          </p:txBody>
        </p:sp>
        <p:sp>
          <p:nvSpPr>
            <p:cNvPr id="94293" name="Text Box 6">
              <a:extLst>
                <a:ext uri="{FF2B5EF4-FFF2-40B4-BE49-F238E27FC236}">
                  <a16:creationId xmlns:a16="http://schemas.microsoft.com/office/drawing/2014/main" id="{C66C381B-674A-2342-A951-D3532D0A4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36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4294" name="Text Box 7">
              <a:extLst>
                <a:ext uri="{FF2B5EF4-FFF2-40B4-BE49-F238E27FC236}">
                  <a16:creationId xmlns:a16="http://schemas.microsoft.com/office/drawing/2014/main" id="{1A9646E1-8833-5640-B7A6-FC3D84198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94295" name="Line 8">
              <a:extLst>
                <a:ext uri="{FF2B5EF4-FFF2-40B4-BE49-F238E27FC236}">
                  <a16:creationId xmlns:a16="http://schemas.microsoft.com/office/drawing/2014/main" id="{C26A2E3C-3258-1244-9F51-9EEE7B65C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296" name="Text Box 11">
              <a:extLst>
                <a:ext uri="{FF2B5EF4-FFF2-40B4-BE49-F238E27FC236}">
                  <a16:creationId xmlns:a16="http://schemas.microsoft.com/office/drawing/2014/main" id="{D8226438-8C89-DB4A-AE0E-215E2F3C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88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94297" name="Text Box 12">
              <a:extLst>
                <a:ext uri="{FF2B5EF4-FFF2-40B4-BE49-F238E27FC236}">
                  <a16:creationId xmlns:a16="http://schemas.microsoft.com/office/drawing/2014/main" id="{2B9A7EFF-FC60-404C-8873-ACA11C0C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32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4298" name="Text Box 13">
              <a:extLst>
                <a:ext uri="{FF2B5EF4-FFF2-40B4-BE49-F238E27FC236}">
                  <a16:creationId xmlns:a16="http://schemas.microsoft.com/office/drawing/2014/main" id="{59E61C12-3D07-7248-8836-AD2B22800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933"/>
              <a:ext cx="14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Virtual address (VA)</a:t>
              </a:r>
            </a:p>
          </p:txBody>
        </p:sp>
        <p:sp>
          <p:nvSpPr>
            <p:cNvPr id="9232" name="Rectangle 14">
              <a:extLst>
                <a:ext uri="{FF2B5EF4-FFF2-40B4-BE49-F238E27FC236}">
                  <a16:creationId xmlns:a16="http://schemas.microsoft.com/office/drawing/2014/main" id="{2967F0B8-334B-0142-9F50-94111F822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3" name="Rectangle 15">
              <a:extLst>
                <a:ext uri="{FF2B5EF4-FFF2-40B4-BE49-F238E27FC236}">
                  <a16:creationId xmlns:a16="http://schemas.microsoft.com/office/drawing/2014/main" id="{1CF2EB78-365B-4242-8211-C5511F643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4" name="Rectangle 16">
              <a:extLst>
                <a:ext uri="{FF2B5EF4-FFF2-40B4-BE49-F238E27FC236}">
                  <a16:creationId xmlns:a16="http://schemas.microsoft.com/office/drawing/2014/main" id="{97B20597-BFE4-CD42-8790-950AB2E21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5" name="Rectangle 17">
              <a:extLst>
                <a:ext uri="{FF2B5EF4-FFF2-40B4-BE49-F238E27FC236}">
                  <a16:creationId xmlns:a16="http://schemas.microsoft.com/office/drawing/2014/main" id="{E4ABCE1F-B427-184C-8EC2-ECAF0E7ED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6" name="Rectangle 18">
              <a:extLst>
                <a:ext uri="{FF2B5EF4-FFF2-40B4-BE49-F238E27FC236}">
                  <a16:creationId xmlns:a16="http://schemas.microsoft.com/office/drawing/2014/main" id="{6761F7CC-4AB9-A246-A660-E25047926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7" name="Rectangle 19">
              <a:extLst>
                <a:ext uri="{FF2B5EF4-FFF2-40B4-BE49-F238E27FC236}">
                  <a16:creationId xmlns:a16="http://schemas.microsoft.com/office/drawing/2014/main" id="{2B1DCDFA-2DA7-D448-AF48-1E62A1681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8" name="Rectangle 20">
              <a:extLst>
                <a:ext uri="{FF2B5EF4-FFF2-40B4-BE49-F238E27FC236}">
                  <a16:creationId xmlns:a16="http://schemas.microsoft.com/office/drawing/2014/main" id="{DDDD1437-0C2D-1743-8E49-18516888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9" name="Rectangle 21">
              <a:extLst>
                <a:ext uri="{FF2B5EF4-FFF2-40B4-BE49-F238E27FC236}">
                  <a16:creationId xmlns:a16="http://schemas.microsoft.com/office/drawing/2014/main" id="{81739D30-FB19-324F-A7B1-E783F0DAC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0" name="Rectangle 22">
              <a:extLst>
                <a:ext uri="{FF2B5EF4-FFF2-40B4-BE49-F238E27FC236}">
                  <a16:creationId xmlns:a16="http://schemas.microsoft.com/office/drawing/2014/main" id="{4FCEF490-8261-6245-A077-D21981EF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1" name="Rectangle 23">
              <a:extLst>
                <a:ext uri="{FF2B5EF4-FFF2-40B4-BE49-F238E27FC236}">
                  <a16:creationId xmlns:a16="http://schemas.microsoft.com/office/drawing/2014/main" id="{CE182836-95BC-3347-BD13-70673BE27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2" name="Rectangle 24">
              <a:extLst>
                <a:ext uri="{FF2B5EF4-FFF2-40B4-BE49-F238E27FC236}">
                  <a16:creationId xmlns:a16="http://schemas.microsoft.com/office/drawing/2014/main" id="{E444A07D-F489-E947-A69E-BAA5A07D5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3" name="Rectangle 25">
              <a:extLst>
                <a:ext uri="{FF2B5EF4-FFF2-40B4-BE49-F238E27FC236}">
                  <a16:creationId xmlns:a16="http://schemas.microsoft.com/office/drawing/2014/main" id="{60C34C48-28AA-984B-8F99-7A209643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4" name="Rectangle 26">
              <a:extLst>
                <a:ext uri="{FF2B5EF4-FFF2-40B4-BE49-F238E27FC236}">
                  <a16:creationId xmlns:a16="http://schemas.microsoft.com/office/drawing/2014/main" id="{6F6FD35B-B356-F14D-8D4E-67EE7844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5" name="Rectangle 27">
              <a:extLst>
                <a:ext uri="{FF2B5EF4-FFF2-40B4-BE49-F238E27FC236}">
                  <a16:creationId xmlns:a16="http://schemas.microsoft.com/office/drawing/2014/main" id="{9DC3273E-BDF3-6F47-A59B-8BE888315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6" name="Rectangle 28">
              <a:extLst>
                <a:ext uri="{FF2B5EF4-FFF2-40B4-BE49-F238E27FC236}">
                  <a16:creationId xmlns:a16="http://schemas.microsoft.com/office/drawing/2014/main" id="{2ECEF5C2-9F1A-5244-BD5C-9A06D7638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7" name="Rectangle 29">
              <a:extLst>
                <a:ext uri="{FF2B5EF4-FFF2-40B4-BE49-F238E27FC236}">
                  <a16:creationId xmlns:a16="http://schemas.microsoft.com/office/drawing/2014/main" id="{F1AC5984-D525-7743-95CE-6D7570DD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4315" name="Line 31">
              <a:extLst>
                <a:ext uri="{FF2B5EF4-FFF2-40B4-BE49-F238E27FC236}">
                  <a16:creationId xmlns:a16="http://schemas.microsoft.com/office/drawing/2014/main" id="{8B68D91C-2531-F642-970B-FB8ADBD0C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92"/>
              <a:ext cx="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16" name="Line 32">
              <a:extLst>
                <a:ext uri="{FF2B5EF4-FFF2-40B4-BE49-F238E27FC236}">
                  <a16:creationId xmlns:a16="http://schemas.microsoft.com/office/drawing/2014/main" id="{65DD4637-A6E0-9046-A93B-BBCCECA71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4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17" name="Line 33">
              <a:extLst>
                <a:ext uri="{FF2B5EF4-FFF2-40B4-BE49-F238E27FC236}">
                  <a16:creationId xmlns:a16="http://schemas.microsoft.com/office/drawing/2014/main" id="{46608B25-A652-B24B-B052-288EF4C4F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7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18" name="Line 34">
              <a:extLst>
                <a:ext uri="{FF2B5EF4-FFF2-40B4-BE49-F238E27FC236}">
                  <a16:creationId xmlns:a16="http://schemas.microsoft.com/office/drawing/2014/main" id="{88F7E48D-3D72-784F-B246-4F17A43B3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3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19" name="Line 35">
              <a:extLst>
                <a:ext uri="{FF2B5EF4-FFF2-40B4-BE49-F238E27FC236}">
                  <a16:creationId xmlns:a16="http://schemas.microsoft.com/office/drawing/2014/main" id="{E041C830-BB9F-8F47-B772-08572E600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3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20" name="Line 36">
              <a:extLst>
                <a:ext uri="{FF2B5EF4-FFF2-40B4-BE49-F238E27FC236}">
                  <a16:creationId xmlns:a16="http://schemas.microsoft.com/office/drawing/2014/main" id="{E436132A-7157-B740-9BB5-7F37BC3DE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01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21" name="Line 37">
              <a:extLst>
                <a:ext uri="{FF2B5EF4-FFF2-40B4-BE49-F238E27FC236}">
                  <a16:creationId xmlns:a16="http://schemas.microsoft.com/office/drawing/2014/main" id="{618A7799-CB79-354E-8C9E-70340FDD5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97"/>
              <a:ext cx="1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22" name="Line 38">
              <a:extLst>
                <a:ext uri="{FF2B5EF4-FFF2-40B4-BE49-F238E27FC236}">
                  <a16:creationId xmlns:a16="http://schemas.microsoft.com/office/drawing/2014/main" id="{37BA2E68-261E-2047-97E1-3E6EDC063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23" name="Line 39">
              <a:extLst>
                <a:ext uri="{FF2B5EF4-FFF2-40B4-BE49-F238E27FC236}">
                  <a16:creationId xmlns:a16="http://schemas.microsoft.com/office/drawing/2014/main" id="{51C981C3-E310-FC4A-ABF5-5A9A22196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24" name="Line 40">
              <a:extLst>
                <a:ext uri="{FF2B5EF4-FFF2-40B4-BE49-F238E27FC236}">
                  <a16:creationId xmlns:a16="http://schemas.microsoft.com/office/drawing/2014/main" id="{9970D3CD-CF64-8344-AC3F-113320265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25" name="Line 41">
              <a:extLst>
                <a:ext uri="{FF2B5EF4-FFF2-40B4-BE49-F238E27FC236}">
                  <a16:creationId xmlns:a16="http://schemas.microsoft.com/office/drawing/2014/main" id="{5B1D0BA2-38B5-FE42-ABE0-B5697F871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26" name="Line 42">
              <a:extLst>
                <a:ext uri="{FF2B5EF4-FFF2-40B4-BE49-F238E27FC236}">
                  <a16:creationId xmlns:a16="http://schemas.microsoft.com/office/drawing/2014/main" id="{653C91F7-FB31-4845-A588-51AB6FC15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392"/>
              <a:ext cx="0" cy="16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27" name="Line 43">
              <a:extLst>
                <a:ext uri="{FF2B5EF4-FFF2-40B4-BE49-F238E27FC236}">
                  <a16:creationId xmlns:a16="http://schemas.microsoft.com/office/drawing/2014/main" id="{08FA5BC1-D846-3F41-B9C1-EB2960A11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28" name="Text Box 44">
              <a:extLst>
                <a:ext uri="{FF2B5EF4-FFF2-40B4-BE49-F238E27FC236}">
                  <a16:creationId xmlns:a16="http://schemas.microsoft.com/office/drawing/2014/main" id="{E33727C2-0FAB-6948-B6F0-E79D4EAFE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12"/>
              <a:ext cx="210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TLB (16 sets, 4 entries/set)</a:t>
              </a:r>
            </a:p>
          </p:txBody>
        </p:sp>
        <p:sp>
          <p:nvSpPr>
            <p:cNvPr id="9278" name="Rectangle 60">
              <a:extLst>
                <a:ext uri="{FF2B5EF4-FFF2-40B4-BE49-F238E27FC236}">
                  <a16:creationId xmlns:a16="http://schemas.microsoft.com/office/drawing/2014/main" id="{B908951E-DADB-F84F-8EBF-EDF89C37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PPN</a:t>
              </a:r>
            </a:p>
          </p:txBody>
        </p:sp>
        <p:sp>
          <p:nvSpPr>
            <p:cNvPr id="9279" name="Rectangle 61">
              <a:extLst>
                <a:ext uri="{FF2B5EF4-FFF2-40B4-BE49-F238E27FC236}">
                  <a16:creationId xmlns:a16="http://schemas.microsoft.com/office/drawing/2014/main" id="{D485BC3E-CD34-DD40-9FFA-8AC21BDB4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PPO</a:t>
              </a:r>
            </a:p>
          </p:txBody>
        </p:sp>
        <p:sp>
          <p:nvSpPr>
            <p:cNvPr id="94331" name="Text Box 62">
              <a:extLst>
                <a:ext uri="{FF2B5EF4-FFF2-40B4-BE49-F238E27FC236}">
                  <a16:creationId xmlns:a16="http://schemas.microsoft.com/office/drawing/2014/main" id="{14F2597A-ECB8-7448-94B9-541034CF0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4</a:t>
              </a:r>
              <a:r>
                <a:rPr lang="zh-CN" altLang="en-US" sz="1400" b="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94332" name="Text Box 63">
              <a:extLst>
                <a:ext uri="{FF2B5EF4-FFF2-40B4-BE49-F238E27FC236}">
                  <a16:creationId xmlns:a16="http://schemas.microsoft.com/office/drawing/2014/main" id="{BD25C725-2FD8-EC41-9CB8-BBD2DAAC4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94333" name="Line 64">
              <a:extLst>
                <a:ext uri="{FF2B5EF4-FFF2-40B4-BE49-F238E27FC236}">
                  <a16:creationId xmlns:a16="http://schemas.microsoft.com/office/drawing/2014/main" id="{97E9CCA9-B456-1D4D-A454-1C81925A5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4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34" name="Line 65">
              <a:extLst>
                <a:ext uri="{FF2B5EF4-FFF2-40B4-BE49-F238E27FC236}">
                  <a16:creationId xmlns:a16="http://schemas.microsoft.com/office/drawing/2014/main" id="{8A874E65-23B3-2A41-992C-F87BECB1A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46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35" name="Line 66">
              <a:extLst>
                <a:ext uri="{FF2B5EF4-FFF2-40B4-BE49-F238E27FC236}">
                  <a16:creationId xmlns:a16="http://schemas.microsoft.com/office/drawing/2014/main" id="{019358B7-7C1A-5E42-8370-012F2709E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0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36" name="Line 67">
              <a:extLst>
                <a:ext uri="{FF2B5EF4-FFF2-40B4-BE49-F238E27FC236}">
                  <a16:creationId xmlns:a16="http://schemas.microsoft.com/office/drawing/2014/main" id="{AE372A3B-A5B8-B84A-8255-48E9F9CAC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37" name="Text Box 73">
              <a:extLst>
                <a:ext uri="{FF2B5EF4-FFF2-40B4-BE49-F238E27FC236}">
                  <a16:creationId xmlns:a16="http://schemas.microsoft.com/office/drawing/2014/main" id="{1487F1E0-B69F-8648-BBC5-F76FE0EFD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16"/>
              <a:ext cx="4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TLBmiss</a:t>
              </a:r>
            </a:p>
          </p:txBody>
        </p:sp>
        <p:sp>
          <p:nvSpPr>
            <p:cNvPr id="94338" name="Text Box 74">
              <a:extLst>
                <a:ext uri="{FF2B5EF4-FFF2-40B4-BE49-F238E27FC236}">
                  <a16:creationId xmlns:a16="http://schemas.microsoft.com/office/drawing/2014/main" id="{539652E5-5CB1-0045-9F2C-E65C19533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80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TLB 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hit</a:t>
              </a:r>
            </a:p>
          </p:txBody>
        </p:sp>
        <p:sp>
          <p:nvSpPr>
            <p:cNvPr id="94339" name="Line 75">
              <a:extLst>
                <a:ext uri="{FF2B5EF4-FFF2-40B4-BE49-F238E27FC236}">
                  <a16:creationId xmlns:a16="http://schemas.microsoft.com/office/drawing/2014/main" id="{8836F5E0-1186-314E-913E-D88CE3BDA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57"/>
              <a:ext cx="2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40" name="Line 76">
              <a:extLst>
                <a:ext uri="{FF2B5EF4-FFF2-40B4-BE49-F238E27FC236}">
                  <a16:creationId xmlns:a16="http://schemas.microsoft.com/office/drawing/2014/main" id="{871C57DE-2E39-304E-8055-32EB2DFD8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0" cy="1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41" name="Text Box 77">
              <a:extLst>
                <a:ext uri="{FF2B5EF4-FFF2-40B4-BE49-F238E27FC236}">
                  <a16:creationId xmlns:a16="http://schemas.microsoft.com/office/drawing/2014/main" id="{6AFBE0B4-9DAE-E04E-AFCD-36BB2CE50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408"/>
              <a:ext cx="667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physical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address 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(PA)</a:t>
              </a:r>
            </a:p>
          </p:txBody>
        </p:sp>
        <p:sp>
          <p:nvSpPr>
            <p:cNvPr id="9296" name="Rectangle 78">
              <a:extLst>
                <a:ext uri="{FF2B5EF4-FFF2-40B4-BE49-F238E27FC236}">
                  <a16:creationId xmlns:a16="http://schemas.microsoft.com/office/drawing/2014/main" id="{B4C03C66-F07B-D64F-9E15-51FB0A9C4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</a:t>
              </a:r>
            </a:p>
          </p:txBody>
        </p:sp>
        <p:sp>
          <p:nvSpPr>
            <p:cNvPr id="94343" name="Text Box 79">
              <a:extLst>
                <a:ext uri="{FF2B5EF4-FFF2-40B4-BE49-F238E27FC236}">
                  <a16:creationId xmlns:a16="http://schemas.microsoft.com/office/drawing/2014/main" id="{783E2239-EC57-1843-8637-2CBAB3023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572"/>
              <a:ext cx="4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32</a:t>
              </a:r>
              <a:r>
                <a:rPr lang="en-US" altLang="zh-CN" sz="1400" b="0">
                  <a:latin typeface="Verdana" panose="020B0604030504040204" pitchFamily="34" charset="0"/>
                </a:rPr>
                <a:t>/64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4344" name="Line 97">
              <a:extLst>
                <a:ext uri="{FF2B5EF4-FFF2-40B4-BE49-F238E27FC236}">
                  <a16:creationId xmlns:a16="http://schemas.microsoft.com/office/drawing/2014/main" id="{B255B3F2-2F2D-1549-B163-8C3BF0B05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43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45" name="Line 98">
              <a:extLst>
                <a:ext uri="{FF2B5EF4-FFF2-40B4-BE49-F238E27FC236}">
                  <a16:creationId xmlns:a16="http://schemas.microsoft.com/office/drawing/2014/main" id="{D128A703-9C69-9646-973E-40EAD2EBD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880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46" name="Line 99">
              <a:extLst>
                <a:ext uri="{FF2B5EF4-FFF2-40B4-BE49-F238E27FC236}">
                  <a16:creationId xmlns:a16="http://schemas.microsoft.com/office/drawing/2014/main" id="{FCC4E75F-8F41-284E-BED5-04EBEB37F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2880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47" name="Line 100">
              <a:extLst>
                <a:ext uri="{FF2B5EF4-FFF2-40B4-BE49-F238E27FC236}">
                  <a16:creationId xmlns:a16="http://schemas.microsoft.com/office/drawing/2014/main" id="{947A5323-97E7-5D4C-95FB-DCB672D6A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873"/>
              <a:ext cx="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48" name="Line 101">
              <a:extLst>
                <a:ext uri="{FF2B5EF4-FFF2-40B4-BE49-F238E27FC236}">
                  <a16:creationId xmlns:a16="http://schemas.microsoft.com/office/drawing/2014/main" id="{6B8EA43B-CB66-7C41-BD40-E323CDC2D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49" name="Line 102">
              <a:extLst>
                <a:ext uri="{FF2B5EF4-FFF2-40B4-BE49-F238E27FC236}">
                  <a16:creationId xmlns:a16="http://schemas.microsoft.com/office/drawing/2014/main" id="{8F701603-BA53-A540-9801-1106A84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50" name="Line 103">
              <a:extLst>
                <a:ext uri="{FF2B5EF4-FFF2-40B4-BE49-F238E27FC236}">
                  <a16:creationId xmlns:a16="http://schemas.microsoft.com/office/drawing/2014/main" id="{E537AB45-CB80-724C-95B1-342A73D40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51" name="Line 104">
              <a:extLst>
                <a:ext uri="{FF2B5EF4-FFF2-40B4-BE49-F238E27FC236}">
                  <a16:creationId xmlns:a16="http://schemas.microsoft.com/office/drawing/2014/main" id="{58DA8A4F-43C4-C341-BA24-12607D4FA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52" name="Line 105">
              <a:extLst>
                <a:ext uri="{FF2B5EF4-FFF2-40B4-BE49-F238E27FC236}">
                  <a16:creationId xmlns:a16="http://schemas.microsoft.com/office/drawing/2014/main" id="{BA2C063F-306B-D84F-8F81-477418AC8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2141"/>
              <a:ext cx="0" cy="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53" name="Line 106">
              <a:extLst>
                <a:ext uri="{FF2B5EF4-FFF2-40B4-BE49-F238E27FC236}">
                  <a16:creationId xmlns:a16="http://schemas.microsoft.com/office/drawing/2014/main" id="{2EF21AB8-E3BA-5948-BA4A-2E0AEA033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37"/>
              <a:ext cx="24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54" name="Line 107">
              <a:extLst>
                <a:ext uri="{FF2B5EF4-FFF2-40B4-BE49-F238E27FC236}">
                  <a16:creationId xmlns:a16="http://schemas.microsoft.com/office/drawing/2014/main" id="{45F88195-3001-B54D-B369-BB49C26CA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237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55" name="Line 108">
              <a:extLst>
                <a:ext uri="{FF2B5EF4-FFF2-40B4-BE49-F238E27FC236}">
                  <a16:creationId xmlns:a16="http://schemas.microsoft.com/office/drawing/2014/main" id="{C5836B77-E3DA-2B4A-AB44-EC50BB580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33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56" name="Line 109">
              <a:extLst>
                <a:ext uri="{FF2B5EF4-FFF2-40B4-BE49-F238E27FC236}">
                  <a16:creationId xmlns:a16="http://schemas.microsoft.com/office/drawing/2014/main" id="{A50BA3BE-3866-384F-AD20-6F16400B2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57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57" name="Line 115">
              <a:extLst>
                <a:ext uri="{FF2B5EF4-FFF2-40B4-BE49-F238E27FC236}">
                  <a16:creationId xmlns:a16="http://schemas.microsoft.com/office/drawing/2014/main" id="{13107459-CF5F-5942-9AB5-DB31BB23F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960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334" name="Rectangle 116">
              <a:extLst>
                <a:ext uri="{FF2B5EF4-FFF2-40B4-BE49-F238E27FC236}">
                  <a16:creationId xmlns:a16="http://schemas.microsoft.com/office/drawing/2014/main" id="{5CF695E9-A643-CF47-BB45-53A0FB3E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CT</a:t>
              </a:r>
            </a:p>
          </p:txBody>
        </p:sp>
        <p:sp>
          <p:nvSpPr>
            <p:cNvPr id="94359" name="Text Box 118">
              <a:extLst>
                <a:ext uri="{FF2B5EF4-FFF2-40B4-BE49-F238E27FC236}">
                  <a16:creationId xmlns:a16="http://schemas.microsoft.com/office/drawing/2014/main" id="{79A52464-8EAF-6545-8639-A20593A6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97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4</a:t>
              </a:r>
              <a:r>
                <a:rPr lang="zh-CN" altLang="en-US" sz="1400" b="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94360" name="Text Box 119">
              <a:extLst>
                <a:ext uri="{FF2B5EF4-FFF2-40B4-BE49-F238E27FC236}">
                  <a16:creationId xmlns:a16="http://schemas.microsoft.com/office/drawing/2014/main" id="{84CC6951-B182-BD4F-A47B-9349C7B7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6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4361" name="Text Box 121">
              <a:extLst>
                <a:ext uri="{FF2B5EF4-FFF2-40B4-BE49-F238E27FC236}">
                  <a16:creationId xmlns:a16="http://schemas.microsoft.com/office/drawing/2014/main" id="{06BC366E-57BF-654C-AAAD-8F0FE4FF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94362" name="Line 125">
              <a:extLst>
                <a:ext uri="{FF2B5EF4-FFF2-40B4-BE49-F238E27FC236}">
                  <a16:creationId xmlns:a16="http://schemas.microsoft.com/office/drawing/2014/main" id="{C8310475-13ED-0F4E-9B26-C970E09D8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63" name="Line 126">
              <a:extLst>
                <a:ext uri="{FF2B5EF4-FFF2-40B4-BE49-F238E27FC236}">
                  <a16:creationId xmlns:a16="http://schemas.microsoft.com/office/drawing/2014/main" id="{924CDF43-AE39-F042-8E83-BFC321C36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1584"/>
              <a:ext cx="0" cy="19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345" name="Rectangle 127">
              <a:extLst>
                <a:ext uri="{FF2B5EF4-FFF2-40B4-BE49-F238E27FC236}">
                  <a16:creationId xmlns:a16="http://schemas.microsoft.com/office/drawing/2014/main" id="{C87C983D-BADC-9549-9975-79133365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L2, L3, and </a:t>
              </a:r>
              <a:b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main memory</a:t>
              </a:r>
            </a:p>
          </p:txBody>
        </p:sp>
        <p:sp>
          <p:nvSpPr>
            <p:cNvPr id="94365" name="Text Box 128">
              <a:extLst>
                <a:ext uri="{FF2B5EF4-FFF2-40B4-BE49-F238E27FC236}">
                  <a16:creationId xmlns:a16="http://schemas.microsoft.com/office/drawing/2014/main" id="{F6B65333-A284-854B-ABD0-01AB2371B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23"/>
              <a:ext cx="14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d-cache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(64 sets, 8 lines/set)</a:t>
              </a:r>
            </a:p>
          </p:txBody>
        </p:sp>
        <p:sp>
          <p:nvSpPr>
            <p:cNvPr id="94366" name="Line 129">
              <a:extLst>
                <a:ext uri="{FF2B5EF4-FFF2-40B4-BE49-F238E27FC236}">
                  <a16:creationId xmlns:a16="http://schemas.microsoft.com/office/drawing/2014/main" id="{0C905BDC-032F-7C40-A459-EF514D8EA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584"/>
              <a:ext cx="62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67" name="Line 130">
              <a:extLst>
                <a:ext uri="{FF2B5EF4-FFF2-40B4-BE49-F238E27FC236}">
                  <a16:creationId xmlns:a16="http://schemas.microsoft.com/office/drawing/2014/main" id="{4FE057A6-AF77-0C4C-8DEF-7D70CF16E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5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68" name="Line 131">
              <a:extLst>
                <a:ext uri="{FF2B5EF4-FFF2-40B4-BE49-F238E27FC236}">
                  <a16:creationId xmlns:a16="http://schemas.microsoft.com/office/drawing/2014/main" id="{01A82D82-B150-AC4F-9508-3AF3EC2B9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86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69" name="Text Box 132">
              <a:extLst>
                <a:ext uri="{FF2B5EF4-FFF2-40B4-BE49-F238E27FC236}">
                  <a16:creationId xmlns:a16="http://schemas.microsoft.com/office/drawing/2014/main" id="{41F89B7A-3D42-A340-80DD-934861EFA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1247"/>
              <a:ext cx="5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hit</a:t>
              </a:r>
            </a:p>
          </p:txBody>
        </p:sp>
        <p:sp>
          <p:nvSpPr>
            <p:cNvPr id="94370" name="Text Box 133">
              <a:extLst>
                <a:ext uri="{FF2B5EF4-FFF2-40B4-BE49-F238E27FC236}">
                  <a16:creationId xmlns:a16="http://schemas.microsoft.com/office/drawing/2014/main" id="{446B6CE7-DE7E-4A49-A711-3C38573A5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1356"/>
              <a:ext cx="6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miss</a:t>
              </a:r>
            </a:p>
          </p:txBody>
        </p:sp>
        <p:sp>
          <p:nvSpPr>
            <p:cNvPr id="94371" name="Line 134">
              <a:extLst>
                <a:ext uri="{FF2B5EF4-FFF2-40B4-BE49-F238E27FC236}">
                  <a16:creationId xmlns:a16="http://schemas.microsoft.com/office/drawing/2014/main" id="{91BB231B-9AF1-8E43-ABAD-FD687CA52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72" name="Line 135">
              <a:extLst>
                <a:ext uri="{FF2B5EF4-FFF2-40B4-BE49-F238E27FC236}">
                  <a16:creationId xmlns:a16="http://schemas.microsoft.com/office/drawing/2014/main" id="{8CAB548F-5EBD-A244-AEBF-41218FD1E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4373" name="Line 136">
              <a:extLst>
                <a:ext uri="{FF2B5EF4-FFF2-40B4-BE49-F238E27FC236}">
                  <a16:creationId xmlns:a16="http://schemas.microsoft.com/office/drawing/2014/main" id="{4216B1B7-8767-6246-8EF8-6A4232B2A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" name="Rectangle 9">
              <a:extLst>
                <a:ext uri="{FF2B5EF4-FFF2-40B4-BE49-F238E27FC236}">
                  <a16:creationId xmlns:a16="http://schemas.microsoft.com/office/drawing/2014/main" id="{9843725B-207D-0745-9594-834463649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TLBT</a:t>
              </a:r>
            </a:p>
          </p:txBody>
        </p:sp>
        <p:sp>
          <p:nvSpPr>
            <p:cNvPr id="9228" name="Rectangle 10">
              <a:extLst>
                <a:ext uri="{FF2B5EF4-FFF2-40B4-BE49-F238E27FC236}">
                  <a16:creationId xmlns:a16="http://schemas.microsoft.com/office/drawing/2014/main" id="{305709D0-0A2B-854B-A45D-6171BDCE3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TLBI</a:t>
              </a:r>
            </a:p>
          </p:txBody>
        </p:sp>
      </p:grpSp>
      <p:sp>
        <p:nvSpPr>
          <p:cNvPr id="94213" name="Rectangle 138">
            <a:extLst>
              <a:ext uri="{FF2B5EF4-FFF2-40B4-BE49-F238E27FC236}">
                <a16:creationId xmlns:a16="http://schemas.microsoft.com/office/drawing/2014/main" id="{F8E4340C-1CB6-A44F-A2A1-11B5E4CE4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Core i7 Address Translation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9" name="Rectangle 80">
            <a:extLst>
              <a:ext uri="{FF2B5EF4-FFF2-40B4-BE49-F238E27FC236}">
                <a16:creationId xmlns:a16="http://schemas.microsoft.com/office/drawing/2014/main" id="{9490D497-05A7-C246-ABD4-B92D793F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0" name="Rectangle 84">
            <a:extLst>
              <a:ext uri="{FF2B5EF4-FFF2-40B4-BE49-F238E27FC236}">
                <a16:creationId xmlns:a16="http://schemas.microsoft.com/office/drawing/2014/main" id="{3C1E03D6-B042-274D-B6F7-E244DD66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1" name="Rectangle 88">
            <a:extLst>
              <a:ext uri="{FF2B5EF4-FFF2-40B4-BE49-F238E27FC236}">
                <a16:creationId xmlns:a16="http://schemas.microsoft.com/office/drawing/2014/main" id="{FEF4C0CA-85A0-8245-A0AB-8F2E2F96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2" name="Rectangle 92">
            <a:extLst>
              <a:ext uri="{FF2B5EF4-FFF2-40B4-BE49-F238E27FC236}">
                <a16:creationId xmlns:a16="http://schemas.microsoft.com/office/drawing/2014/main" id="{A362E973-2851-B24D-A98B-940A44F7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7" name="Rectangle 80">
            <a:extLst>
              <a:ext uri="{FF2B5EF4-FFF2-40B4-BE49-F238E27FC236}">
                <a16:creationId xmlns:a16="http://schemas.microsoft.com/office/drawing/2014/main" id="{4B3F710C-A301-D047-ACCD-C41C453A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8" name="Rectangle 84">
            <a:extLst>
              <a:ext uri="{FF2B5EF4-FFF2-40B4-BE49-F238E27FC236}">
                <a16:creationId xmlns:a16="http://schemas.microsoft.com/office/drawing/2014/main" id="{AA93523A-E147-D84A-BB6C-E5D87C21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9" name="Rectangle 88">
            <a:extLst>
              <a:ext uri="{FF2B5EF4-FFF2-40B4-BE49-F238E27FC236}">
                <a16:creationId xmlns:a16="http://schemas.microsoft.com/office/drawing/2014/main" id="{BC6D6D2B-3CDC-5541-BF62-C4B9EC9DA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0" name="Rectangle 92">
            <a:extLst>
              <a:ext uri="{FF2B5EF4-FFF2-40B4-BE49-F238E27FC236}">
                <a16:creationId xmlns:a16="http://schemas.microsoft.com/office/drawing/2014/main" id="{D7B3D9DF-350F-A645-87CB-408D4E19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1" name="Rectangle 80">
            <a:extLst>
              <a:ext uri="{FF2B5EF4-FFF2-40B4-BE49-F238E27FC236}">
                <a16:creationId xmlns:a16="http://schemas.microsoft.com/office/drawing/2014/main" id="{C6806FA1-D4F0-4B47-9C43-2D3FA455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2" name="Rectangle 84">
            <a:extLst>
              <a:ext uri="{FF2B5EF4-FFF2-40B4-BE49-F238E27FC236}">
                <a16:creationId xmlns:a16="http://schemas.microsoft.com/office/drawing/2014/main" id="{0F70A942-BF50-C340-BF15-49C91E5CA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3" name="Rectangle 88">
            <a:extLst>
              <a:ext uri="{FF2B5EF4-FFF2-40B4-BE49-F238E27FC236}">
                <a16:creationId xmlns:a16="http://schemas.microsoft.com/office/drawing/2014/main" id="{8A9B82F5-B928-2E42-BF31-AFBD4A52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4" name="Rectangle 92">
            <a:extLst>
              <a:ext uri="{FF2B5EF4-FFF2-40B4-BE49-F238E27FC236}">
                <a16:creationId xmlns:a16="http://schemas.microsoft.com/office/drawing/2014/main" id="{27D2BB85-3E66-8749-9CF0-E567ACB1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5" name="Rectangle 80">
            <a:extLst>
              <a:ext uri="{FF2B5EF4-FFF2-40B4-BE49-F238E27FC236}">
                <a16:creationId xmlns:a16="http://schemas.microsoft.com/office/drawing/2014/main" id="{D8A42067-0FB6-4E4B-A476-C140499A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6" name="Rectangle 84">
            <a:extLst>
              <a:ext uri="{FF2B5EF4-FFF2-40B4-BE49-F238E27FC236}">
                <a16:creationId xmlns:a16="http://schemas.microsoft.com/office/drawing/2014/main" id="{5DAFB513-2B26-BF4B-989E-BFB239D4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7" name="Rectangle 88">
            <a:extLst>
              <a:ext uri="{FF2B5EF4-FFF2-40B4-BE49-F238E27FC236}">
                <a16:creationId xmlns:a16="http://schemas.microsoft.com/office/drawing/2014/main" id="{CBA7A70F-D66A-6F48-9F2F-BA604146C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8" name="Rectangle 92">
            <a:extLst>
              <a:ext uri="{FF2B5EF4-FFF2-40B4-BE49-F238E27FC236}">
                <a16:creationId xmlns:a16="http://schemas.microsoft.com/office/drawing/2014/main" id="{1ADA4FB5-86CC-FE44-9E10-FCB14E38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9" name="Rectangle 80">
            <a:extLst>
              <a:ext uri="{FF2B5EF4-FFF2-40B4-BE49-F238E27FC236}">
                <a16:creationId xmlns:a16="http://schemas.microsoft.com/office/drawing/2014/main" id="{EBF842C4-3430-5F45-A453-85DDDE514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0" name="Rectangle 84">
            <a:extLst>
              <a:ext uri="{FF2B5EF4-FFF2-40B4-BE49-F238E27FC236}">
                <a16:creationId xmlns:a16="http://schemas.microsoft.com/office/drawing/2014/main" id="{FE2D63D8-EB4A-5F4A-A047-3ACDA29F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1" name="Rectangle 88">
            <a:extLst>
              <a:ext uri="{FF2B5EF4-FFF2-40B4-BE49-F238E27FC236}">
                <a16:creationId xmlns:a16="http://schemas.microsoft.com/office/drawing/2014/main" id="{53CDBCBD-99CD-E24C-BD55-BB31ECB39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2" name="Rectangle 92">
            <a:extLst>
              <a:ext uri="{FF2B5EF4-FFF2-40B4-BE49-F238E27FC236}">
                <a16:creationId xmlns:a16="http://schemas.microsoft.com/office/drawing/2014/main" id="{26F217AE-719A-B54F-8F02-3A2331B7F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3" name="Rectangle 80">
            <a:extLst>
              <a:ext uri="{FF2B5EF4-FFF2-40B4-BE49-F238E27FC236}">
                <a16:creationId xmlns:a16="http://schemas.microsoft.com/office/drawing/2014/main" id="{70AC01AD-12BD-3A48-8C09-8D0F9A99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4" name="Rectangle 84">
            <a:extLst>
              <a:ext uri="{FF2B5EF4-FFF2-40B4-BE49-F238E27FC236}">
                <a16:creationId xmlns:a16="http://schemas.microsoft.com/office/drawing/2014/main" id="{CD65EF0B-AE9F-5F4E-8B29-63413F71B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5" name="Rectangle 88">
            <a:extLst>
              <a:ext uri="{FF2B5EF4-FFF2-40B4-BE49-F238E27FC236}">
                <a16:creationId xmlns:a16="http://schemas.microsoft.com/office/drawing/2014/main" id="{079278A9-3205-8148-83C3-B25D1270D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6" name="Rectangle 92">
            <a:extLst>
              <a:ext uri="{FF2B5EF4-FFF2-40B4-BE49-F238E27FC236}">
                <a16:creationId xmlns:a16="http://schemas.microsoft.com/office/drawing/2014/main" id="{4CC253D1-37D0-B246-92DA-7BFF5DCB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7" name="Rectangle 80">
            <a:extLst>
              <a:ext uri="{FF2B5EF4-FFF2-40B4-BE49-F238E27FC236}">
                <a16:creationId xmlns:a16="http://schemas.microsoft.com/office/drawing/2014/main" id="{65DB1409-E07C-F646-9C65-99DDE132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8" name="Rectangle 84">
            <a:extLst>
              <a:ext uri="{FF2B5EF4-FFF2-40B4-BE49-F238E27FC236}">
                <a16:creationId xmlns:a16="http://schemas.microsoft.com/office/drawing/2014/main" id="{A4513E30-E037-B442-A660-4EF6ED56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9" name="Rectangle 88">
            <a:extLst>
              <a:ext uri="{FF2B5EF4-FFF2-40B4-BE49-F238E27FC236}">
                <a16:creationId xmlns:a16="http://schemas.microsoft.com/office/drawing/2014/main" id="{631C7732-52A9-FF40-AD68-C8B83F87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0" name="Rectangle 92">
            <a:extLst>
              <a:ext uri="{FF2B5EF4-FFF2-40B4-BE49-F238E27FC236}">
                <a16:creationId xmlns:a16="http://schemas.microsoft.com/office/drawing/2014/main" id="{E80F52B5-CFDC-0946-BF2E-CA016535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1" name="Rectangle 80">
            <a:extLst>
              <a:ext uri="{FF2B5EF4-FFF2-40B4-BE49-F238E27FC236}">
                <a16:creationId xmlns:a16="http://schemas.microsoft.com/office/drawing/2014/main" id="{205C62F5-8021-4C48-BF42-0510C3E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2" name="Rectangle 84">
            <a:extLst>
              <a:ext uri="{FF2B5EF4-FFF2-40B4-BE49-F238E27FC236}">
                <a16:creationId xmlns:a16="http://schemas.microsoft.com/office/drawing/2014/main" id="{B0BBF6B7-8DA7-6642-9BB4-E7D352E9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3" name="Rectangle 88">
            <a:extLst>
              <a:ext uri="{FF2B5EF4-FFF2-40B4-BE49-F238E27FC236}">
                <a16:creationId xmlns:a16="http://schemas.microsoft.com/office/drawing/2014/main" id="{C42DD3E7-4A63-3340-B455-246677726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4" name="Rectangle 92">
            <a:extLst>
              <a:ext uri="{FF2B5EF4-FFF2-40B4-BE49-F238E27FC236}">
                <a16:creationId xmlns:a16="http://schemas.microsoft.com/office/drawing/2014/main" id="{AC622BAD-FA01-454C-9A5D-EEE6C8B4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6" name="Rectangle 117">
            <a:extLst>
              <a:ext uri="{FF2B5EF4-FFF2-40B4-BE49-F238E27FC236}">
                <a16:creationId xmlns:a16="http://schemas.microsoft.com/office/drawing/2014/main" id="{CAE03721-C1E1-3840-9724-4E064A22D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CI</a:t>
            </a:r>
          </a:p>
        </p:txBody>
      </p:sp>
      <p:sp>
        <p:nvSpPr>
          <p:cNvPr id="177" name="Rectangle 117">
            <a:extLst>
              <a:ext uri="{FF2B5EF4-FFF2-40B4-BE49-F238E27FC236}">
                <a16:creationId xmlns:a16="http://schemas.microsoft.com/office/drawing/2014/main" id="{158D8C58-3F44-F640-AC84-124D7D8E7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5105400"/>
            <a:ext cx="439737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</a:t>
            </a:r>
          </a:p>
        </p:txBody>
      </p:sp>
      <p:sp>
        <p:nvSpPr>
          <p:cNvPr id="94248" name="Line 101">
            <a:extLst>
              <a:ext uri="{FF2B5EF4-FFF2-40B4-BE49-F238E27FC236}">
                <a16:creationId xmlns:a16="http://schemas.microsoft.com/office/drawing/2014/main" id="{6530B7D1-9EBD-8C4C-9EC9-B4C9E9F83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49" name="Line 102">
            <a:extLst>
              <a:ext uri="{FF2B5EF4-FFF2-40B4-BE49-F238E27FC236}">
                <a16:creationId xmlns:a16="http://schemas.microsoft.com/office/drawing/2014/main" id="{C5F629E2-0783-3249-A53F-E7E63150C7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50" name="Line 103">
            <a:extLst>
              <a:ext uri="{FF2B5EF4-FFF2-40B4-BE49-F238E27FC236}">
                <a16:creationId xmlns:a16="http://schemas.microsoft.com/office/drawing/2014/main" id="{29BBBAA1-A11E-D74E-90AF-552A330AC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51" name="Line 104">
            <a:extLst>
              <a:ext uri="{FF2B5EF4-FFF2-40B4-BE49-F238E27FC236}">
                <a16:creationId xmlns:a16="http://schemas.microsoft.com/office/drawing/2014/main" id="{48AD12E8-428D-A740-9194-09C6235C4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2" name="Rectangle 45">
            <a:extLst>
              <a:ext uri="{FF2B5EF4-FFF2-40B4-BE49-F238E27FC236}">
                <a16:creationId xmlns:a16="http://schemas.microsoft.com/office/drawing/2014/main" id="{73C907E2-BEA8-9A49-A7A2-1A47C291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VPN1</a:t>
            </a:r>
          </a:p>
        </p:txBody>
      </p:sp>
      <p:sp>
        <p:nvSpPr>
          <p:cNvPr id="183" name="Rectangle 46">
            <a:extLst>
              <a:ext uri="{FF2B5EF4-FFF2-40B4-BE49-F238E27FC236}">
                <a16:creationId xmlns:a16="http://schemas.microsoft.com/office/drawing/2014/main" id="{DCEC7F0F-61E1-C048-B7ED-E2C02D0F2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VPN2</a:t>
            </a:r>
          </a:p>
        </p:txBody>
      </p:sp>
      <p:sp>
        <p:nvSpPr>
          <p:cNvPr id="184" name="Rectangle 45">
            <a:extLst>
              <a:ext uri="{FF2B5EF4-FFF2-40B4-BE49-F238E27FC236}">
                <a16:creationId xmlns:a16="http://schemas.microsoft.com/office/drawing/2014/main" id="{3BF8D388-F746-2A48-8CA5-C724ABACE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VPN3</a:t>
            </a:r>
          </a:p>
        </p:txBody>
      </p:sp>
      <p:sp>
        <p:nvSpPr>
          <p:cNvPr id="185" name="Rectangle 46">
            <a:extLst>
              <a:ext uri="{FF2B5EF4-FFF2-40B4-BE49-F238E27FC236}">
                <a16:creationId xmlns:a16="http://schemas.microsoft.com/office/drawing/2014/main" id="{3B05F4F6-D02C-4E42-A6F5-E3967313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VPN4</a:t>
            </a:r>
          </a:p>
        </p:txBody>
      </p:sp>
      <p:sp>
        <p:nvSpPr>
          <p:cNvPr id="94256" name="Line 53">
            <a:extLst>
              <a:ext uri="{FF2B5EF4-FFF2-40B4-BE49-F238E27FC236}">
                <a16:creationId xmlns:a16="http://schemas.microsoft.com/office/drawing/2014/main" id="{63A0F1D1-7AAD-334F-95C7-9BE7A2309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57" name="Line 54">
            <a:extLst>
              <a:ext uri="{FF2B5EF4-FFF2-40B4-BE49-F238E27FC236}">
                <a16:creationId xmlns:a16="http://schemas.microsoft.com/office/drawing/2014/main" id="{C828EFF3-E055-3A42-8ACB-4E76866B7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78" name="Rectangle 51">
            <a:extLst>
              <a:ext uri="{FF2B5EF4-FFF2-40B4-BE49-F238E27FC236}">
                <a16:creationId xmlns:a16="http://schemas.microsoft.com/office/drawing/2014/main" id="{9D28C8BB-D688-8544-82EA-82B2CA72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4259" name="Rectangle 9">
            <a:extLst>
              <a:ext uri="{FF2B5EF4-FFF2-40B4-BE49-F238E27FC236}">
                <a16:creationId xmlns:a16="http://schemas.microsoft.com/office/drawing/2014/main" id="{18CF6EDE-709D-3849-9B24-1C25123FB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4260" name="Line 53">
            <a:extLst>
              <a:ext uri="{FF2B5EF4-FFF2-40B4-BE49-F238E27FC236}">
                <a16:creationId xmlns:a16="http://schemas.microsoft.com/office/drawing/2014/main" id="{358B7127-7697-FC42-ACB4-C9F6FCFF4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61" name="Line 54">
            <a:extLst>
              <a:ext uri="{FF2B5EF4-FFF2-40B4-BE49-F238E27FC236}">
                <a16:creationId xmlns:a16="http://schemas.microsoft.com/office/drawing/2014/main" id="{65671290-1A6D-B449-B7D2-808A7D5D1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6" name="Rectangle 51">
            <a:extLst>
              <a:ext uri="{FF2B5EF4-FFF2-40B4-BE49-F238E27FC236}">
                <a16:creationId xmlns:a16="http://schemas.microsoft.com/office/drawing/2014/main" id="{B4FA600F-D962-A748-9D6C-D53C055E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4263" name="Rectangle 9">
            <a:extLst>
              <a:ext uri="{FF2B5EF4-FFF2-40B4-BE49-F238E27FC236}">
                <a16:creationId xmlns:a16="http://schemas.microsoft.com/office/drawing/2014/main" id="{A9DAB3D6-AE27-7149-A947-C9C5CF682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4264" name="Line 53">
            <a:extLst>
              <a:ext uri="{FF2B5EF4-FFF2-40B4-BE49-F238E27FC236}">
                <a16:creationId xmlns:a16="http://schemas.microsoft.com/office/drawing/2014/main" id="{46CA801D-4329-7940-B758-8B7B8B3B8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65" name="Line 54">
            <a:extLst>
              <a:ext uri="{FF2B5EF4-FFF2-40B4-BE49-F238E27FC236}">
                <a16:creationId xmlns:a16="http://schemas.microsoft.com/office/drawing/2014/main" id="{8FC7DF20-C789-ED4D-BCD5-D03C6CD17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91" name="Rectangle 51">
            <a:extLst>
              <a:ext uri="{FF2B5EF4-FFF2-40B4-BE49-F238E27FC236}">
                <a16:creationId xmlns:a16="http://schemas.microsoft.com/office/drawing/2014/main" id="{038312AA-BE90-2142-84DC-40499355F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4267" name="Rectangle 9">
            <a:extLst>
              <a:ext uri="{FF2B5EF4-FFF2-40B4-BE49-F238E27FC236}">
                <a16:creationId xmlns:a16="http://schemas.microsoft.com/office/drawing/2014/main" id="{C48BAC75-46AA-8048-9730-54058129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4268" name="Line 53">
            <a:extLst>
              <a:ext uri="{FF2B5EF4-FFF2-40B4-BE49-F238E27FC236}">
                <a16:creationId xmlns:a16="http://schemas.microsoft.com/office/drawing/2014/main" id="{428E3287-C928-E342-8350-63A57A058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69" name="Line 54">
            <a:extLst>
              <a:ext uri="{FF2B5EF4-FFF2-40B4-BE49-F238E27FC236}">
                <a16:creationId xmlns:a16="http://schemas.microsoft.com/office/drawing/2014/main" id="{D807B13B-3C62-5840-A7A7-23E4BC280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95" name="Rectangle 51">
            <a:extLst>
              <a:ext uri="{FF2B5EF4-FFF2-40B4-BE49-F238E27FC236}">
                <a16:creationId xmlns:a16="http://schemas.microsoft.com/office/drawing/2014/main" id="{4793B692-9DB6-2449-A1B2-928F7A80C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4271" name="Rectangle 9">
            <a:extLst>
              <a:ext uri="{FF2B5EF4-FFF2-40B4-BE49-F238E27FC236}">
                <a16:creationId xmlns:a16="http://schemas.microsoft.com/office/drawing/2014/main" id="{327A2196-9736-5540-A8EE-186436DB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4272" name="Line 54">
            <a:extLst>
              <a:ext uri="{FF2B5EF4-FFF2-40B4-BE49-F238E27FC236}">
                <a16:creationId xmlns:a16="http://schemas.microsoft.com/office/drawing/2014/main" id="{A3BF61F3-32B8-4E43-A0E6-E929B66BC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5389563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73" name="Text Box 7">
            <a:extLst>
              <a:ext uri="{FF2B5EF4-FFF2-40B4-BE49-F238E27FC236}">
                <a16:creationId xmlns:a16="http://schemas.microsoft.com/office/drawing/2014/main" id="{BFEE4A4E-0A22-CB49-82E2-0DBC9D8F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5257800"/>
            <a:ext cx="546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CR3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4274" name="Text Box 44">
            <a:extLst>
              <a:ext uri="{FF2B5EF4-FFF2-40B4-BE49-F238E27FC236}">
                <a16:creationId xmlns:a16="http://schemas.microsoft.com/office/drawing/2014/main" id="{ECB6C06D-BAAF-7F4A-85BF-7FB85D5B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6394450"/>
            <a:ext cx="13858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Verdana" panose="020B0604030504040204" pitchFamily="34" charset="0"/>
              </a:rPr>
              <a:t>Page Tables</a:t>
            </a:r>
          </a:p>
        </p:txBody>
      </p:sp>
      <p:sp>
        <p:nvSpPr>
          <p:cNvPr id="94275" name="Text Box 11">
            <a:extLst>
              <a:ext uri="{FF2B5EF4-FFF2-40B4-BE49-F238E27FC236}">
                <a16:creationId xmlns:a16="http://schemas.microsoft.com/office/drawing/2014/main" id="{6963A31C-1054-844B-942B-CF9F75809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4673600"/>
            <a:ext cx="2968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4276" name="Text Box 11">
            <a:extLst>
              <a:ext uri="{FF2B5EF4-FFF2-40B4-BE49-F238E27FC236}">
                <a16:creationId xmlns:a16="http://schemas.microsoft.com/office/drawing/2014/main" id="{C89A0A8C-0AA8-FD4C-AC81-B2B5AC218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4277" name="Text Box 11">
            <a:extLst>
              <a:ext uri="{FF2B5EF4-FFF2-40B4-BE49-F238E27FC236}">
                <a16:creationId xmlns:a16="http://schemas.microsoft.com/office/drawing/2014/main" id="{EEEC1DDB-6717-354B-96CD-104B63866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4278" name="Text Box 11">
            <a:extLst>
              <a:ext uri="{FF2B5EF4-FFF2-40B4-BE49-F238E27FC236}">
                <a16:creationId xmlns:a16="http://schemas.microsoft.com/office/drawing/2014/main" id="{52FC51E1-2B82-0043-A1AA-E73DEA05C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4279" name="Line 24">
            <a:extLst>
              <a:ext uri="{FF2B5EF4-FFF2-40B4-BE49-F238E27FC236}">
                <a16:creationId xmlns:a16="http://schemas.microsoft.com/office/drawing/2014/main" id="{F8B43737-B2C8-5949-979C-CF7DA985F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825" y="5791200"/>
            <a:ext cx="7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80" name="Line 25">
            <a:extLst>
              <a:ext uri="{FF2B5EF4-FFF2-40B4-BE49-F238E27FC236}">
                <a16:creationId xmlns:a16="http://schemas.microsoft.com/office/drawing/2014/main" id="{2DCFE628-A993-3F44-8E9A-717101913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81" name="Line 8">
            <a:extLst>
              <a:ext uri="{FF2B5EF4-FFF2-40B4-BE49-F238E27FC236}">
                <a16:creationId xmlns:a16="http://schemas.microsoft.com/office/drawing/2014/main" id="{8A022275-D7AE-734B-9783-5E74E1183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233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82" name="Line 24">
            <a:extLst>
              <a:ext uri="{FF2B5EF4-FFF2-40B4-BE49-F238E27FC236}">
                <a16:creationId xmlns:a16="http://schemas.microsoft.com/office/drawing/2014/main" id="{D9106546-D377-9545-93EA-66AB4AEE4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579120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83" name="Line 25">
            <a:extLst>
              <a:ext uri="{FF2B5EF4-FFF2-40B4-BE49-F238E27FC236}">
                <a16:creationId xmlns:a16="http://schemas.microsoft.com/office/drawing/2014/main" id="{F0A8FBA9-DA98-744C-AB09-AB6D1415D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84" name="Line 8">
            <a:extLst>
              <a:ext uri="{FF2B5EF4-FFF2-40B4-BE49-F238E27FC236}">
                <a16:creationId xmlns:a16="http://schemas.microsoft.com/office/drawing/2014/main" id="{8710F423-7AA0-954A-958E-54F68DABF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6438" y="5334000"/>
            <a:ext cx="271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85" name="Line 24">
            <a:extLst>
              <a:ext uri="{FF2B5EF4-FFF2-40B4-BE49-F238E27FC236}">
                <a16:creationId xmlns:a16="http://schemas.microsoft.com/office/drawing/2014/main" id="{012BDB81-D0EE-0647-82DD-F8B55144E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5791200"/>
            <a:ext cx="7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86" name="Line 25">
            <a:extLst>
              <a:ext uri="{FF2B5EF4-FFF2-40B4-BE49-F238E27FC236}">
                <a16:creationId xmlns:a16="http://schemas.microsoft.com/office/drawing/2014/main" id="{60B07B6B-E810-A049-92DE-CE386C365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87" name="Line 8">
            <a:extLst>
              <a:ext uri="{FF2B5EF4-FFF2-40B4-BE49-F238E27FC236}">
                <a16:creationId xmlns:a16="http://schemas.microsoft.com/office/drawing/2014/main" id="{38754D9A-B4D9-DF4B-A811-B867C5FD1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8438" y="5334000"/>
            <a:ext cx="271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4288" name="Oval 137">
            <a:extLst>
              <a:ext uri="{FF2B5EF4-FFF2-40B4-BE49-F238E27FC236}">
                <a16:creationId xmlns:a16="http://schemas.microsoft.com/office/drawing/2014/main" id="{E13883F6-21CC-C243-B9F2-AC134E4E8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" y="4451350"/>
            <a:ext cx="4051300" cy="225425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30">
            <a:extLst>
              <a:ext uri="{FF2B5EF4-FFF2-40B4-BE49-F238E27FC236}">
                <a16:creationId xmlns:a16="http://schemas.microsoft.com/office/drawing/2014/main" id="{7C8345E3-7D0B-4D47-A52A-DCB0D212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86200"/>
            <a:ext cx="3794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0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96259" name="灯片编号占位符 5">
            <a:extLst>
              <a:ext uri="{FF2B5EF4-FFF2-40B4-BE49-F238E27FC236}">
                <a16:creationId xmlns:a16="http://schemas.microsoft.com/office/drawing/2014/main" id="{9EFD6B1E-D2A2-7344-9397-F4E715B2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3F341-993E-7944-B489-7EF34759D84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96260" name="Group 137">
            <a:extLst>
              <a:ext uri="{FF2B5EF4-FFF2-40B4-BE49-F238E27FC236}">
                <a16:creationId xmlns:a16="http://schemas.microsoft.com/office/drawing/2014/main" id="{6E4A6ABE-7F5E-9846-9A4A-B35992AB0A8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8686800" cy="4959350"/>
            <a:chOff x="144" y="572"/>
            <a:chExt cx="5472" cy="3405"/>
          </a:xfrm>
        </p:grpSpPr>
        <p:sp>
          <p:nvSpPr>
            <p:cNvPr id="96337" name="Text Box 30">
              <a:extLst>
                <a:ext uri="{FF2B5EF4-FFF2-40B4-BE49-F238E27FC236}">
                  <a16:creationId xmlns:a16="http://schemas.microsoft.com/office/drawing/2014/main" id="{9763BAC8-B039-AE49-B21B-59A4E84A8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Verdana" panose="020B0604030504040204" pitchFamily="34" charset="0"/>
                </a:rPr>
                <a:t>...</a:t>
              </a:r>
            </a:p>
          </p:txBody>
        </p:sp>
        <p:sp>
          <p:nvSpPr>
            <p:cNvPr id="9221" name="Rectangle 3">
              <a:extLst>
                <a:ext uri="{FF2B5EF4-FFF2-40B4-BE49-F238E27FC236}">
                  <a16:creationId xmlns:a16="http://schemas.microsoft.com/office/drawing/2014/main" id="{54CEC625-53E7-8E45-A083-21EAEF2FA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CPU</a:t>
              </a:r>
            </a:p>
          </p:txBody>
        </p:sp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555D241F-C4A6-804B-A089-F5287884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VPN</a:t>
              </a:r>
            </a:p>
          </p:txBody>
        </p:sp>
        <p:sp>
          <p:nvSpPr>
            <p:cNvPr id="9223" name="Rectangle 5">
              <a:extLst>
                <a:ext uri="{FF2B5EF4-FFF2-40B4-BE49-F238E27FC236}">
                  <a16:creationId xmlns:a16="http://schemas.microsoft.com/office/drawing/2014/main" id="{1638BA87-1259-2E47-B3DC-27AFC736B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VPO</a:t>
              </a:r>
            </a:p>
          </p:txBody>
        </p:sp>
        <p:sp>
          <p:nvSpPr>
            <p:cNvPr id="96341" name="Text Box 6">
              <a:extLst>
                <a:ext uri="{FF2B5EF4-FFF2-40B4-BE49-F238E27FC236}">
                  <a16:creationId xmlns:a16="http://schemas.microsoft.com/office/drawing/2014/main" id="{F8F97ADA-7648-834E-B4E1-D0659D942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36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6342" name="Text Box 7">
              <a:extLst>
                <a:ext uri="{FF2B5EF4-FFF2-40B4-BE49-F238E27FC236}">
                  <a16:creationId xmlns:a16="http://schemas.microsoft.com/office/drawing/2014/main" id="{2D77324D-CD21-3840-A22D-4AF6B3546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96343" name="Line 8">
              <a:extLst>
                <a:ext uri="{FF2B5EF4-FFF2-40B4-BE49-F238E27FC236}">
                  <a16:creationId xmlns:a16="http://schemas.microsoft.com/office/drawing/2014/main" id="{3D539850-5B89-264D-801D-A58CE0191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44" name="Text Box 11">
              <a:extLst>
                <a:ext uri="{FF2B5EF4-FFF2-40B4-BE49-F238E27FC236}">
                  <a16:creationId xmlns:a16="http://schemas.microsoft.com/office/drawing/2014/main" id="{C629AEC2-3ED7-2945-BB72-DCFD42EA4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88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96345" name="Text Box 12">
              <a:extLst>
                <a:ext uri="{FF2B5EF4-FFF2-40B4-BE49-F238E27FC236}">
                  <a16:creationId xmlns:a16="http://schemas.microsoft.com/office/drawing/2014/main" id="{C77EB6A2-2DE8-684A-A167-093AFB9B5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32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6346" name="Text Box 13">
              <a:extLst>
                <a:ext uri="{FF2B5EF4-FFF2-40B4-BE49-F238E27FC236}">
                  <a16:creationId xmlns:a16="http://schemas.microsoft.com/office/drawing/2014/main" id="{6524ABCE-0783-3D4D-BF6C-A74B584C3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933"/>
              <a:ext cx="14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Virtual address (VA)</a:t>
              </a:r>
            </a:p>
          </p:txBody>
        </p:sp>
        <p:sp>
          <p:nvSpPr>
            <p:cNvPr id="9232" name="Rectangle 14">
              <a:extLst>
                <a:ext uri="{FF2B5EF4-FFF2-40B4-BE49-F238E27FC236}">
                  <a16:creationId xmlns:a16="http://schemas.microsoft.com/office/drawing/2014/main" id="{E6CB738E-D0F2-9D4F-A5D4-17252FABA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3" name="Rectangle 15">
              <a:extLst>
                <a:ext uri="{FF2B5EF4-FFF2-40B4-BE49-F238E27FC236}">
                  <a16:creationId xmlns:a16="http://schemas.microsoft.com/office/drawing/2014/main" id="{9447C657-C472-BF4F-92F7-67658BEE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4" name="Rectangle 16">
              <a:extLst>
                <a:ext uri="{FF2B5EF4-FFF2-40B4-BE49-F238E27FC236}">
                  <a16:creationId xmlns:a16="http://schemas.microsoft.com/office/drawing/2014/main" id="{BC5161BB-2CED-824E-831D-DBE66F489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5" name="Rectangle 17">
              <a:extLst>
                <a:ext uri="{FF2B5EF4-FFF2-40B4-BE49-F238E27FC236}">
                  <a16:creationId xmlns:a16="http://schemas.microsoft.com/office/drawing/2014/main" id="{CEF02DAD-E343-D146-B31F-A39B3983D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6" name="Rectangle 18">
              <a:extLst>
                <a:ext uri="{FF2B5EF4-FFF2-40B4-BE49-F238E27FC236}">
                  <a16:creationId xmlns:a16="http://schemas.microsoft.com/office/drawing/2014/main" id="{873E4CBC-7AA2-8544-910E-6160F7EA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7" name="Rectangle 19">
              <a:extLst>
                <a:ext uri="{FF2B5EF4-FFF2-40B4-BE49-F238E27FC236}">
                  <a16:creationId xmlns:a16="http://schemas.microsoft.com/office/drawing/2014/main" id="{8B3A8500-D989-0F46-ACA6-230C7ED3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8" name="Rectangle 20">
              <a:extLst>
                <a:ext uri="{FF2B5EF4-FFF2-40B4-BE49-F238E27FC236}">
                  <a16:creationId xmlns:a16="http://schemas.microsoft.com/office/drawing/2014/main" id="{CC593616-570E-F84F-9177-76F24E89A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39" name="Rectangle 21">
              <a:extLst>
                <a:ext uri="{FF2B5EF4-FFF2-40B4-BE49-F238E27FC236}">
                  <a16:creationId xmlns:a16="http://schemas.microsoft.com/office/drawing/2014/main" id="{81CCBD82-C179-5640-89B1-24B948C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0" name="Rectangle 22">
              <a:extLst>
                <a:ext uri="{FF2B5EF4-FFF2-40B4-BE49-F238E27FC236}">
                  <a16:creationId xmlns:a16="http://schemas.microsoft.com/office/drawing/2014/main" id="{C3141567-1988-4240-90B6-10D0A7174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1" name="Rectangle 23">
              <a:extLst>
                <a:ext uri="{FF2B5EF4-FFF2-40B4-BE49-F238E27FC236}">
                  <a16:creationId xmlns:a16="http://schemas.microsoft.com/office/drawing/2014/main" id="{29967F20-0A5E-F44A-8B24-DE87B8DC6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2" name="Rectangle 24">
              <a:extLst>
                <a:ext uri="{FF2B5EF4-FFF2-40B4-BE49-F238E27FC236}">
                  <a16:creationId xmlns:a16="http://schemas.microsoft.com/office/drawing/2014/main" id="{119B5990-DBFB-9047-8997-B8F301AC2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3" name="Rectangle 25">
              <a:extLst>
                <a:ext uri="{FF2B5EF4-FFF2-40B4-BE49-F238E27FC236}">
                  <a16:creationId xmlns:a16="http://schemas.microsoft.com/office/drawing/2014/main" id="{D4B18469-BEC4-1046-9960-5EE13158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4" name="Rectangle 26">
              <a:extLst>
                <a:ext uri="{FF2B5EF4-FFF2-40B4-BE49-F238E27FC236}">
                  <a16:creationId xmlns:a16="http://schemas.microsoft.com/office/drawing/2014/main" id="{AA8A838D-E0D2-0E4D-8A0C-2BF6B3B2D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5" name="Rectangle 27">
              <a:extLst>
                <a:ext uri="{FF2B5EF4-FFF2-40B4-BE49-F238E27FC236}">
                  <a16:creationId xmlns:a16="http://schemas.microsoft.com/office/drawing/2014/main" id="{3453B342-F607-BC49-98E7-84AFAD8D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6" name="Rectangle 28">
              <a:extLst>
                <a:ext uri="{FF2B5EF4-FFF2-40B4-BE49-F238E27FC236}">
                  <a16:creationId xmlns:a16="http://schemas.microsoft.com/office/drawing/2014/main" id="{042F869D-7200-1046-B1A4-0C2843E60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247" name="Rectangle 29">
              <a:extLst>
                <a:ext uri="{FF2B5EF4-FFF2-40B4-BE49-F238E27FC236}">
                  <a16:creationId xmlns:a16="http://schemas.microsoft.com/office/drawing/2014/main" id="{8FA1F0AA-6C13-4A4B-9C01-848668F6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400" b="0">
                <a:latin typeface="Verdana" pitchFamily="34" charset="0"/>
              </a:endParaRPr>
            </a:p>
          </p:txBody>
        </p:sp>
        <p:sp>
          <p:nvSpPr>
            <p:cNvPr id="96363" name="Line 31">
              <a:extLst>
                <a:ext uri="{FF2B5EF4-FFF2-40B4-BE49-F238E27FC236}">
                  <a16:creationId xmlns:a16="http://schemas.microsoft.com/office/drawing/2014/main" id="{FEF1CF34-1DC9-3A4D-B39B-8E0BBF0BD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92"/>
              <a:ext cx="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64" name="Line 32">
              <a:extLst>
                <a:ext uri="{FF2B5EF4-FFF2-40B4-BE49-F238E27FC236}">
                  <a16:creationId xmlns:a16="http://schemas.microsoft.com/office/drawing/2014/main" id="{69D26C80-B4DC-4045-BFDC-CB4298F8A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4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65" name="Line 33">
              <a:extLst>
                <a:ext uri="{FF2B5EF4-FFF2-40B4-BE49-F238E27FC236}">
                  <a16:creationId xmlns:a16="http://schemas.microsoft.com/office/drawing/2014/main" id="{28E786B6-DFE5-3348-B960-2B45830C8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7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66" name="Line 34">
              <a:extLst>
                <a:ext uri="{FF2B5EF4-FFF2-40B4-BE49-F238E27FC236}">
                  <a16:creationId xmlns:a16="http://schemas.microsoft.com/office/drawing/2014/main" id="{96824675-C845-374A-A776-93B90E0DD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3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67" name="Line 35">
              <a:extLst>
                <a:ext uri="{FF2B5EF4-FFF2-40B4-BE49-F238E27FC236}">
                  <a16:creationId xmlns:a16="http://schemas.microsoft.com/office/drawing/2014/main" id="{AE54F996-A40C-2E4F-9BB2-75BC90455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3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68" name="Line 36">
              <a:extLst>
                <a:ext uri="{FF2B5EF4-FFF2-40B4-BE49-F238E27FC236}">
                  <a16:creationId xmlns:a16="http://schemas.microsoft.com/office/drawing/2014/main" id="{9567D6B3-DE8E-8648-A074-240C454DC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01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69" name="Line 37">
              <a:extLst>
                <a:ext uri="{FF2B5EF4-FFF2-40B4-BE49-F238E27FC236}">
                  <a16:creationId xmlns:a16="http://schemas.microsoft.com/office/drawing/2014/main" id="{8F241F74-1D14-7D4E-B5D4-D60600988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97"/>
              <a:ext cx="1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70" name="Line 38">
              <a:extLst>
                <a:ext uri="{FF2B5EF4-FFF2-40B4-BE49-F238E27FC236}">
                  <a16:creationId xmlns:a16="http://schemas.microsoft.com/office/drawing/2014/main" id="{56D56087-2BF8-0C49-B259-BA5400506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71" name="Line 39">
              <a:extLst>
                <a:ext uri="{FF2B5EF4-FFF2-40B4-BE49-F238E27FC236}">
                  <a16:creationId xmlns:a16="http://schemas.microsoft.com/office/drawing/2014/main" id="{BF8EA8E7-38B5-2140-BC80-FB6EE63B5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72" name="Line 40">
              <a:extLst>
                <a:ext uri="{FF2B5EF4-FFF2-40B4-BE49-F238E27FC236}">
                  <a16:creationId xmlns:a16="http://schemas.microsoft.com/office/drawing/2014/main" id="{2D1A3C95-F545-934D-9A58-670C60104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73" name="Line 41">
              <a:extLst>
                <a:ext uri="{FF2B5EF4-FFF2-40B4-BE49-F238E27FC236}">
                  <a16:creationId xmlns:a16="http://schemas.microsoft.com/office/drawing/2014/main" id="{D0D9A606-326B-4746-BFA5-41EBD9AE2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74" name="Line 42">
              <a:extLst>
                <a:ext uri="{FF2B5EF4-FFF2-40B4-BE49-F238E27FC236}">
                  <a16:creationId xmlns:a16="http://schemas.microsoft.com/office/drawing/2014/main" id="{FC39211D-5936-5341-9C5D-F9662FE5D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392"/>
              <a:ext cx="0" cy="16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75" name="Line 43">
              <a:extLst>
                <a:ext uri="{FF2B5EF4-FFF2-40B4-BE49-F238E27FC236}">
                  <a16:creationId xmlns:a16="http://schemas.microsoft.com/office/drawing/2014/main" id="{57DC7E22-3A3C-7C40-A056-15105E594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76" name="Text Box 44">
              <a:extLst>
                <a:ext uri="{FF2B5EF4-FFF2-40B4-BE49-F238E27FC236}">
                  <a16:creationId xmlns:a16="http://schemas.microsoft.com/office/drawing/2014/main" id="{15CCC972-B5DF-5048-AB3A-187F9D21F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12"/>
              <a:ext cx="210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TLB (16 sets, 4 entries/set)</a:t>
              </a:r>
            </a:p>
          </p:txBody>
        </p:sp>
        <p:sp>
          <p:nvSpPr>
            <p:cNvPr id="9278" name="Rectangle 60">
              <a:extLst>
                <a:ext uri="{FF2B5EF4-FFF2-40B4-BE49-F238E27FC236}">
                  <a16:creationId xmlns:a16="http://schemas.microsoft.com/office/drawing/2014/main" id="{ECD474B1-6A2E-1B48-992E-F50433EBD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PPN</a:t>
              </a:r>
            </a:p>
          </p:txBody>
        </p:sp>
        <p:sp>
          <p:nvSpPr>
            <p:cNvPr id="9279" name="Rectangle 61">
              <a:extLst>
                <a:ext uri="{FF2B5EF4-FFF2-40B4-BE49-F238E27FC236}">
                  <a16:creationId xmlns:a16="http://schemas.microsoft.com/office/drawing/2014/main" id="{F691169E-4035-5F49-93BA-D9E699B7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PPO</a:t>
              </a:r>
            </a:p>
          </p:txBody>
        </p:sp>
        <p:sp>
          <p:nvSpPr>
            <p:cNvPr id="96379" name="Text Box 62">
              <a:extLst>
                <a:ext uri="{FF2B5EF4-FFF2-40B4-BE49-F238E27FC236}">
                  <a16:creationId xmlns:a16="http://schemas.microsoft.com/office/drawing/2014/main" id="{E4796344-B80D-6843-8735-0ACD65DEB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4</a:t>
              </a:r>
              <a:r>
                <a:rPr lang="zh-CN" altLang="en-US" sz="1400" b="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96380" name="Text Box 63">
              <a:extLst>
                <a:ext uri="{FF2B5EF4-FFF2-40B4-BE49-F238E27FC236}">
                  <a16:creationId xmlns:a16="http://schemas.microsoft.com/office/drawing/2014/main" id="{FA8F024B-FB03-C54D-8FF3-CED71CD16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96381" name="Line 64">
              <a:extLst>
                <a:ext uri="{FF2B5EF4-FFF2-40B4-BE49-F238E27FC236}">
                  <a16:creationId xmlns:a16="http://schemas.microsoft.com/office/drawing/2014/main" id="{DB1EC308-1DF3-EC4A-999E-974D977C4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4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82" name="Line 65">
              <a:extLst>
                <a:ext uri="{FF2B5EF4-FFF2-40B4-BE49-F238E27FC236}">
                  <a16:creationId xmlns:a16="http://schemas.microsoft.com/office/drawing/2014/main" id="{70AE2D01-B766-FD41-A143-9EA6ADFBC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46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83" name="Line 66">
              <a:extLst>
                <a:ext uri="{FF2B5EF4-FFF2-40B4-BE49-F238E27FC236}">
                  <a16:creationId xmlns:a16="http://schemas.microsoft.com/office/drawing/2014/main" id="{7B1750B8-BB35-C045-BBC8-B13936031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0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84" name="Line 67">
              <a:extLst>
                <a:ext uri="{FF2B5EF4-FFF2-40B4-BE49-F238E27FC236}">
                  <a16:creationId xmlns:a16="http://schemas.microsoft.com/office/drawing/2014/main" id="{B583F485-8ED4-CB4D-9736-6097F0F0B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85" name="Text Box 73">
              <a:extLst>
                <a:ext uri="{FF2B5EF4-FFF2-40B4-BE49-F238E27FC236}">
                  <a16:creationId xmlns:a16="http://schemas.microsoft.com/office/drawing/2014/main" id="{E3AD86E6-AF42-6442-BCD8-AA975DED4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16"/>
              <a:ext cx="4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TLBmiss</a:t>
              </a:r>
            </a:p>
          </p:txBody>
        </p:sp>
        <p:sp>
          <p:nvSpPr>
            <p:cNvPr id="96386" name="Text Box 74">
              <a:extLst>
                <a:ext uri="{FF2B5EF4-FFF2-40B4-BE49-F238E27FC236}">
                  <a16:creationId xmlns:a16="http://schemas.microsoft.com/office/drawing/2014/main" id="{F746210E-F51E-834B-AC39-2C28B43C3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80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TLB 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hit</a:t>
              </a:r>
            </a:p>
          </p:txBody>
        </p:sp>
        <p:sp>
          <p:nvSpPr>
            <p:cNvPr id="96387" name="Line 75">
              <a:extLst>
                <a:ext uri="{FF2B5EF4-FFF2-40B4-BE49-F238E27FC236}">
                  <a16:creationId xmlns:a16="http://schemas.microsoft.com/office/drawing/2014/main" id="{8B5E46E1-1292-B74C-AD0E-F8BDF7FA6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57"/>
              <a:ext cx="2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88" name="Line 76">
              <a:extLst>
                <a:ext uri="{FF2B5EF4-FFF2-40B4-BE49-F238E27FC236}">
                  <a16:creationId xmlns:a16="http://schemas.microsoft.com/office/drawing/2014/main" id="{A5999175-FC32-1142-9145-128573A8E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0" cy="1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89" name="Text Box 77">
              <a:extLst>
                <a:ext uri="{FF2B5EF4-FFF2-40B4-BE49-F238E27FC236}">
                  <a16:creationId xmlns:a16="http://schemas.microsoft.com/office/drawing/2014/main" id="{8F1F94F1-FCA0-A049-9734-27F79BDDD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408"/>
              <a:ext cx="667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physical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address 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(PA)</a:t>
              </a:r>
            </a:p>
          </p:txBody>
        </p:sp>
        <p:sp>
          <p:nvSpPr>
            <p:cNvPr id="9296" name="Rectangle 78">
              <a:extLst>
                <a:ext uri="{FF2B5EF4-FFF2-40B4-BE49-F238E27FC236}">
                  <a16:creationId xmlns:a16="http://schemas.microsoft.com/office/drawing/2014/main" id="{B45685FE-F8CB-F74B-A36C-99D8920B6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</a:t>
              </a:r>
            </a:p>
          </p:txBody>
        </p:sp>
        <p:sp>
          <p:nvSpPr>
            <p:cNvPr id="96391" name="Text Box 79">
              <a:extLst>
                <a:ext uri="{FF2B5EF4-FFF2-40B4-BE49-F238E27FC236}">
                  <a16:creationId xmlns:a16="http://schemas.microsoft.com/office/drawing/2014/main" id="{9D5F6779-2F52-6542-A95A-9E64E7577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572"/>
              <a:ext cx="4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 b="0">
                  <a:latin typeface="Verdana" panose="020B0604030504040204" pitchFamily="34" charset="0"/>
                </a:rPr>
                <a:t>32</a:t>
              </a:r>
              <a:r>
                <a:rPr lang="en-US" altLang="zh-CN" sz="1400" b="0">
                  <a:latin typeface="Verdana" panose="020B0604030504040204" pitchFamily="34" charset="0"/>
                </a:rPr>
                <a:t>/64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6392" name="Line 97">
              <a:extLst>
                <a:ext uri="{FF2B5EF4-FFF2-40B4-BE49-F238E27FC236}">
                  <a16:creationId xmlns:a16="http://schemas.microsoft.com/office/drawing/2014/main" id="{EA0363D5-E1A7-394A-9110-0D1AF46FE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43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93" name="Line 98">
              <a:extLst>
                <a:ext uri="{FF2B5EF4-FFF2-40B4-BE49-F238E27FC236}">
                  <a16:creationId xmlns:a16="http://schemas.microsoft.com/office/drawing/2014/main" id="{FFF8D987-6E9A-FC47-9384-3F750467A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880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94" name="Line 99">
              <a:extLst>
                <a:ext uri="{FF2B5EF4-FFF2-40B4-BE49-F238E27FC236}">
                  <a16:creationId xmlns:a16="http://schemas.microsoft.com/office/drawing/2014/main" id="{5116B361-C584-A949-B469-B19CBD835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2880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95" name="Line 100">
              <a:extLst>
                <a:ext uri="{FF2B5EF4-FFF2-40B4-BE49-F238E27FC236}">
                  <a16:creationId xmlns:a16="http://schemas.microsoft.com/office/drawing/2014/main" id="{DF789455-FE2C-A247-AF8F-65387F236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873"/>
              <a:ext cx="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96" name="Line 101">
              <a:extLst>
                <a:ext uri="{FF2B5EF4-FFF2-40B4-BE49-F238E27FC236}">
                  <a16:creationId xmlns:a16="http://schemas.microsoft.com/office/drawing/2014/main" id="{5C2DBD3C-B018-3E41-A7C0-134E84222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97" name="Line 102">
              <a:extLst>
                <a:ext uri="{FF2B5EF4-FFF2-40B4-BE49-F238E27FC236}">
                  <a16:creationId xmlns:a16="http://schemas.microsoft.com/office/drawing/2014/main" id="{D45AFEC0-0652-754B-8A9F-5B7DCB53E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98" name="Line 103">
              <a:extLst>
                <a:ext uri="{FF2B5EF4-FFF2-40B4-BE49-F238E27FC236}">
                  <a16:creationId xmlns:a16="http://schemas.microsoft.com/office/drawing/2014/main" id="{E0F0A4D4-586B-7A4C-84F3-B8D020058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399" name="Line 104">
              <a:extLst>
                <a:ext uri="{FF2B5EF4-FFF2-40B4-BE49-F238E27FC236}">
                  <a16:creationId xmlns:a16="http://schemas.microsoft.com/office/drawing/2014/main" id="{9AB8F6FC-7E5E-904F-8E6F-D470FDF4F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00" name="Line 105">
              <a:extLst>
                <a:ext uri="{FF2B5EF4-FFF2-40B4-BE49-F238E27FC236}">
                  <a16:creationId xmlns:a16="http://schemas.microsoft.com/office/drawing/2014/main" id="{1DE28EE3-DC39-684C-B555-1E1159BB0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2141"/>
              <a:ext cx="0" cy="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01" name="Line 106">
              <a:extLst>
                <a:ext uri="{FF2B5EF4-FFF2-40B4-BE49-F238E27FC236}">
                  <a16:creationId xmlns:a16="http://schemas.microsoft.com/office/drawing/2014/main" id="{301F491F-2660-ED4A-BB93-B88922F9F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37"/>
              <a:ext cx="24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02" name="Line 107">
              <a:extLst>
                <a:ext uri="{FF2B5EF4-FFF2-40B4-BE49-F238E27FC236}">
                  <a16:creationId xmlns:a16="http://schemas.microsoft.com/office/drawing/2014/main" id="{5A6B5AE2-5874-664C-AE53-BB8F1B8B9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237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03" name="Line 108">
              <a:extLst>
                <a:ext uri="{FF2B5EF4-FFF2-40B4-BE49-F238E27FC236}">
                  <a16:creationId xmlns:a16="http://schemas.microsoft.com/office/drawing/2014/main" id="{11564DD4-645B-7F45-8B01-FAA89EB8F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33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04" name="Line 109">
              <a:extLst>
                <a:ext uri="{FF2B5EF4-FFF2-40B4-BE49-F238E27FC236}">
                  <a16:creationId xmlns:a16="http://schemas.microsoft.com/office/drawing/2014/main" id="{371A85A1-945F-BC4B-8424-DF0C3809B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57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05" name="Line 115">
              <a:extLst>
                <a:ext uri="{FF2B5EF4-FFF2-40B4-BE49-F238E27FC236}">
                  <a16:creationId xmlns:a16="http://schemas.microsoft.com/office/drawing/2014/main" id="{A04F6593-513D-2041-93BF-CC5D1BF71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960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334" name="Rectangle 116">
              <a:extLst>
                <a:ext uri="{FF2B5EF4-FFF2-40B4-BE49-F238E27FC236}">
                  <a16:creationId xmlns:a16="http://schemas.microsoft.com/office/drawing/2014/main" id="{69B7D3DA-2276-9B4C-BB5A-0D5E49F27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CT</a:t>
              </a:r>
            </a:p>
          </p:txBody>
        </p:sp>
        <p:sp>
          <p:nvSpPr>
            <p:cNvPr id="96407" name="Text Box 118">
              <a:extLst>
                <a:ext uri="{FF2B5EF4-FFF2-40B4-BE49-F238E27FC236}">
                  <a16:creationId xmlns:a16="http://schemas.microsoft.com/office/drawing/2014/main" id="{ABDA55C9-47EF-FF4E-85B1-A3270211E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97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4</a:t>
              </a:r>
              <a:r>
                <a:rPr lang="zh-CN" altLang="en-US" sz="1400" b="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96408" name="Text Box 119">
              <a:extLst>
                <a:ext uri="{FF2B5EF4-FFF2-40B4-BE49-F238E27FC236}">
                  <a16:creationId xmlns:a16="http://schemas.microsoft.com/office/drawing/2014/main" id="{6FFC8280-F379-754E-A1CA-F53D1B7A9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6</a:t>
              </a:r>
              <a:endParaRPr lang="zh-CN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6409" name="Text Box 121">
              <a:extLst>
                <a:ext uri="{FF2B5EF4-FFF2-40B4-BE49-F238E27FC236}">
                  <a16:creationId xmlns:a16="http://schemas.microsoft.com/office/drawing/2014/main" id="{BEAA9CA9-58CF-D840-9B0D-B35E1BC8C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 b="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96410" name="Line 125">
              <a:extLst>
                <a:ext uri="{FF2B5EF4-FFF2-40B4-BE49-F238E27FC236}">
                  <a16:creationId xmlns:a16="http://schemas.microsoft.com/office/drawing/2014/main" id="{C606D32B-4D3B-5F4B-8D04-6FBA51CE0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11" name="Line 126">
              <a:extLst>
                <a:ext uri="{FF2B5EF4-FFF2-40B4-BE49-F238E27FC236}">
                  <a16:creationId xmlns:a16="http://schemas.microsoft.com/office/drawing/2014/main" id="{13B9838D-EE3E-8745-B597-230F7E4A1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1584"/>
              <a:ext cx="0" cy="19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345" name="Rectangle 127">
              <a:extLst>
                <a:ext uri="{FF2B5EF4-FFF2-40B4-BE49-F238E27FC236}">
                  <a16:creationId xmlns:a16="http://schemas.microsoft.com/office/drawing/2014/main" id="{1140E8FB-B8F5-1E49-97E6-D30DDE1B4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L2, L3, and </a:t>
              </a:r>
              <a:b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main memory</a:t>
              </a:r>
            </a:p>
          </p:txBody>
        </p:sp>
        <p:sp>
          <p:nvSpPr>
            <p:cNvPr id="96413" name="Text Box 128">
              <a:extLst>
                <a:ext uri="{FF2B5EF4-FFF2-40B4-BE49-F238E27FC236}">
                  <a16:creationId xmlns:a16="http://schemas.microsoft.com/office/drawing/2014/main" id="{5A19FE3E-0E5D-5A4B-805A-026E10433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23"/>
              <a:ext cx="14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d-cache</a:t>
              </a:r>
              <a:b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(64 sets, 8 lines/set)</a:t>
              </a:r>
            </a:p>
          </p:txBody>
        </p:sp>
        <p:sp>
          <p:nvSpPr>
            <p:cNvPr id="96414" name="Line 129">
              <a:extLst>
                <a:ext uri="{FF2B5EF4-FFF2-40B4-BE49-F238E27FC236}">
                  <a16:creationId xmlns:a16="http://schemas.microsoft.com/office/drawing/2014/main" id="{904DAED5-F321-9642-AD3E-C8377814D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584"/>
              <a:ext cx="62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15" name="Line 130">
              <a:extLst>
                <a:ext uri="{FF2B5EF4-FFF2-40B4-BE49-F238E27FC236}">
                  <a16:creationId xmlns:a16="http://schemas.microsoft.com/office/drawing/2014/main" id="{AA10C49B-4A07-4847-BB30-31D14ABE1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5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16" name="Line 131">
              <a:extLst>
                <a:ext uri="{FF2B5EF4-FFF2-40B4-BE49-F238E27FC236}">
                  <a16:creationId xmlns:a16="http://schemas.microsoft.com/office/drawing/2014/main" id="{5CFBD3AD-80C2-1948-B54E-6CF9B14E4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86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17" name="Text Box 132">
              <a:extLst>
                <a:ext uri="{FF2B5EF4-FFF2-40B4-BE49-F238E27FC236}">
                  <a16:creationId xmlns:a16="http://schemas.microsoft.com/office/drawing/2014/main" id="{904FCCD7-B7BD-2545-B05D-C2318080C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1247"/>
              <a:ext cx="5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hit</a:t>
              </a:r>
            </a:p>
          </p:txBody>
        </p:sp>
        <p:sp>
          <p:nvSpPr>
            <p:cNvPr id="96418" name="Text Box 133">
              <a:extLst>
                <a:ext uri="{FF2B5EF4-FFF2-40B4-BE49-F238E27FC236}">
                  <a16:creationId xmlns:a16="http://schemas.microsoft.com/office/drawing/2014/main" id="{957DDEA7-2012-384A-9617-B4872089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1356"/>
              <a:ext cx="6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Verdana" panose="020B0604030504040204" pitchFamily="34" charset="0"/>
                </a:rPr>
                <a:t>L1 miss</a:t>
              </a:r>
            </a:p>
          </p:txBody>
        </p:sp>
        <p:sp>
          <p:nvSpPr>
            <p:cNvPr id="96419" name="Line 134">
              <a:extLst>
                <a:ext uri="{FF2B5EF4-FFF2-40B4-BE49-F238E27FC236}">
                  <a16:creationId xmlns:a16="http://schemas.microsoft.com/office/drawing/2014/main" id="{DBCE2593-B2C1-8847-B71C-9AA87FAF6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20" name="Line 135">
              <a:extLst>
                <a:ext uri="{FF2B5EF4-FFF2-40B4-BE49-F238E27FC236}">
                  <a16:creationId xmlns:a16="http://schemas.microsoft.com/office/drawing/2014/main" id="{F9B74542-B470-D84A-9C90-1B28F22F0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6421" name="Line 136">
              <a:extLst>
                <a:ext uri="{FF2B5EF4-FFF2-40B4-BE49-F238E27FC236}">
                  <a16:creationId xmlns:a16="http://schemas.microsoft.com/office/drawing/2014/main" id="{AE8FF845-0920-EB46-B32D-52D254DB3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27" name="Rectangle 9">
              <a:extLst>
                <a:ext uri="{FF2B5EF4-FFF2-40B4-BE49-F238E27FC236}">
                  <a16:creationId xmlns:a16="http://schemas.microsoft.com/office/drawing/2014/main" id="{594B368D-B90A-8D4B-9DEC-048315EB3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TLBT</a:t>
              </a:r>
            </a:p>
          </p:txBody>
        </p:sp>
        <p:sp>
          <p:nvSpPr>
            <p:cNvPr id="9228" name="Rectangle 10">
              <a:extLst>
                <a:ext uri="{FF2B5EF4-FFF2-40B4-BE49-F238E27FC236}">
                  <a16:creationId xmlns:a16="http://schemas.microsoft.com/office/drawing/2014/main" id="{FEC04136-0AFC-2C4E-B8C1-A7C9F5A8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00" b="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TLBI</a:t>
              </a:r>
            </a:p>
          </p:txBody>
        </p:sp>
      </p:grpSp>
      <p:sp>
        <p:nvSpPr>
          <p:cNvPr id="96261" name="Rectangle 138">
            <a:extLst>
              <a:ext uri="{FF2B5EF4-FFF2-40B4-BE49-F238E27FC236}">
                <a16:creationId xmlns:a16="http://schemas.microsoft.com/office/drawing/2014/main" id="{84C3F2EC-5A5A-724C-93F7-DB95470AA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Core i7 Address Translation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9" name="Rectangle 80">
            <a:extLst>
              <a:ext uri="{FF2B5EF4-FFF2-40B4-BE49-F238E27FC236}">
                <a16:creationId xmlns:a16="http://schemas.microsoft.com/office/drawing/2014/main" id="{48BBA769-FA2C-7A47-A98C-6BA4F75B9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0" name="Rectangle 84">
            <a:extLst>
              <a:ext uri="{FF2B5EF4-FFF2-40B4-BE49-F238E27FC236}">
                <a16:creationId xmlns:a16="http://schemas.microsoft.com/office/drawing/2014/main" id="{3CFFAFC2-CAB2-9A4C-8FB8-FA53D081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1" name="Rectangle 88">
            <a:extLst>
              <a:ext uri="{FF2B5EF4-FFF2-40B4-BE49-F238E27FC236}">
                <a16:creationId xmlns:a16="http://schemas.microsoft.com/office/drawing/2014/main" id="{A49BD8EB-4035-ED43-B152-16C399ED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2" name="Rectangle 92">
            <a:extLst>
              <a:ext uri="{FF2B5EF4-FFF2-40B4-BE49-F238E27FC236}">
                <a16:creationId xmlns:a16="http://schemas.microsoft.com/office/drawing/2014/main" id="{EBCCEF57-0C4E-B743-9F8A-6F56F62A7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7" name="Rectangle 80">
            <a:extLst>
              <a:ext uri="{FF2B5EF4-FFF2-40B4-BE49-F238E27FC236}">
                <a16:creationId xmlns:a16="http://schemas.microsoft.com/office/drawing/2014/main" id="{1058E26E-62EE-8741-B5B7-CB1F8BE8D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8" name="Rectangle 84">
            <a:extLst>
              <a:ext uri="{FF2B5EF4-FFF2-40B4-BE49-F238E27FC236}">
                <a16:creationId xmlns:a16="http://schemas.microsoft.com/office/drawing/2014/main" id="{589910DC-F13B-9D43-B326-4A7B2EA8E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49" name="Rectangle 88">
            <a:extLst>
              <a:ext uri="{FF2B5EF4-FFF2-40B4-BE49-F238E27FC236}">
                <a16:creationId xmlns:a16="http://schemas.microsoft.com/office/drawing/2014/main" id="{F001B91E-D119-C448-B2F1-1772AE50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0" name="Rectangle 92">
            <a:extLst>
              <a:ext uri="{FF2B5EF4-FFF2-40B4-BE49-F238E27FC236}">
                <a16:creationId xmlns:a16="http://schemas.microsoft.com/office/drawing/2014/main" id="{FDBE5A20-B971-6047-9A49-5489FC2F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1" name="Rectangle 80">
            <a:extLst>
              <a:ext uri="{FF2B5EF4-FFF2-40B4-BE49-F238E27FC236}">
                <a16:creationId xmlns:a16="http://schemas.microsoft.com/office/drawing/2014/main" id="{E7494A9D-B5A5-3A42-9B75-1AD9436F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2" name="Rectangle 84">
            <a:extLst>
              <a:ext uri="{FF2B5EF4-FFF2-40B4-BE49-F238E27FC236}">
                <a16:creationId xmlns:a16="http://schemas.microsoft.com/office/drawing/2014/main" id="{7FAF57B0-42B7-6A4D-AF40-9A9BCC77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3" name="Rectangle 88">
            <a:extLst>
              <a:ext uri="{FF2B5EF4-FFF2-40B4-BE49-F238E27FC236}">
                <a16:creationId xmlns:a16="http://schemas.microsoft.com/office/drawing/2014/main" id="{7AB24BB5-7198-FB44-A986-ECBB8D72E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4" name="Rectangle 92">
            <a:extLst>
              <a:ext uri="{FF2B5EF4-FFF2-40B4-BE49-F238E27FC236}">
                <a16:creationId xmlns:a16="http://schemas.microsoft.com/office/drawing/2014/main" id="{1BF6C080-4B51-3E4D-A229-39B73C4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5" name="Rectangle 80">
            <a:extLst>
              <a:ext uri="{FF2B5EF4-FFF2-40B4-BE49-F238E27FC236}">
                <a16:creationId xmlns:a16="http://schemas.microsoft.com/office/drawing/2014/main" id="{05B471CF-9AE9-264F-9366-1287E0D57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6" name="Rectangle 84">
            <a:extLst>
              <a:ext uri="{FF2B5EF4-FFF2-40B4-BE49-F238E27FC236}">
                <a16:creationId xmlns:a16="http://schemas.microsoft.com/office/drawing/2014/main" id="{00969C03-01C2-1544-B47C-51B4AD8F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7" name="Rectangle 88">
            <a:extLst>
              <a:ext uri="{FF2B5EF4-FFF2-40B4-BE49-F238E27FC236}">
                <a16:creationId xmlns:a16="http://schemas.microsoft.com/office/drawing/2014/main" id="{94860B19-77EA-954B-AB6F-005A8B799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8" name="Rectangle 92">
            <a:extLst>
              <a:ext uri="{FF2B5EF4-FFF2-40B4-BE49-F238E27FC236}">
                <a16:creationId xmlns:a16="http://schemas.microsoft.com/office/drawing/2014/main" id="{50EF9C6F-1A6F-B747-AACF-1D0C1FA6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59" name="Rectangle 80">
            <a:extLst>
              <a:ext uri="{FF2B5EF4-FFF2-40B4-BE49-F238E27FC236}">
                <a16:creationId xmlns:a16="http://schemas.microsoft.com/office/drawing/2014/main" id="{C6D84189-02DF-DC42-BA8B-7878B49B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0" name="Rectangle 84">
            <a:extLst>
              <a:ext uri="{FF2B5EF4-FFF2-40B4-BE49-F238E27FC236}">
                <a16:creationId xmlns:a16="http://schemas.microsoft.com/office/drawing/2014/main" id="{2F112A31-D66D-384D-9202-236D4758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1" name="Rectangle 88">
            <a:extLst>
              <a:ext uri="{FF2B5EF4-FFF2-40B4-BE49-F238E27FC236}">
                <a16:creationId xmlns:a16="http://schemas.microsoft.com/office/drawing/2014/main" id="{06A65533-EEF5-F247-B814-E2585A91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2" name="Rectangle 92">
            <a:extLst>
              <a:ext uri="{FF2B5EF4-FFF2-40B4-BE49-F238E27FC236}">
                <a16:creationId xmlns:a16="http://schemas.microsoft.com/office/drawing/2014/main" id="{8A4CC4B6-4015-1D4B-9B8E-B2359EB7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3" name="Rectangle 80">
            <a:extLst>
              <a:ext uri="{FF2B5EF4-FFF2-40B4-BE49-F238E27FC236}">
                <a16:creationId xmlns:a16="http://schemas.microsoft.com/office/drawing/2014/main" id="{00DCEBAB-54AF-0C4B-886C-2A85346C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4" name="Rectangle 84">
            <a:extLst>
              <a:ext uri="{FF2B5EF4-FFF2-40B4-BE49-F238E27FC236}">
                <a16:creationId xmlns:a16="http://schemas.microsoft.com/office/drawing/2014/main" id="{AA873065-E5D0-5D4D-A11A-70665E15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5" name="Rectangle 88">
            <a:extLst>
              <a:ext uri="{FF2B5EF4-FFF2-40B4-BE49-F238E27FC236}">
                <a16:creationId xmlns:a16="http://schemas.microsoft.com/office/drawing/2014/main" id="{96A77133-C395-2A41-83C1-A263E8E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6" name="Rectangle 92">
            <a:extLst>
              <a:ext uri="{FF2B5EF4-FFF2-40B4-BE49-F238E27FC236}">
                <a16:creationId xmlns:a16="http://schemas.microsoft.com/office/drawing/2014/main" id="{D8CA4CFF-24F2-704B-8509-174F01D8D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7" name="Rectangle 80">
            <a:extLst>
              <a:ext uri="{FF2B5EF4-FFF2-40B4-BE49-F238E27FC236}">
                <a16:creationId xmlns:a16="http://schemas.microsoft.com/office/drawing/2014/main" id="{DE4DC73D-3E41-7B49-93D5-BECF1F17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8" name="Rectangle 84">
            <a:extLst>
              <a:ext uri="{FF2B5EF4-FFF2-40B4-BE49-F238E27FC236}">
                <a16:creationId xmlns:a16="http://schemas.microsoft.com/office/drawing/2014/main" id="{952D2453-8E61-5A4A-9E65-971D8945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69" name="Rectangle 88">
            <a:extLst>
              <a:ext uri="{FF2B5EF4-FFF2-40B4-BE49-F238E27FC236}">
                <a16:creationId xmlns:a16="http://schemas.microsoft.com/office/drawing/2014/main" id="{3AC9CC1B-D592-D240-9652-CE7D5AA5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0" name="Rectangle 92">
            <a:extLst>
              <a:ext uri="{FF2B5EF4-FFF2-40B4-BE49-F238E27FC236}">
                <a16:creationId xmlns:a16="http://schemas.microsoft.com/office/drawing/2014/main" id="{BA6288C9-26F6-0641-8C8C-0BF92DF9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1" name="Rectangle 80">
            <a:extLst>
              <a:ext uri="{FF2B5EF4-FFF2-40B4-BE49-F238E27FC236}">
                <a16:creationId xmlns:a16="http://schemas.microsoft.com/office/drawing/2014/main" id="{410711C9-3C36-8740-9A42-CDB2B76B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2" name="Rectangle 84">
            <a:extLst>
              <a:ext uri="{FF2B5EF4-FFF2-40B4-BE49-F238E27FC236}">
                <a16:creationId xmlns:a16="http://schemas.microsoft.com/office/drawing/2014/main" id="{B9BF3B50-104F-F348-97E1-9CEFE37B2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3" name="Rectangle 88">
            <a:extLst>
              <a:ext uri="{FF2B5EF4-FFF2-40B4-BE49-F238E27FC236}">
                <a16:creationId xmlns:a16="http://schemas.microsoft.com/office/drawing/2014/main" id="{F39FE373-C39D-1D47-8AE0-90DACAE14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4" name="Rectangle 92">
            <a:extLst>
              <a:ext uri="{FF2B5EF4-FFF2-40B4-BE49-F238E27FC236}">
                <a16:creationId xmlns:a16="http://schemas.microsoft.com/office/drawing/2014/main" id="{71F63700-FF79-9442-B082-39E5C436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76" name="Rectangle 117">
            <a:extLst>
              <a:ext uri="{FF2B5EF4-FFF2-40B4-BE49-F238E27FC236}">
                <a16:creationId xmlns:a16="http://schemas.microsoft.com/office/drawing/2014/main" id="{C77435DE-F8A2-4440-8320-FFA36D9E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CI</a:t>
            </a:r>
          </a:p>
        </p:txBody>
      </p:sp>
      <p:sp>
        <p:nvSpPr>
          <p:cNvPr id="177" name="Rectangle 117">
            <a:extLst>
              <a:ext uri="{FF2B5EF4-FFF2-40B4-BE49-F238E27FC236}">
                <a16:creationId xmlns:a16="http://schemas.microsoft.com/office/drawing/2014/main" id="{B5F368EB-C658-454E-80DE-60BA8D5F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5105400"/>
            <a:ext cx="439737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</a:t>
            </a:r>
          </a:p>
        </p:txBody>
      </p:sp>
      <p:sp>
        <p:nvSpPr>
          <p:cNvPr id="96296" name="Line 101">
            <a:extLst>
              <a:ext uri="{FF2B5EF4-FFF2-40B4-BE49-F238E27FC236}">
                <a16:creationId xmlns:a16="http://schemas.microsoft.com/office/drawing/2014/main" id="{AAD961EC-4C1F-0546-9CAB-3EFBC6679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297" name="Line 102">
            <a:extLst>
              <a:ext uri="{FF2B5EF4-FFF2-40B4-BE49-F238E27FC236}">
                <a16:creationId xmlns:a16="http://schemas.microsoft.com/office/drawing/2014/main" id="{D31C36B4-5624-C549-B37F-C463C6B05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298" name="Line 103">
            <a:extLst>
              <a:ext uri="{FF2B5EF4-FFF2-40B4-BE49-F238E27FC236}">
                <a16:creationId xmlns:a16="http://schemas.microsoft.com/office/drawing/2014/main" id="{9B6FE2AD-1246-1644-8ECA-F35E507AE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299" name="Line 104">
            <a:extLst>
              <a:ext uri="{FF2B5EF4-FFF2-40B4-BE49-F238E27FC236}">
                <a16:creationId xmlns:a16="http://schemas.microsoft.com/office/drawing/2014/main" id="{3923234F-4FA9-A743-AF62-2EC424261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375150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2" name="Rectangle 45">
            <a:extLst>
              <a:ext uri="{FF2B5EF4-FFF2-40B4-BE49-F238E27FC236}">
                <a16:creationId xmlns:a16="http://schemas.microsoft.com/office/drawing/2014/main" id="{CD0EEC63-4817-8D4F-8765-8A6EC6107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VPN1</a:t>
            </a:r>
          </a:p>
        </p:txBody>
      </p:sp>
      <p:sp>
        <p:nvSpPr>
          <p:cNvPr id="183" name="Rectangle 46">
            <a:extLst>
              <a:ext uri="{FF2B5EF4-FFF2-40B4-BE49-F238E27FC236}">
                <a16:creationId xmlns:a16="http://schemas.microsoft.com/office/drawing/2014/main" id="{AA989F16-3C24-104E-A219-54596CA2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VPN2</a:t>
            </a:r>
          </a:p>
        </p:txBody>
      </p:sp>
      <p:sp>
        <p:nvSpPr>
          <p:cNvPr id="184" name="Rectangle 45">
            <a:extLst>
              <a:ext uri="{FF2B5EF4-FFF2-40B4-BE49-F238E27FC236}">
                <a16:creationId xmlns:a16="http://schemas.microsoft.com/office/drawing/2014/main" id="{244FE0A0-5154-4D4E-85C0-3931DDE1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VPN3</a:t>
            </a:r>
          </a:p>
        </p:txBody>
      </p:sp>
      <p:sp>
        <p:nvSpPr>
          <p:cNvPr id="185" name="Rectangle 46">
            <a:extLst>
              <a:ext uri="{FF2B5EF4-FFF2-40B4-BE49-F238E27FC236}">
                <a16:creationId xmlns:a16="http://schemas.microsoft.com/office/drawing/2014/main" id="{93AB60AF-C00A-F04D-A156-C10F122F2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VPN4</a:t>
            </a:r>
          </a:p>
        </p:txBody>
      </p:sp>
      <p:sp>
        <p:nvSpPr>
          <p:cNvPr id="96304" name="Line 53">
            <a:extLst>
              <a:ext uri="{FF2B5EF4-FFF2-40B4-BE49-F238E27FC236}">
                <a16:creationId xmlns:a16="http://schemas.microsoft.com/office/drawing/2014/main" id="{7864F522-C8F4-2E48-B7B7-35019A288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05" name="Line 54">
            <a:extLst>
              <a:ext uri="{FF2B5EF4-FFF2-40B4-BE49-F238E27FC236}">
                <a16:creationId xmlns:a16="http://schemas.microsoft.com/office/drawing/2014/main" id="{B9C8FDCE-E8FF-1C43-950C-8D877F774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78" name="Rectangle 51">
            <a:extLst>
              <a:ext uri="{FF2B5EF4-FFF2-40B4-BE49-F238E27FC236}">
                <a16:creationId xmlns:a16="http://schemas.microsoft.com/office/drawing/2014/main" id="{3751DC77-FF13-5440-AA87-AF5F252AB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6307" name="Rectangle 9">
            <a:extLst>
              <a:ext uri="{FF2B5EF4-FFF2-40B4-BE49-F238E27FC236}">
                <a16:creationId xmlns:a16="http://schemas.microsoft.com/office/drawing/2014/main" id="{8E1F8594-9038-9647-B7F0-ABC44E56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6308" name="Line 53">
            <a:extLst>
              <a:ext uri="{FF2B5EF4-FFF2-40B4-BE49-F238E27FC236}">
                <a16:creationId xmlns:a16="http://schemas.microsoft.com/office/drawing/2014/main" id="{AB46E692-401E-384E-A2C0-2A7E2125B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09" name="Line 54">
            <a:extLst>
              <a:ext uri="{FF2B5EF4-FFF2-40B4-BE49-F238E27FC236}">
                <a16:creationId xmlns:a16="http://schemas.microsoft.com/office/drawing/2014/main" id="{A4C4CF3C-D3CA-7C4E-9AD6-66057E458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6" name="Rectangle 51">
            <a:extLst>
              <a:ext uri="{FF2B5EF4-FFF2-40B4-BE49-F238E27FC236}">
                <a16:creationId xmlns:a16="http://schemas.microsoft.com/office/drawing/2014/main" id="{F0EBA600-9849-624F-9346-20DB0525F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6311" name="Rectangle 9">
            <a:extLst>
              <a:ext uri="{FF2B5EF4-FFF2-40B4-BE49-F238E27FC236}">
                <a16:creationId xmlns:a16="http://schemas.microsoft.com/office/drawing/2014/main" id="{604CF6E1-DE9D-7349-8FF5-72C00BDC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6312" name="Line 53">
            <a:extLst>
              <a:ext uri="{FF2B5EF4-FFF2-40B4-BE49-F238E27FC236}">
                <a16:creationId xmlns:a16="http://schemas.microsoft.com/office/drawing/2014/main" id="{1563BB13-F999-344E-8C94-D64B8ED96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13" name="Line 54">
            <a:extLst>
              <a:ext uri="{FF2B5EF4-FFF2-40B4-BE49-F238E27FC236}">
                <a16:creationId xmlns:a16="http://schemas.microsoft.com/office/drawing/2014/main" id="{49D42D29-4845-E841-A891-D44D78FC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91" name="Rectangle 51">
            <a:extLst>
              <a:ext uri="{FF2B5EF4-FFF2-40B4-BE49-F238E27FC236}">
                <a16:creationId xmlns:a16="http://schemas.microsoft.com/office/drawing/2014/main" id="{16601FEE-814F-7F4A-A2D1-A402D4CB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6315" name="Rectangle 9">
            <a:extLst>
              <a:ext uri="{FF2B5EF4-FFF2-40B4-BE49-F238E27FC236}">
                <a16:creationId xmlns:a16="http://schemas.microsoft.com/office/drawing/2014/main" id="{77DBCB59-5EBF-3349-9805-03F89C915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6316" name="Line 53">
            <a:extLst>
              <a:ext uri="{FF2B5EF4-FFF2-40B4-BE49-F238E27FC236}">
                <a16:creationId xmlns:a16="http://schemas.microsoft.com/office/drawing/2014/main" id="{F648188B-975D-694F-9528-3CDEA8DCE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0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17" name="Line 54">
            <a:extLst>
              <a:ext uri="{FF2B5EF4-FFF2-40B4-BE49-F238E27FC236}">
                <a16:creationId xmlns:a16="http://schemas.microsoft.com/office/drawing/2014/main" id="{1F9D48B7-F04A-C54B-BFD6-39A25D781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799138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95" name="Rectangle 51">
            <a:extLst>
              <a:ext uri="{FF2B5EF4-FFF2-40B4-BE49-F238E27FC236}">
                <a16:creationId xmlns:a16="http://schemas.microsoft.com/office/drawing/2014/main" id="{A2BB6316-6F82-344D-899C-CD4F6982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96319" name="Rectangle 9">
            <a:extLst>
              <a:ext uri="{FF2B5EF4-FFF2-40B4-BE49-F238E27FC236}">
                <a16:creationId xmlns:a16="http://schemas.microsoft.com/office/drawing/2014/main" id="{0B91E0D7-8794-7F41-907B-CDFCA50D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96320" name="Line 54">
            <a:extLst>
              <a:ext uri="{FF2B5EF4-FFF2-40B4-BE49-F238E27FC236}">
                <a16:creationId xmlns:a16="http://schemas.microsoft.com/office/drawing/2014/main" id="{097F6D02-560F-3E4B-9933-89DFFFC453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5389563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21" name="Text Box 7">
            <a:extLst>
              <a:ext uri="{FF2B5EF4-FFF2-40B4-BE49-F238E27FC236}">
                <a16:creationId xmlns:a16="http://schemas.microsoft.com/office/drawing/2014/main" id="{C829B329-27AD-DE4F-BE8C-01A86ECD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5257800"/>
            <a:ext cx="546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CR3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6322" name="Text Box 44">
            <a:extLst>
              <a:ext uri="{FF2B5EF4-FFF2-40B4-BE49-F238E27FC236}">
                <a16:creationId xmlns:a16="http://schemas.microsoft.com/office/drawing/2014/main" id="{046FF9D6-C9E0-664D-BE35-592137B72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6394450"/>
            <a:ext cx="13858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Verdana" panose="020B0604030504040204" pitchFamily="34" charset="0"/>
              </a:rPr>
              <a:t>Page Tables</a:t>
            </a:r>
          </a:p>
        </p:txBody>
      </p:sp>
      <p:sp>
        <p:nvSpPr>
          <p:cNvPr id="96323" name="Text Box 11">
            <a:extLst>
              <a:ext uri="{FF2B5EF4-FFF2-40B4-BE49-F238E27FC236}">
                <a16:creationId xmlns:a16="http://schemas.microsoft.com/office/drawing/2014/main" id="{91F02D28-52F4-4B47-98B5-A6A62D32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4673600"/>
            <a:ext cx="2968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6324" name="Text Box 11">
            <a:extLst>
              <a:ext uri="{FF2B5EF4-FFF2-40B4-BE49-F238E27FC236}">
                <a16:creationId xmlns:a16="http://schemas.microsoft.com/office/drawing/2014/main" id="{C73B118D-2603-8A42-8CAB-139660A1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6325" name="Text Box 11">
            <a:extLst>
              <a:ext uri="{FF2B5EF4-FFF2-40B4-BE49-F238E27FC236}">
                <a16:creationId xmlns:a16="http://schemas.microsoft.com/office/drawing/2014/main" id="{5C486875-9990-784F-8C90-C6706008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6326" name="Text Box 11">
            <a:extLst>
              <a:ext uri="{FF2B5EF4-FFF2-40B4-BE49-F238E27FC236}">
                <a16:creationId xmlns:a16="http://schemas.microsoft.com/office/drawing/2014/main" id="{3D369A3A-EFA8-1A45-A53A-F84DFA5A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68838"/>
            <a:ext cx="2968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9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96327" name="Line 24">
            <a:extLst>
              <a:ext uri="{FF2B5EF4-FFF2-40B4-BE49-F238E27FC236}">
                <a16:creationId xmlns:a16="http://schemas.microsoft.com/office/drawing/2014/main" id="{2590D97E-B45A-9D45-97AC-6BF2FAFE6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825" y="5791200"/>
            <a:ext cx="7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28" name="Line 25">
            <a:extLst>
              <a:ext uri="{FF2B5EF4-FFF2-40B4-BE49-F238E27FC236}">
                <a16:creationId xmlns:a16="http://schemas.microsoft.com/office/drawing/2014/main" id="{EB5A9CD7-8020-274F-A7EC-DB6D1490A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29" name="Line 8">
            <a:extLst>
              <a:ext uri="{FF2B5EF4-FFF2-40B4-BE49-F238E27FC236}">
                <a16:creationId xmlns:a16="http://schemas.microsoft.com/office/drawing/2014/main" id="{57EAD65D-6D00-D849-A215-05771DCAF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233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30" name="Line 24">
            <a:extLst>
              <a:ext uri="{FF2B5EF4-FFF2-40B4-BE49-F238E27FC236}">
                <a16:creationId xmlns:a16="http://schemas.microsoft.com/office/drawing/2014/main" id="{468459A3-AF81-A349-A140-B08E75807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579120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31" name="Line 25">
            <a:extLst>
              <a:ext uri="{FF2B5EF4-FFF2-40B4-BE49-F238E27FC236}">
                <a16:creationId xmlns:a16="http://schemas.microsoft.com/office/drawing/2014/main" id="{43CA9008-5123-D745-A53E-B088C7739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32" name="Line 8">
            <a:extLst>
              <a:ext uri="{FF2B5EF4-FFF2-40B4-BE49-F238E27FC236}">
                <a16:creationId xmlns:a16="http://schemas.microsoft.com/office/drawing/2014/main" id="{3EE6627F-16E5-994C-BE47-631EA3ACE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6438" y="5334000"/>
            <a:ext cx="271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33" name="Line 24">
            <a:extLst>
              <a:ext uri="{FF2B5EF4-FFF2-40B4-BE49-F238E27FC236}">
                <a16:creationId xmlns:a16="http://schemas.microsoft.com/office/drawing/2014/main" id="{3DBFD4EF-3EFE-2446-9423-4741F7C3D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5791200"/>
            <a:ext cx="7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34" name="Line 25">
            <a:extLst>
              <a:ext uri="{FF2B5EF4-FFF2-40B4-BE49-F238E27FC236}">
                <a16:creationId xmlns:a16="http://schemas.microsoft.com/office/drawing/2014/main" id="{4046E605-D4FA-8043-A71B-1F25D4BEE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533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35" name="Line 8">
            <a:extLst>
              <a:ext uri="{FF2B5EF4-FFF2-40B4-BE49-F238E27FC236}">
                <a16:creationId xmlns:a16="http://schemas.microsoft.com/office/drawing/2014/main" id="{E9CBC415-18EE-9344-9C0D-07015D6EF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8438" y="5334000"/>
            <a:ext cx="271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6336" name="Oval 137">
            <a:extLst>
              <a:ext uri="{FF2B5EF4-FFF2-40B4-BE49-F238E27FC236}">
                <a16:creationId xmlns:a16="http://schemas.microsoft.com/office/drawing/2014/main" id="{EDB69C4D-82BF-1A4F-B80F-184C0F7A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832100"/>
            <a:ext cx="5322887" cy="36449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4B2E4D4D-2A08-6E42-A631-B34A9D41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71972-FAD5-0A47-A058-462FBCB0381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9931D84-6B6C-B74D-93AC-325B7731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1676400"/>
            <a:ext cx="2757487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400" b="0">
                <a:solidFill>
                  <a:schemeClr val="tx2"/>
                </a:solidFill>
                <a:latin typeface="Verdana" pitchFamily="34" charset="0"/>
              </a:rPr>
              <a:t>Page table physical base addr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1BA9E06D-0792-8F48-AEC9-7506770CB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423ED349-00B5-794E-B04F-9DEEB9AC6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DA83C48F-BFA0-6949-9063-F398795C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PS</a:t>
            </a: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560A06C2-7053-9744-94CC-F4BB3E42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3810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006CFED5-B195-6845-A517-36302645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98313" name="Rectangle 9">
            <a:extLst>
              <a:ext uri="{FF2B5EF4-FFF2-40B4-BE49-F238E27FC236}">
                <a16:creationId xmlns:a16="http://schemas.microsoft.com/office/drawing/2014/main" id="{932B351F-ED7B-D341-B4B5-D2A1A06E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CD</a:t>
            </a:r>
          </a:p>
        </p:txBody>
      </p:sp>
      <p:sp>
        <p:nvSpPr>
          <p:cNvPr id="98314" name="Rectangle 10">
            <a:extLst>
              <a:ext uri="{FF2B5EF4-FFF2-40B4-BE49-F238E27FC236}">
                <a16:creationId xmlns:a16="http://schemas.microsoft.com/office/drawing/2014/main" id="{B06FBA19-27FF-BB42-94F4-CB43468CE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WT</a:t>
            </a:r>
          </a:p>
        </p:txBody>
      </p:sp>
      <p:sp>
        <p:nvSpPr>
          <p:cNvPr id="98315" name="Rectangle 11">
            <a:extLst>
              <a:ext uri="{FF2B5EF4-FFF2-40B4-BE49-F238E27FC236}">
                <a16:creationId xmlns:a16="http://schemas.microsoft.com/office/drawing/2014/main" id="{00E8CAAC-E065-0A45-AA08-7550C09D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U/S</a:t>
            </a:r>
          </a:p>
        </p:txBody>
      </p:sp>
      <p:sp>
        <p:nvSpPr>
          <p:cNvPr id="98316" name="Rectangle 12">
            <a:extLst>
              <a:ext uri="{FF2B5EF4-FFF2-40B4-BE49-F238E27FC236}">
                <a16:creationId xmlns:a16="http://schemas.microsoft.com/office/drawing/2014/main" id="{5BE0F6CC-3C4E-EC47-ACA1-383CD322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R/W</a:t>
            </a:r>
          </a:p>
        </p:txBody>
      </p:sp>
      <p:sp>
        <p:nvSpPr>
          <p:cNvPr id="98317" name="Rectangle 13">
            <a:extLst>
              <a:ext uri="{FF2B5EF4-FFF2-40B4-BE49-F238E27FC236}">
                <a16:creationId xmlns:a16="http://schemas.microsoft.com/office/drawing/2014/main" id="{945FD675-0947-654E-AB0C-866F486D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P=1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050D0610-0234-1B43-AF45-6C94B5355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229600" cy="3709988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XD         Disable or enable instruction fetches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most significant bits of base address of child page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table (forces page tables to be 4KB aligned)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         global page (don’t evict from TLB on task switch)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Page size either 4K or 2M or 1G(may set to 1 only for           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Level 2 or level 3 PTEs)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          Reference bit (set by MMU on reads and writes, cleared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by software)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CD         Cache disabled(1) or enabled(0) for child page table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WT         Write-through or write-back cache policy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U/S        User or supervisor(kernel) mode access permission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R/W        Read-only or read-write access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permissiom</a:t>
            </a:r>
            <a:endParaRPr lang="en-US" altLang="zh-CN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        Child page table present in memory(1) or not(0)</a:t>
            </a:r>
          </a:p>
        </p:txBody>
      </p:sp>
      <p:sp>
        <p:nvSpPr>
          <p:cNvPr id="98319" name="Text Box 15">
            <a:extLst>
              <a:ext uri="{FF2B5EF4-FFF2-40B4-BE49-F238E27FC236}">
                <a16:creationId xmlns:a16="http://schemas.microsoft.com/office/drawing/2014/main" id="{665BD3D7-D1A5-AB42-965A-58B4B7645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</a:t>
            </a: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98320" name="Text Box 16">
            <a:extLst>
              <a:ext uri="{FF2B5EF4-FFF2-40B4-BE49-F238E27FC236}">
                <a16:creationId xmlns:a16="http://schemas.microsoft.com/office/drawing/2014/main" id="{31FB3ED8-9A1F-6842-893B-47FE512CC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98321" name="Text Box 17">
            <a:extLst>
              <a:ext uri="{FF2B5EF4-FFF2-40B4-BE49-F238E27FC236}">
                <a16:creationId xmlns:a16="http://schemas.microsoft.com/office/drawing/2014/main" id="{C05FC365-72A6-3C44-8D59-2D7769C5D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98322" name="Text Box 18">
            <a:extLst>
              <a:ext uri="{FF2B5EF4-FFF2-40B4-BE49-F238E27FC236}">
                <a16:creationId xmlns:a16="http://schemas.microsoft.com/office/drawing/2014/main" id="{94E9ECBD-F8F0-B24C-BC5F-6FFB2B3F3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9</a:t>
            </a:r>
          </a:p>
        </p:txBody>
      </p:sp>
      <p:sp>
        <p:nvSpPr>
          <p:cNvPr id="98323" name="Text Box 19">
            <a:extLst>
              <a:ext uri="{FF2B5EF4-FFF2-40B4-BE49-F238E27FC236}">
                <a16:creationId xmlns:a16="http://schemas.microsoft.com/office/drawing/2014/main" id="{4C2D8651-9910-0D44-AEFD-91184A9F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8</a:t>
            </a:r>
          </a:p>
        </p:txBody>
      </p:sp>
      <p:sp>
        <p:nvSpPr>
          <p:cNvPr id="98324" name="Text Box 20">
            <a:extLst>
              <a:ext uri="{FF2B5EF4-FFF2-40B4-BE49-F238E27FC236}">
                <a16:creationId xmlns:a16="http://schemas.microsoft.com/office/drawing/2014/main" id="{46CCC05E-208B-0542-97C9-DE94575C6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98325" name="Text Box 21">
            <a:extLst>
              <a:ext uri="{FF2B5EF4-FFF2-40B4-BE49-F238E27FC236}">
                <a16:creationId xmlns:a16="http://schemas.microsoft.com/office/drawing/2014/main" id="{4A9CDC8C-CECE-924B-AB7E-2D23B7E65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98326" name="Text Box 22">
            <a:extLst>
              <a:ext uri="{FF2B5EF4-FFF2-40B4-BE49-F238E27FC236}">
                <a16:creationId xmlns:a16="http://schemas.microsoft.com/office/drawing/2014/main" id="{C645E50D-2CBC-634B-91F4-81DFB9AC2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98327" name="Text Box 23">
            <a:extLst>
              <a:ext uri="{FF2B5EF4-FFF2-40B4-BE49-F238E27FC236}">
                <a16:creationId xmlns:a16="http://schemas.microsoft.com/office/drawing/2014/main" id="{2533CEA9-6916-CD4B-B6BF-AF238E260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98328" name="Text Box 24">
            <a:extLst>
              <a:ext uri="{FF2B5EF4-FFF2-40B4-BE49-F238E27FC236}">
                <a16:creationId xmlns:a16="http://schemas.microsoft.com/office/drawing/2014/main" id="{6A3571C7-666F-144F-A219-F69D541CF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98329" name="Text Box 25">
            <a:extLst>
              <a:ext uri="{FF2B5EF4-FFF2-40B4-BE49-F238E27FC236}">
                <a16:creationId xmlns:a16="http://schemas.microsoft.com/office/drawing/2014/main" id="{E754C91A-4DC7-A147-BCFA-0614791F8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98330" name="Text Box 26">
            <a:extLst>
              <a:ext uri="{FF2B5EF4-FFF2-40B4-BE49-F238E27FC236}">
                <a16:creationId xmlns:a16="http://schemas.microsoft.com/office/drawing/2014/main" id="{649FB436-83AE-1B40-BA18-CE4B33EA2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98331" name="Text Box 27">
            <a:extLst>
              <a:ext uri="{FF2B5EF4-FFF2-40B4-BE49-F238E27FC236}">
                <a16:creationId xmlns:a16="http://schemas.microsoft.com/office/drawing/2014/main" id="{EFD639E4-9169-C848-80EB-082A44F85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98332" name="Rectangle 28">
            <a:extLst>
              <a:ext uri="{FF2B5EF4-FFF2-40B4-BE49-F238E27FC236}">
                <a16:creationId xmlns:a16="http://schemas.microsoft.com/office/drawing/2014/main" id="{AFBC6B6A-6DC9-EC4F-AC8F-77A9D2D5A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Available for OS (page table location in secondary storage)</a:t>
            </a:r>
          </a:p>
        </p:txBody>
      </p:sp>
      <p:sp>
        <p:nvSpPr>
          <p:cNvPr id="98333" name="Rectangle 29">
            <a:extLst>
              <a:ext uri="{FF2B5EF4-FFF2-40B4-BE49-F238E27FC236}">
                <a16:creationId xmlns:a16="http://schemas.microsoft.com/office/drawing/2014/main" id="{68004233-C6AC-2745-8528-BC63B4DE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P=0</a:t>
            </a:r>
          </a:p>
        </p:txBody>
      </p:sp>
      <p:sp>
        <p:nvSpPr>
          <p:cNvPr id="98334" name="Rectangle 33">
            <a:extLst>
              <a:ext uri="{FF2B5EF4-FFF2-40B4-BE49-F238E27FC236}">
                <a16:creationId xmlns:a16="http://schemas.microsoft.com/office/drawing/2014/main" id="{F293006F-CAAF-314E-B80E-770D453BC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Level 1, Level 2 and Level 3 Page Table Entry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35" name="Rectangle 4">
            <a:extLst>
              <a:ext uri="{FF2B5EF4-FFF2-40B4-BE49-F238E27FC236}">
                <a16:creationId xmlns:a16="http://schemas.microsoft.com/office/drawing/2014/main" id="{77B824C5-FA7D-0E4C-B46B-862E6279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98336" name="Text Box 15">
            <a:extLst>
              <a:ext uri="{FF2B5EF4-FFF2-40B4-BE49-F238E27FC236}">
                <a16:creationId xmlns:a16="http://schemas.microsoft.com/office/drawing/2014/main" id="{716329DD-4A88-D843-9B82-A22A7533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98337" name="Rectangle 7">
            <a:extLst>
              <a:ext uri="{FF2B5EF4-FFF2-40B4-BE49-F238E27FC236}">
                <a16:creationId xmlns:a16="http://schemas.microsoft.com/office/drawing/2014/main" id="{86EDC6BD-67DA-6C4B-9DD5-D0E80B9D3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XD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98338" name="Text Box 15">
            <a:extLst>
              <a:ext uri="{FF2B5EF4-FFF2-40B4-BE49-F238E27FC236}">
                <a16:creationId xmlns:a16="http://schemas.microsoft.com/office/drawing/2014/main" id="{94594E47-4421-8643-8C7A-93FE60FB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98339" name="Text Box 15">
            <a:extLst>
              <a:ext uri="{FF2B5EF4-FFF2-40B4-BE49-F238E27FC236}">
                <a16:creationId xmlns:a16="http://schemas.microsoft.com/office/drawing/2014/main" id="{55388800-D71C-4B4C-88F2-329BAF1EF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63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10DDE632-A475-474B-949E-BCEBB12B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1094E-5FF5-634E-B961-CBB16A1682F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D0A2A76-0BC7-B743-A700-4CE6C3F70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1676400"/>
            <a:ext cx="2757487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400" b="0">
                <a:solidFill>
                  <a:schemeClr val="tx2"/>
                </a:solidFill>
                <a:latin typeface="Verdana" pitchFamily="34" charset="0"/>
              </a:rPr>
              <a:t>Page table physical base addr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10183A28-D731-1A42-9CEE-FDCE1F9A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B44E5628-32F4-744A-85CD-AAFE8A57F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AB748569-68F6-CF46-9C0E-8EB1F74B6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3810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zh-CN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34996019-B784-F244-A217-4D509326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08728136-0B1F-5A46-A9AF-10A36C8A9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32EBA431-5395-8742-87CA-481CC217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CD</a:t>
            </a:r>
          </a:p>
        </p:txBody>
      </p:sp>
      <p:sp>
        <p:nvSpPr>
          <p:cNvPr id="100362" name="Rectangle 10">
            <a:extLst>
              <a:ext uri="{FF2B5EF4-FFF2-40B4-BE49-F238E27FC236}">
                <a16:creationId xmlns:a16="http://schemas.microsoft.com/office/drawing/2014/main" id="{EC046679-1B0A-1F42-8476-0BFDD98D2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WT</a:t>
            </a:r>
          </a:p>
        </p:txBody>
      </p:sp>
      <p:sp>
        <p:nvSpPr>
          <p:cNvPr id="100363" name="Rectangle 11">
            <a:extLst>
              <a:ext uri="{FF2B5EF4-FFF2-40B4-BE49-F238E27FC236}">
                <a16:creationId xmlns:a16="http://schemas.microsoft.com/office/drawing/2014/main" id="{92982720-E8A6-914D-8D03-C80230C65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U/S</a:t>
            </a:r>
          </a:p>
        </p:txBody>
      </p:sp>
      <p:sp>
        <p:nvSpPr>
          <p:cNvPr id="100364" name="Rectangle 12">
            <a:extLst>
              <a:ext uri="{FF2B5EF4-FFF2-40B4-BE49-F238E27FC236}">
                <a16:creationId xmlns:a16="http://schemas.microsoft.com/office/drawing/2014/main" id="{05364D6E-3033-314C-866A-42527B8D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R/W</a:t>
            </a:r>
          </a:p>
        </p:txBody>
      </p:sp>
      <p:sp>
        <p:nvSpPr>
          <p:cNvPr id="100365" name="Rectangle 13">
            <a:extLst>
              <a:ext uri="{FF2B5EF4-FFF2-40B4-BE49-F238E27FC236}">
                <a16:creationId xmlns:a16="http://schemas.microsoft.com/office/drawing/2014/main" id="{71AF5559-E4CA-514C-8D38-83F91F16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P=1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51D1F6C7-51AA-F64A-B7C3-A3C11A674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229600" cy="341312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XD         Disable or enable instruction fetches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most significant bits of base address of child page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table (forces page tables to be 4KB aligned)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         global page (don’t evict from TLB on task switch)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Dirty bit (Set by MMU on writes, cleared by software)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          Reference bit (set by MMU on reads and writes, cleared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by software)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CD         Cache disabled(1) or enabled(0) for child page table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WT         Write-through or write-back cache policy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U/S        User or supervisor(kernel) mode access permission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R/W        Read-only or read-write access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permissiom</a:t>
            </a:r>
            <a:endParaRPr lang="en-US" altLang="zh-CN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        Child page table present in memory(1) or not(0)</a:t>
            </a:r>
          </a:p>
        </p:txBody>
      </p:sp>
      <p:sp>
        <p:nvSpPr>
          <p:cNvPr id="100367" name="Text Box 15">
            <a:extLst>
              <a:ext uri="{FF2B5EF4-FFF2-40B4-BE49-F238E27FC236}">
                <a16:creationId xmlns:a16="http://schemas.microsoft.com/office/drawing/2014/main" id="{E4B4A459-9DC0-8D48-AA74-1A818D4A4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</a:t>
            </a: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0368" name="Text Box 16">
            <a:extLst>
              <a:ext uri="{FF2B5EF4-FFF2-40B4-BE49-F238E27FC236}">
                <a16:creationId xmlns:a16="http://schemas.microsoft.com/office/drawing/2014/main" id="{297B0D6A-CEB2-7B47-917E-02D2B9671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00369" name="Text Box 17">
            <a:extLst>
              <a:ext uri="{FF2B5EF4-FFF2-40B4-BE49-F238E27FC236}">
                <a16:creationId xmlns:a16="http://schemas.microsoft.com/office/drawing/2014/main" id="{4EF06143-A500-2B42-B59C-C25310CE9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100370" name="Text Box 18">
            <a:extLst>
              <a:ext uri="{FF2B5EF4-FFF2-40B4-BE49-F238E27FC236}">
                <a16:creationId xmlns:a16="http://schemas.microsoft.com/office/drawing/2014/main" id="{18D5B95D-7F42-3249-B265-C95C296B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9</a:t>
            </a:r>
          </a:p>
        </p:txBody>
      </p:sp>
      <p:sp>
        <p:nvSpPr>
          <p:cNvPr id="100371" name="Text Box 19">
            <a:extLst>
              <a:ext uri="{FF2B5EF4-FFF2-40B4-BE49-F238E27FC236}">
                <a16:creationId xmlns:a16="http://schemas.microsoft.com/office/drawing/2014/main" id="{4E01211A-89BC-774F-9047-851FE0851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8</a:t>
            </a:r>
          </a:p>
        </p:txBody>
      </p:sp>
      <p:sp>
        <p:nvSpPr>
          <p:cNvPr id="100372" name="Text Box 20">
            <a:extLst>
              <a:ext uri="{FF2B5EF4-FFF2-40B4-BE49-F238E27FC236}">
                <a16:creationId xmlns:a16="http://schemas.microsoft.com/office/drawing/2014/main" id="{5C7C6CB4-828B-7A4A-B77A-99E2EE1B5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00373" name="Text Box 21">
            <a:extLst>
              <a:ext uri="{FF2B5EF4-FFF2-40B4-BE49-F238E27FC236}">
                <a16:creationId xmlns:a16="http://schemas.microsoft.com/office/drawing/2014/main" id="{A6C5E093-BAA2-C544-AC74-614599B2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100374" name="Text Box 22">
            <a:extLst>
              <a:ext uri="{FF2B5EF4-FFF2-40B4-BE49-F238E27FC236}">
                <a16:creationId xmlns:a16="http://schemas.microsoft.com/office/drawing/2014/main" id="{B1929349-EA43-A04E-8C30-2E4768AD9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0375" name="Text Box 23">
            <a:extLst>
              <a:ext uri="{FF2B5EF4-FFF2-40B4-BE49-F238E27FC236}">
                <a16:creationId xmlns:a16="http://schemas.microsoft.com/office/drawing/2014/main" id="{31A12545-4B17-7440-9F5F-151AA38AD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100376" name="Text Box 24">
            <a:extLst>
              <a:ext uri="{FF2B5EF4-FFF2-40B4-BE49-F238E27FC236}">
                <a16:creationId xmlns:a16="http://schemas.microsoft.com/office/drawing/2014/main" id="{E861DD97-1EDD-8D49-885D-F50D45086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00377" name="Text Box 25">
            <a:extLst>
              <a:ext uri="{FF2B5EF4-FFF2-40B4-BE49-F238E27FC236}">
                <a16:creationId xmlns:a16="http://schemas.microsoft.com/office/drawing/2014/main" id="{701A9516-6581-9F48-8A88-F67F35C63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00378" name="Text Box 26">
            <a:extLst>
              <a:ext uri="{FF2B5EF4-FFF2-40B4-BE49-F238E27FC236}">
                <a16:creationId xmlns:a16="http://schemas.microsoft.com/office/drawing/2014/main" id="{4F1D852E-B55D-174B-8817-A3673E5A4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C3EC6FE3-FB15-2A48-B5FB-0FD3FFD0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00380" name="Rectangle 28">
            <a:extLst>
              <a:ext uri="{FF2B5EF4-FFF2-40B4-BE49-F238E27FC236}">
                <a16:creationId xmlns:a16="http://schemas.microsoft.com/office/drawing/2014/main" id="{53713B53-746C-EA41-97E4-B0D4DE4E0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Available for OS (page table location in secondary storage)</a:t>
            </a:r>
          </a:p>
        </p:txBody>
      </p:sp>
      <p:sp>
        <p:nvSpPr>
          <p:cNvPr id="100381" name="Rectangle 29">
            <a:extLst>
              <a:ext uri="{FF2B5EF4-FFF2-40B4-BE49-F238E27FC236}">
                <a16:creationId xmlns:a16="http://schemas.microsoft.com/office/drawing/2014/main" id="{F4CA9A32-2C04-EE41-9AE3-10D9DE7F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P=0</a:t>
            </a:r>
          </a:p>
        </p:txBody>
      </p:sp>
      <p:sp>
        <p:nvSpPr>
          <p:cNvPr id="100382" name="Rectangle 33">
            <a:extLst>
              <a:ext uri="{FF2B5EF4-FFF2-40B4-BE49-F238E27FC236}">
                <a16:creationId xmlns:a16="http://schemas.microsoft.com/office/drawing/2014/main" id="{3EFE0407-2633-B847-9683-E65A76445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Level 4 Page Table Entry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383" name="Rectangle 4">
            <a:extLst>
              <a:ext uri="{FF2B5EF4-FFF2-40B4-BE49-F238E27FC236}">
                <a16:creationId xmlns:a16="http://schemas.microsoft.com/office/drawing/2014/main" id="{16F7EF63-9C95-5B4E-A8CA-539728D0C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0384" name="Text Box 15">
            <a:extLst>
              <a:ext uri="{FF2B5EF4-FFF2-40B4-BE49-F238E27FC236}">
                <a16:creationId xmlns:a16="http://schemas.microsoft.com/office/drawing/2014/main" id="{40C44A74-9DB2-4244-AB16-A7BCFD5C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0385" name="Rectangle 7">
            <a:extLst>
              <a:ext uri="{FF2B5EF4-FFF2-40B4-BE49-F238E27FC236}">
                <a16:creationId xmlns:a16="http://schemas.microsoft.com/office/drawing/2014/main" id="{02749D91-D2BC-9B42-BEDC-1878CFFD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XD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0386" name="Text Box 15">
            <a:extLst>
              <a:ext uri="{FF2B5EF4-FFF2-40B4-BE49-F238E27FC236}">
                <a16:creationId xmlns:a16="http://schemas.microsoft.com/office/drawing/2014/main" id="{1CCABA9C-E8B3-4048-BA85-96619572F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0387" name="Text Box 15">
            <a:extLst>
              <a:ext uri="{FF2B5EF4-FFF2-40B4-BE49-F238E27FC236}">
                <a16:creationId xmlns:a16="http://schemas.microsoft.com/office/drawing/2014/main" id="{4E3BB1DE-291B-D047-93CE-B3D2C564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63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Line 24">
            <a:extLst>
              <a:ext uri="{FF2B5EF4-FFF2-40B4-BE49-F238E27FC236}">
                <a16:creationId xmlns:a16="http://schemas.microsoft.com/office/drawing/2014/main" id="{11EDF5DF-2DB9-8B4E-BAA6-62F7C8BB8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962400"/>
            <a:ext cx="214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03" name="灯片编号占位符 5">
            <a:extLst>
              <a:ext uri="{FF2B5EF4-FFF2-40B4-BE49-F238E27FC236}">
                <a16:creationId xmlns:a16="http://schemas.microsoft.com/office/drawing/2014/main" id="{E7E0EE35-9054-A840-88C6-7A3D3314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D4F61-E6B3-4943-8CF3-0AA9CB0CAAE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04" name="Line 7">
            <a:extLst>
              <a:ext uri="{FF2B5EF4-FFF2-40B4-BE49-F238E27FC236}">
                <a16:creationId xmlns:a16="http://schemas.microsoft.com/office/drawing/2014/main" id="{C5AD58FE-58D9-A94B-837E-58589047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981200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05" name="Line 8">
            <a:extLst>
              <a:ext uri="{FF2B5EF4-FFF2-40B4-BE49-F238E27FC236}">
                <a16:creationId xmlns:a16="http://schemas.microsoft.com/office/drawing/2014/main" id="{325A9052-3E09-CE48-8017-6AD5EEBCE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3" y="2833688"/>
            <a:ext cx="338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06" name="Line 9">
            <a:extLst>
              <a:ext uri="{FF2B5EF4-FFF2-40B4-BE49-F238E27FC236}">
                <a16:creationId xmlns:a16="http://schemas.microsoft.com/office/drawing/2014/main" id="{A36E9277-37FA-394B-B3F0-89B3F0256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62400"/>
            <a:ext cx="152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07" name="Text Box 10">
            <a:extLst>
              <a:ext uri="{FF2B5EF4-FFF2-40B4-BE49-F238E27FC236}">
                <a16:creationId xmlns:a16="http://schemas.microsoft.com/office/drawing/2014/main" id="{DA099721-637F-1E4F-BC07-04B0DD92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2971800"/>
            <a:ext cx="969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Physical 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address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of L1 PT</a:t>
            </a:r>
          </a:p>
        </p:txBody>
      </p:sp>
      <p:sp>
        <p:nvSpPr>
          <p:cNvPr id="102408" name="Text Box 11">
            <a:extLst>
              <a:ext uri="{FF2B5EF4-FFF2-40B4-BE49-F238E27FC236}">
                <a16:creationId xmlns:a16="http://schemas.microsoft.com/office/drawing/2014/main" id="{44255D51-4E88-2241-AF1B-227763CF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224338"/>
            <a:ext cx="10318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physical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address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of page</a:t>
            </a:r>
          </a:p>
        </p:txBody>
      </p:sp>
      <p:sp>
        <p:nvSpPr>
          <p:cNvPr id="102409" name="Text Box 12">
            <a:extLst>
              <a:ext uri="{FF2B5EF4-FFF2-40B4-BE49-F238E27FC236}">
                <a16:creationId xmlns:a16="http://schemas.microsoft.com/office/drawing/2014/main" id="{04C8DD6D-D452-1348-8D84-DCD248393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4738688"/>
            <a:ext cx="10128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512 GB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region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per entry</a:t>
            </a:r>
          </a:p>
        </p:txBody>
      </p:sp>
      <p:sp>
        <p:nvSpPr>
          <p:cNvPr id="102410" name="Text Box 13">
            <a:extLst>
              <a:ext uri="{FF2B5EF4-FFF2-40B4-BE49-F238E27FC236}">
                <a16:creationId xmlns:a16="http://schemas.microsoft.com/office/drawing/2014/main" id="{E4D83311-6265-0C44-A66F-523AD66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62175"/>
            <a:ext cx="12684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L1 PT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Page global 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directory</a:t>
            </a:r>
          </a:p>
        </p:txBody>
      </p:sp>
      <p:sp>
        <p:nvSpPr>
          <p:cNvPr id="102411" name="Text Box 21">
            <a:extLst>
              <a:ext uri="{FF2B5EF4-FFF2-40B4-BE49-F238E27FC236}">
                <a16:creationId xmlns:a16="http://schemas.microsoft.com/office/drawing/2014/main" id="{8309E8ED-5A34-E94D-8AEE-838E7FE492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29425" y="1447800"/>
            <a:ext cx="4095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 b="0">
                <a:solidFill>
                  <a:schemeClr val="tx2"/>
                </a:solidFill>
                <a:latin typeface="Verdana" panose="020B0604030504040204" pitchFamily="34" charset="0"/>
              </a:rPr>
              <a:t>12</a:t>
            </a:r>
          </a:p>
        </p:txBody>
      </p:sp>
      <p:sp>
        <p:nvSpPr>
          <p:cNvPr id="102412" name="Text Box 23">
            <a:extLst>
              <a:ext uri="{FF2B5EF4-FFF2-40B4-BE49-F238E27FC236}">
                <a16:creationId xmlns:a16="http://schemas.microsoft.com/office/drawing/2014/main" id="{B5CAE88A-C208-ED4E-852F-03DAD691B78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67600" y="2078038"/>
            <a:ext cx="153828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Virtual address</a:t>
            </a:r>
          </a:p>
        </p:txBody>
      </p:sp>
      <p:sp>
        <p:nvSpPr>
          <p:cNvPr id="102413" name="Line 24">
            <a:extLst>
              <a:ext uri="{FF2B5EF4-FFF2-40B4-BE49-F238E27FC236}">
                <a16:creationId xmlns:a16="http://schemas.microsoft.com/office/drawing/2014/main" id="{2AA4EF55-C816-8947-9006-EC1AF6647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962400"/>
            <a:ext cx="152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14" name="Line 25">
            <a:extLst>
              <a:ext uri="{FF2B5EF4-FFF2-40B4-BE49-F238E27FC236}">
                <a16:creationId xmlns:a16="http://schemas.microsoft.com/office/drawing/2014/main" id="{B6BFA9B6-30D7-AB4F-9F35-EE526EC46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33688"/>
            <a:ext cx="0" cy="1128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15" name="Line 27">
            <a:extLst>
              <a:ext uri="{FF2B5EF4-FFF2-40B4-BE49-F238E27FC236}">
                <a16:creationId xmlns:a16="http://schemas.microsoft.com/office/drawing/2014/main" id="{5C54337C-1123-704B-8D16-EE72CFA0D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16" name="Line 28">
            <a:extLst>
              <a:ext uri="{FF2B5EF4-FFF2-40B4-BE49-F238E27FC236}">
                <a16:creationId xmlns:a16="http://schemas.microsoft.com/office/drawing/2014/main" id="{2FB3F9BD-684F-6940-B871-F508A99980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913" y="3962400"/>
            <a:ext cx="14287" cy="167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17" name="Line 32">
            <a:extLst>
              <a:ext uri="{FF2B5EF4-FFF2-40B4-BE49-F238E27FC236}">
                <a16:creationId xmlns:a16="http://schemas.microsoft.com/office/drawing/2014/main" id="{346657B8-F3DE-454E-A4DB-9EE6A10A0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81200"/>
            <a:ext cx="0" cy="403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18" name="Text Box 35">
            <a:extLst>
              <a:ext uri="{FF2B5EF4-FFF2-40B4-BE49-F238E27FC236}">
                <a16:creationId xmlns:a16="http://schemas.microsoft.com/office/drawing/2014/main" id="{A4524959-0EBF-664C-9787-8E0F995A8B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17838" y="5735638"/>
            <a:ext cx="4095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1400" b="0">
                <a:solidFill>
                  <a:schemeClr val="tx2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02419" name="Text Box 36">
            <a:extLst>
              <a:ext uri="{FF2B5EF4-FFF2-40B4-BE49-F238E27FC236}">
                <a16:creationId xmlns:a16="http://schemas.microsoft.com/office/drawing/2014/main" id="{7A58CB74-2CC7-2749-B03D-F0866D0CA3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58000" y="5735638"/>
            <a:ext cx="4095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 b="0">
                <a:solidFill>
                  <a:schemeClr val="tx2"/>
                </a:solidFill>
                <a:latin typeface="Verdana" panose="020B0604030504040204" pitchFamily="34" charset="0"/>
              </a:rPr>
              <a:t>12</a:t>
            </a:r>
          </a:p>
        </p:txBody>
      </p:sp>
      <p:sp>
        <p:nvSpPr>
          <p:cNvPr id="102420" name="Text Box 37">
            <a:extLst>
              <a:ext uri="{FF2B5EF4-FFF2-40B4-BE49-F238E27FC236}">
                <a16:creationId xmlns:a16="http://schemas.microsoft.com/office/drawing/2014/main" id="{97149F58-1444-0C40-9B83-C7B1763844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67600" y="5638800"/>
            <a:ext cx="16668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Physical address</a:t>
            </a:r>
          </a:p>
        </p:txBody>
      </p:sp>
      <p:sp>
        <p:nvSpPr>
          <p:cNvPr id="102421" name="Line 38">
            <a:extLst>
              <a:ext uri="{FF2B5EF4-FFF2-40B4-BE49-F238E27FC236}">
                <a16:creationId xmlns:a16="http://schemas.microsoft.com/office/drawing/2014/main" id="{84951A79-BBF0-6749-9033-6D885FA9F2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638800"/>
            <a:ext cx="266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22" name="Line 39">
            <a:extLst>
              <a:ext uri="{FF2B5EF4-FFF2-40B4-BE49-F238E27FC236}">
                <a16:creationId xmlns:a16="http://schemas.microsoft.com/office/drawing/2014/main" id="{73F041DE-7BFC-3441-BB45-3538337A6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638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23" name="Text Box 40">
            <a:extLst>
              <a:ext uri="{FF2B5EF4-FFF2-40B4-BE49-F238E27FC236}">
                <a16:creationId xmlns:a16="http://schemas.microsoft.com/office/drawing/2014/main" id="{94B2F09A-D5FB-B54A-A864-3CD9D4F5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3275013"/>
            <a:ext cx="1363662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Offset into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physical and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virtual page</a:t>
            </a:r>
          </a:p>
        </p:txBody>
      </p:sp>
      <p:sp>
        <p:nvSpPr>
          <p:cNvPr id="102424" name="Rectangle 41">
            <a:extLst>
              <a:ext uri="{FF2B5EF4-FFF2-40B4-BE49-F238E27FC236}">
                <a16:creationId xmlns:a16="http://schemas.microsoft.com/office/drawing/2014/main" id="{5848A9AB-9AA1-3946-A39D-C71CE6D1F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 tables Translation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25" name="Rectangle 1">
            <a:extLst>
              <a:ext uri="{FF2B5EF4-FFF2-40B4-BE49-F238E27FC236}">
                <a16:creationId xmlns:a16="http://schemas.microsoft.com/office/drawing/2014/main" id="{BAEF913E-1BA6-DD43-9314-0D019BF0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698625"/>
            <a:ext cx="1412875" cy="28257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VPN 1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102426" name="Rectangle 42">
            <a:extLst>
              <a:ext uri="{FF2B5EF4-FFF2-40B4-BE49-F238E27FC236}">
                <a16:creationId xmlns:a16="http://schemas.microsoft.com/office/drawing/2014/main" id="{5D57267D-8826-8C40-996C-AEFA1504B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98625"/>
            <a:ext cx="1412875" cy="28257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VPN 2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102427" name="Rectangle 43">
            <a:extLst>
              <a:ext uri="{FF2B5EF4-FFF2-40B4-BE49-F238E27FC236}">
                <a16:creationId xmlns:a16="http://schemas.microsoft.com/office/drawing/2014/main" id="{F7709BFA-AB2F-0C45-A86B-7E378709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1698625"/>
            <a:ext cx="1412875" cy="28257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VPN 3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102428" name="Rectangle 44">
            <a:extLst>
              <a:ext uri="{FF2B5EF4-FFF2-40B4-BE49-F238E27FC236}">
                <a16:creationId xmlns:a16="http://schemas.microsoft.com/office/drawing/2014/main" id="{A2920698-5288-D74E-9ED2-B05D9421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98625"/>
            <a:ext cx="1412875" cy="28257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VPN 4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28701" name="Rectangle 45">
            <a:extLst>
              <a:ext uri="{FF2B5EF4-FFF2-40B4-BE49-F238E27FC236}">
                <a16:creationId xmlns:a16="http://schemas.microsoft.com/office/drawing/2014/main" id="{BBABA1D9-8C68-7940-B9BA-DB2464B0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698625"/>
            <a:ext cx="1412875" cy="282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VPO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02430" name="Text Box 21">
            <a:extLst>
              <a:ext uri="{FF2B5EF4-FFF2-40B4-BE49-F238E27FC236}">
                <a16:creationId xmlns:a16="http://schemas.microsoft.com/office/drawing/2014/main" id="{91D9DEE5-D90C-714D-B4F9-7FE6DE7A5E8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7350" y="1447800"/>
            <a:ext cx="2968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9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31" name="Text Box 21">
            <a:extLst>
              <a:ext uri="{FF2B5EF4-FFF2-40B4-BE49-F238E27FC236}">
                <a16:creationId xmlns:a16="http://schemas.microsoft.com/office/drawing/2014/main" id="{C9DAE46B-A747-4241-A1C1-8D7DFD0C46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38600" y="1447800"/>
            <a:ext cx="2968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9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32" name="Text Box 21">
            <a:extLst>
              <a:ext uri="{FF2B5EF4-FFF2-40B4-BE49-F238E27FC236}">
                <a16:creationId xmlns:a16="http://schemas.microsoft.com/office/drawing/2014/main" id="{87B98107-E7E2-F74E-A3EC-D490B70108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74938" y="1447800"/>
            <a:ext cx="2968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9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33" name="Text Box 21">
            <a:extLst>
              <a:ext uri="{FF2B5EF4-FFF2-40B4-BE49-F238E27FC236}">
                <a16:creationId xmlns:a16="http://schemas.microsoft.com/office/drawing/2014/main" id="{C2D0F750-8927-984E-ACE9-495474B200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27138" y="1447800"/>
            <a:ext cx="2968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9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28706" name="Rectangle 50">
            <a:extLst>
              <a:ext uri="{FF2B5EF4-FFF2-40B4-BE49-F238E27FC236}">
                <a16:creationId xmlns:a16="http://schemas.microsoft.com/office/drawing/2014/main" id="{577DD9C4-7079-B24F-9FCA-BEDB3174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6019800"/>
            <a:ext cx="1412875" cy="282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400" b="0">
                <a:latin typeface="Verdana" pitchFamily="34" charset="0"/>
              </a:rPr>
              <a:t>PPO</a:t>
            </a: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C4EF3E-4430-A94C-BA24-29D2F5E68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33688"/>
            <a:ext cx="1033463" cy="1897062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02436" name="Rectangle 9">
            <a:extLst>
              <a:ext uri="{FF2B5EF4-FFF2-40B4-BE49-F238E27FC236}">
                <a16:creationId xmlns:a16="http://schemas.microsoft.com/office/drawing/2014/main" id="{DDAD18FE-3D50-2740-B920-4636CD8E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24288"/>
            <a:ext cx="1033463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L1 PTE</a:t>
            </a:r>
          </a:p>
        </p:txBody>
      </p:sp>
      <p:sp>
        <p:nvSpPr>
          <p:cNvPr id="102437" name="Text Box 7">
            <a:extLst>
              <a:ext uri="{FF2B5EF4-FFF2-40B4-BE49-F238E27FC236}">
                <a16:creationId xmlns:a16="http://schemas.microsoft.com/office/drawing/2014/main" id="{DB1F553E-8F7A-2645-A90B-410366F4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2687638"/>
            <a:ext cx="546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CR3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102438" name="Line 7">
            <a:extLst>
              <a:ext uri="{FF2B5EF4-FFF2-40B4-BE49-F238E27FC236}">
                <a16:creationId xmlns:a16="http://schemas.microsoft.com/office/drawing/2014/main" id="{8377BF77-51B2-2842-9F47-69961F774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39" name="Line 8">
            <a:extLst>
              <a:ext uri="{FF2B5EF4-FFF2-40B4-BE49-F238E27FC236}">
                <a16:creationId xmlns:a16="http://schemas.microsoft.com/office/drawing/2014/main" id="{E80ECD08-C3CC-7149-AF22-F50DA443E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33688"/>
            <a:ext cx="233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40" name="Line 9">
            <a:extLst>
              <a:ext uri="{FF2B5EF4-FFF2-40B4-BE49-F238E27FC236}">
                <a16:creationId xmlns:a16="http://schemas.microsoft.com/office/drawing/2014/main" id="{54804A09-DC8C-5D46-BD6C-9D8499D54D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962400"/>
            <a:ext cx="138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41" name="Text Box 12">
            <a:extLst>
              <a:ext uri="{FF2B5EF4-FFF2-40B4-BE49-F238E27FC236}">
                <a16:creationId xmlns:a16="http://schemas.microsoft.com/office/drawing/2014/main" id="{F5B3A848-1364-4142-B69C-692D85FC5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738688"/>
            <a:ext cx="10128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1 GB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region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per entry</a:t>
            </a:r>
          </a:p>
        </p:txBody>
      </p:sp>
      <p:sp>
        <p:nvSpPr>
          <p:cNvPr id="102442" name="Text Box 13">
            <a:extLst>
              <a:ext uri="{FF2B5EF4-FFF2-40B4-BE49-F238E27FC236}">
                <a16:creationId xmlns:a16="http://schemas.microsoft.com/office/drawing/2014/main" id="{97DD8891-1E71-FB46-A804-07FFED3B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2162175"/>
            <a:ext cx="12684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L2 PT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Page upper 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directory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B55FF9-7B0B-3D4A-B17A-49E5D43B8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2833688"/>
            <a:ext cx="1031875" cy="1897062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02444" name="Rectangle 9">
            <a:extLst>
              <a:ext uri="{FF2B5EF4-FFF2-40B4-BE49-F238E27FC236}">
                <a16:creationId xmlns:a16="http://schemas.microsoft.com/office/drawing/2014/main" id="{C2B60FF1-C3A4-2F4D-BC11-912E3928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3824288"/>
            <a:ext cx="1031875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L1 PTE</a:t>
            </a:r>
          </a:p>
        </p:txBody>
      </p:sp>
      <p:sp>
        <p:nvSpPr>
          <p:cNvPr id="102445" name="Line 24">
            <a:extLst>
              <a:ext uri="{FF2B5EF4-FFF2-40B4-BE49-F238E27FC236}">
                <a16:creationId xmlns:a16="http://schemas.microsoft.com/office/drawing/2014/main" id="{02153C36-97F6-1C47-92A5-99D44E6FE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3962400"/>
            <a:ext cx="1254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46" name="Line 25">
            <a:extLst>
              <a:ext uri="{FF2B5EF4-FFF2-40B4-BE49-F238E27FC236}">
                <a16:creationId xmlns:a16="http://schemas.microsoft.com/office/drawing/2014/main" id="{2371CF64-745F-AF46-8EB3-55FAC378A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33688"/>
            <a:ext cx="0" cy="1128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47" name="Line 7">
            <a:extLst>
              <a:ext uri="{FF2B5EF4-FFF2-40B4-BE49-F238E27FC236}">
                <a16:creationId xmlns:a16="http://schemas.microsoft.com/office/drawing/2014/main" id="{00DCCC4B-E0B6-C643-9738-18B49029B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48" name="Line 8">
            <a:extLst>
              <a:ext uri="{FF2B5EF4-FFF2-40B4-BE49-F238E27FC236}">
                <a16:creationId xmlns:a16="http://schemas.microsoft.com/office/drawing/2014/main" id="{5CAF6CF7-0921-4A4F-852C-70B83752D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33688"/>
            <a:ext cx="290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49" name="Line 9">
            <a:extLst>
              <a:ext uri="{FF2B5EF4-FFF2-40B4-BE49-F238E27FC236}">
                <a16:creationId xmlns:a16="http://schemas.microsoft.com/office/drawing/2014/main" id="{99778250-D096-B74E-82D5-7897E8FE0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962400"/>
            <a:ext cx="214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50" name="Text Box 12">
            <a:extLst>
              <a:ext uri="{FF2B5EF4-FFF2-40B4-BE49-F238E27FC236}">
                <a16:creationId xmlns:a16="http://schemas.microsoft.com/office/drawing/2014/main" id="{71F168CA-3DA4-3846-B62A-22CB9A68F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4738688"/>
            <a:ext cx="10128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2 MB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region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per entry</a:t>
            </a:r>
          </a:p>
        </p:txBody>
      </p:sp>
      <p:sp>
        <p:nvSpPr>
          <p:cNvPr id="102451" name="Text Box 13">
            <a:extLst>
              <a:ext uri="{FF2B5EF4-FFF2-40B4-BE49-F238E27FC236}">
                <a16:creationId xmlns:a16="http://schemas.microsoft.com/office/drawing/2014/main" id="{94C3AB46-6025-A747-AE5C-052BCBDF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162175"/>
            <a:ext cx="1295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L3 PT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Page middle 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directory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680722-E657-AA4D-AE5D-1EA216DAE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2833688"/>
            <a:ext cx="1033462" cy="1897062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02453" name="Rectangle 9">
            <a:extLst>
              <a:ext uri="{FF2B5EF4-FFF2-40B4-BE49-F238E27FC236}">
                <a16:creationId xmlns:a16="http://schemas.microsoft.com/office/drawing/2014/main" id="{F1BF4BE7-7FA1-5E49-B4B4-C8EFE3B5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3824288"/>
            <a:ext cx="1033462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L1 PTE</a:t>
            </a:r>
          </a:p>
        </p:txBody>
      </p:sp>
      <p:sp>
        <p:nvSpPr>
          <p:cNvPr id="102454" name="Line 24">
            <a:extLst>
              <a:ext uri="{FF2B5EF4-FFF2-40B4-BE49-F238E27FC236}">
                <a16:creationId xmlns:a16="http://schemas.microsoft.com/office/drawing/2014/main" id="{7E4CCCB2-76B7-3F47-B956-1E1A05E66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962400"/>
            <a:ext cx="152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55" name="Line 25">
            <a:extLst>
              <a:ext uri="{FF2B5EF4-FFF2-40B4-BE49-F238E27FC236}">
                <a16:creationId xmlns:a16="http://schemas.microsoft.com/office/drawing/2014/main" id="{70B3FE4A-B355-244F-90EE-C359CEB8A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33688"/>
            <a:ext cx="0" cy="1128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56" name="Line 7">
            <a:extLst>
              <a:ext uri="{FF2B5EF4-FFF2-40B4-BE49-F238E27FC236}">
                <a16:creationId xmlns:a16="http://schemas.microsoft.com/office/drawing/2014/main" id="{32EE26C7-5898-1F4D-9EFB-2E8DDE3E1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981200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57" name="Line 8">
            <a:extLst>
              <a:ext uri="{FF2B5EF4-FFF2-40B4-BE49-F238E27FC236}">
                <a16:creationId xmlns:a16="http://schemas.microsoft.com/office/drawing/2014/main" id="{8755F920-5CCF-5143-BA96-679DAAC7F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830513"/>
            <a:ext cx="233363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58" name="Line 9">
            <a:extLst>
              <a:ext uri="{FF2B5EF4-FFF2-40B4-BE49-F238E27FC236}">
                <a16:creationId xmlns:a16="http://schemas.microsoft.com/office/drawing/2014/main" id="{88408A89-6F00-DC4D-8826-9820D05B7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2400"/>
            <a:ext cx="1381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59" name="Text Box 12">
            <a:extLst>
              <a:ext uri="{FF2B5EF4-FFF2-40B4-BE49-F238E27FC236}">
                <a16:creationId xmlns:a16="http://schemas.microsoft.com/office/drawing/2014/main" id="{6144EFBE-E779-1049-A4DA-F54AE211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4738688"/>
            <a:ext cx="10128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4 KB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region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per entry</a:t>
            </a:r>
          </a:p>
        </p:txBody>
      </p:sp>
      <p:sp>
        <p:nvSpPr>
          <p:cNvPr id="102460" name="Text Box 13">
            <a:extLst>
              <a:ext uri="{FF2B5EF4-FFF2-40B4-BE49-F238E27FC236}">
                <a16:creationId xmlns:a16="http://schemas.microsoft.com/office/drawing/2014/main" id="{CC5B6707-D79B-7E4B-BC83-1FE1B9EC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2162175"/>
            <a:ext cx="12684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L4 PT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Page</a:t>
            </a:r>
            <a:b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directory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D03FE0-A902-9A41-92C6-B86B5DD3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833688"/>
            <a:ext cx="1031875" cy="1897062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400" b="0">
              <a:latin typeface="Verdana" pitchFamily="34" charset="0"/>
            </a:endParaRPr>
          </a:p>
        </p:txBody>
      </p:sp>
      <p:sp>
        <p:nvSpPr>
          <p:cNvPr id="102462" name="Rectangle 9">
            <a:extLst>
              <a:ext uri="{FF2B5EF4-FFF2-40B4-BE49-F238E27FC236}">
                <a16:creationId xmlns:a16="http://schemas.microsoft.com/office/drawing/2014/main" id="{41E3204D-19F3-DE4D-BBFF-810A6D0C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3824288"/>
            <a:ext cx="1031875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L1 PTE</a:t>
            </a:r>
          </a:p>
        </p:txBody>
      </p:sp>
      <p:sp>
        <p:nvSpPr>
          <p:cNvPr id="102463" name="Rectangle 81">
            <a:extLst>
              <a:ext uri="{FF2B5EF4-FFF2-40B4-BE49-F238E27FC236}">
                <a16:creationId xmlns:a16="http://schemas.microsoft.com/office/drawing/2014/main" id="{E1B63F36-A4F7-6848-81AD-41D35E8F5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6019800"/>
            <a:ext cx="4738687" cy="28257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Verdana" panose="020B0604030504040204" pitchFamily="34" charset="0"/>
              </a:rPr>
              <a:t>PPO</a:t>
            </a:r>
            <a:endParaRPr lang="zh-CN" altLang="en-US" sz="1400" b="0">
              <a:latin typeface="Verdana" panose="020B0604030504040204" pitchFamily="34" charset="0"/>
            </a:endParaRPr>
          </a:p>
        </p:txBody>
      </p:sp>
      <p:sp>
        <p:nvSpPr>
          <p:cNvPr id="102464" name="Line 24">
            <a:extLst>
              <a:ext uri="{FF2B5EF4-FFF2-40B4-BE49-F238E27FC236}">
                <a16:creationId xmlns:a16="http://schemas.microsoft.com/office/drawing/2014/main" id="{0370162A-C7A3-6644-B42B-B804F0618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5580063"/>
            <a:ext cx="10795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65" name="Line 24">
            <a:extLst>
              <a:ext uri="{FF2B5EF4-FFF2-40B4-BE49-F238E27FC236}">
                <a16:creationId xmlns:a16="http://schemas.microsoft.com/office/drawing/2014/main" id="{4CC0AC7F-F609-2E4B-BC3A-BF632B221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5850" y="4360863"/>
            <a:ext cx="10795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66" name="Line 24">
            <a:extLst>
              <a:ext uri="{FF2B5EF4-FFF2-40B4-BE49-F238E27FC236}">
                <a16:creationId xmlns:a16="http://schemas.microsoft.com/office/drawing/2014/main" id="{CC2EFDC4-EAB7-D740-9656-26296D77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9850" y="2362200"/>
            <a:ext cx="10795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67" name="Line 24">
            <a:extLst>
              <a:ext uri="{FF2B5EF4-FFF2-40B4-BE49-F238E27FC236}">
                <a16:creationId xmlns:a16="http://schemas.microsoft.com/office/drawing/2014/main" id="{34E5D206-063C-9447-9CC3-69B04524C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2050" y="2362200"/>
            <a:ext cx="10795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68" name="Line 24">
            <a:extLst>
              <a:ext uri="{FF2B5EF4-FFF2-40B4-BE49-F238E27FC236}">
                <a16:creationId xmlns:a16="http://schemas.microsoft.com/office/drawing/2014/main" id="{FEF5D648-BAB3-374B-B7CF-0CDAA626F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0450" y="2362200"/>
            <a:ext cx="10795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69" name="Line 24">
            <a:extLst>
              <a:ext uri="{FF2B5EF4-FFF2-40B4-BE49-F238E27FC236}">
                <a16:creationId xmlns:a16="http://schemas.microsoft.com/office/drawing/2014/main" id="{BA806384-C11D-A740-8CBC-DD20FE8CA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8850" y="2362200"/>
            <a:ext cx="10795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70" name="Line 24">
            <a:extLst>
              <a:ext uri="{FF2B5EF4-FFF2-40B4-BE49-F238E27FC236}">
                <a16:creationId xmlns:a16="http://schemas.microsoft.com/office/drawing/2014/main" id="{120BE1D6-4FD3-F744-833D-2D71CC69F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276600"/>
            <a:ext cx="10795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71" name="Line 24">
            <a:extLst>
              <a:ext uri="{FF2B5EF4-FFF2-40B4-BE49-F238E27FC236}">
                <a16:creationId xmlns:a16="http://schemas.microsoft.com/office/drawing/2014/main" id="{199AA209-A666-3549-BE33-E36171ED8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276600"/>
            <a:ext cx="10795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72" name="Line 24">
            <a:extLst>
              <a:ext uri="{FF2B5EF4-FFF2-40B4-BE49-F238E27FC236}">
                <a16:creationId xmlns:a16="http://schemas.microsoft.com/office/drawing/2014/main" id="{74DBF07F-7382-2E4E-8122-BE82F5B767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294063"/>
            <a:ext cx="10795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73" name="Line 24">
            <a:extLst>
              <a:ext uri="{FF2B5EF4-FFF2-40B4-BE49-F238E27FC236}">
                <a16:creationId xmlns:a16="http://schemas.microsoft.com/office/drawing/2014/main" id="{DE4A8133-80E0-594D-98E2-2187B0A653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3352800"/>
            <a:ext cx="10795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2474" name="Text Box 36">
            <a:extLst>
              <a:ext uri="{FF2B5EF4-FFF2-40B4-BE49-F238E27FC236}">
                <a16:creationId xmlns:a16="http://schemas.microsoft.com/office/drawing/2014/main" id="{6E2AD93D-D3FD-9844-8705-DD8E8532A55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54900" y="4343400"/>
            <a:ext cx="3778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200" b="0">
                <a:solidFill>
                  <a:schemeClr val="tx2"/>
                </a:solidFill>
                <a:latin typeface="Verdana" panose="020B0604030504040204" pitchFamily="34" charset="0"/>
              </a:rPr>
              <a:t>12</a:t>
            </a:r>
          </a:p>
        </p:txBody>
      </p:sp>
      <p:sp>
        <p:nvSpPr>
          <p:cNvPr id="102475" name="Text Box 36">
            <a:extLst>
              <a:ext uri="{FF2B5EF4-FFF2-40B4-BE49-F238E27FC236}">
                <a16:creationId xmlns:a16="http://schemas.microsoft.com/office/drawing/2014/main" id="{243B9CAE-3A3C-2744-A6D2-D7824138B1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32375" y="5383213"/>
            <a:ext cx="37782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200" b="0">
                <a:solidFill>
                  <a:schemeClr val="tx2"/>
                </a:solidFill>
                <a:latin typeface="Verdana" panose="020B0604030504040204" pitchFamily="34" charset="0"/>
              </a:rPr>
              <a:t>40</a:t>
            </a:r>
            <a:endParaRPr lang="zh-CN" altLang="en-US" sz="12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76" name="Text Box 36">
            <a:extLst>
              <a:ext uri="{FF2B5EF4-FFF2-40B4-BE49-F238E27FC236}">
                <a16:creationId xmlns:a16="http://schemas.microsoft.com/office/drawing/2014/main" id="{9A92D220-5735-5445-A6F8-9E041693777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54613" y="2209800"/>
            <a:ext cx="2809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200" b="0">
                <a:solidFill>
                  <a:schemeClr val="tx2"/>
                </a:solidFill>
                <a:latin typeface="Verdana" panose="020B0604030504040204" pitchFamily="34" charset="0"/>
              </a:rPr>
              <a:t>9</a:t>
            </a:r>
            <a:endParaRPr lang="zh-CN" altLang="en-US" sz="12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77" name="Text Box 36">
            <a:extLst>
              <a:ext uri="{FF2B5EF4-FFF2-40B4-BE49-F238E27FC236}">
                <a16:creationId xmlns:a16="http://schemas.microsoft.com/office/drawing/2014/main" id="{AD6BB186-6C44-A248-BB92-D7711CCB1C4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06813" y="2209800"/>
            <a:ext cx="2809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200" b="0">
                <a:solidFill>
                  <a:schemeClr val="tx2"/>
                </a:solidFill>
                <a:latin typeface="Verdana" panose="020B0604030504040204" pitchFamily="34" charset="0"/>
              </a:rPr>
              <a:t>9</a:t>
            </a:r>
            <a:endParaRPr lang="zh-CN" altLang="en-US" sz="12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78" name="Text Box 36">
            <a:extLst>
              <a:ext uri="{FF2B5EF4-FFF2-40B4-BE49-F238E27FC236}">
                <a16:creationId xmlns:a16="http://schemas.microsoft.com/office/drawing/2014/main" id="{16D0069D-1C3A-7043-AF68-E11170C39F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35213" y="2209800"/>
            <a:ext cx="2809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200" b="0">
                <a:solidFill>
                  <a:schemeClr val="tx2"/>
                </a:solidFill>
                <a:latin typeface="Verdana" panose="020B0604030504040204" pitchFamily="34" charset="0"/>
              </a:rPr>
              <a:t>9</a:t>
            </a:r>
            <a:endParaRPr lang="zh-CN" altLang="en-US" sz="12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79" name="Text Box 36">
            <a:extLst>
              <a:ext uri="{FF2B5EF4-FFF2-40B4-BE49-F238E27FC236}">
                <a16:creationId xmlns:a16="http://schemas.microsoft.com/office/drawing/2014/main" id="{6A793657-0860-E244-BDD9-813B18D38EA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63613" y="2209800"/>
            <a:ext cx="2809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200" b="0">
                <a:solidFill>
                  <a:schemeClr val="tx2"/>
                </a:solidFill>
                <a:latin typeface="Verdana" panose="020B0604030504040204" pitchFamily="34" charset="0"/>
              </a:rPr>
              <a:t>9</a:t>
            </a:r>
            <a:endParaRPr lang="zh-CN" altLang="en-US" sz="12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80" name="Text Box 36">
            <a:extLst>
              <a:ext uri="{FF2B5EF4-FFF2-40B4-BE49-F238E27FC236}">
                <a16:creationId xmlns:a16="http://schemas.microsoft.com/office/drawing/2014/main" id="{AB1A8DA4-CB37-BF4A-A135-7EEAB3013A2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03775" y="3124200"/>
            <a:ext cx="3778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200" b="0">
                <a:solidFill>
                  <a:schemeClr val="tx2"/>
                </a:solidFill>
                <a:latin typeface="Verdana" panose="020B0604030504040204" pitchFamily="34" charset="0"/>
              </a:rPr>
              <a:t>40</a:t>
            </a:r>
            <a:endParaRPr lang="zh-CN" altLang="en-US" sz="12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81" name="Text Box 36">
            <a:extLst>
              <a:ext uri="{FF2B5EF4-FFF2-40B4-BE49-F238E27FC236}">
                <a16:creationId xmlns:a16="http://schemas.microsoft.com/office/drawing/2014/main" id="{CDFBF398-BF17-2744-9584-0C8A7876D9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52800" y="3124200"/>
            <a:ext cx="3778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200" b="0">
                <a:solidFill>
                  <a:schemeClr val="tx2"/>
                </a:solidFill>
                <a:latin typeface="Verdana" panose="020B0604030504040204" pitchFamily="34" charset="0"/>
              </a:rPr>
              <a:t>40</a:t>
            </a:r>
            <a:endParaRPr lang="zh-CN" altLang="en-US" sz="12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82" name="Text Box 36">
            <a:extLst>
              <a:ext uri="{FF2B5EF4-FFF2-40B4-BE49-F238E27FC236}">
                <a16:creationId xmlns:a16="http://schemas.microsoft.com/office/drawing/2014/main" id="{3F6FE620-315C-3142-AFF6-8B592F87087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84375" y="3124200"/>
            <a:ext cx="3778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200" b="0">
                <a:solidFill>
                  <a:schemeClr val="tx2"/>
                </a:solidFill>
                <a:latin typeface="Verdana" panose="020B0604030504040204" pitchFamily="34" charset="0"/>
              </a:rPr>
              <a:t>40</a:t>
            </a:r>
            <a:endParaRPr lang="zh-CN" altLang="en-US" sz="12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83" name="Text Box 36">
            <a:extLst>
              <a:ext uri="{FF2B5EF4-FFF2-40B4-BE49-F238E27FC236}">
                <a16:creationId xmlns:a16="http://schemas.microsoft.com/office/drawing/2014/main" id="{B66AD053-07E7-E047-B433-7EC8966B81D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93775" y="3124200"/>
            <a:ext cx="3778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200" b="0">
                <a:solidFill>
                  <a:schemeClr val="tx2"/>
                </a:solidFill>
                <a:latin typeface="Verdana" panose="020B0604030504040204" pitchFamily="34" charset="0"/>
              </a:rPr>
              <a:t>40</a:t>
            </a:r>
            <a:endParaRPr lang="zh-CN" altLang="en-US" sz="12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0D05CB56-EAAF-C244-917C-0E25B0B5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5FB619-16DF-6F44-B0FF-4665A2494D0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D270DA8-738D-0F4A-8775-4D2879109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D575970-ECAF-6344-887B-29EDA39DF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Parameters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= 2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= Virtual address limit</a:t>
            </a:r>
          </a:p>
          <a:p>
            <a:pPr lvl="1"/>
            <a:r>
              <a:rPr lang="en-US" altLang="zh-CN">
                <a:solidFill>
                  <a:srgbClr val="9900CC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= 2</a:t>
            </a:r>
            <a:r>
              <a:rPr lang="en-US" altLang="zh-CN" baseline="30000">
                <a:solidFill>
                  <a:srgbClr val="9900CC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= Physical address limit</a:t>
            </a:r>
          </a:p>
          <a:p>
            <a:pPr lvl="1"/>
            <a:r>
              <a:rPr lang="en-US" altLang="zh-CN">
                <a:solidFill>
                  <a:srgbClr val="00B0F0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= 2</a:t>
            </a:r>
            <a:r>
              <a:rPr lang="en-US" altLang="zh-CN" baseline="30000">
                <a:solidFill>
                  <a:srgbClr val="00B0F0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= page size (bytes).  </a:t>
            </a:r>
          </a:p>
          <a:p>
            <a:pPr lvl="1"/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>
            <a:extLst>
              <a:ext uri="{FF2B5EF4-FFF2-40B4-BE49-F238E27FC236}">
                <a16:creationId xmlns:a16="http://schemas.microsoft.com/office/drawing/2014/main" id="{1D9F5D3E-F516-864A-A8AF-0D9A004D77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8788" y="533400"/>
            <a:ext cx="7924800" cy="8016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Cute Trick for Speeding Up L1 Access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A375CC32-05D0-9247-B8C0-2DF679B6F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8548688" cy="2339975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>
                <a:ea typeface="宋体" panose="02010600030101010101" pitchFamily="2" charset="-122"/>
              </a:rPr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>
                <a:ea typeface="宋体" panose="02010600030101010101" pitchFamily="2" charset="-122"/>
              </a:rPr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>
                <a:ea typeface="宋体" panose="02010600030101010101" pitchFamily="2" charset="-122"/>
              </a:rPr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>
                <a:ea typeface="宋体" panose="02010600030101010101" pitchFamily="2" charset="-122"/>
              </a:rPr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>
                <a:ea typeface="宋体" panose="02010600030101010101" pitchFamily="2" charset="-122"/>
              </a:rPr>
              <a:t>Cache carefully sized to make this possible</a:t>
            </a:r>
          </a:p>
        </p:txBody>
      </p:sp>
      <p:sp>
        <p:nvSpPr>
          <p:cNvPr id="104452" name="Text Box 3">
            <a:extLst>
              <a:ext uri="{FF2B5EF4-FFF2-40B4-BE49-F238E27FC236}">
                <a16:creationId xmlns:a16="http://schemas.microsoft.com/office/drawing/2014/main" id="{98529B2C-80EF-5044-AE15-EE9BDEEE8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162175"/>
            <a:ext cx="250031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Physical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(PA)</a:t>
            </a:r>
          </a:p>
        </p:txBody>
      </p:sp>
      <p:sp>
        <p:nvSpPr>
          <p:cNvPr id="104453" name="Rectangle 4">
            <a:extLst>
              <a:ext uri="{FF2B5EF4-FFF2-40B4-BE49-F238E27FC236}">
                <a16:creationId xmlns:a16="http://schemas.microsoft.com/office/drawing/2014/main" id="{3A4FBEF4-BD7D-6044-98BD-E0E729F0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84400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CT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9FF20528-0B9D-4F45-9009-F6ACFDEC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844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104455" name="Text Box 6">
            <a:extLst>
              <a:ext uri="{FF2B5EF4-FFF2-40B4-BE49-F238E27FC236}">
                <a16:creationId xmlns:a16="http://schemas.microsoft.com/office/drawing/2014/main" id="{C82A0F91-BDE1-5D4F-8346-C166C7E0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1955800"/>
            <a:ext cx="3651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36</a:t>
            </a:r>
          </a:p>
        </p:txBody>
      </p:sp>
      <p:sp>
        <p:nvSpPr>
          <p:cNvPr id="104456" name="Text Box 7">
            <a:extLst>
              <a:ext uri="{FF2B5EF4-FFF2-40B4-BE49-F238E27FC236}">
                <a16:creationId xmlns:a16="http://schemas.microsoft.com/office/drawing/2014/main" id="{03963232-93D3-C847-B1DB-1AE85AFE9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1955800"/>
            <a:ext cx="2730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6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61547F33-972F-C24E-B095-A0A5C15E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844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104458" name="Text Box 9">
            <a:extLst>
              <a:ext uri="{FF2B5EF4-FFF2-40B4-BE49-F238E27FC236}">
                <a16:creationId xmlns:a16="http://schemas.microsoft.com/office/drawing/2014/main" id="{F69F2CF6-D89E-E747-98F2-DBF78F3FA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55800"/>
            <a:ext cx="2730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6</a:t>
            </a:r>
          </a:p>
        </p:txBody>
      </p:sp>
      <p:sp>
        <p:nvSpPr>
          <p:cNvPr id="104459" name="Text Box 10">
            <a:extLst>
              <a:ext uri="{FF2B5EF4-FFF2-40B4-BE49-F238E27FC236}">
                <a16:creationId xmlns:a16="http://schemas.microsoft.com/office/drawing/2014/main" id="{F67080E7-307B-8E4B-93B0-87446B0A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25850"/>
            <a:ext cx="107315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Virtual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(VA)</a:t>
            </a:r>
          </a:p>
        </p:txBody>
      </p:sp>
      <p:sp>
        <p:nvSpPr>
          <p:cNvPr id="104460" name="Rectangle 11">
            <a:extLst>
              <a:ext uri="{FF2B5EF4-FFF2-40B4-BE49-F238E27FC236}">
                <a16:creationId xmlns:a16="http://schemas.microsoft.com/office/drawing/2014/main" id="{7DBD2067-9895-4543-AC9C-D2B20837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89400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VPN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35D07861-098D-5A42-AD35-8B2DA85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89400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104462" name="Text Box 13">
            <a:extLst>
              <a:ext uri="{FF2B5EF4-FFF2-40B4-BE49-F238E27FC236}">
                <a16:creationId xmlns:a16="http://schemas.microsoft.com/office/drawing/2014/main" id="{5F3C8EE5-150B-BC48-BAAF-D0A01619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4470400"/>
            <a:ext cx="3651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36</a:t>
            </a:r>
          </a:p>
        </p:txBody>
      </p:sp>
      <p:sp>
        <p:nvSpPr>
          <p:cNvPr id="104463" name="Text Box 14">
            <a:extLst>
              <a:ext uri="{FF2B5EF4-FFF2-40B4-BE49-F238E27FC236}">
                <a16:creationId xmlns:a16="http://schemas.microsoft.com/office/drawing/2014/main" id="{12FAE20E-E43B-9043-A03E-DCAB9836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25" y="4470400"/>
            <a:ext cx="609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12</a:t>
            </a: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AECA0FB5-36C5-DB44-9280-61E1510D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94000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104465" name="Rectangle 16">
            <a:extLst>
              <a:ext uri="{FF2B5EF4-FFF2-40B4-BE49-F238E27FC236}">
                <a16:creationId xmlns:a16="http://schemas.microsoft.com/office/drawing/2014/main" id="{103D4276-B581-D449-A02D-396BB1EA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794000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PPN</a:t>
            </a:r>
          </a:p>
        </p:txBody>
      </p:sp>
      <p:sp>
        <p:nvSpPr>
          <p:cNvPr id="104466" name="AutoShape 17">
            <a:extLst>
              <a:ext uri="{FF2B5EF4-FFF2-40B4-BE49-F238E27FC236}">
                <a16:creationId xmlns:a16="http://schemas.microsoft.com/office/drawing/2014/main" id="{BE34CEC6-7427-C842-85E0-C14ADDC7861D}"/>
              </a:ext>
            </a:extLst>
          </p:cNvPr>
          <p:cNvSpPr>
            <a:spLocks/>
          </p:cNvSpPr>
          <p:nvPr/>
        </p:nvSpPr>
        <p:spPr bwMode="auto">
          <a:xfrm>
            <a:off x="3429000" y="21844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104467" name="Line 18">
            <a:extLst>
              <a:ext uri="{FF2B5EF4-FFF2-40B4-BE49-F238E27FC236}">
                <a16:creationId xmlns:a16="http://schemas.microsoft.com/office/drawing/2014/main" id="{0C56C7FD-68D4-3F4F-9381-EDD99301B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859213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68" name="AutoShape 19">
            <a:extLst>
              <a:ext uri="{FF2B5EF4-FFF2-40B4-BE49-F238E27FC236}">
                <a16:creationId xmlns:a16="http://schemas.microsoft.com/office/drawing/2014/main" id="{108661DF-99E3-2046-ACCD-E48DCC433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274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1908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6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Address</a:t>
            </a:r>
          </a:p>
          <a:p>
            <a:pPr algn="ctr"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6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Translation</a:t>
            </a:r>
          </a:p>
        </p:txBody>
      </p:sp>
      <p:sp>
        <p:nvSpPr>
          <p:cNvPr id="104469" name="Line 20">
            <a:extLst>
              <a:ext uri="{FF2B5EF4-FFF2-40B4-BE49-F238E27FC236}">
                <a16:creationId xmlns:a16="http://schemas.microsoft.com/office/drawing/2014/main" id="{181E5227-1E1F-D84B-857E-41BEC59D7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097213"/>
            <a:ext cx="1588" cy="274637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70" name="Line 21">
            <a:extLst>
              <a:ext uri="{FF2B5EF4-FFF2-40B4-BE49-F238E27FC236}">
                <a16:creationId xmlns:a16="http://schemas.microsoft.com/office/drawing/2014/main" id="{7864329E-29D6-7345-9362-81043AFB1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097213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71" name="Text Box 22">
            <a:extLst>
              <a:ext uri="{FF2B5EF4-FFF2-40B4-BE49-F238E27FC236}">
                <a16:creationId xmlns:a16="http://schemas.microsoft.com/office/drawing/2014/main" id="{C6A32823-6DAB-054D-AFCB-E1E7BE165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3297238"/>
            <a:ext cx="7334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Change</a:t>
            </a:r>
          </a:p>
        </p:txBody>
      </p:sp>
      <p:sp>
        <p:nvSpPr>
          <p:cNvPr id="104472" name="Rectangle 23">
            <a:extLst>
              <a:ext uri="{FF2B5EF4-FFF2-40B4-BE49-F238E27FC236}">
                <a16:creationId xmlns:a16="http://schemas.microsoft.com/office/drawing/2014/main" id="{A123F68E-89CA-754E-97CD-8ADFA827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94000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104473" name="Line 28">
            <a:extLst>
              <a:ext uri="{FF2B5EF4-FFF2-40B4-BE49-F238E27FC236}">
                <a16:creationId xmlns:a16="http://schemas.microsoft.com/office/drawing/2014/main" id="{514CB7B0-D5FE-B149-9670-E4136A596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251200"/>
            <a:ext cx="935038" cy="992188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74" name="Rectangle 29">
            <a:extLst>
              <a:ext uri="{FF2B5EF4-FFF2-40B4-BE49-F238E27FC236}">
                <a16:creationId xmlns:a16="http://schemas.microsoft.com/office/drawing/2014/main" id="{B987FC1F-CC94-7E44-92BB-701A0E4D8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3810000"/>
            <a:ext cx="3254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CI</a:t>
            </a:r>
          </a:p>
        </p:txBody>
      </p:sp>
      <p:sp>
        <p:nvSpPr>
          <p:cNvPr id="104475" name="Freeform 34">
            <a:extLst>
              <a:ext uri="{FF2B5EF4-FFF2-40B4-BE49-F238E27FC236}">
                <a16:creationId xmlns:a16="http://schemas.microsoft.com/office/drawing/2014/main" id="{5ECFF5AE-0C2B-E44C-8248-ABEB8A0DB113}"/>
              </a:ext>
            </a:extLst>
          </p:cNvPr>
          <p:cNvSpPr>
            <a:spLocks/>
          </p:cNvSpPr>
          <p:nvPr/>
        </p:nvSpPr>
        <p:spPr bwMode="auto">
          <a:xfrm>
            <a:off x="4495800" y="1727200"/>
            <a:ext cx="1600200" cy="609600"/>
          </a:xfrm>
          <a:custGeom>
            <a:avLst/>
            <a:gdLst>
              <a:gd name="T0" fmla="*/ 0 w 1200"/>
              <a:gd name="T1" fmla="*/ 2147483646 h 240"/>
              <a:gd name="T2" fmla="*/ 2147483646 w 1200"/>
              <a:gd name="T3" fmla="*/ 0 h 240"/>
              <a:gd name="T4" fmla="*/ 2147483646 w 120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76" name="TextBox 36">
            <a:extLst>
              <a:ext uri="{FF2B5EF4-FFF2-40B4-BE49-F238E27FC236}">
                <a16:creationId xmlns:a16="http://schemas.microsoft.com/office/drawing/2014/main" id="{0123A948-6A51-4641-9642-76EA3976A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243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L1 Cache</a:t>
            </a:r>
          </a:p>
        </p:txBody>
      </p:sp>
      <p:sp>
        <p:nvSpPr>
          <p:cNvPr id="104477" name="Rectangle 29">
            <a:extLst>
              <a:ext uri="{FF2B5EF4-FFF2-40B4-BE49-F238E27FC236}">
                <a16:creationId xmlns:a16="http://schemas.microsoft.com/office/drawing/2014/main" id="{80A0731D-9E55-E143-9C08-A01CBC614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1447800"/>
            <a:ext cx="36671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4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CT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EE81C9-D5DE-524C-8AE8-5BE0B020A1AC}"/>
              </a:ext>
            </a:extLst>
          </p:cNvPr>
          <p:cNvSpPr/>
          <p:nvPr/>
        </p:nvSpPr>
        <p:spPr bwMode="auto">
          <a:xfrm>
            <a:off x="6345238" y="3128963"/>
            <a:ext cx="284162" cy="198437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A7758-46D7-B447-8E0A-1DB9ED2A9CA0}"/>
              </a:ext>
            </a:extLst>
          </p:cNvPr>
          <p:cNvSpPr/>
          <p:nvPr/>
        </p:nvSpPr>
        <p:spPr bwMode="auto">
          <a:xfrm>
            <a:off x="6629400" y="3128963"/>
            <a:ext cx="284163" cy="198437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4B7E6A1-397B-034A-8A95-18A2484D01E0}"/>
              </a:ext>
            </a:extLst>
          </p:cNvPr>
          <p:cNvSpPr/>
          <p:nvPr/>
        </p:nvSpPr>
        <p:spPr bwMode="auto">
          <a:xfrm>
            <a:off x="6878638" y="3128963"/>
            <a:ext cx="284162" cy="198437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2A58D2-85C4-1B4D-9BA6-511B07D1A8B7}"/>
              </a:ext>
            </a:extLst>
          </p:cNvPr>
          <p:cNvSpPr/>
          <p:nvPr/>
        </p:nvSpPr>
        <p:spPr bwMode="auto">
          <a:xfrm>
            <a:off x="7162800" y="3128963"/>
            <a:ext cx="284163" cy="198437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794BE1-56BA-014F-9BBE-E8E01A2DC09D}"/>
              </a:ext>
            </a:extLst>
          </p:cNvPr>
          <p:cNvSpPr/>
          <p:nvPr/>
        </p:nvSpPr>
        <p:spPr bwMode="auto">
          <a:xfrm>
            <a:off x="7432675" y="3128963"/>
            <a:ext cx="284163" cy="198437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9A4FD4-2312-B448-B6BE-F21D1671597E}"/>
              </a:ext>
            </a:extLst>
          </p:cNvPr>
          <p:cNvSpPr/>
          <p:nvPr/>
        </p:nvSpPr>
        <p:spPr bwMode="auto">
          <a:xfrm>
            <a:off x="7716838" y="3128963"/>
            <a:ext cx="284162" cy="198437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DD5D63-1929-554E-B044-60B50DE23F7B}"/>
              </a:ext>
            </a:extLst>
          </p:cNvPr>
          <p:cNvSpPr/>
          <p:nvPr/>
        </p:nvSpPr>
        <p:spPr bwMode="auto">
          <a:xfrm>
            <a:off x="7966075" y="3128963"/>
            <a:ext cx="284163" cy="198437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61DE29-E8F7-9647-9D97-4288AEB8178E}"/>
              </a:ext>
            </a:extLst>
          </p:cNvPr>
          <p:cNvSpPr/>
          <p:nvPr/>
        </p:nvSpPr>
        <p:spPr bwMode="auto">
          <a:xfrm>
            <a:off x="8250238" y="3128963"/>
            <a:ext cx="284162" cy="198437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04486" name="Line 30">
            <a:extLst>
              <a:ext uri="{FF2B5EF4-FFF2-40B4-BE49-F238E27FC236}">
                <a16:creationId xmlns:a16="http://schemas.microsoft.com/office/drawing/2014/main" id="{2B497E9B-1B35-1F46-82C8-195B5166D0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0213" y="1879600"/>
            <a:ext cx="1587" cy="1370013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87" name="Line 30">
            <a:extLst>
              <a:ext uri="{FF2B5EF4-FFF2-40B4-BE49-F238E27FC236}">
                <a16:creationId xmlns:a16="http://schemas.microsoft.com/office/drawing/2014/main" id="{C90E93BC-580B-CA46-9857-36E99A47EC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8813" y="1879600"/>
            <a:ext cx="1587" cy="1370013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88" name="Line 30">
            <a:extLst>
              <a:ext uri="{FF2B5EF4-FFF2-40B4-BE49-F238E27FC236}">
                <a16:creationId xmlns:a16="http://schemas.microsoft.com/office/drawing/2014/main" id="{F8429007-8B1B-1044-B270-E98CA8EF87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3613" y="1879600"/>
            <a:ext cx="1587" cy="1370013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89" name="Line 30">
            <a:extLst>
              <a:ext uri="{FF2B5EF4-FFF2-40B4-BE49-F238E27FC236}">
                <a16:creationId xmlns:a16="http://schemas.microsoft.com/office/drawing/2014/main" id="{D16A71DD-97C1-8146-A451-50B99E287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5413" y="1881188"/>
            <a:ext cx="1587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90" name="Line 30">
            <a:extLst>
              <a:ext uri="{FF2B5EF4-FFF2-40B4-BE49-F238E27FC236}">
                <a16:creationId xmlns:a16="http://schemas.microsoft.com/office/drawing/2014/main" id="{D5E4AD54-B23B-624A-AB4B-3986B86BDD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881188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91" name="Line 30">
            <a:extLst>
              <a:ext uri="{FF2B5EF4-FFF2-40B4-BE49-F238E27FC236}">
                <a16:creationId xmlns:a16="http://schemas.microsoft.com/office/drawing/2014/main" id="{08FB4054-53F2-2848-B502-EBC184176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879600"/>
            <a:ext cx="1588" cy="1370013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92" name="Line 30">
            <a:extLst>
              <a:ext uri="{FF2B5EF4-FFF2-40B4-BE49-F238E27FC236}">
                <a16:creationId xmlns:a16="http://schemas.microsoft.com/office/drawing/2014/main" id="{D81BA6DD-A73D-C846-B73D-051A5E7E8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1879600"/>
            <a:ext cx="1588" cy="1370013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93" name="Line 30">
            <a:extLst>
              <a:ext uri="{FF2B5EF4-FFF2-40B4-BE49-F238E27FC236}">
                <a16:creationId xmlns:a16="http://schemas.microsoft.com/office/drawing/2014/main" id="{910EA67B-040C-9F4F-845A-235B23BAEC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1879600"/>
            <a:ext cx="1588" cy="1370013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4494" name="AutoShape 19">
            <a:extLst>
              <a:ext uri="{FF2B5EF4-FFF2-40B4-BE49-F238E27FC236}">
                <a16:creationId xmlns:a16="http://schemas.microsoft.com/office/drawing/2014/main" id="{D24550C2-148F-884F-B633-EA8D3C72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2667000" cy="431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1908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25"/>
              </a:spcBef>
              <a:buFontTx/>
              <a:buNone/>
            </a:pPr>
            <a:r>
              <a:rPr lang="en-GB" altLang="zh-CN" sz="1600">
                <a:solidFill>
                  <a:srgbClr val="003300"/>
                </a:solidFill>
                <a:latin typeface="Calibri" panose="020F0502020204030204" pitchFamily="34" charset="0"/>
                <a:ea typeface="msgothic"/>
                <a:cs typeface="msgothic"/>
              </a:rPr>
              <a:t>Tag Check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B48AE614-EDB1-B148-9D80-171F8594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B8F981-6F4C-6747-8936-84535E359F3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B7975DE-A53A-564D-9946-8600B068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3798888"/>
            <a:ext cx="2590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bus interface unit</a:t>
            </a:r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E1816595-98C8-9840-B4B0-408B0BAC9E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438400"/>
            <a:ext cx="14288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01" name="Line 5">
            <a:extLst>
              <a:ext uri="{FF2B5EF4-FFF2-40B4-BE49-F238E27FC236}">
                <a16:creationId xmlns:a16="http://schemas.microsoft.com/office/drawing/2014/main" id="{682DCB71-3E3F-2D46-8A6E-3FAA9DA82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2438400"/>
            <a:ext cx="19050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02" name="Line 6">
            <a:extLst>
              <a:ext uri="{FF2B5EF4-FFF2-40B4-BE49-F238E27FC236}">
                <a16:creationId xmlns:a16="http://schemas.microsoft.com/office/drawing/2014/main" id="{5E9AB487-E6BB-524A-A6B1-D633ACCBF7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0574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45CC84D7-BBAA-D841-BE97-6A68CFD7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1828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DRAM</a:t>
            </a:r>
          </a:p>
        </p:txBody>
      </p:sp>
      <p:sp>
        <p:nvSpPr>
          <p:cNvPr id="106504" name="Text Box 8">
            <a:extLst>
              <a:ext uri="{FF2B5EF4-FFF2-40B4-BE49-F238E27FC236}">
                <a16:creationId xmlns:a16="http://schemas.microsoft.com/office/drawing/2014/main" id="{9BCE3755-835A-274E-8498-41C0A6EA6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1828800"/>
            <a:ext cx="14478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 i="1">
                <a:solidFill>
                  <a:schemeClr val="tx2"/>
                </a:solidFill>
                <a:latin typeface="Helvetica" pitchFamily="2" charset="0"/>
              </a:rPr>
              <a:t>external system bus (e.g. PCI)</a:t>
            </a:r>
            <a:endParaRPr lang="en-US" altLang="zh-CN" sz="16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98929E3B-0BCA-7844-844F-6658B6708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4789488"/>
            <a:ext cx="1219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Helvetica" pitchFamily="34" charset="0"/>
              </a:rPr>
              <a:t>instruction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Helvetica" pitchFamily="34" charset="0"/>
              </a:rPr>
              <a:t> fetch unit</a:t>
            </a:r>
          </a:p>
        </p:txBody>
      </p:sp>
      <p:sp>
        <p:nvSpPr>
          <p:cNvPr id="106506" name="Rectangle 10">
            <a:extLst>
              <a:ext uri="{FF2B5EF4-FFF2-40B4-BE49-F238E27FC236}">
                <a16:creationId xmlns:a16="http://schemas.microsoft.com/office/drawing/2014/main" id="{011283CC-6692-B54E-8F35-2C248D6DD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789488"/>
            <a:ext cx="1219200" cy="6096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i-cache</a:t>
            </a:r>
          </a:p>
        </p:txBody>
      </p:sp>
      <p:sp>
        <p:nvSpPr>
          <p:cNvPr id="106507" name="Line 11">
            <a:extLst>
              <a:ext uri="{FF2B5EF4-FFF2-40B4-BE49-F238E27FC236}">
                <a16:creationId xmlns:a16="http://schemas.microsoft.com/office/drawing/2014/main" id="{88078D1E-4363-8541-AED7-6EB373D13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9888" y="4256088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08" name="Line 12">
            <a:extLst>
              <a:ext uri="{FF2B5EF4-FFF2-40B4-BE49-F238E27FC236}">
                <a16:creationId xmlns:a16="http://schemas.microsoft.com/office/drawing/2014/main" id="{C051F482-A93C-9547-9864-F2020FA87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6888" y="4256088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360DFA69-2FE8-914F-9E99-1EE285CB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2743200"/>
            <a:ext cx="1066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L2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cache</a:t>
            </a:r>
          </a:p>
        </p:txBody>
      </p:sp>
      <p:sp>
        <p:nvSpPr>
          <p:cNvPr id="106510" name="Line 14">
            <a:extLst>
              <a:ext uri="{FF2B5EF4-FFF2-40B4-BE49-F238E27FC236}">
                <a16:creationId xmlns:a16="http://schemas.microsoft.com/office/drawing/2014/main" id="{DD669B8D-415B-6547-9700-E5D040C68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2288" y="32766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11" name="Text Box 15">
            <a:extLst>
              <a:ext uri="{FF2B5EF4-FFF2-40B4-BE49-F238E27FC236}">
                <a16:creationId xmlns:a16="http://schemas.microsoft.com/office/drawing/2014/main" id="{A22F5227-1031-AE4A-AF1E-122917212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352800"/>
            <a:ext cx="12334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 i="1">
                <a:solidFill>
                  <a:schemeClr val="tx2"/>
                </a:solidFill>
                <a:latin typeface="Helvetica" pitchFamily="2" charset="0"/>
              </a:rPr>
              <a:t>cache bus</a:t>
            </a:r>
          </a:p>
        </p:txBody>
      </p:sp>
      <p:sp>
        <p:nvSpPr>
          <p:cNvPr id="106512" name="Rectangle 16">
            <a:extLst>
              <a:ext uri="{FF2B5EF4-FFF2-40B4-BE49-F238E27FC236}">
                <a16:creationId xmlns:a16="http://schemas.microsoft.com/office/drawing/2014/main" id="{21CCB069-C6BC-A046-A28E-51CEB93DD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5170488"/>
            <a:ext cx="10668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d-cache</a:t>
            </a:r>
          </a:p>
        </p:txBody>
      </p:sp>
      <p:sp>
        <p:nvSpPr>
          <p:cNvPr id="106513" name="Rectangle 17">
            <a:extLst>
              <a:ext uri="{FF2B5EF4-FFF2-40B4-BE49-F238E27FC236}">
                <a16:creationId xmlns:a16="http://schemas.microsoft.com/office/drawing/2014/main" id="{CB737230-E830-9142-A3C1-93B960A9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798888"/>
            <a:ext cx="1066800" cy="5334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inst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TLB</a:t>
            </a:r>
          </a:p>
        </p:txBody>
      </p:sp>
      <p:sp>
        <p:nvSpPr>
          <p:cNvPr id="106514" name="Rectangle 18">
            <a:extLst>
              <a:ext uri="{FF2B5EF4-FFF2-40B4-BE49-F238E27FC236}">
                <a16:creationId xmlns:a16="http://schemas.microsoft.com/office/drawing/2014/main" id="{87455B9E-1124-5847-8D7D-529A774C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4484688"/>
            <a:ext cx="1066800" cy="5334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data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TLB</a:t>
            </a:r>
          </a:p>
        </p:txBody>
      </p:sp>
      <p:sp>
        <p:nvSpPr>
          <p:cNvPr id="106515" name="Line 19">
            <a:extLst>
              <a:ext uri="{FF2B5EF4-FFF2-40B4-BE49-F238E27FC236}">
                <a16:creationId xmlns:a16="http://schemas.microsoft.com/office/drawing/2014/main" id="{C9BBCC86-58A2-9846-B913-13EF196A8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488" y="417988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16" name="Line 20">
            <a:extLst>
              <a:ext uri="{FF2B5EF4-FFF2-40B4-BE49-F238E27FC236}">
                <a16:creationId xmlns:a16="http://schemas.microsoft.com/office/drawing/2014/main" id="{3A0C5B75-FED6-9E43-A769-A696CCFE9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2888" y="4179888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17" name="Line 21">
            <a:extLst>
              <a:ext uri="{FF2B5EF4-FFF2-40B4-BE49-F238E27FC236}">
                <a16:creationId xmlns:a16="http://schemas.microsoft.com/office/drawing/2014/main" id="{732107AC-6061-7045-B9FF-40AE399FC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539908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18" name="Line 22">
            <a:extLst>
              <a:ext uri="{FF2B5EF4-FFF2-40B4-BE49-F238E27FC236}">
                <a16:creationId xmlns:a16="http://schemas.microsoft.com/office/drawing/2014/main" id="{97AE518D-9E6F-1F43-A635-0AD330CE1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488" y="38750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19" name="Line 23">
            <a:extLst>
              <a:ext uri="{FF2B5EF4-FFF2-40B4-BE49-F238E27FC236}">
                <a16:creationId xmlns:a16="http://schemas.microsoft.com/office/drawing/2014/main" id="{16E09CA2-AB86-BD4E-8138-0954EEF1B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488" y="402748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20" name="Line 24">
            <a:extLst>
              <a:ext uri="{FF2B5EF4-FFF2-40B4-BE49-F238E27FC236}">
                <a16:creationId xmlns:a16="http://schemas.microsoft.com/office/drawing/2014/main" id="{39168A89-15DB-3B46-9A0E-27AA431A80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1488" y="4027488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21" name="Line 25">
            <a:extLst>
              <a:ext uri="{FF2B5EF4-FFF2-40B4-BE49-F238E27FC236}">
                <a16:creationId xmlns:a16="http://schemas.microsoft.com/office/drawing/2014/main" id="{A79E9139-D528-CF40-ADE6-5BF41E573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1488" y="4789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6522" name="Rectangle 26">
            <a:extLst>
              <a:ext uri="{FF2B5EF4-FFF2-40B4-BE49-F238E27FC236}">
                <a16:creationId xmlns:a16="http://schemas.microsoft.com/office/drawing/2014/main" id="{F83F3F38-4854-FC45-B3A4-D7BC6FA1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2590800"/>
            <a:ext cx="5334000" cy="32766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06523" name="Text Box 27">
            <a:extLst>
              <a:ext uri="{FF2B5EF4-FFF2-40B4-BE49-F238E27FC236}">
                <a16:creationId xmlns:a16="http://schemas.microsoft.com/office/drawing/2014/main" id="{DF09DC4E-261B-3A40-89C8-6CEA695C8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2638"/>
            <a:ext cx="203041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 i="1">
                <a:solidFill>
                  <a:schemeClr val="tx2"/>
                </a:solidFill>
                <a:latin typeface="Helvetica" pitchFamily="2" charset="0"/>
              </a:rPr>
              <a:t>processor package</a:t>
            </a:r>
          </a:p>
        </p:txBody>
      </p:sp>
      <p:sp>
        <p:nvSpPr>
          <p:cNvPr id="106524" name="Text Box 28">
            <a:extLst>
              <a:ext uri="{FF2B5EF4-FFF2-40B4-BE49-F238E27FC236}">
                <a16:creationId xmlns:a16="http://schemas.microsoft.com/office/drawing/2014/main" id="{F3F719D1-019F-B648-A05D-0251087DE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4000"/>
            <a:ext cx="2681288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2667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zh-CN" altLang="en-US" sz="1600">
                <a:solidFill>
                  <a:schemeClr val="tx2"/>
                </a:solidFill>
                <a:latin typeface="Helvetica" pitchFamily="2" charset="0"/>
              </a:rPr>
              <a:t> 32 </a:t>
            </a: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bit address space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4 KB page size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L1, L2, and TLBs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4-way set associative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inst TLB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32 entries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8 sets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data TLB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64 entries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16 sets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L1 i-cache and d-cache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16 KB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32 B line size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128 sets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L2 cache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unified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128 KB -- 2 MB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 32 B line size</a:t>
            </a:r>
          </a:p>
        </p:txBody>
      </p:sp>
      <p:sp>
        <p:nvSpPr>
          <p:cNvPr id="106525" name="Rectangle 30">
            <a:extLst>
              <a:ext uri="{FF2B5EF4-FFF2-40B4-BE49-F238E27FC236}">
                <a16:creationId xmlns:a16="http://schemas.microsoft.com/office/drawing/2014/main" id="{09E73B9C-B639-A04D-8A45-6BA89F8BD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P6 Memory System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ADAC41D6-4279-3545-AA93-257CDF9B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E9B59-B3CD-1940-B829-59C03B6C3C2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483452B-9F4E-FD4E-94C0-1F0AA9DCD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</a:t>
            </a:r>
          </a:p>
        </p:txBody>
      </p:sp>
      <p:grpSp>
        <p:nvGrpSpPr>
          <p:cNvPr id="14340" name="Group 24">
            <a:extLst>
              <a:ext uri="{FF2B5EF4-FFF2-40B4-BE49-F238E27FC236}">
                <a16:creationId xmlns:a16="http://schemas.microsoft.com/office/drawing/2014/main" id="{C21EF0E0-E4F9-5544-A730-B98E50B5109C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1770063"/>
            <a:ext cx="8320087" cy="4119562"/>
            <a:chOff x="279" y="1115"/>
            <a:chExt cx="5241" cy="2263"/>
          </a:xfrm>
        </p:grpSpPr>
        <p:sp>
          <p:nvSpPr>
            <p:cNvPr id="14341" name="Rectangle 5">
              <a:extLst>
                <a:ext uri="{FF2B5EF4-FFF2-40B4-BE49-F238E27FC236}">
                  <a16:creationId xmlns:a16="http://schemas.microsoft.com/office/drawing/2014/main" id="{54FB1828-5415-634A-92AD-CC777C58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1325"/>
              <a:ext cx="2008" cy="23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virtual page number</a:t>
              </a:r>
            </a:p>
          </p:txBody>
        </p:sp>
        <p:sp>
          <p:nvSpPr>
            <p:cNvPr id="14342" name="Rectangle 6">
              <a:extLst>
                <a:ext uri="{FF2B5EF4-FFF2-40B4-BE49-F238E27FC236}">
                  <a16:creationId xmlns:a16="http://schemas.microsoft.com/office/drawing/2014/main" id="{83E2AB94-6338-E04C-B362-0F66DAE3D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325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page offset</a:t>
              </a:r>
            </a:p>
          </p:txBody>
        </p:sp>
        <p:sp>
          <p:nvSpPr>
            <p:cNvPr id="14343" name="Rectangle 7">
              <a:extLst>
                <a:ext uri="{FF2B5EF4-FFF2-40B4-BE49-F238E27FC236}">
                  <a16:creationId xmlns:a16="http://schemas.microsoft.com/office/drawing/2014/main" id="{5EA0E476-744E-874C-A047-D5E23CC9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307"/>
              <a:ext cx="114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virtual address</a:t>
              </a:r>
            </a:p>
          </p:txBody>
        </p:sp>
        <p:sp>
          <p:nvSpPr>
            <p:cNvPr id="14344" name="Rectangle 8">
              <a:extLst>
                <a:ext uri="{FF2B5EF4-FFF2-40B4-BE49-F238E27FC236}">
                  <a16:creationId xmlns:a16="http://schemas.microsoft.com/office/drawing/2014/main" id="{D44E72F8-0B0C-0847-9E39-205AB8E4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717"/>
              <a:ext cx="1816" cy="2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physical page number</a:t>
              </a:r>
            </a:p>
          </p:txBody>
        </p:sp>
        <p:sp>
          <p:nvSpPr>
            <p:cNvPr id="14345" name="Rectangle 9">
              <a:extLst>
                <a:ext uri="{FF2B5EF4-FFF2-40B4-BE49-F238E27FC236}">
                  <a16:creationId xmlns:a16="http://schemas.microsoft.com/office/drawing/2014/main" id="{A6B89A53-69A3-464D-AFF4-A7C6E73A1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2717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page offset</a:t>
              </a:r>
            </a:p>
          </p:txBody>
        </p:sp>
        <p:sp>
          <p:nvSpPr>
            <p:cNvPr id="14346" name="Rectangle 10">
              <a:extLst>
                <a:ext uri="{FF2B5EF4-FFF2-40B4-BE49-F238E27FC236}">
                  <a16:creationId xmlns:a16="http://schemas.microsoft.com/office/drawing/2014/main" id="{DC35C13E-CE85-0D47-9CD6-2A57880DF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2699"/>
              <a:ext cx="129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  <a:latin typeface="Helvetica" pitchFamily="2" charset="0"/>
                </a:rPr>
                <a:t>physical address</a:t>
              </a:r>
            </a:p>
          </p:txBody>
        </p:sp>
        <p:sp>
          <p:nvSpPr>
            <p:cNvPr id="14347" name="Line 11">
              <a:extLst>
                <a:ext uri="{FF2B5EF4-FFF2-40B4-BE49-F238E27FC236}">
                  <a16:creationId xmlns:a16="http://schemas.microsoft.com/office/drawing/2014/main" id="{2A54626A-8903-C842-A6FA-7E61F8456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65"/>
              <a:ext cx="0" cy="10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348" name="Rectangle 12">
              <a:extLst>
                <a:ext uri="{FF2B5EF4-FFF2-40B4-BE49-F238E27FC236}">
                  <a16:creationId xmlns:a16="http://schemas.microsoft.com/office/drawing/2014/main" id="{2838446E-B99A-C048-BCE1-D126D733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2507"/>
              <a:ext cx="19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0</a:t>
              </a:r>
            </a:p>
          </p:txBody>
        </p:sp>
        <p:sp>
          <p:nvSpPr>
            <p:cNvPr id="14349" name="Rectangle 13">
              <a:extLst>
                <a:ext uri="{FF2B5EF4-FFF2-40B4-BE49-F238E27FC236}">
                  <a16:creationId xmlns:a16="http://schemas.microsoft.com/office/drawing/2014/main" id="{41E70E24-E1FC-D24C-8F36-80DE9CA43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507"/>
              <a:ext cx="35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00B0F0"/>
                  </a:solidFill>
                  <a:latin typeface="Helvetica" pitchFamily="2" charset="0"/>
                </a:rPr>
                <a:t>p</a:t>
              </a:r>
              <a:r>
                <a:rPr lang="en-US" altLang="zh-CN" sz="1800" b="0">
                  <a:latin typeface="Helvetica" pitchFamily="2" charset="0"/>
                </a:rPr>
                <a:t>–1</a:t>
              </a:r>
            </a:p>
          </p:txBody>
        </p:sp>
        <p:sp>
          <p:nvSpPr>
            <p:cNvPr id="14350" name="Oval 14">
              <a:extLst>
                <a:ext uri="{FF2B5EF4-FFF2-40B4-BE49-F238E27FC236}">
                  <a16:creationId xmlns:a16="http://schemas.microsoft.com/office/drawing/2014/main" id="{B0C01966-5CCD-0D4F-BC3D-7AFFCA3FB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997"/>
              <a:ext cx="1528" cy="28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address translation</a:t>
              </a:r>
            </a:p>
          </p:txBody>
        </p:sp>
        <p:sp>
          <p:nvSpPr>
            <p:cNvPr id="14351" name="Rectangle 15">
              <a:extLst>
                <a:ext uri="{FF2B5EF4-FFF2-40B4-BE49-F238E27FC236}">
                  <a16:creationId xmlns:a16="http://schemas.microsoft.com/office/drawing/2014/main" id="{15EEBB3D-F2E4-A947-80E9-A53B5540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507"/>
              <a:ext cx="19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00B0F0"/>
                  </a:solidFill>
                  <a:latin typeface="Helvetica" pitchFamily="2" charset="0"/>
                </a:rPr>
                <a:t>p</a:t>
              </a:r>
            </a:p>
          </p:txBody>
        </p:sp>
        <p:sp>
          <p:nvSpPr>
            <p:cNvPr id="14352" name="Rectangle 16">
              <a:extLst>
                <a:ext uri="{FF2B5EF4-FFF2-40B4-BE49-F238E27FC236}">
                  <a16:creationId xmlns:a16="http://schemas.microsoft.com/office/drawing/2014/main" id="{7D428C27-6A58-EB46-A550-81E0F710F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07"/>
              <a:ext cx="39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9900CC"/>
                  </a:solidFill>
                  <a:latin typeface="Helvetica" pitchFamily="2" charset="0"/>
                </a:rPr>
                <a:t>m</a:t>
              </a:r>
              <a:r>
                <a:rPr lang="en-US" altLang="zh-CN" sz="1800" b="0">
                  <a:latin typeface="Helvetica" pitchFamily="2" charset="0"/>
                </a:rPr>
                <a:t>–1</a:t>
              </a:r>
            </a:p>
          </p:txBody>
        </p:sp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34B275D0-85DF-CB48-A410-85688AD4B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115"/>
              <a:ext cx="35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Helvetica" pitchFamily="2" charset="0"/>
                </a:rPr>
                <a:t>n</a:t>
              </a:r>
              <a:r>
                <a:rPr lang="en-US" altLang="zh-CN" sz="1800" b="0">
                  <a:latin typeface="Helvetica" pitchFamily="2" charset="0"/>
                </a:rPr>
                <a:t>–1</a:t>
              </a:r>
            </a:p>
          </p:txBody>
        </p:sp>
        <p:sp>
          <p:nvSpPr>
            <p:cNvPr id="14354" name="Rectangle 18">
              <a:extLst>
                <a:ext uri="{FF2B5EF4-FFF2-40B4-BE49-F238E27FC236}">
                  <a16:creationId xmlns:a16="http://schemas.microsoft.com/office/drawing/2014/main" id="{A69F9B27-44E4-9949-A221-C5B712A2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115"/>
              <a:ext cx="19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0</a:t>
              </a:r>
            </a:p>
          </p:txBody>
        </p:sp>
        <p:sp>
          <p:nvSpPr>
            <p:cNvPr id="14355" name="Rectangle 19">
              <a:extLst>
                <a:ext uri="{FF2B5EF4-FFF2-40B4-BE49-F238E27FC236}">
                  <a16:creationId xmlns:a16="http://schemas.microsoft.com/office/drawing/2014/main" id="{317A03BE-35C1-E040-9FF2-04B2312C5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115"/>
              <a:ext cx="35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00B0F0"/>
                  </a:solidFill>
                  <a:latin typeface="Helvetica" pitchFamily="2" charset="0"/>
                </a:rPr>
                <a:t>p</a:t>
              </a:r>
              <a:r>
                <a:rPr lang="en-US" altLang="zh-CN" sz="1800" b="0">
                  <a:latin typeface="Helvetica" pitchFamily="2" charset="0"/>
                </a:rPr>
                <a:t>–1</a:t>
              </a:r>
            </a:p>
          </p:txBody>
        </p:sp>
        <p:sp>
          <p:nvSpPr>
            <p:cNvPr id="14356" name="Rectangle 20">
              <a:extLst>
                <a:ext uri="{FF2B5EF4-FFF2-40B4-BE49-F238E27FC236}">
                  <a16:creationId xmlns:a16="http://schemas.microsoft.com/office/drawing/2014/main" id="{C9DC78EF-D6D2-A84A-A3AB-3FE7EE1F1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115"/>
              <a:ext cx="19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00B0F0"/>
                  </a:solidFill>
                  <a:latin typeface="Helvetica" pitchFamily="2" charset="0"/>
                </a:rPr>
                <a:t>p</a:t>
              </a:r>
            </a:p>
          </p:txBody>
        </p:sp>
        <p:sp>
          <p:nvSpPr>
            <p:cNvPr id="14357" name="Line 21">
              <a:extLst>
                <a:ext uri="{FF2B5EF4-FFF2-40B4-BE49-F238E27FC236}">
                  <a16:creationId xmlns:a16="http://schemas.microsoft.com/office/drawing/2014/main" id="{6F08DC0A-E3B8-384E-A1F7-0749BF723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65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id="{E07BEA35-CACF-8C4C-A741-86ABF7BFA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277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359" name="Rectangle 23">
              <a:extLst>
                <a:ext uri="{FF2B5EF4-FFF2-40B4-BE49-F238E27FC236}">
                  <a16:creationId xmlns:a16="http://schemas.microsoft.com/office/drawing/2014/main" id="{B2A6CC9B-F0D2-B643-AC85-C76F20143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" y="3179"/>
              <a:ext cx="524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Notice that the page offset bits don't change as a result of translation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5BF1C518-3B69-D742-8E1A-BAE0ED99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67F48B-7917-CB41-BED8-4DDFF7F3252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70AC316-1EC0-6849-A7AF-BAA96810A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CEBB2BD-028C-484E-BC10-8FA6FB934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Parameters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= 2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= Virtual address limit</a:t>
            </a:r>
          </a:p>
          <a:p>
            <a:pPr lvl="1"/>
            <a:r>
              <a:rPr lang="en-US" altLang="zh-CN" b="1">
                <a:solidFill>
                  <a:srgbClr val="9900CC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= 2</a:t>
            </a:r>
            <a:r>
              <a:rPr lang="en-US" altLang="zh-CN" baseline="30000">
                <a:solidFill>
                  <a:srgbClr val="9900CC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= Physical address limit</a:t>
            </a:r>
          </a:p>
          <a:p>
            <a:pPr lvl="1"/>
            <a:r>
              <a:rPr lang="en-US" altLang="zh-CN" b="1">
                <a:solidFill>
                  <a:srgbClr val="00B0F0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= 2</a:t>
            </a:r>
            <a:r>
              <a:rPr lang="en-US" altLang="zh-CN" baseline="30000">
                <a:solidFill>
                  <a:srgbClr val="00B0F0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= page size (bytes).  </a:t>
            </a:r>
          </a:p>
          <a:p>
            <a:r>
              <a:rPr lang="en-US" altLang="zh-CN">
                <a:ea typeface="宋体" panose="02010600030101010101" pitchFamily="2" charset="-122"/>
              </a:rPr>
              <a:t>Components of the virtual address (VA)</a:t>
            </a:r>
          </a:p>
          <a:p>
            <a:pPr lvl="1"/>
            <a:r>
              <a:rPr lang="en-US" altLang="zh-CN" b="1">
                <a:solidFill>
                  <a:srgbClr val="00B0F0"/>
                </a:solidFill>
                <a:ea typeface="宋体" panose="02010600030101010101" pitchFamily="2" charset="-122"/>
              </a:rPr>
              <a:t>VPO</a:t>
            </a:r>
            <a:r>
              <a:rPr lang="en-US" altLang="zh-CN">
                <a:ea typeface="宋体" panose="02010600030101010101" pitchFamily="2" charset="-122"/>
              </a:rPr>
              <a:t>: Virtual page offset 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VPN</a:t>
            </a:r>
            <a:r>
              <a:rPr lang="en-US" altLang="zh-CN">
                <a:ea typeface="宋体" panose="02010600030101010101" pitchFamily="2" charset="-122"/>
              </a:rPr>
              <a:t>: Virtual page number </a:t>
            </a:r>
          </a:p>
          <a:p>
            <a:r>
              <a:rPr lang="en-US" altLang="zh-CN">
                <a:ea typeface="宋体" panose="02010600030101010101" pitchFamily="2" charset="-122"/>
              </a:rPr>
              <a:t>Components of the physical address (PA)</a:t>
            </a:r>
          </a:p>
          <a:p>
            <a:pPr lvl="1"/>
            <a:r>
              <a:rPr lang="en-US" altLang="zh-CN" b="1">
                <a:solidFill>
                  <a:srgbClr val="00B0F0"/>
                </a:solidFill>
                <a:ea typeface="宋体" panose="02010600030101010101" pitchFamily="2" charset="-122"/>
              </a:rPr>
              <a:t>PPO</a:t>
            </a:r>
            <a:r>
              <a:rPr lang="en-US" altLang="zh-CN">
                <a:ea typeface="宋体" panose="02010600030101010101" pitchFamily="2" charset="-122"/>
              </a:rPr>
              <a:t>: Physical page offset (same as VPO)</a:t>
            </a:r>
          </a:p>
          <a:p>
            <a:pPr lvl="1"/>
            <a:r>
              <a:rPr lang="en-US" altLang="zh-CN" b="1">
                <a:solidFill>
                  <a:srgbClr val="9900CC"/>
                </a:solidFill>
                <a:ea typeface="宋体" panose="02010600030101010101" pitchFamily="2" charset="-122"/>
              </a:rPr>
              <a:t>PPN</a:t>
            </a:r>
            <a:r>
              <a:rPr lang="en-US" altLang="zh-CN" b="1">
                <a:ea typeface="宋体" panose="02010600030101010101" pitchFamily="2" charset="-122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Physical page number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360140D1-C0DA-3448-A8C8-DE0E9984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36F3D1-77BB-054A-A09D-D209E8F1406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90FBE1A-8F38-514C-B6F2-979596DF2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via Page Table</a:t>
            </a:r>
          </a:p>
        </p:txBody>
      </p:sp>
      <p:grpSp>
        <p:nvGrpSpPr>
          <p:cNvPr id="18436" name="Group 66">
            <a:extLst>
              <a:ext uri="{FF2B5EF4-FFF2-40B4-BE49-F238E27FC236}">
                <a16:creationId xmlns:a16="http://schemas.microsoft.com/office/drawing/2014/main" id="{41E5EAC0-7F1C-7D41-8161-03D021CC258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24000"/>
            <a:ext cx="8447088" cy="4843463"/>
            <a:chOff x="144" y="667"/>
            <a:chExt cx="5321" cy="3468"/>
          </a:xfrm>
        </p:grpSpPr>
        <p:sp>
          <p:nvSpPr>
            <p:cNvPr id="18439" name="Rectangle 23">
              <a:extLst>
                <a:ext uri="{FF2B5EF4-FFF2-40B4-BE49-F238E27FC236}">
                  <a16:creationId xmlns:a16="http://schemas.microsoft.com/office/drawing/2014/main" id="{986D5B60-7583-E84F-9F75-FFC8125DB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252"/>
              <a:ext cx="2008" cy="23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virtual page number (VPN)</a:t>
              </a:r>
            </a:p>
          </p:txBody>
        </p:sp>
        <p:sp>
          <p:nvSpPr>
            <p:cNvPr id="18440" name="Rectangle 24">
              <a:extLst>
                <a:ext uri="{FF2B5EF4-FFF2-40B4-BE49-F238E27FC236}">
                  <a16:creationId xmlns:a16="http://schemas.microsoft.com/office/drawing/2014/main" id="{DE9569B5-A1DB-BA4F-8D56-DD254E96D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252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page offset</a:t>
              </a:r>
            </a:p>
          </p:txBody>
        </p:sp>
        <p:sp>
          <p:nvSpPr>
            <p:cNvPr id="18441" name="Rectangle 25">
              <a:extLst>
                <a:ext uri="{FF2B5EF4-FFF2-40B4-BE49-F238E27FC236}">
                  <a16:creationId xmlns:a16="http://schemas.microsoft.com/office/drawing/2014/main" id="{5493FE88-F36D-534D-AC80-26273D097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802"/>
              <a:ext cx="113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virtual address</a:t>
              </a:r>
            </a:p>
          </p:txBody>
        </p:sp>
        <p:sp>
          <p:nvSpPr>
            <p:cNvPr id="18442" name="Rectangle 26">
              <a:extLst>
                <a:ext uri="{FF2B5EF4-FFF2-40B4-BE49-F238E27FC236}">
                  <a16:creationId xmlns:a16="http://schemas.microsoft.com/office/drawing/2014/main" id="{4A4B5927-BF6A-4241-A3C7-18A316D4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460"/>
              <a:ext cx="1960" cy="2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physical page number (PPN)</a:t>
              </a:r>
            </a:p>
          </p:txBody>
        </p:sp>
        <p:sp>
          <p:nvSpPr>
            <p:cNvPr id="18443" name="Rectangle 27">
              <a:extLst>
                <a:ext uri="{FF2B5EF4-FFF2-40B4-BE49-F238E27FC236}">
                  <a16:creationId xmlns:a16="http://schemas.microsoft.com/office/drawing/2014/main" id="{9654A1C8-7D41-3045-8FCA-03BC8C99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460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page offset</a:t>
              </a:r>
            </a:p>
          </p:txBody>
        </p:sp>
        <p:sp>
          <p:nvSpPr>
            <p:cNvPr id="18444" name="Rectangle 28">
              <a:extLst>
                <a:ext uri="{FF2B5EF4-FFF2-40B4-BE49-F238E27FC236}">
                  <a16:creationId xmlns:a16="http://schemas.microsoft.com/office/drawing/2014/main" id="{2ADEA03E-85B4-DA41-95C2-0FF04A89A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3875"/>
              <a:ext cx="128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physical address</a:t>
              </a:r>
            </a:p>
          </p:txBody>
        </p:sp>
        <p:sp>
          <p:nvSpPr>
            <p:cNvPr id="18445" name="Line 29">
              <a:extLst>
                <a:ext uri="{FF2B5EF4-FFF2-40B4-BE49-F238E27FC236}">
                  <a16:creationId xmlns:a16="http://schemas.microsoft.com/office/drawing/2014/main" id="{87E410B2-316A-D249-AC27-D3FECC088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492"/>
              <a:ext cx="0" cy="1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8446" name="Rectangle 30">
              <a:extLst>
                <a:ext uri="{FF2B5EF4-FFF2-40B4-BE49-F238E27FC236}">
                  <a16:creationId xmlns:a16="http://schemas.microsoft.com/office/drawing/2014/main" id="{2D447E2F-4D2A-4341-B659-4DAD2849E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3251"/>
              <a:ext cx="19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0</a:t>
              </a:r>
            </a:p>
          </p:txBody>
        </p:sp>
        <p:sp>
          <p:nvSpPr>
            <p:cNvPr id="18447" name="Rectangle 31">
              <a:extLst>
                <a:ext uri="{FF2B5EF4-FFF2-40B4-BE49-F238E27FC236}">
                  <a16:creationId xmlns:a16="http://schemas.microsoft.com/office/drawing/2014/main" id="{7F823C11-4C6D-4547-B9C8-8958D526C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251"/>
              <a:ext cx="35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p–1</a:t>
              </a:r>
            </a:p>
          </p:txBody>
        </p:sp>
        <p:sp>
          <p:nvSpPr>
            <p:cNvPr id="18448" name="Rectangle 32">
              <a:extLst>
                <a:ext uri="{FF2B5EF4-FFF2-40B4-BE49-F238E27FC236}">
                  <a16:creationId xmlns:a16="http://schemas.microsoft.com/office/drawing/2014/main" id="{5DBC78AA-DB3D-7B4E-9E8D-568808AD8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3251"/>
              <a:ext cx="19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</a:t>
              </a:r>
            </a:p>
          </p:txBody>
        </p:sp>
        <p:sp>
          <p:nvSpPr>
            <p:cNvPr id="18449" name="Rectangle 33">
              <a:extLst>
                <a:ext uri="{FF2B5EF4-FFF2-40B4-BE49-F238E27FC236}">
                  <a16:creationId xmlns:a16="http://schemas.microsoft.com/office/drawing/2014/main" id="{46840193-DD28-4B48-B8AC-71928FC00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251"/>
              <a:ext cx="39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m–1</a:t>
              </a:r>
            </a:p>
          </p:txBody>
        </p:sp>
        <p:sp>
          <p:nvSpPr>
            <p:cNvPr id="18450" name="Rectangle 34">
              <a:extLst>
                <a:ext uri="{FF2B5EF4-FFF2-40B4-BE49-F238E27FC236}">
                  <a16:creationId xmlns:a16="http://schemas.microsoft.com/office/drawing/2014/main" id="{BA408403-C614-834C-A4F7-82BFDEBB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1042"/>
              <a:ext cx="35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n–1</a:t>
              </a:r>
            </a:p>
          </p:txBody>
        </p:sp>
        <p:sp>
          <p:nvSpPr>
            <p:cNvPr id="18451" name="Rectangle 35">
              <a:extLst>
                <a:ext uri="{FF2B5EF4-FFF2-40B4-BE49-F238E27FC236}">
                  <a16:creationId xmlns:a16="http://schemas.microsoft.com/office/drawing/2014/main" id="{0A5B7404-CA2E-9B4C-BAA4-E2BA782D6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042"/>
              <a:ext cx="19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0</a:t>
              </a:r>
            </a:p>
          </p:txBody>
        </p:sp>
        <p:sp>
          <p:nvSpPr>
            <p:cNvPr id="18452" name="Rectangle 36">
              <a:extLst>
                <a:ext uri="{FF2B5EF4-FFF2-40B4-BE49-F238E27FC236}">
                  <a16:creationId xmlns:a16="http://schemas.microsoft.com/office/drawing/2014/main" id="{4E5E3FCC-003D-A449-9EAC-C51B73851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042"/>
              <a:ext cx="35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p–1</a:t>
              </a:r>
            </a:p>
          </p:txBody>
        </p:sp>
        <p:sp>
          <p:nvSpPr>
            <p:cNvPr id="18453" name="Rectangle 37">
              <a:extLst>
                <a:ext uri="{FF2B5EF4-FFF2-40B4-BE49-F238E27FC236}">
                  <a16:creationId xmlns:a16="http://schemas.microsoft.com/office/drawing/2014/main" id="{801AA3BC-038E-1442-9FB2-FBCC480DB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042"/>
              <a:ext cx="19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</a:t>
              </a:r>
            </a:p>
          </p:txBody>
        </p:sp>
        <p:sp>
          <p:nvSpPr>
            <p:cNvPr id="9236" name="Rectangle 38">
              <a:extLst>
                <a:ext uri="{FF2B5EF4-FFF2-40B4-BE49-F238E27FC236}">
                  <a16:creationId xmlns:a16="http://schemas.microsoft.com/office/drawing/2014/main" id="{B86FA40F-702D-A345-A9FB-DD944690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67"/>
              <a:ext cx="1666" cy="46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 anchor="ctr">
              <a:spAutoFit/>
            </a:bodyPr>
            <a:lstStyle/>
            <a:p>
              <a:pPr algn="ctr">
                <a:defRPr/>
              </a:pPr>
              <a:r>
                <a:rPr lang="en-US" altLang="zh-CN" sz="1800" b="0" dirty="0">
                  <a:latin typeface="Helvetica" pitchFamily="34" charset="0"/>
                </a:rPr>
                <a:t>page table base register</a:t>
              </a:r>
            </a:p>
            <a:p>
              <a:pPr algn="ctr">
                <a:defRPr/>
              </a:pPr>
              <a:r>
                <a:rPr lang="en-US" altLang="zh-CN" sz="1800" b="0" dirty="0">
                  <a:latin typeface="Helvetica" pitchFamily="34" charset="0"/>
                </a:rPr>
                <a:t>(</a:t>
              </a:r>
              <a:r>
                <a:rPr lang="en-US" altLang="zh-CN" sz="1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PTBR</a:t>
              </a:r>
              <a:r>
                <a:rPr lang="en-US" altLang="zh-CN" sz="1800" b="0" dirty="0">
                  <a:latin typeface="Helvetica" pitchFamily="34" charset="0"/>
                </a:rPr>
                <a:t>)</a:t>
              </a:r>
            </a:p>
          </p:txBody>
        </p:sp>
        <p:sp>
          <p:nvSpPr>
            <p:cNvPr id="18455" name="Rectangle 39">
              <a:extLst>
                <a:ext uri="{FF2B5EF4-FFF2-40B4-BE49-F238E27FC236}">
                  <a16:creationId xmlns:a16="http://schemas.microsoft.com/office/drawing/2014/main" id="{1D02CF87-1B05-F54D-8E42-714180ED6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924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56" name="Rectangle 40">
              <a:extLst>
                <a:ext uri="{FF2B5EF4-FFF2-40B4-BE49-F238E27FC236}">
                  <a16:creationId xmlns:a16="http://schemas.microsoft.com/office/drawing/2014/main" id="{188298C9-4E3A-D94F-8A07-0A9BB2D6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068"/>
              <a:ext cx="1768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57" name="Rectangle 41">
              <a:extLst>
                <a:ext uri="{FF2B5EF4-FFF2-40B4-BE49-F238E27FC236}">
                  <a16:creationId xmlns:a16="http://schemas.microsoft.com/office/drawing/2014/main" id="{95631954-89A4-0F4F-A880-C66D418B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212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58" name="Rectangle 42">
              <a:extLst>
                <a:ext uri="{FF2B5EF4-FFF2-40B4-BE49-F238E27FC236}">
                  <a16:creationId xmlns:a16="http://schemas.microsoft.com/office/drawing/2014/main" id="{4BBEBC6F-33B5-604C-B569-9C6FE2700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356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59" name="Oval 43">
              <a:extLst>
                <a:ext uri="{FF2B5EF4-FFF2-40B4-BE49-F238E27FC236}">
                  <a16:creationId xmlns:a16="http://schemas.microsoft.com/office/drawing/2014/main" id="{2E0DC32C-5C39-3E42-B79B-ABAB1D8F2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60" name="Line 44">
              <a:extLst>
                <a:ext uri="{FF2B5EF4-FFF2-40B4-BE49-F238E27FC236}">
                  <a16:creationId xmlns:a16="http://schemas.microsoft.com/office/drawing/2014/main" id="{4FC2863E-751C-FA40-A028-4205EEEC1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2156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8461" name="Line 45">
              <a:extLst>
                <a:ext uri="{FF2B5EF4-FFF2-40B4-BE49-F238E27FC236}">
                  <a16:creationId xmlns:a16="http://schemas.microsoft.com/office/drawing/2014/main" id="{207A6F42-7D41-4249-9C5B-348B50604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07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244" name="Rectangle 46">
              <a:extLst>
                <a:ext uri="{FF2B5EF4-FFF2-40B4-BE49-F238E27FC236}">
                  <a16:creationId xmlns:a16="http://schemas.microsoft.com/office/drawing/2014/main" id="{0EDE9940-9581-734E-BEF2-04CD9FE49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0"/>
              <a:ext cx="1036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zh-CN" sz="1800" b="0" dirty="0">
                  <a:latin typeface="Helvetica" pitchFamily="34" charset="0"/>
                </a:rPr>
                <a:t>if </a:t>
              </a:r>
              <a:r>
                <a:rPr lang="en-US" altLang="zh-CN" sz="1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valid</a:t>
              </a:r>
              <a:r>
                <a:rPr lang="en-US" altLang="zh-CN" sz="1800" b="0" dirty="0">
                  <a:latin typeface="Helvetica" pitchFamily="34" charset="0"/>
                </a:rPr>
                <a:t>=0</a:t>
              </a:r>
            </a:p>
            <a:p>
              <a:pPr>
                <a:defRPr/>
              </a:pPr>
              <a:r>
                <a:rPr lang="en-US" altLang="zh-CN" sz="1800" b="0" dirty="0">
                  <a:latin typeface="Helvetica" pitchFamily="34" charset="0"/>
                </a:rPr>
                <a:t>then page</a:t>
              </a:r>
            </a:p>
            <a:p>
              <a:pPr>
                <a:defRPr/>
              </a:pPr>
              <a:r>
                <a:rPr lang="en-US" altLang="zh-CN" sz="1800" b="0" dirty="0">
                  <a:latin typeface="Helvetica" pitchFamily="34" charset="0"/>
                </a:rPr>
                <a:t>not in memory</a:t>
              </a:r>
            </a:p>
          </p:txBody>
        </p:sp>
        <p:sp>
          <p:nvSpPr>
            <p:cNvPr id="9245" name="Rectangle 47">
              <a:extLst>
                <a:ext uri="{FF2B5EF4-FFF2-40B4-BE49-F238E27FC236}">
                  <a16:creationId xmlns:a16="http://schemas.microsoft.com/office/drawing/2014/main" id="{70F998C3-C234-5A47-A66F-8B769736D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693"/>
              <a:ext cx="41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valid</a:t>
              </a:r>
            </a:p>
          </p:txBody>
        </p:sp>
        <p:sp>
          <p:nvSpPr>
            <p:cNvPr id="18464" name="Rectangle 48">
              <a:extLst>
                <a:ext uri="{FF2B5EF4-FFF2-40B4-BE49-F238E27FC236}">
                  <a16:creationId xmlns:a16="http://schemas.microsoft.com/office/drawing/2014/main" id="{38A75635-1317-7B41-ACD8-A4753849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80"/>
              <a:ext cx="197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physical page number (</a:t>
              </a:r>
              <a:r>
                <a:rPr lang="en-US" altLang="zh-CN" sz="1800" b="0">
                  <a:solidFill>
                    <a:srgbClr val="7030A0"/>
                  </a:solidFill>
                  <a:latin typeface="Helvetica" pitchFamily="2" charset="0"/>
                </a:rPr>
                <a:t>PPN</a:t>
              </a:r>
              <a:r>
                <a:rPr lang="en-US" altLang="zh-CN" sz="1800" b="0">
                  <a:latin typeface="Helvetica" pitchFamily="2" charset="0"/>
                </a:rPr>
                <a:t>)</a:t>
              </a:r>
            </a:p>
          </p:txBody>
        </p:sp>
        <p:sp>
          <p:nvSpPr>
            <p:cNvPr id="18465" name="Line 49">
              <a:extLst>
                <a:ext uri="{FF2B5EF4-FFF2-40B4-BE49-F238E27FC236}">
                  <a16:creationId xmlns:a16="http://schemas.microsoft.com/office/drawing/2014/main" id="{C3D80F83-6740-174C-A420-1BAD7DB68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8466" name="Line 50">
              <a:extLst>
                <a:ext uri="{FF2B5EF4-FFF2-40B4-BE49-F238E27FC236}">
                  <a16:creationId xmlns:a16="http://schemas.microsoft.com/office/drawing/2014/main" id="{A80B9EAB-47AA-614F-B96D-F75B41326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96"/>
              <a:ext cx="9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8467" name="Rectangle 51">
              <a:extLst>
                <a:ext uri="{FF2B5EF4-FFF2-40B4-BE49-F238E27FC236}">
                  <a16:creationId xmlns:a16="http://schemas.microsoft.com/office/drawing/2014/main" id="{BA959F5A-58BF-DA40-A88E-F5E17A45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68" name="Rectangle 52">
              <a:extLst>
                <a:ext uri="{FF2B5EF4-FFF2-40B4-BE49-F238E27FC236}">
                  <a16:creationId xmlns:a16="http://schemas.microsoft.com/office/drawing/2014/main" id="{41475576-984D-9B46-A37C-495CC7F2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69" name="Rectangle 53">
              <a:extLst>
                <a:ext uri="{FF2B5EF4-FFF2-40B4-BE49-F238E27FC236}">
                  <a16:creationId xmlns:a16="http://schemas.microsoft.com/office/drawing/2014/main" id="{51E92D71-C20A-2B45-9C5E-8CFFB74A4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70" name="Rectangle 54">
              <a:extLst>
                <a:ext uri="{FF2B5EF4-FFF2-40B4-BE49-F238E27FC236}">
                  <a16:creationId xmlns:a16="http://schemas.microsoft.com/office/drawing/2014/main" id="{7EB3C01F-F864-5348-9C10-BC5EF91F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71" name="Rectangle 55">
              <a:extLst>
                <a:ext uri="{FF2B5EF4-FFF2-40B4-BE49-F238E27FC236}">
                  <a16:creationId xmlns:a16="http://schemas.microsoft.com/office/drawing/2014/main" id="{426F48DA-8CB1-0E43-8F5C-836D75A95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72" name="Rectangle 56">
              <a:extLst>
                <a:ext uri="{FF2B5EF4-FFF2-40B4-BE49-F238E27FC236}">
                  <a16:creationId xmlns:a16="http://schemas.microsoft.com/office/drawing/2014/main" id="{927E7D53-65FB-BB49-9B33-A8BC2D559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73" name="Rectangle 57">
              <a:extLst>
                <a:ext uri="{FF2B5EF4-FFF2-40B4-BE49-F238E27FC236}">
                  <a16:creationId xmlns:a16="http://schemas.microsoft.com/office/drawing/2014/main" id="{C9352021-5466-5048-990B-8F8C9F43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74" name="Rectangle 58">
              <a:extLst>
                <a:ext uri="{FF2B5EF4-FFF2-40B4-BE49-F238E27FC236}">
                  <a16:creationId xmlns:a16="http://schemas.microsoft.com/office/drawing/2014/main" id="{A2BD7F99-9847-6A4B-8CA4-9078FBB0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8475" name="Line 59">
              <a:extLst>
                <a:ext uri="{FF2B5EF4-FFF2-40B4-BE49-F238E27FC236}">
                  <a16:creationId xmlns:a16="http://schemas.microsoft.com/office/drawing/2014/main" id="{603736C2-30D6-3E46-AB99-A302EB6BE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74"/>
              <a:ext cx="0" cy="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8476" name="Oval 60">
              <a:extLst>
                <a:ext uri="{FF2B5EF4-FFF2-40B4-BE49-F238E27FC236}">
                  <a16:creationId xmlns:a16="http://schemas.microsoft.com/office/drawing/2014/main" id="{A1ABC29F-6C85-554C-A5EF-83DBBE61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9259" name="Rectangle 61">
              <a:extLst>
                <a:ext uri="{FF2B5EF4-FFF2-40B4-BE49-F238E27FC236}">
                  <a16:creationId xmlns:a16="http://schemas.microsoft.com/office/drawing/2014/main" id="{967BD362-34F5-0D48-B1F0-D90BF2B0E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82"/>
              <a:ext cx="56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access</a:t>
              </a:r>
            </a:p>
          </p:txBody>
        </p:sp>
        <p:sp>
          <p:nvSpPr>
            <p:cNvPr id="18478" name="Text Box 62">
              <a:extLst>
                <a:ext uri="{FF2B5EF4-FFF2-40B4-BE49-F238E27FC236}">
                  <a16:creationId xmlns:a16="http://schemas.microsoft.com/office/drawing/2014/main" id="{C77D3720-87C9-404A-80A1-EE8695E17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48"/>
              <a:ext cx="91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Helvetica" pitchFamily="2" charset="0"/>
                </a:rPr>
                <a:t>VPN</a:t>
              </a:r>
              <a:r>
                <a:rPr lang="en-US" altLang="zh-CN" sz="1800" b="0">
                  <a:latin typeface="Helvetica" pitchFamily="2" charset="0"/>
                </a:rPr>
                <a:t> acts as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table index</a:t>
              </a:r>
            </a:p>
          </p:txBody>
        </p:sp>
        <p:sp>
          <p:nvSpPr>
            <p:cNvPr id="18479" name="Line 63">
              <a:extLst>
                <a:ext uri="{FF2B5EF4-FFF2-40B4-BE49-F238E27FC236}">
                  <a16:creationId xmlns:a16="http://schemas.microsoft.com/office/drawing/2014/main" id="{A526379F-2B60-6E49-9188-9CFBB5C2C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" y="1488"/>
              <a:ext cx="101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8480" name="Line 64">
              <a:extLst>
                <a:ext uri="{FF2B5EF4-FFF2-40B4-BE49-F238E27FC236}">
                  <a16:creationId xmlns:a16="http://schemas.microsoft.com/office/drawing/2014/main" id="{1F73A9D2-4458-8249-AD8F-E2B09FC8B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911"/>
              <a:ext cx="0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8481" name="Line 65">
              <a:extLst>
                <a:ext uri="{FF2B5EF4-FFF2-40B4-BE49-F238E27FC236}">
                  <a16:creationId xmlns:a16="http://schemas.microsoft.com/office/drawing/2014/main" id="{E6FC38C4-F33D-B749-9223-B619BCB48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5" y="2174"/>
              <a:ext cx="5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BD3A6E2-1861-B140-9160-A2D28B26F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4168775"/>
            <a:ext cx="3910012" cy="1322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Page table: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stored in physical memory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managed by OS 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DDCAADF-6EA5-7D41-A870-81A2DA71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6375"/>
            <a:ext cx="5791200" cy="17399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C131AAA9-8BB5-9640-8C44-25422DF6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66B32-85F1-A149-AB18-BC63B63DAB9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D682C39-ED8C-DF48-9028-EDFB071BE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Memory System 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72F053E-F94D-6244-B961-2CFA81A29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905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14-bit virtual addresses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12-bit physical address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Page size = 64 bits (6-bit)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B5E86F3-9B9F-7E4A-B16B-13A6164F2C26}"/>
              </a:ext>
            </a:extLst>
          </p:cNvPr>
          <p:cNvGrpSpPr>
            <a:grpSpLocks/>
          </p:cNvGrpSpPr>
          <p:nvPr/>
        </p:nvGrpSpPr>
        <p:grpSpPr bwMode="auto">
          <a:xfrm>
            <a:off x="960438" y="3702050"/>
            <a:ext cx="6840537" cy="2546350"/>
            <a:chOff x="605" y="1776"/>
            <a:chExt cx="4309" cy="2046"/>
          </a:xfrm>
        </p:grpSpPr>
        <p:grpSp>
          <p:nvGrpSpPr>
            <p:cNvPr id="20486" name="Group 5">
              <a:extLst>
                <a:ext uri="{FF2B5EF4-FFF2-40B4-BE49-F238E27FC236}">
                  <a16:creationId xmlns:a16="http://schemas.microsoft.com/office/drawing/2014/main" id="{2330CF9E-F488-2742-BEFD-741B65361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776"/>
              <a:ext cx="4298" cy="384"/>
              <a:chOff x="605" y="1776"/>
              <a:chExt cx="4298" cy="384"/>
            </a:xfrm>
          </p:grpSpPr>
          <p:grpSp>
            <p:nvGrpSpPr>
              <p:cNvPr id="20540" name="Group 6">
                <a:extLst>
                  <a:ext uri="{FF2B5EF4-FFF2-40B4-BE49-F238E27FC236}">
                    <a16:creationId xmlns:a16="http://schemas.microsoft.com/office/drawing/2014/main" id="{4E6268D8-20DC-6F49-AE17-6847D9E4D9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" y="1776"/>
                <a:ext cx="307" cy="384"/>
                <a:chOff x="605" y="1776"/>
                <a:chExt cx="307" cy="384"/>
              </a:xfrm>
            </p:grpSpPr>
            <p:sp>
              <p:nvSpPr>
                <p:cNvPr id="20580" name="Rectangle 7">
                  <a:extLst>
                    <a:ext uri="{FF2B5EF4-FFF2-40B4-BE49-F238E27FC236}">
                      <a16:creationId xmlns:a16="http://schemas.microsoft.com/office/drawing/2014/main" id="{AF549ECC-8E1C-8245-9EFA-A89AD9683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81" name="Rectangle 8">
                  <a:extLst>
                    <a:ext uri="{FF2B5EF4-FFF2-40B4-BE49-F238E27FC236}">
                      <a16:creationId xmlns:a16="http://schemas.microsoft.com/office/drawing/2014/main" id="{7BC2786E-5535-EF44-AA92-560555AFF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13</a:t>
                  </a:r>
                </a:p>
              </p:txBody>
            </p:sp>
          </p:grpSp>
          <p:grpSp>
            <p:nvGrpSpPr>
              <p:cNvPr id="20541" name="Group 9">
                <a:extLst>
                  <a:ext uri="{FF2B5EF4-FFF2-40B4-BE49-F238E27FC236}">
                    <a16:creationId xmlns:a16="http://schemas.microsoft.com/office/drawing/2014/main" id="{2CC79F40-F48E-9748-839F-F2DBF9C60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776"/>
                <a:ext cx="307" cy="384"/>
                <a:chOff x="605" y="1776"/>
                <a:chExt cx="307" cy="384"/>
              </a:xfrm>
            </p:grpSpPr>
            <p:sp>
              <p:nvSpPr>
                <p:cNvPr id="20578" name="Rectangle 10">
                  <a:extLst>
                    <a:ext uri="{FF2B5EF4-FFF2-40B4-BE49-F238E27FC236}">
                      <a16:creationId xmlns:a16="http://schemas.microsoft.com/office/drawing/2014/main" id="{A585CD1A-DDBC-594B-9A49-5BEE5D698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79" name="Rectangle 11">
                  <a:extLst>
                    <a:ext uri="{FF2B5EF4-FFF2-40B4-BE49-F238E27FC236}">
                      <a16:creationId xmlns:a16="http://schemas.microsoft.com/office/drawing/2014/main" id="{A3AFEBC9-B763-1B4B-A907-048D0A90C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12</a:t>
                  </a:r>
                </a:p>
              </p:txBody>
            </p:sp>
          </p:grpSp>
          <p:grpSp>
            <p:nvGrpSpPr>
              <p:cNvPr id="20542" name="Group 12">
                <a:extLst>
                  <a:ext uri="{FF2B5EF4-FFF2-40B4-BE49-F238E27FC236}">
                    <a16:creationId xmlns:a16="http://schemas.microsoft.com/office/drawing/2014/main" id="{3A0D69EF-A9F2-4B4C-AA85-9B48E08F4A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1776"/>
                <a:ext cx="307" cy="384"/>
                <a:chOff x="605" y="1776"/>
                <a:chExt cx="307" cy="384"/>
              </a:xfrm>
            </p:grpSpPr>
            <p:sp>
              <p:nvSpPr>
                <p:cNvPr id="20576" name="Rectangle 13">
                  <a:extLst>
                    <a:ext uri="{FF2B5EF4-FFF2-40B4-BE49-F238E27FC236}">
                      <a16:creationId xmlns:a16="http://schemas.microsoft.com/office/drawing/2014/main" id="{31CEE177-10DE-4F41-B7F2-B215FC8FE4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77" name="Rectangle 14">
                  <a:extLst>
                    <a:ext uri="{FF2B5EF4-FFF2-40B4-BE49-F238E27FC236}">
                      <a16:creationId xmlns:a16="http://schemas.microsoft.com/office/drawing/2014/main" id="{A97B7312-16AF-4044-8837-3EA1C29F0C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20543" name="Group 15">
                <a:extLst>
                  <a:ext uri="{FF2B5EF4-FFF2-40B4-BE49-F238E27FC236}">
                    <a16:creationId xmlns:a16="http://schemas.microsoft.com/office/drawing/2014/main" id="{D8A9C216-A7DB-5643-964F-4D8F3C332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1776"/>
                <a:ext cx="307" cy="384"/>
                <a:chOff x="605" y="1776"/>
                <a:chExt cx="307" cy="384"/>
              </a:xfrm>
            </p:grpSpPr>
            <p:sp>
              <p:nvSpPr>
                <p:cNvPr id="20574" name="Rectangle 16">
                  <a:extLst>
                    <a:ext uri="{FF2B5EF4-FFF2-40B4-BE49-F238E27FC236}">
                      <a16:creationId xmlns:a16="http://schemas.microsoft.com/office/drawing/2014/main" id="{C9414002-C252-194B-9D45-DA16599EC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75" name="Rectangle 17">
                  <a:extLst>
                    <a:ext uri="{FF2B5EF4-FFF2-40B4-BE49-F238E27FC236}">
                      <a16:creationId xmlns:a16="http://schemas.microsoft.com/office/drawing/2014/main" id="{77C9A5B7-5BAA-DC42-A804-C51027C16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20544" name="Group 18">
                <a:extLst>
                  <a:ext uri="{FF2B5EF4-FFF2-40B4-BE49-F238E27FC236}">
                    <a16:creationId xmlns:a16="http://schemas.microsoft.com/office/drawing/2014/main" id="{39B60EB3-4E4A-FC41-A87B-FCEE1137E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1776"/>
                <a:ext cx="307" cy="384"/>
                <a:chOff x="605" y="1776"/>
                <a:chExt cx="307" cy="384"/>
              </a:xfrm>
            </p:grpSpPr>
            <p:sp>
              <p:nvSpPr>
                <p:cNvPr id="20572" name="Rectangle 19">
                  <a:extLst>
                    <a:ext uri="{FF2B5EF4-FFF2-40B4-BE49-F238E27FC236}">
                      <a16:creationId xmlns:a16="http://schemas.microsoft.com/office/drawing/2014/main" id="{00E4F0A1-997A-F647-97A0-D9C29036E9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73" name="Rectangle 20">
                  <a:extLst>
                    <a:ext uri="{FF2B5EF4-FFF2-40B4-BE49-F238E27FC236}">
                      <a16:creationId xmlns:a16="http://schemas.microsoft.com/office/drawing/2014/main" id="{AFCCDFC6-4B0F-B24F-8812-C93B49A8F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20545" name="Group 21">
                <a:extLst>
                  <a:ext uri="{FF2B5EF4-FFF2-40B4-BE49-F238E27FC236}">
                    <a16:creationId xmlns:a16="http://schemas.microsoft.com/office/drawing/2014/main" id="{B64FDD72-6424-FC47-B8AA-DB7D03C3A9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1776"/>
                <a:ext cx="307" cy="384"/>
                <a:chOff x="605" y="1776"/>
                <a:chExt cx="307" cy="384"/>
              </a:xfrm>
            </p:grpSpPr>
            <p:sp>
              <p:nvSpPr>
                <p:cNvPr id="20570" name="Rectangle 22">
                  <a:extLst>
                    <a:ext uri="{FF2B5EF4-FFF2-40B4-BE49-F238E27FC236}">
                      <a16:creationId xmlns:a16="http://schemas.microsoft.com/office/drawing/2014/main" id="{D3228020-68F9-D54A-8E7D-28DD7DD3E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71" name="Rectangle 23">
                  <a:extLst>
                    <a:ext uri="{FF2B5EF4-FFF2-40B4-BE49-F238E27FC236}">
                      <a16:creationId xmlns:a16="http://schemas.microsoft.com/office/drawing/2014/main" id="{76FE7324-6871-F84C-9DF1-A13A3EA77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20546" name="Group 24">
                <a:extLst>
                  <a:ext uri="{FF2B5EF4-FFF2-40B4-BE49-F238E27FC236}">
                    <a16:creationId xmlns:a16="http://schemas.microsoft.com/office/drawing/2014/main" id="{E243E6AC-1998-8F40-A26C-7DDF188497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1776"/>
                <a:ext cx="307" cy="384"/>
                <a:chOff x="605" y="1776"/>
                <a:chExt cx="307" cy="384"/>
              </a:xfrm>
            </p:grpSpPr>
            <p:sp>
              <p:nvSpPr>
                <p:cNvPr id="20568" name="Rectangle 25">
                  <a:extLst>
                    <a:ext uri="{FF2B5EF4-FFF2-40B4-BE49-F238E27FC236}">
                      <a16:creationId xmlns:a16="http://schemas.microsoft.com/office/drawing/2014/main" id="{3E5947D8-5A02-334E-9FAF-08C49BDF4B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69" name="Rectangle 26">
                  <a:extLst>
                    <a:ext uri="{FF2B5EF4-FFF2-40B4-BE49-F238E27FC236}">
                      <a16:creationId xmlns:a16="http://schemas.microsoft.com/office/drawing/2014/main" id="{6C86F531-5AAE-B142-9866-7B71C57950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20547" name="Group 27">
                <a:extLst>
                  <a:ext uri="{FF2B5EF4-FFF2-40B4-BE49-F238E27FC236}">
                    <a16:creationId xmlns:a16="http://schemas.microsoft.com/office/drawing/2014/main" id="{494103FA-8DAE-594E-9B37-17806C043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1776"/>
                <a:ext cx="307" cy="384"/>
                <a:chOff x="605" y="1776"/>
                <a:chExt cx="307" cy="384"/>
              </a:xfrm>
            </p:grpSpPr>
            <p:sp>
              <p:nvSpPr>
                <p:cNvPr id="20566" name="Rectangle 28">
                  <a:extLst>
                    <a:ext uri="{FF2B5EF4-FFF2-40B4-BE49-F238E27FC236}">
                      <a16:creationId xmlns:a16="http://schemas.microsoft.com/office/drawing/2014/main" id="{97DDE55E-334E-9D43-83EC-973918BED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67" name="Rectangle 29">
                  <a:extLst>
                    <a:ext uri="{FF2B5EF4-FFF2-40B4-BE49-F238E27FC236}">
                      <a16:creationId xmlns:a16="http://schemas.microsoft.com/office/drawing/2014/main" id="{5BD6EDF4-7618-A946-8AC6-14238F5F62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20548" name="Group 30">
                <a:extLst>
                  <a:ext uri="{FF2B5EF4-FFF2-40B4-BE49-F238E27FC236}">
                    <a16:creationId xmlns:a16="http://schemas.microsoft.com/office/drawing/2014/main" id="{E3EF7B5B-D5B8-9446-931F-CC4B9C537B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1776"/>
                <a:ext cx="307" cy="384"/>
                <a:chOff x="605" y="1776"/>
                <a:chExt cx="307" cy="384"/>
              </a:xfrm>
            </p:grpSpPr>
            <p:sp>
              <p:nvSpPr>
                <p:cNvPr id="20564" name="Rectangle 31">
                  <a:extLst>
                    <a:ext uri="{FF2B5EF4-FFF2-40B4-BE49-F238E27FC236}">
                      <a16:creationId xmlns:a16="http://schemas.microsoft.com/office/drawing/2014/main" id="{AB1A9780-F228-B74A-8C10-3B5EE8BE0E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65" name="Rectangle 32">
                  <a:extLst>
                    <a:ext uri="{FF2B5EF4-FFF2-40B4-BE49-F238E27FC236}">
                      <a16:creationId xmlns:a16="http://schemas.microsoft.com/office/drawing/2014/main" id="{119EAD36-E9DD-2642-B3CC-F6D946CE4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20549" name="Group 33">
                <a:extLst>
                  <a:ext uri="{FF2B5EF4-FFF2-40B4-BE49-F238E27FC236}">
                    <a16:creationId xmlns:a16="http://schemas.microsoft.com/office/drawing/2014/main" id="{18EE9BBD-5343-6C4E-A9CE-7E52A16B52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1776"/>
                <a:ext cx="307" cy="384"/>
                <a:chOff x="605" y="1776"/>
                <a:chExt cx="307" cy="384"/>
              </a:xfrm>
            </p:grpSpPr>
            <p:sp>
              <p:nvSpPr>
                <p:cNvPr id="20562" name="Rectangle 34">
                  <a:extLst>
                    <a:ext uri="{FF2B5EF4-FFF2-40B4-BE49-F238E27FC236}">
                      <a16:creationId xmlns:a16="http://schemas.microsoft.com/office/drawing/2014/main" id="{E38FBC92-B357-0A45-A8F9-4267E07198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63" name="Rectangle 35">
                  <a:extLst>
                    <a:ext uri="{FF2B5EF4-FFF2-40B4-BE49-F238E27FC236}">
                      <a16:creationId xmlns:a16="http://schemas.microsoft.com/office/drawing/2014/main" id="{801B21C2-073D-F944-A133-F9790229E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20550" name="Group 36">
                <a:extLst>
                  <a:ext uri="{FF2B5EF4-FFF2-40B4-BE49-F238E27FC236}">
                    <a16:creationId xmlns:a16="http://schemas.microsoft.com/office/drawing/2014/main" id="{7268FE4E-B6B0-C941-B0FE-3DFAFDEE40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776"/>
                <a:ext cx="307" cy="384"/>
                <a:chOff x="605" y="1776"/>
                <a:chExt cx="307" cy="384"/>
              </a:xfrm>
            </p:grpSpPr>
            <p:sp>
              <p:nvSpPr>
                <p:cNvPr id="20560" name="Rectangle 37">
                  <a:extLst>
                    <a:ext uri="{FF2B5EF4-FFF2-40B4-BE49-F238E27FC236}">
                      <a16:creationId xmlns:a16="http://schemas.microsoft.com/office/drawing/2014/main" id="{F50289E4-8484-BC4C-974E-727751764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61" name="Rectangle 38">
                  <a:extLst>
                    <a:ext uri="{FF2B5EF4-FFF2-40B4-BE49-F238E27FC236}">
                      <a16:creationId xmlns:a16="http://schemas.microsoft.com/office/drawing/2014/main" id="{E9F82159-7881-A548-AB9F-AD45409625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20551" name="Group 39">
                <a:extLst>
                  <a:ext uri="{FF2B5EF4-FFF2-40B4-BE49-F238E27FC236}">
                    <a16:creationId xmlns:a16="http://schemas.microsoft.com/office/drawing/2014/main" id="{C748EA01-F992-774B-8DB7-F9B658D557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1776"/>
                <a:ext cx="307" cy="384"/>
                <a:chOff x="605" y="1776"/>
                <a:chExt cx="307" cy="384"/>
              </a:xfrm>
            </p:grpSpPr>
            <p:sp>
              <p:nvSpPr>
                <p:cNvPr id="20558" name="Rectangle 40">
                  <a:extLst>
                    <a:ext uri="{FF2B5EF4-FFF2-40B4-BE49-F238E27FC236}">
                      <a16:creationId xmlns:a16="http://schemas.microsoft.com/office/drawing/2014/main" id="{F467BC49-0640-6647-9EEC-3DE55F2310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59" name="Rectangle 41">
                  <a:extLst>
                    <a:ext uri="{FF2B5EF4-FFF2-40B4-BE49-F238E27FC236}">
                      <a16:creationId xmlns:a16="http://schemas.microsoft.com/office/drawing/2014/main" id="{DF9CD755-6C68-E74B-8B42-E572E5348C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20552" name="Group 42">
                <a:extLst>
                  <a:ext uri="{FF2B5EF4-FFF2-40B4-BE49-F238E27FC236}">
                    <a16:creationId xmlns:a16="http://schemas.microsoft.com/office/drawing/2014/main" id="{5C6C15BD-A993-C746-AD64-C83B3D6341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1776"/>
                <a:ext cx="307" cy="384"/>
                <a:chOff x="605" y="1776"/>
                <a:chExt cx="307" cy="384"/>
              </a:xfrm>
            </p:grpSpPr>
            <p:sp>
              <p:nvSpPr>
                <p:cNvPr id="20556" name="Rectangle 43">
                  <a:extLst>
                    <a:ext uri="{FF2B5EF4-FFF2-40B4-BE49-F238E27FC236}">
                      <a16:creationId xmlns:a16="http://schemas.microsoft.com/office/drawing/2014/main" id="{C927EE5A-A244-B14C-BDFE-3BE0514B08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57" name="Rectangle 44">
                  <a:extLst>
                    <a:ext uri="{FF2B5EF4-FFF2-40B4-BE49-F238E27FC236}">
                      <a16:creationId xmlns:a16="http://schemas.microsoft.com/office/drawing/2014/main" id="{5676CF8D-FC7C-7B42-B86F-9115E3E58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20553" name="Group 45">
                <a:extLst>
                  <a:ext uri="{FF2B5EF4-FFF2-40B4-BE49-F238E27FC236}">
                    <a16:creationId xmlns:a16="http://schemas.microsoft.com/office/drawing/2014/main" id="{BADE0E0E-5BF0-AB4E-A434-89C0AF0B76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1776"/>
                <a:ext cx="307" cy="384"/>
                <a:chOff x="605" y="1776"/>
                <a:chExt cx="307" cy="384"/>
              </a:xfrm>
            </p:grpSpPr>
            <p:sp>
              <p:nvSpPr>
                <p:cNvPr id="20554" name="Rectangle 46">
                  <a:extLst>
                    <a:ext uri="{FF2B5EF4-FFF2-40B4-BE49-F238E27FC236}">
                      <a16:creationId xmlns:a16="http://schemas.microsoft.com/office/drawing/2014/main" id="{FA92B62C-B6CA-F547-8A6D-3DB009425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55" name="Rectangle 47">
                  <a:extLst>
                    <a:ext uri="{FF2B5EF4-FFF2-40B4-BE49-F238E27FC236}">
                      <a16:creationId xmlns:a16="http://schemas.microsoft.com/office/drawing/2014/main" id="{5EF1B18C-3DAA-1349-B3DB-E21BEB726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0487" name="Group 48">
              <a:extLst>
                <a:ext uri="{FF2B5EF4-FFF2-40B4-BE49-F238E27FC236}">
                  <a16:creationId xmlns:a16="http://schemas.microsoft.com/office/drawing/2014/main" id="{63AB3FE9-7DEB-0C40-B5CB-358CC2A41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684" cy="384"/>
              <a:chOff x="1219" y="2880"/>
              <a:chExt cx="3684" cy="384"/>
            </a:xfrm>
          </p:grpSpPr>
          <p:grpSp>
            <p:nvGrpSpPr>
              <p:cNvPr id="20504" name="Group 49">
                <a:extLst>
                  <a:ext uri="{FF2B5EF4-FFF2-40B4-BE49-F238E27FC236}">
                    <a16:creationId xmlns:a16="http://schemas.microsoft.com/office/drawing/2014/main" id="{507C7D88-E933-1940-80EE-5CC82B12BB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20538" name="Rectangle 50">
                  <a:extLst>
                    <a:ext uri="{FF2B5EF4-FFF2-40B4-BE49-F238E27FC236}">
                      <a16:creationId xmlns:a16="http://schemas.microsoft.com/office/drawing/2014/main" id="{024670C9-BC80-E144-A16D-8FAF052C0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39" name="Rectangle 51">
                  <a:extLst>
                    <a:ext uri="{FF2B5EF4-FFF2-40B4-BE49-F238E27FC236}">
                      <a16:creationId xmlns:a16="http://schemas.microsoft.com/office/drawing/2014/main" id="{00E5D68B-E6C6-FB44-90D1-0EB0A6027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20505" name="Group 52">
                <a:extLst>
                  <a:ext uri="{FF2B5EF4-FFF2-40B4-BE49-F238E27FC236}">
                    <a16:creationId xmlns:a16="http://schemas.microsoft.com/office/drawing/2014/main" id="{DAAF636D-636C-5146-8B9D-4864EE524F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20536" name="Rectangle 53">
                  <a:extLst>
                    <a:ext uri="{FF2B5EF4-FFF2-40B4-BE49-F238E27FC236}">
                      <a16:creationId xmlns:a16="http://schemas.microsoft.com/office/drawing/2014/main" id="{FF5090D4-259D-8B4C-ABB6-02BF34884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37" name="Rectangle 54">
                  <a:extLst>
                    <a:ext uri="{FF2B5EF4-FFF2-40B4-BE49-F238E27FC236}">
                      <a16:creationId xmlns:a16="http://schemas.microsoft.com/office/drawing/2014/main" id="{5A8F0AC7-C9E3-644F-BB09-92EC3E72D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20506" name="Group 55">
                <a:extLst>
                  <a:ext uri="{FF2B5EF4-FFF2-40B4-BE49-F238E27FC236}">
                    <a16:creationId xmlns:a16="http://schemas.microsoft.com/office/drawing/2014/main" id="{37D82E19-B57C-564B-AF34-D07665F52B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20534" name="Rectangle 56">
                  <a:extLst>
                    <a:ext uri="{FF2B5EF4-FFF2-40B4-BE49-F238E27FC236}">
                      <a16:creationId xmlns:a16="http://schemas.microsoft.com/office/drawing/2014/main" id="{CA15DD78-6958-6E42-8559-29C55FA7D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35" name="Rectangle 57">
                  <a:extLst>
                    <a:ext uri="{FF2B5EF4-FFF2-40B4-BE49-F238E27FC236}">
                      <a16:creationId xmlns:a16="http://schemas.microsoft.com/office/drawing/2014/main" id="{9CD6C637-6983-0E4A-AEE9-F0FD3FE72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20507" name="Group 58">
                <a:extLst>
                  <a:ext uri="{FF2B5EF4-FFF2-40B4-BE49-F238E27FC236}">
                    <a16:creationId xmlns:a16="http://schemas.microsoft.com/office/drawing/2014/main" id="{111EDC3A-3687-2E42-876D-4DFE6264F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20532" name="Rectangle 59">
                  <a:extLst>
                    <a:ext uri="{FF2B5EF4-FFF2-40B4-BE49-F238E27FC236}">
                      <a16:creationId xmlns:a16="http://schemas.microsoft.com/office/drawing/2014/main" id="{5CE0BCBD-5440-F14C-8A0E-314626B0E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33" name="Rectangle 60">
                  <a:extLst>
                    <a:ext uri="{FF2B5EF4-FFF2-40B4-BE49-F238E27FC236}">
                      <a16:creationId xmlns:a16="http://schemas.microsoft.com/office/drawing/2014/main" id="{D9F92121-0AB5-3745-BE54-4FA01F6E4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20508" name="Group 61">
                <a:extLst>
                  <a:ext uri="{FF2B5EF4-FFF2-40B4-BE49-F238E27FC236}">
                    <a16:creationId xmlns:a16="http://schemas.microsoft.com/office/drawing/2014/main" id="{68529732-7F96-224E-826C-CF9E064AEB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20530" name="Rectangle 62">
                  <a:extLst>
                    <a:ext uri="{FF2B5EF4-FFF2-40B4-BE49-F238E27FC236}">
                      <a16:creationId xmlns:a16="http://schemas.microsoft.com/office/drawing/2014/main" id="{92A3F2D3-CFD3-AC4B-981B-ED595ACD5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31" name="Rectangle 63">
                  <a:extLst>
                    <a:ext uri="{FF2B5EF4-FFF2-40B4-BE49-F238E27FC236}">
                      <a16:creationId xmlns:a16="http://schemas.microsoft.com/office/drawing/2014/main" id="{6C0DE6A4-E5A6-BC45-8067-76B2F78192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20509" name="Group 64">
                <a:extLst>
                  <a:ext uri="{FF2B5EF4-FFF2-40B4-BE49-F238E27FC236}">
                    <a16:creationId xmlns:a16="http://schemas.microsoft.com/office/drawing/2014/main" id="{75AB55AE-28CA-1D41-966B-F6D1A4BC5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20528" name="Rectangle 65">
                  <a:extLst>
                    <a:ext uri="{FF2B5EF4-FFF2-40B4-BE49-F238E27FC236}">
                      <a16:creationId xmlns:a16="http://schemas.microsoft.com/office/drawing/2014/main" id="{18D5B86F-1A3F-294F-9D5D-8B99479AA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29" name="Rectangle 66">
                  <a:extLst>
                    <a:ext uri="{FF2B5EF4-FFF2-40B4-BE49-F238E27FC236}">
                      <a16:creationId xmlns:a16="http://schemas.microsoft.com/office/drawing/2014/main" id="{3523937A-CA62-DE4C-8F26-2ADC437CC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20510" name="Group 67">
                <a:extLst>
                  <a:ext uri="{FF2B5EF4-FFF2-40B4-BE49-F238E27FC236}">
                    <a16:creationId xmlns:a16="http://schemas.microsoft.com/office/drawing/2014/main" id="{943F223A-39D8-C040-8BC0-4FFFE09299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20526" name="Rectangle 68">
                  <a:extLst>
                    <a:ext uri="{FF2B5EF4-FFF2-40B4-BE49-F238E27FC236}">
                      <a16:creationId xmlns:a16="http://schemas.microsoft.com/office/drawing/2014/main" id="{F9A11FE1-41C9-3A4F-9F4A-32F365650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27" name="Rectangle 69">
                  <a:extLst>
                    <a:ext uri="{FF2B5EF4-FFF2-40B4-BE49-F238E27FC236}">
                      <a16:creationId xmlns:a16="http://schemas.microsoft.com/office/drawing/2014/main" id="{26D697D9-AC1C-BB4C-8650-68EF432BB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20511" name="Group 70">
                <a:extLst>
                  <a:ext uri="{FF2B5EF4-FFF2-40B4-BE49-F238E27FC236}">
                    <a16:creationId xmlns:a16="http://schemas.microsoft.com/office/drawing/2014/main" id="{2393BF9C-3086-EF41-BD43-86C35C83D2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20524" name="Rectangle 71">
                  <a:extLst>
                    <a:ext uri="{FF2B5EF4-FFF2-40B4-BE49-F238E27FC236}">
                      <a16:creationId xmlns:a16="http://schemas.microsoft.com/office/drawing/2014/main" id="{B9AA84ED-4D91-344F-B582-32040BE25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25" name="Rectangle 72">
                  <a:extLst>
                    <a:ext uri="{FF2B5EF4-FFF2-40B4-BE49-F238E27FC236}">
                      <a16:creationId xmlns:a16="http://schemas.microsoft.com/office/drawing/2014/main" id="{0FA3B5AF-D4BD-214B-85E5-75438CAD0C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20512" name="Group 73">
                <a:extLst>
                  <a:ext uri="{FF2B5EF4-FFF2-40B4-BE49-F238E27FC236}">
                    <a16:creationId xmlns:a16="http://schemas.microsoft.com/office/drawing/2014/main" id="{2A364329-321E-BD45-B4B3-49C46E13E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20522" name="Rectangle 74">
                  <a:extLst>
                    <a:ext uri="{FF2B5EF4-FFF2-40B4-BE49-F238E27FC236}">
                      <a16:creationId xmlns:a16="http://schemas.microsoft.com/office/drawing/2014/main" id="{5063D0E9-BD2D-534D-9709-69FE1211E2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23" name="Rectangle 75">
                  <a:extLst>
                    <a:ext uri="{FF2B5EF4-FFF2-40B4-BE49-F238E27FC236}">
                      <a16:creationId xmlns:a16="http://schemas.microsoft.com/office/drawing/2014/main" id="{4AF80AB2-DB3B-564D-9C11-746057FAD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20513" name="Group 76">
                <a:extLst>
                  <a:ext uri="{FF2B5EF4-FFF2-40B4-BE49-F238E27FC236}">
                    <a16:creationId xmlns:a16="http://schemas.microsoft.com/office/drawing/2014/main" id="{10044C7D-06CC-CE41-9EB8-B0FD04B1E8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20520" name="Rectangle 77">
                  <a:extLst>
                    <a:ext uri="{FF2B5EF4-FFF2-40B4-BE49-F238E27FC236}">
                      <a16:creationId xmlns:a16="http://schemas.microsoft.com/office/drawing/2014/main" id="{AF1E4D5F-9AAA-C94B-9FB7-F7B16BF97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21" name="Rectangle 78">
                  <a:extLst>
                    <a:ext uri="{FF2B5EF4-FFF2-40B4-BE49-F238E27FC236}">
                      <a16:creationId xmlns:a16="http://schemas.microsoft.com/office/drawing/2014/main" id="{3F2D563E-F03D-8441-A662-67FC6BDCA9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20514" name="Group 79">
                <a:extLst>
                  <a:ext uri="{FF2B5EF4-FFF2-40B4-BE49-F238E27FC236}">
                    <a16:creationId xmlns:a16="http://schemas.microsoft.com/office/drawing/2014/main" id="{AE28D3D2-7D19-C044-B253-3EBF191D5E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20518" name="Rectangle 80">
                  <a:extLst>
                    <a:ext uri="{FF2B5EF4-FFF2-40B4-BE49-F238E27FC236}">
                      <a16:creationId xmlns:a16="http://schemas.microsoft.com/office/drawing/2014/main" id="{A0FBBD0A-9A2F-534B-A8C0-45A9D84F3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19" name="Rectangle 81">
                  <a:extLst>
                    <a:ext uri="{FF2B5EF4-FFF2-40B4-BE49-F238E27FC236}">
                      <a16:creationId xmlns:a16="http://schemas.microsoft.com/office/drawing/2014/main" id="{2D516182-6219-5E40-A08E-416E95CA3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20515" name="Group 82">
                <a:extLst>
                  <a:ext uri="{FF2B5EF4-FFF2-40B4-BE49-F238E27FC236}">
                    <a16:creationId xmlns:a16="http://schemas.microsoft.com/office/drawing/2014/main" id="{48B76277-716A-884B-A4EE-50087AD4D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20516" name="Rectangle 83">
                  <a:extLst>
                    <a:ext uri="{FF2B5EF4-FFF2-40B4-BE49-F238E27FC236}">
                      <a16:creationId xmlns:a16="http://schemas.microsoft.com/office/drawing/2014/main" id="{40E22A8F-3678-A34F-9D33-5328ADFACB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0517" name="Rectangle 84">
                  <a:extLst>
                    <a:ext uri="{FF2B5EF4-FFF2-40B4-BE49-F238E27FC236}">
                      <a16:creationId xmlns:a16="http://schemas.microsoft.com/office/drawing/2014/main" id="{0F1C717B-F6DE-9846-91D0-DC295D3347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0488" name="Group 85">
              <a:extLst>
                <a:ext uri="{FF2B5EF4-FFF2-40B4-BE49-F238E27FC236}">
                  <a16:creationId xmlns:a16="http://schemas.microsoft.com/office/drawing/2014/main" id="{403EAA05-663A-2D4A-9A8B-D336D3660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261"/>
              <a:ext cx="1842" cy="270"/>
              <a:chOff x="3061" y="2261"/>
              <a:chExt cx="1842" cy="270"/>
            </a:xfrm>
          </p:grpSpPr>
          <p:sp>
            <p:nvSpPr>
              <p:cNvPr id="20502" name="Line 86">
                <a:extLst>
                  <a:ext uri="{FF2B5EF4-FFF2-40B4-BE49-F238E27FC236}">
                    <a16:creationId xmlns:a16="http://schemas.microsoft.com/office/drawing/2014/main" id="{403CAA05-7F4C-9547-9A52-375D3AC06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03" name="Text Box 87">
                <a:extLst>
                  <a:ext uri="{FF2B5EF4-FFF2-40B4-BE49-F238E27FC236}">
                    <a16:creationId xmlns:a16="http://schemas.microsoft.com/office/drawing/2014/main" id="{7939666B-33E4-9847-8944-30060C642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8" cy="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VPO</a:t>
                </a:r>
              </a:p>
            </p:txBody>
          </p:sp>
        </p:grpSp>
        <p:grpSp>
          <p:nvGrpSpPr>
            <p:cNvPr id="20489" name="Group 88">
              <a:extLst>
                <a:ext uri="{FF2B5EF4-FFF2-40B4-BE49-F238E27FC236}">
                  <a16:creationId xmlns:a16="http://schemas.microsoft.com/office/drawing/2014/main" id="{1C4B9F78-04C8-314B-AEC8-D605D2825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312"/>
              <a:ext cx="1842" cy="270"/>
              <a:chOff x="3061" y="2261"/>
              <a:chExt cx="1842" cy="270"/>
            </a:xfrm>
          </p:grpSpPr>
          <p:sp>
            <p:nvSpPr>
              <p:cNvPr id="20500" name="Line 89">
                <a:extLst>
                  <a:ext uri="{FF2B5EF4-FFF2-40B4-BE49-F238E27FC236}">
                    <a16:creationId xmlns:a16="http://schemas.microsoft.com/office/drawing/2014/main" id="{1A3BE2CB-55B7-6146-A577-19A3B2248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01" name="Text Box 90">
                <a:extLst>
                  <a:ext uri="{FF2B5EF4-FFF2-40B4-BE49-F238E27FC236}">
                    <a16:creationId xmlns:a16="http://schemas.microsoft.com/office/drawing/2014/main" id="{3843DA9A-9F49-944F-9C72-4031AA9D9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8" cy="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PPO</a:t>
                </a:r>
              </a:p>
            </p:txBody>
          </p:sp>
        </p:grpSp>
        <p:grpSp>
          <p:nvGrpSpPr>
            <p:cNvPr id="20490" name="Group 91">
              <a:extLst>
                <a:ext uri="{FF2B5EF4-FFF2-40B4-BE49-F238E27FC236}">
                  <a16:creationId xmlns:a16="http://schemas.microsoft.com/office/drawing/2014/main" id="{A9FDFC2E-ABCC-234D-A378-CD9CFA2F1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12"/>
              <a:ext cx="1842" cy="270"/>
              <a:chOff x="3061" y="2261"/>
              <a:chExt cx="1842" cy="270"/>
            </a:xfrm>
          </p:grpSpPr>
          <p:sp>
            <p:nvSpPr>
              <p:cNvPr id="20498" name="Line 92">
                <a:extLst>
                  <a:ext uri="{FF2B5EF4-FFF2-40B4-BE49-F238E27FC236}">
                    <a16:creationId xmlns:a16="http://schemas.microsoft.com/office/drawing/2014/main" id="{E42FA3C5-AA4E-4148-B3D3-E5618494C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499" name="Text Box 93">
                <a:extLst>
                  <a:ext uri="{FF2B5EF4-FFF2-40B4-BE49-F238E27FC236}">
                    <a16:creationId xmlns:a16="http://schemas.microsoft.com/office/drawing/2014/main" id="{D9BE97FF-9D47-E546-9F9F-6A9A2A8BB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0" cy="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PPN</a:t>
                </a:r>
              </a:p>
            </p:txBody>
          </p:sp>
        </p:grpSp>
        <p:grpSp>
          <p:nvGrpSpPr>
            <p:cNvPr id="20491" name="Group 94">
              <a:extLst>
                <a:ext uri="{FF2B5EF4-FFF2-40B4-BE49-F238E27FC236}">
                  <a16:creationId xmlns:a16="http://schemas.microsoft.com/office/drawing/2014/main" id="{D3D487DF-37B2-CC43-B0A3-6D1493FD6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2256"/>
              <a:ext cx="2467" cy="270"/>
              <a:chOff x="3061" y="2261"/>
              <a:chExt cx="1842" cy="270"/>
            </a:xfrm>
          </p:grpSpPr>
          <p:sp>
            <p:nvSpPr>
              <p:cNvPr id="20496" name="Line 95">
                <a:extLst>
                  <a:ext uri="{FF2B5EF4-FFF2-40B4-BE49-F238E27FC236}">
                    <a16:creationId xmlns:a16="http://schemas.microsoft.com/office/drawing/2014/main" id="{A6B43B41-ADF2-1645-B995-DAF5107B2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497" name="Text Box 96">
                <a:extLst>
                  <a:ext uri="{FF2B5EF4-FFF2-40B4-BE49-F238E27FC236}">
                    <a16:creationId xmlns:a16="http://schemas.microsoft.com/office/drawing/2014/main" id="{8C4EB591-417B-5747-9D3C-8869FE1E6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306" cy="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VPN</a:t>
                </a:r>
              </a:p>
            </p:txBody>
          </p:sp>
        </p:grpSp>
        <p:sp>
          <p:nvSpPr>
            <p:cNvPr id="20492" name="Text Box 97">
              <a:extLst>
                <a:ext uri="{FF2B5EF4-FFF2-40B4-BE49-F238E27FC236}">
                  <a16:creationId xmlns:a16="http://schemas.microsoft.com/office/drawing/2014/main" id="{608A97E4-B21A-DD47-9B9A-05C8A19FB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30"/>
              <a:ext cx="154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 b="0">
                  <a:solidFill>
                    <a:schemeClr val="tx2"/>
                  </a:solidFill>
                  <a:latin typeface="Helvetica" pitchFamily="2" charset="0"/>
                </a:rPr>
                <a:t>(Virtual Page Number)</a:t>
              </a:r>
            </a:p>
          </p:txBody>
        </p:sp>
        <p:sp>
          <p:nvSpPr>
            <p:cNvPr id="20493" name="Text Box 98">
              <a:extLst>
                <a:ext uri="{FF2B5EF4-FFF2-40B4-BE49-F238E27FC236}">
                  <a16:creationId xmlns:a16="http://schemas.microsoft.com/office/drawing/2014/main" id="{FA41232D-E86A-D441-953E-B4685B36C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523"/>
              <a:ext cx="141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 b="0">
                  <a:solidFill>
                    <a:schemeClr val="tx2"/>
                  </a:solidFill>
                  <a:latin typeface="Helvetica" pitchFamily="2" charset="0"/>
                </a:rPr>
                <a:t>(Virtual Page Offset)</a:t>
              </a:r>
            </a:p>
          </p:txBody>
        </p:sp>
        <p:sp>
          <p:nvSpPr>
            <p:cNvPr id="20494" name="Text Box 99">
              <a:extLst>
                <a:ext uri="{FF2B5EF4-FFF2-40B4-BE49-F238E27FC236}">
                  <a16:creationId xmlns:a16="http://schemas.microsoft.com/office/drawing/2014/main" id="{2D98BFC7-2AC4-C64F-AA20-3C3E0FFF7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31"/>
              <a:ext cx="16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 b="0">
                  <a:solidFill>
                    <a:schemeClr val="tx2"/>
                  </a:solidFill>
                  <a:latin typeface="Helvetica" pitchFamily="2" charset="0"/>
                </a:rPr>
                <a:t>(Physical Page Number)</a:t>
              </a:r>
            </a:p>
          </p:txBody>
        </p:sp>
        <p:sp>
          <p:nvSpPr>
            <p:cNvPr id="20495" name="Text Box 100">
              <a:extLst>
                <a:ext uri="{FF2B5EF4-FFF2-40B4-BE49-F238E27FC236}">
                  <a16:creationId xmlns:a16="http://schemas.microsoft.com/office/drawing/2014/main" id="{2759A5F1-5372-A042-9D62-F31651A11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3552"/>
              <a:ext cx="154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 b="0">
                  <a:solidFill>
                    <a:schemeClr val="tx2"/>
                  </a:solidFill>
                  <a:latin typeface="Helvetica" pitchFamily="2" charset="0"/>
                </a:rPr>
                <a:t>(Physical Page Offset)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11058</TotalTime>
  <Words>4035</Words>
  <Application>Microsoft Macintosh PowerPoint</Application>
  <PresentationFormat>如螢幕大小 (4:3)</PresentationFormat>
  <Paragraphs>1911</Paragraphs>
  <Slides>51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4" baseType="lpstr">
      <vt:lpstr>Comic Sans MS</vt:lpstr>
      <vt:lpstr>宋体</vt:lpstr>
      <vt:lpstr>Arial</vt:lpstr>
      <vt:lpstr>Times New Roman</vt:lpstr>
      <vt:lpstr>Symbol</vt:lpstr>
      <vt:lpstr>Helvetica</vt:lpstr>
      <vt:lpstr>Courier New</vt:lpstr>
      <vt:lpstr>Calibri</vt:lpstr>
      <vt:lpstr>Wingdings</vt:lpstr>
      <vt:lpstr>Corbel</vt:lpstr>
      <vt:lpstr>Verdana</vt:lpstr>
      <vt:lpstr>msgothic</vt:lpstr>
      <vt:lpstr>icfp99</vt:lpstr>
      <vt:lpstr>Virtual Memory</vt:lpstr>
      <vt:lpstr>Outline</vt:lpstr>
      <vt:lpstr>Address Translation</vt:lpstr>
      <vt:lpstr>Address Translation</vt:lpstr>
      <vt:lpstr>Address Translation</vt:lpstr>
      <vt:lpstr>Address Translation</vt:lpstr>
      <vt:lpstr>Address Translation</vt:lpstr>
      <vt:lpstr>Address Translation via Page Table</vt:lpstr>
      <vt:lpstr>Simple Memory System Example</vt:lpstr>
      <vt:lpstr>Simple Memory System Page Table</vt:lpstr>
      <vt:lpstr>Address Translation Example</vt:lpstr>
      <vt:lpstr>Address Translation Example</vt:lpstr>
      <vt:lpstr>Simple Memory System Page Table</vt:lpstr>
      <vt:lpstr>Address Translation Example</vt:lpstr>
      <vt:lpstr>Address Translation Example</vt:lpstr>
      <vt:lpstr>Page Hit</vt:lpstr>
      <vt:lpstr>Page Faults</vt:lpstr>
      <vt:lpstr>Integrating Caches and VM</vt:lpstr>
      <vt:lpstr>Integrating Caches and VM</vt:lpstr>
      <vt:lpstr>Integrating Caches and VM</vt:lpstr>
      <vt:lpstr>PowerPoint 簡報</vt:lpstr>
      <vt:lpstr>Speeding up Translation with a TLB</vt:lpstr>
      <vt:lpstr>PowerPoint 簡報</vt:lpstr>
      <vt:lpstr>PowerPoint 簡報</vt:lpstr>
      <vt:lpstr>Speeding up Translation with a TLB</vt:lpstr>
      <vt:lpstr>Address Translation</vt:lpstr>
      <vt:lpstr>Speeding up Translation with a TLB</vt:lpstr>
      <vt:lpstr>PowerPoint 簡報</vt:lpstr>
      <vt:lpstr>Address Translation Example</vt:lpstr>
      <vt:lpstr>PowerPoint 簡報</vt:lpstr>
      <vt:lpstr>Address Translation Example</vt:lpstr>
      <vt:lpstr>Simple Memory System Cache</vt:lpstr>
      <vt:lpstr>Address Translation Example</vt:lpstr>
      <vt:lpstr>Simple Memory System Cache</vt:lpstr>
      <vt:lpstr>Address Translation Example</vt:lpstr>
      <vt:lpstr>Multi-Level Page Tables</vt:lpstr>
      <vt:lpstr>Multi-Level Page Tables</vt:lpstr>
      <vt:lpstr>Multi-Level Page Tables</vt:lpstr>
      <vt:lpstr>Multi-Level Page Tables</vt:lpstr>
      <vt:lpstr>Core i7 Summery</vt:lpstr>
      <vt:lpstr>Core i7 Memory System (Haswell)</vt:lpstr>
      <vt:lpstr>Core i7 Memory System (Skylake)</vt:lpstr>
      <vt:lpstr>Core i7 Address Translation</vt:lpstr>
      <vt:lpstr>Core i7 Address Translation</vt:lpstr>
      <vt:lpstr>Core i7 Address Translation</vt:lpstr>
      <vt:lpstr>Core i7 Address Translation</vt:lpstr>
      <vt:lpstr>Level 1, Level 2 and Level 3 Page Table Entry</vt:lpstr>
      <vt:lpstr>Level 4 Page Table Entry</vt:lpstr>
      <vt:lpstr>Page tables Translation</vt:lpstr>
      <vt:lpstr>Cute Trick for Speeding Up L1 Access</vt:lpstr>
      <vt:lpstr>P6 Memory System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410</cp:revision>
  <dcterms:created xsi:type="dcterms:W3CDTF">2000-01-15T07:54:11Z</dcterms:created>
  <dcterms:modified xsi:type="dcterms:W3CDTF">2020-09-21T07:41:59Z</dcterms:modified>
</cp:coreProperties>
</file>