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sldIdLst>
    <p:sldId id="956" r:id="rId2"/>
    <p:sldId id="1225" r:id="rId3"/>
    <p:sldId id="1226" r:id="rId4"/>
    <p:sldId id="1227" r:id="rId5"/>
    <p:sldId id="1180" r:id="rId6"/>
    <p:sldId id="1181" r:id="rId7"/>
    <p:sldId id="1189" r:id="rId8"/>
    <p:sldId id="1190" r:id="rId9"/>
    <p:sldId id="1191" r:id="rId10"/>
    <p:sldId id="1192" r:id="rId11"/>
    <p:sldId id="1194" r:id="rId12"/>
    <p:sldId id="1228" r:id="rId13"/>
    <p:sldId id="1195" r:id="rId14"/>
    <p:sldId id="1196" r:id="rId15"/>
    <p:sldId id="1201" r:id="rId16"/>
    <p:sldId id="1197" r:id="rId17"/>
    <p:sldId id="1198" r:id="rId18"/>
    <p:sldId id="1199" r:id="rId19"/>
    <p:sldId id="1200" r:id="rId20"/>
    <p:sldId id="1193" r:id="rId21"/>
    <p:sldId id="1202" r:id="rId22"/>
    <p:sldId id="1230" r:id="rId23"/>
    <p:sldId id="1231" r:id="rId24"/>
    <p:sldId id="1229" r:id="rId25"/>
    <p:sldId id="1203" r:id="rId26"/>
    <p:sldId id="1222" r:id="rId27"/>
    <p:sldId id="1205" r:id="rId28"/>
    <p:sldId id="1206" r:id="rId29"/>
    <p:sldId id="1207" r:id="rId30"/>
    <p:sldId id="1208" r:id="rId31"/>
    <p:sldId id="1209" r:id="rId32"/>
    <p:sldId id="1210" r:id="rId33"/>
    <p:sldId id="1223" r:id="rId34"/>
    <p:sldId id="1212" r:id="rId35"/>
    <p:sldId id="1214" r:id="rId36"/>
    <p:sldId id="1213" r:id="rId37"/>
    <p:sldId id="1220" r:id="rId38"/>
    <p:sldId id="1219" r:id="rId39"/>
    <p:sldId id="1216" r:id="rId40"/>
    <p:sldId id="1217" r:id="rId41"/>
    <p:sldId id="122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4" autoAdjust="0"/>
    <p:restoredTop sz="85859" autoAdjust="0"/>
  </p:normalViewPr>
  <p:slideViewPr>
    <p:cSldViewPr>
      <p:cViewPr varScale="1">
        <p:scale>
          <a:sx n="102" d="100"/>
          <a:sy n="102" d="100"/>
        </p:scale>
        <p:origin x="14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Relationship Id="rId3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_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293917608125072"/>
          <c:y val="0.10632295044001852"/>
          <c:w val="0.7196179083383808"/>
          <c:h val="0.738369338448078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</c:v>
                </c:pt>
              </c:strCache>
            </c:strRef>
          </c:tx>
          <c:spPr>
            <a:ln w="23996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2"/>
            <c:spPr>
              <a:noFill/>
              <a:ln w="23996">
                <a:solidFill>
                  <a:srgbClr val="00CC66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5.5</c:v>
                </c:pt>
                <c:pt idx="2">
                  <c:v>9.5</c:v>
                </c:pt>
                <c:pt idx="3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B4-1D48-BF17-5F50AEFA56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Sloppy</c:v>
                </c:pt>
              </c:strCache>
            </c:strRef>
          </c:tx>
          <c:spPr>
            <a:ln w="23996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bg1"/>
              </a:solidFill>
              <a:ln w="23996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B4-1D48-BF17-5F50AEFA56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428784"/>
        <c:axId val="1"/>
      </c:lineChart>
      <c:catAx>
        <c:axId val="776428784"/>
        <c:scaling>
          <c:orientation val="minMax"/>
        </c:scaling>
        <c:delete val="0"/>
        <c:axPos val="b"/>
        <c:numFmt formatCode="@" sourceLinked="0"/>
        <c:majorTickMark val="none"/>
        <c:minorTickMark val="none"/>
        <c:tickLblPos val="nextTo"/>
        <c:spPr>
          <a:noFill/>
          <a:ln w="1799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 sz="151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TW"/>
          </a:p>
        </c:txPr>
        <c:crossAx val="1"/>
        <c:crossesAt val="0"/>
        <c:auto val="0"/>
        <c:lblAlgn val="ctr"/>
        <c:lblOffset val="100"/>
        <c:tickLblSkip val="1"/>
        <c:noMultiLvlLbl val="1"/>
      </c:catAx>
      <c:valAx>
        <c:axId val="1"/>
        <c:scaling>
          <c:orientation val="minMax"/>
          <c:max val="15"/>
        </c:scaling>
        <c:delete val="0"/>
        <c:axPos val="l"/>
        <c:title>
          <c:tx>
            <c:rich>
              <a:bodyPr/>
              <a:lstStyle/>
              <a:p>
                <a:pPr>
                  <a:defRPr sz="1687" b="0" i="0" u="none" strike="noStrike" baseline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</a:defRPr>
                </a:pPr>
                <a:r>
                  <a:rPr lang="en-US"/>
                  <a:t>Time (seconds)</a:t>
                </a:r>
              </a:p>
            </c:rich>
          </c:tx>
          <c:layout>
            <c:manualLayout>
              <c:xMode val="edge"/>
              <c:yMode val="edge"/>
              <c:x val="3.8788677311750376E-2"/>
              <c:y val="0.14322293884118759"/>
            </c:manualLayout>
          </c:layout>
          <c:overlay val="0"/>
          <c:spPr>
            <a:noFill/>
            <a:ln w="24037">
              <a:noFill/>
            </a:ln>
          </c:spPr>
        </c:title>
        <c:numFmt formatCode="@" sourceLinked="0"/>
        <c:majorTickMark val="out"/>
        <c:minorTickMark val="none"/>
        <c:tickLblPos val="nextTo"/>
        <c:spPr>
          <a:noFill/>
          <a:ln w="17995">
            <a:solidFill>
              <a:schemeClr val="tx1"/>
            </a:solidFill>
          </a:ln>
          <a:effectLst/>
        </c:spPr>
        <c:txPr>
          <a:bodyPr rot="0" vert="horz"/>
          <a:lstStyle/>
          <a:p>
            <a:pPr>
              <a:defRPr sz="151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TW"/>
          </a:p>
        </c:txPr>
        <c:crossAx val="776428784"/>
        <c:crosses val="autoZero"/>
        <c:crossBetween val="between"/>
        <c:majorUnit val="5"/>
      </c:valAx>
      <c:spPr>
        <a:noFill/>
        <a:ln w="24354">
          <a:noFill/>
        </a:ln>
      </c:spPr>
    </c:plotArea>
    <c:legend>
      <c:legendPos val="r"/>
      <c:layout>
        <c:manualLayout>
          <c:xMode val="edge"/>
          <c:yMode val="edge"/>
          <c:x val="0.25"/>
          <c:y val="0.10738255033557047"/>
          <c:w val="0.46276595744680848"/>
          <c:h val="0.18791946308724833"/>
        </c:manualLayout>
      </c:layout>
      <c:overlay val="0"/>
      <c:spPr>
        <a:noFill/>
        <a:ln w="24037">
          <a:noFill/>
        </a:ln>
      </c:spPr>
      <c:txPr>
        <a:bodyPr/>
        <a:lstStyle/>
        <a:p>
          <a:pPr>
            <a:defRPr sz="1385" b="0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959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TW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EB3E036-EF55-0648-8723-B9B970C90A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4FC9DA8-EE02-3445-B62C-EA0DED8D72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FBD26B-AA2E-364B-9825-6AD515B013D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C3D00DF-2244-004F-9A95-EE41C83373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F817404-B1B6-714E-A097-EEB0C1C0BE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D0470A9-E4AA-B644-AA94-9B6C4154A5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9279543C-4CAB-BF4F-99E9-D715900DA58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171384F-4B25-9D4D-88DE-28E50E25A3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AD9BF13-5F23-9249-BFAF-E3AAFFD159FB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07E2441-E857-4E46-8572-FFB4E0C70D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4ABE9E5-6338-1646-A6B2-F4AD58D8E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EBB70A6-CAE6-524B-8C5B-B90BAFC650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8E33158-BBAA-5A42-94AA-A71A173DFDDE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F14EA24-CAE7-5C4C-8FE6-B05EFAEFA6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EC2C793-8A1A-4748-B90C-4F7A0E416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391C69F-FEE4-B14D-8B22-D8A3920FF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684CC5D-896A-E248-B56B-6782D90E1366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8D33B6E-C9F1-8948-92C3-5DACB5BCDA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A243E6E-D8CF-4A44-8766-ED0BF9958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C2949D0-53DC-6342-9C8F-1A7E2DC79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673538A-7138-EF43-934E-970C742CA509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D86D49F-A830-624D-B33E-99571FB3AF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39D2E18-F766-BF4A-BA7D-A173C797B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5723430-C0F4-5241-95E9-2014B03A2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15BBD2E-B11B-074F-B9CD-87816AC7955D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E5314C8-B3EC-5C41-9BE8-F3F89FAF19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061AC14-D218-8644-BAB4-DD025A918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377F5BC-3D02-4F40-B1FA-A58ADC0A4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4DFA406-4911-C04B-ADDE-965702D2B150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122C61A-ACC1-6C4B-969B-9811D6BE22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957F468-153A-F34F-B50F-0ABCCE979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F37878C-95AC-2944-9B9C-83E94A755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8117FEF-0EE9-B845-B295-BE6FC84069B6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E37C2DB-46CA-EA45-AB44-E3D63C75BC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3655D41-9937-F148-AC86-D58E40145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7532676-1E75-B04C-9007-CEC536612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88473AA-EE74-4F45-9FB6-4E154E6FBEEC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6A5F96C-0180-BF4E-A086-75BD7087D8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B5B939D-2CF6-5C4F-ACFB-B9EEDFC7C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D33E259-561B-0249-827C-BEA75339F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B29A4C5-B420-2C4D-A6A2-A9E7B76798CF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0D390EE-9491-4444-ADC3-0E9372F13B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AD4831E-43E6-E644-94D6-3420F320A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382FD0A5-BCE2-564B-9DA3-BB1644CF9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0DE4BA7-5E40-F24D-9873-9C7BFDEB6DFF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97731B0-F3D9-0447-A33B-8408E1163E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70C7B0B-0EDA-E349-B1EC-FC6BB3114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4CB928F-F7CF-F645-BF06-1B3D31CFC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ADD242B-5701-3246-B06F-DABF9F063A4E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334E056-05E3-FC45-ACFB-0924732F5E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1F1B673-B416-4642-A573-3EFCAE42C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8DBF5EED-E3E1-A842-8DBA-6B38778AF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F2EBFE3-F412-E840-A261-CC7BF3B14B7A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4618648-92B7-3940-B1A5-DF988D2402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D6732A3-70F7-3441-8AF6-AD43A5CDB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BB079DD-756C-B446-895E-FEE36C18A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5B6DB73-2592-2D42-BB08-85D054525332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5FFA611-4891-5443-A87C-353BF66444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4F91EBC-BC3B-CE41-AF5A-0FE536C98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F449ACF-CEC1-E049-ADC9-38C415C65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6AB39A4-A8E9-144B-867B-19FBDC0193DD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2D6BA96-9374-4246-B4CB-4C254B7AA6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8639E0B-9CB4-2A4F-872E-30867CF2E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9D7E7C5-BAD7-6A4B-BAE1-590C6BC7B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388C842-E5E9-CF40-8BED-C1234DCD3C91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6839628-ED45-5848-9041-1B032D862C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2CE7C27-C100-704B-B0F3-4212A442E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A0FF2C2-889E-3147-8D6E-863E2083FD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E9EDFF2-41D1-5747-9C09-42560C18A250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DE9A828-CE87-3F40-BCF7-60E0BBB161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FB13B1D-28B7-354F-B056-959F5845D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936E5E3-51D7-8247-BF36-F6D0D5F0A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3D42BE7-46EF-5349-B97B-916E51038DF4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A5512C3-3ECD-CA4A-B388-4F5C764B4D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BA31EE1-1BA1-BA46-A24E-A979B9A92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CBB442B-A3AA-7C42-A195-DF5A7EF99F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98DC998-2923-C145-90DB-21ED761BE54B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4BD2130-2234-B347-B902-93720501C3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DDD7A75-77F8-0044-8913-5FEE92208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C3259B5-AD1B-F346-A752-7FE09D21A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7CADD97-587C-6743-B685-D3777317E516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F591512-82A3-E64F-A39B-773C6619E3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4E3D948-7983-1F41-ADA2-B0BF42B9E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0BDAF2D-30AD-4444-A49C-98E0B4AD0C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8737FFA-734F-694E-A242-44F21988025F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3DE077E-CE67-E048-BC5F-E04516538A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B05985F-F1C7-AF41-99A7-E0BAE5DDE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ABD5DB2-70A8-C644-B855-C6E3156941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0009EA2-BEC0-704A-AF45-AC02B13EB755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1B91763-D077-D341-97A2-288F9904EA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9D96CC0-7D68-904F-8D27-D0A9E20B8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8DE5EE1-2F0E-4347-A580-06FC0239D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205238D-9F2A-7741-9F8C-4B31F4272306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A45D38C-5D27-9C4F-AD4B-125CCFD3B0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07BAAF6-B947-7647-B898-6FD7B2CDC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87C05D1-EB57-294E-B220-DA7530786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549F59A-0EAF-0A47-80C3-B4C55F944337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D4809B7-D3D4-CD4E-9D64-53824EB492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58A1F46-6105-6547-84D9-828FA97F1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14A8728-C6DE-924E-B845-4D0149859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94CDC77-15D2-FF4D-8EC4-4BDE761913FA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043DFD7-28DC-AA4F-9C4B-25D0A10ECF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DAE61DD-183D-8F43-A5C9-C336E1B16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6B297C0E-1915-DB4E-B0C2-75DFB6FD5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3A3405A-76C3-4E4D-95EF-2ABE888D1512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FE5AC18-B456-EA4F-A599-D2875C5385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F177B49-7B45-0747-B86A-70458DB72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DAD2162-7162-3B49-9EAD-BDC684A09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9633023-B62F-4840-BC44-C2DFC06211FC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DB3F219B-68ED-8B4C-8C60-F75BF4D089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528E19D5-4E82-FC47-BFCB-A9CCF51C9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2ADFD66-48F8-BB45-82DA-2CD76BAF3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DFF742C-FADC-E44C-8629-9D3C58A54E4F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537A101E-3C65-E947-A01C-81796F9A68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91629A7-BB43-674A-860F-EFE5E72DA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69F4916-DCC8-0949-BC2D-725E0A3FB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B018055-DA29-C944-A85A-819867006272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6138A02-6A99-D745-852B-39C8B921F5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A786D72-4BB5-CE4B-AF76-9A76D72AD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56BBB63-5A24-114B-A257-03FD983964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B15EBE3-998E-4046-BCF7-8AC91B097140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4F83EFA-3C9C-3549-BD9D-CC0FB17E67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5492EC8-3010-C346-806D-90DBC6588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7B435E54-4401-0544-856B-807303174C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3C07A1E-81FD-4347-89A1-EF44ACA188D9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A49F656-1F17-014A-A586-F7E6DD953E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102357EB-A8A8-6347-9286-9D202798B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5C9F36D-773E-C44F-BE16-14F8F4041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A22BFB6-D079-5444-B5D5-2E59277212DA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202FA84-D7B9-834C-97FE-C702D02BD1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3719B11-5C3C-4D47-81F7-DFA26941A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BBCD86B6-3674-0C4F-9DA4-A329BE60D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27BFEC4-0B76-B64B-8C13-486B286CC2B5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0E18A368-12D7-CA4E-A442-760A21DF87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21CFEB54-B162-8148-A0DF-E10C59E97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D58DDCE-D8CD-7D47-A8B8-1386F4EE4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596955B-5FD1-BF4C-BD3B-DED29A3D3117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C7A82E7-5690-9244-A506-AE0A19B762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E7CC9266-5534-F94A-8DCB-A5C06B211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EE62EB8A-A74C-3D4A-80F0-71575274FA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168A9D8-A306-3C46-9D1F-15AE46C9DF5E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1BF5A3B-1807-6C49-9138-961F82E846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29B8727-B783-E341-8690-D5F6CAD48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BB1E0154-19B6-A642-94BD-EE9EE65AF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A188930-1568-9840-8E47-4DF5B2D0B1C1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F2DD098-2D29-E340-8550-AE211D17ED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3C2875F6-AFAA-0D4B-8196-C092D5BF4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D31D9D7F-D4A3-E742-9F4D-7240AA1E3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E8480D0-5703-8846-9F7D-3A585EFADFEA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AC79687B-7A6D-314E-BE2C-73B16921AC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BAE7904-FC1C-A943-992F-0381EA13C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F0B96C2-9DEA-804F-AB80-9A901EFDF9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A8B1CDA-0FED-EC4A-94A8-6EC7E610CB71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B33C654-0669-C945-B33F-D2AB33A260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5BD2D29-432E-534C-8603-52CA4BFD6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C7BF2CD-6A45-714F-9118-811214DBA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3C328F6-E8E0-4644-ACA2-993984D8A9AF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CFDC69B-1937-EE4D-9C04-811A441F6E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8937852-B266-9F49-81CE-AAA03120E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D9B5340-8B59-4E46-ADAB-EB0F6B79B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EB27FB1-9800-9B4D-80D4-A6CB6EDF6C65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359869F-1186-CB48-B597-DF3EBF62E8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9F9BFE1-721E-904F-92A7-8C6CF3C4C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739C32C-D37B-C347-BA94-AF4FFC9C59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C0B938F-9899-A04C-AEA1-35E8A55A680B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C063C3F-0B74-EA4E-A651-E6931C65F7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24E5EE9-3874-AC4A-9D5F-79D9F8855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4D271D35-904A-6C4E-ADE9-D701DF8D5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7590DD4-D41D-2147-986F-A52353F15711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42F3DEA-F2F7-CC48-BBAC-D95F7F08F2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FF87CC3-3154-E947-89BE-83EDE8585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6FF0D040-A8A3-5249-BA62-0613E10072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7117B-A190-B44A-A6C9-01C358EAD66B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78782A5-B7D5-E842-AB63-241A13FC3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A654617-6172-B248-BE05-1B6AD6E524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344FF6B-DE4A-EF45-A79E-58440F52E3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84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F55352-63F0-E845-BD6E-4BF12EFB5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29703-DEBE-EF4E-BAFA-94CC603EDEA7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97B273-A741-B841-91D2-94F58EC33E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C05997-B1CC-0D45-AD1C-98406F551F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54C89-FC12-3A4D-A07C-DA6F9E245F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03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F3BE58-7E19-DF41-B25C-664728DC81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A1DF4-8821-484D-9580-D6D059ABF5F8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319E2-9173-1347-A667-667144A9DF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04E4D9-A136-0B4E-A1DD-3B0994EEC4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3824B-480B-D64A-B2D3-44268FFB7B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9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447E2D-C61A-8E48-847C-C1A5F3FB7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8283E-2AF0-F04D-A2EA-F062A06560D6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AD481B-34E3-CD47-9593-0090703A4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5D04F7-138C-6A46-96C2-F4E43D6DD6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3A12AB-34B4-714D-841A-2A3597D83D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14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71E372-F632-5D49-812B-6BAAAECC1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4BEE6-FF99-3545-A7D0-9B57A6E59BFD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1ECAF-E51F-8749-928C-E4314239E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9FC60A-5ECF-3F4A-B68D-1F24455E98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0911B-A708-6F45-B88D-8944646483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69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8D167-BCD0-0C4F-B602-90B7FA989B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A57D3-8E98-1E46-A1E7-C6D6E5A21E08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00A581-8BF3-6A4E-AA7F-3D2E8EADD3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C74D8-D844-5543-B3EE-6B82929EE9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8213D7-3169-624B-B1F9-D5C416B710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01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D3E797-05C8-1549-971C-FDB205D13C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A4356-BCB0-9F45-B4EC-95558B6BA32C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B42E066-30A3-CE43-B8DD-F77EF1D3E2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4AB2BA9-91F8-8143-8CF0-F7B0C9D586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9231E-7917-0748-B4F7-36B2884665F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6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E3879A7-7C21-F940-A403-F72A0F3ED0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919A8-8F39-104A-B876-15BE8441B757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90BC96-876C-F244-9997-63E2E1305D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C65373-DC92-6442-BD7B-03A739E442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CEE49-380C-474A-9E24-3D2B685166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95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A98C62A-5401-874B-9D93-E0820B23EA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96D04-827A-2E4B-8F96-6C9378081054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7D1C52-FEFB-514F-BB1A-2D176A428F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0A1CA7-58DD-BE4C-B20F-B6C76939B7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A7C3-595C-0B4A-8F6B-34103B76B0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9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9F370D-3127-6242-9DD8-E0975CEF92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FBF3F-EF52-3141-9B7E-CADDB9A6A27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C338A3-935E-1549-9E06-A4BEF51F4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57C5D-5C23-8C42-8B40-95293A863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E01B5-C6DC-BE4A-A053-7B59E8B8E2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03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8BC75-FAB4-BB41-BF3E-4A7418997B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9FD99-135D-804B-A175-6EAB0E1DD8B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9735C-C697-6445-9D5F-60E273DBFD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2A9643-1906-8D41-A1E6-6513203B41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6659C-0FCF-714B-B4A0-C929C32425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639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CDDDED8-E8BB-6148-B622-38BFA8E23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05ECF77-5475-3644-B373-37EDFE142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7AD88A8-1B07-3842-838D-7ADE2B9BCD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0A759A0-A510-7D42-B0EA-CC97CB81F1CA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D2E4396-2111-A446-ADFB-45FC7B13DA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47527BF-5F72-7440-8B88-1A6F3DDCC6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CA6258C8-77FE-3B46-A209-C2514C59D4D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A3D95DC-00DD-8D4A-A58B-9493ADB4D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354408BB-8035-064B-9EEB-BE30C5CF48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C4469B-D10F-224B-B783-6EFCB501F24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D69F351-8388-A34B-8929-C733643469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Lock-based Concurrent </a:t>
            </a:r>
            <a:br>
              <a:rPr lang="zh-CN" altLang="en-US" sz="3200">
                <a:ea typeface="宋体" panose="02010600030101010101" pitchFamily="2" charset="-122"/>
              </a:rPr>
            </a:br>
            <a:r>
              <a:rPr lang="en-US" altLang="zh-CN" sz="3200">
                <a:ea typeface="宋体" panose="02010600030101010101" pitchFamily="2" charset="-122"/>
              </a:rPr>
              <a:t>Data Structures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3CAFBF9F-1DAE-E54D-BC83-38C3AFFC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E4FE4A-111F-8940-BD85-403ED82E819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74B071C-F804-AB4E-A66C-CE39946B0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22098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Represent a single logical counter via numerous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local</a:t>
            </a:r>
            <a:r>
              <a:rPr lang="en-US" altLang="zh-CN">
                <a:ea typeface="宋体" panose="02010600030101010101" pitchFamily="2" charset="-122"/>
              </a:rPr>
              <a:t> physical counters (one per CPU core), as well as a single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global</a:t>
            </a:r>
            <a:r>
              <a:rPr lang="en-US" altLang="zh-CN">
                <a:ea typeface="宋体" panose="02010600030101010101" pitchFamily="2" charset="-122"/>
              </a:rPr>
              <a:t> counter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E3FEE70-EE3E-EB4D-92A1-D70CCB0FD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Scalable Counting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2E68C8-C1A2-1640-A81B-31E19772765D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3733800"/>
          <a:ext cx="4751387" cy="22002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1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E9BB4E7-3DFA-4341-A35F-923443A24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76663"/>
            <a:ext cx="312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u="sng" dirty="0">
                <a:latin typeface="FandolSong" pitchFamily="2" charset="-128"/>
              </a:rPr>
              <a:t>Example</a:t>
            </a:r>
            <a:r>
              <a:rPr lang="en-US" altLang="zh-CN" sz="2000" b="0" dirty="0">
                <a:latin typeface="FandolSong" pitchFamily="2" charset="-128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A machine with 4 CPUs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- 4 local counter (</a:t>
            </a:r>
            <a:r>
              <a:rPr lang="en-US" altLang="zh-CN" sz="2000" dirty="0">
                <a:latin typeface="Consolas" panose="020B0609020204030204" pitchFamily="49" charset="0"/>
              </a:rPr>
              <a:t>L1-L4</a:t>
            </a:r>
            <a:r>
              <a:rPr lang="en-US" altLang="zh-CN" sz="2000" b="0" dirty="0">
                <a:latin typeface="FandolSong" pitchFamily="2" charset="-128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- 1 global counter (</a:t>
            </a:r>
            <a:r>
              <a:rPr lang="en-US" altLang="zh-CN" sz="2000" dirty="0">
                <a:latin typeface="Consolas" panose="020B0609020204030204" pitchFamily="49" charset="0"/>
              </a:rPr>
              <a:t>G</a:t>
            </a:r>
            <a:r>
              <a:rPr lang="en-US" altLang="zh-CN" sz="2000" b="0" dirty="0">
                <a:latin typeface="FandolSong" pitchFamily="2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5D2066F7-9060-B04A-9FC6-8F47BB19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8E0D8-A182-DC47-B0BE-77C7B6F4C89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4CDE0C6-AFDA-F542-8650-30D8AE564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/>
              <a:t>Scalable Write (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increment/decrement</a:t>
            </a:r>
            <a:r>
              <a:rPr lang="en-US" altLang="zh-CN" dirty="0"/>
              <a:t>)</a:t>
            </a:r>
            <a:endParaRPr lang="en-US" altLang="zh-CN" dirty="0">
              <a:ea typeface="宋体" charset="0"/>
            </a:endParaRP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Each local counter is synchronized via the corresponding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local</a:t>
            </a:r>
            <a:r>
              <a:rPr lang="en-US" altLang="zh-CN" dirty="0">
                <a:ea typeface="宋体" charset="0"/>
              </a:rPr>
              <a:t> lock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Each thread always increases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local</a:t>
            </a:r>
            <a:r>
              <a:rPr lang="en-US" altLang="zh-CN" dirty="0">
                <a:ea typeface="宋体" charset="0"/>
              </a:rPr>
              <a:t> counter on the same CPU core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Local values are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periodically</a:t>
            </a:r>
            <a:r>
              <a:rPr lang="en-US" altLang="zh-CN" dirty="0">
                <a:ea typeface="宋体" charset="0"/>
              </a:rPr>
              <a:t> transferred to the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global</a:t>
            </a:r>
            <a:r>
              <a:rPr lang="en-US" altLang="zh-CN" dirty="0">
                <a:ea typeface="宋体" charset="0"/>
              </a:rPr>
              <a:t> counter (local counter is reset to zero)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Global counter is synchronized via the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global</a:t>
            </a:r>
            <a:r>
              <a:rPr lang="en-US" altLang="zh-CN" dirty="0">
                <a:ea typeface="宋体" charset="0"/>
              </a:rPr>
              <a:t> lock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Sloppiness (S)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The frequency of local-to-global transfer</a:t>
            </a:r>
            <a:endParaRPr lang="en-US" altLang="zh-CN" dirty="0">
              <a:ea typeface="宋体" charset="0"/>
            </a:endParaRPr>
          </a:p>
          <a:p>
            <a:pPr marL="457200" lvl="1" indent="0">
              <a:buFontTx/>
              <a:buNone/>
              <a:defRPr/>
            </a:pPr>
            <a:endParaRPr lang="en-US" altLang="zh-CN" sz="1600" dirty="0">
              <a:ea typeface="宋体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72688EE-78A9-5A43-BB4E-E8501F49A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C08137FA-55B9-5149-9EDA-80CBE6BB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407846-B17E-3E4E-8F22-B8B1F9701CE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1B1B241-6371-F246-B1F7-0056DC5A7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3375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A machine with 4 CPUs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 = 5</a:t>
            </a:r>
            <a:endParaRPr lang="en-US" altLang="zh-CN" b="1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8FA68ED-6211-1242-9BA8-4368EB63E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65DD7A-9A55-0345-8E9E-837EDEAA8651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3201988"/>
          <a:ext cx="6172200" cy="3968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2DD239E-17DB-9F4F-9AB0-8DCD34000643}"/>
              </a:ext>
            </a:extLst>
          </p:cNvPr>
          <p:cNvGraphicFramePr>
            <a:graphicFrameLocks noGrp="1"/>
          </p:cNvGraphicFramePr>
          <p:nvPr/>
        </p:nvGraphicFramePr>
        <p:xfrm>
          <a:off x="782638" y="2806700"/>
          <a:ext cx="6172200" cy="39528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3707132969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29990534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4013429146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721506405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1268824840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368012834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5995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1EBA0C2-A543-D44E-8C24-388F53D7BC86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5943600"/>
          <a:ext cx="6172200" cy="3968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522163523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424959461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3163261486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3630448925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1487841549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27677005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-&gt;0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 (from L4)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65522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337F92-FAD9-1944-974B-53D85CECA56B}"/>
              </a:ext>
            </a:extLst>
          </p:cNvPr>
          <p:cNvGraphicFramePr>
            <a:graphicFrameLocks noGrp="1"/>
          </p:cNvGraphicFramePr>
          <p:nvPr/>
        </p:nvGraphicFramePr>
        <p:xfrm>
          <a:off x="787400" y="5541963"/>
          <a:ext cx="6172200" cy="3952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251090201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90343028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1583893600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189385944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793633149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1927098650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5-&gt;0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(from L1)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431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662F4E2-281F-1947-A06E-E6F4A3691A61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5148263"/>
          <a:ext cx="6172200" cy="3952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361667186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113098583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3454734122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95120798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858947620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3880466734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9831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0A3D4AD-BA98-6D44-BEA6-8A9B272B849D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3956050"/>
          <a:ext cx="6172200" cy="11890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1988998427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57897865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1108085736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3147743961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164790969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257249698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08307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705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8814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C42262F-9A63-9B4F-A69F-66011EDDF27F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3581400"/>
          <a:ext cx="6172200" cy="3968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315058156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4287840992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77663943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98493147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222967373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361742801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18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1D6DE665-4490-0145-8C0A-924ED56D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813CFE-0E9A-4343-BACC-E5C4B760E6B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97F099E-1BFB-6E4A-BCF8-4A6926660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Scalable Read (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</a:rPr>
              <a:t>get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Read global counter exclusively via the global lock</a:t>
            </a:r>
          </a:p>
          <a:p>
            <a:pPr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Exact (non-scalable) Read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Acquire all the local locks and the global lock</a:t>
            </a:r>
          </a:p>
          <a:p>
            <a:pPr lvl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Add up the local counters and the global counter</a:t>
            </a:r>
          </a:p>
          <a:p>
            <a:pPr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How to set the sloppiness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Smaller S: more precise and more non-scalable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Bigger S: more imprecise and more scalable 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A9ED9CF-8C2D-2244-9AE6-EEF708730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8827FD19-793F-2444-8CB6-C81F8DA1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9CD29F-F657-5743-977A-5406AC6DBF9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D5BC957-79E8-4D4A-B981-F90DC310E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A machine with 4 CPUs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 = 5</a:t>
            </a:r>
            <a:endParaRPr lang="en-US" altLang="zh-CN" b="1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1C3F444-46F4-FA4B-A7B5-1C140C07E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3E856-695E-2340-9010-A5AA39684627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743200"/>
          <a:ext cx="5400675" cy="32972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5-&gt;0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(from L1)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-&gt;0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 (from L4)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C9777BF-400D-4340-96D9-FE22CD010157}"/>
              </a:ext>
            </a:extLst>
          </p:cNvPr>
          <p:cNvGraphicFramePr>
            <a:graphicFrameLocks/>
          </p:cNvGraphicFramePr>
          <p:nvPr/>
        </p:nvGraphicFramePr>
        <p:xfrm>
          <a:off x="4495800" y="1465263"/>
          <a:ext cx="4876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2E690311-C065-014D-9967-8DDF14D6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5F2B1B-DFE3-7245-AC4E-9FEC4FA3E1A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8CE4571-DBD3-4440-A61F-80CF1CF00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A machine with 4 CPUs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thread adds the counter 1 million times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688DA45-6B40-C847-A567-C065DA779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2773" name="Picture 1">
            <a:extLst>
              <a:ext uri="{FF2B5EF4-FFF2-40B4-BE49-F238E27FC236}">
                <a16:creationId xmlns:a16="http://schemas.microsoft.com/office/drawing/2014/main" id="{AB604125-A577-2C4F-BBC0-66C1D121B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709863"/>
            <a:ext cx="48006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4A918EE9-D3E4-9E4B-888D-37817EBA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62F0A1-1E61-FA43-8824-B4E3F849D32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B6777D6-EC78-5349-96A1-A975F5345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4CB898CE-5E08-4B43-9724-55C59E39C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__counter_t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global        // global count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pthread_mutex_t glock;        // global lock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local[NCPUS]; // local counter (per cpu)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pthread_mutex_t llock[NCPUS]; // ... and locks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threshold;    // update frequency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counter_t;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550725A7-9F91-264A-B0A9-3916CC15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9E616-1F4E-3540-8F27-12E9AC3B4F6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A1D049A-065D-8C40-9067-FC4D7ED23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9EBFD9CF-A449-FA41-8AB7-AC52FEE52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init: record threshold, init locks, init values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      if all local counts and global count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init (counter_t *c, int threshold)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c-&gt;threshold = threshold;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c-&gt;global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pthread_mutex_init(&amp;c-&gt;glock,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for (i = 0; i &lt; NCPUS; i++)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c-&gt;local[i]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pthread_mutex_init(c-&gt;llock[i],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1D7DE2F1-64F7-ED41-AB89-4E94C9B3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DE570E-7C7A-0C4E-9956-78EDEE431B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6D75F09-B614-D549-B03A-97E41C2C1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9EEC9F6A-E57A-0E4A-A11D-972BB7618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583613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update: usually, just grab local lock and update local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        amount once local count has risen by ‘threshold’,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        grab global lock and transfer local values to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update (counter_t *c, int threadID, int amt)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cpu = threadID % NCPUS;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pthread_mutex_lock(&amp;c-&gt;llock[cpu]);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c-&gt;local[cpu] += amt;                // assumes amt &gt;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(c-&gt;local[cpu] &gt;= c-&gt;threshold) { // transfer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pthread_mutex_lock(&amp;c-&gt;glock);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c-&gt;global += c-&gt;local[cpu];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pthread_mutex_unlock(&amp;c-&gt;glock);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c-&gt;local[cpu]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pthread_mutex_unlock(&amp;c-&gt;llock[cpu]);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7094A41A-987A-394D-A853-8827916E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0B96B1-A13A-4E42-93A5-4BF67EA1153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06BCB2-59F1-E140-A1FF-2CA8BC702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F9BDDE6E-7314-074B-A8F4-9AD2EBE4D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583613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get: just return global amount (which may not be perfect)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get (counter_t *c)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val = c-&gt;global;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val; // only approximate!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43370A86-641C-B249-AC8A-1AA23327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A76313-AE23-2547-B8D6-E4722D39D9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D296372-AC99-B34A-80A5-7F523B74D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We have introduced how to protect a </a:t>
            </a:r>
            <a:r>
              <a:rPr lang="en-US" altLang="zh-CN" b="1">
                <a:ea typeface="宋体" panose="02010600030101010101" pitchFamily="2" charset="-122"/>
              </a:rPr>
              <a:t>critical section</a:t>
            </a:r>
            <a:r>
              <a:rPr lang="en-US" altLang="zh-CN">
                <a:ea typeface="宋体" panose="02010600030101010101" pitchFamily="2" charset="-122"/>
              </a:rPr>
              <a:t> using semaphores. Now we introduce a more basic way – lock</a:t>
            </a:r>
          </a:p>
          <a:p>
            <a:r>
              <a:rPr lang="en-US" altLang="zh-CN">
                <a:ea typeface="宋体" panose="02010600030101010101" pitchFamily="2" charset="-122"/>
              </a:rPr>
              <a:t>Lock is type of variables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lock variable has  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Two states: unlocked or locked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Unlocked: no thread holds the lock (also known as available or free)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Locked: exactly one thread holds the lock (known as acquired or held)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D8303B8-B18B-954A-9877-E75C6FA51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Idea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365EFF9D-3953-2B42-A4BD-69EC91A6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831BC-CED6-B046-BFF7-9B4DD971C8B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FE59B3C-18DA-0B44-A86F-6F5458F13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42FCA3A8-D0A9-5345-BACE-1F49B3CA0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__node_t {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basic node structure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key;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struct __node_t *next;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node_t;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__list_t {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basic list structure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node_t          *head;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 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list_t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List_Init(list_t *L)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pthread_mutex_init(&amp;L-&gt;lock,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3186D5B6-BE6B-B64D-A0ED-957D5AFA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7C33DF-F301-9E48-B5E8-261D06497BC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82D682C-CF4A-FE46-91CE-A830B635D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 (sequential)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D80BFBA1-79D5-3747-A017-956CC3D1D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void List_Insert(list *L, int key)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  <a:endParaRPr lang="en-US" altLang="zh-CN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16CC790E-F5E0-9745-87F8-C0CE2C31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D3001-DF89-1C4C-8DEB-7A681D45D8B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4BB2962-E210-BF46-B332-557925AFE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 (concurrent buggy)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D1A37468-9B33-454C-B2B4-19BFD8C44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void List_Insert(list *L, int key)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pthread_mutex_lock(&amp;L-&gt;lock);</a:t>
            </a:r>
            <a:endParaRPr lang="en-US" altLang="zh-CN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  <a:endParaRPr lang="en-US" altLang="zh-CN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pthread_mutex_unlock(&amp;L-&gt;lock);</a:t>
            </a:r>
            <a:endParaRPr lang="en-US" altLang="zh-CN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BF33805D-93DA-AD4C-A30F-5CE53F09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DFE08-E4FA-BD4F-B6FD-8913D032AB0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80A9703-B8A4-AC45-B4D3-B0A58174A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 (concurrent still buggy)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B3235F6F-AF0F-8E4A-A2D9-6D7E01FC4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List_Insert(list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perror(“malloc”);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fail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3441EE41-E2A0-DD49-894A-3A03DD2D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31FE5C-43A2-914D-8E0A-730827795A9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C15F54E-F7E0-FB45-A98B-5F5DBC8B3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546832EA-039E-AC45-AA42-6D45F2A36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List_Insert(list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perror(“malloc”);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fail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306FF-05BE-7A4F-96E2-CC9444E53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3" y="3101975"/>
            <a:ext cx="1925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FandolSong" pitchFamily="2" charset="-128"/>
              </a:rPr>
              <a:t>exceptional control flow</a:t>
            </a:r>
            <a:endParaRPr lang="zh-CN" altLang="en-US" sz="2000" b="0" dirty="0">
              <a:solidFill>
                <a:srgbClr val="0000FF"/>
              </a:solidFill>
              <a:latin typeface="FandolSong" pitchFamily="2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DD286-CA6C-564B-93C0-B7001C78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971800"/>
            <a:ext cx="4495800" cy="990600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6F4B2162-39F7-5247-AAFC-D152F1F3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C1D87B-5E18-D447-B4D8-EB5E08CCAA5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91C79D2-0F39-AF47-AF94-874719959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9DCEC56C-A4E1-1147-AC8F-C1A698D8E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List_Lookup(list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*curr = L-&gt;head;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(curr)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if (curr-&gt;key ==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return 0;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curr = curr-&gt;next;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failure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ECDEE-D73D-AB43-BA70-DB49E503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254375"/>
            <a:ext cx="1925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FandolSong" pitchFamily="2" charset="-128"/>
              </a:rPr>
              <a:t>exceptional control flow</a:t>
            </a:r>
            <a:endParaRPr lang="zh-CN" altLang="en-US" sz="2000" b="0" dirty="0">
              <a:solidFill>
                <a:srgbClr val="0000FF"/>
              </a:solidFill>
              <a:latin typeface="FandolSong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49F44A-4548-4448-B621-B797189BC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76600"/>
            <a:ext cx="4495800" cy="685800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6B64BD18-FF4A-C440-A741-A8BB0F98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BF679-E3FE-D348-8730-E7154786037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2C63167-20AE-FB46-8165-2BBEB4D44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Simple Concurrent Linked List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lock to synchronize the whole insert and lookup function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Don’t forget to release the lock for exceptional control flow (error prone)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5B46D16-9DD6-1241-975C-719E98B9D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Linked Lists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B86AD2-EB02-0242-A37E-70E25F132035}"/>
              </a:ext>
            </a:extLst>
          </p:cNvPr>
          <p:cNvSpPr/>
          <p:nvPr/>
        </p:nvSpPr>
        <p:spPr>
          <a:xfrm>
            <a:off x="1219200" y="4227513"/>
            <a:ext cx="6705600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b="0" dirty="0">
                <a:latin typeface="FandolSong" pitchFamily="2" charset="-128"/>
              </a:rPr>
              <a:t>A recent study of Linux kernel patches found that a huge fraction of bugs (nearly 40%) are found on such </a:t>
            </a:r>
            <a:r>
              <a:rPr lang="en-US" altLang="zh-CN" sz="2400" b="0" dirty="0">
                <a:solidFill>
                  <a:srgbClr val="FF0000"/>
                </a:solidFill>
                <a:latin typeface="FandolSong" pitchFamily="2" charset="-128"/>
              </a:rPr>
              <a:t>rarely-taken code paths</a:t>
            </a:r>
            <a:endParaRPr lang="zh-CN" altLang="en-US" sz="2400" b="0" dirty="0">
              <a:solidFill>
                <a:srgbClr val="FF0000"/>
              </a:solidFill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983C279B-B66F-914A-AD07-E2AF7A27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0342C-EC26-0F4E-A2E4-2A7D66093C3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C13AE3D-5DEE-3646-AD23-2CCA088E5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Can we avoid calling unlock in the failure path?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List_Insert(): malloc() itself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thread-safe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List_Lookup():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common</a:t>
            </a:r>
            <a:r>
              <a:rPr lang="en-US" altLang="zh-CN">
                <a:ea typeface="宋体" panose="02010600030101010101" pitchFamily="2" charset="-122"/>
              </a:rPr>
              <a:t> exit path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46BA76BB-4E78-844F-BF56-C16FD5502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Linked Lists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08BD4418-5178-F148-B8C1-D2F3E5C3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140C3F-793D-6D45-B6E7-2FE4F27ADAD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7F1BAD3-01AA-FC4D-BC1C-3B465A2FC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A5E1692D-08D2-5E4D-9281-F8C4819C1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List_Insert(list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synchronization not needed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perror(“malloc”);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new-&gt;key = key;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8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just lock critical section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7517A80F-F740-9F42-91A1-4F1285E4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D5129-08A5-C443-92BE-AA664C278F4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B4BFF10-C5CD-2241-AC91-85FDD3F29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785C2F7C-1E14-7C42-B0BC-7408D34EE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List_Lookup(list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rv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*curr = L-&gt;head;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(curr)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if (curr-&gt;key ==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rv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break;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curr = curr-&gt;next;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rv;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6978ABE0-685B-EC41-8607-806F8A95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474452-37C1-F84C-9CE6-5402F9A00DD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D0DE97A-6636-7A4A-A31A-FD716F5CD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Pthread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0319BDEB-9004-994A-9F62-B021D6D56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3124200"/>
            <a:ext cx="7897812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pthread_mutex_t lock = PTHREAD_MUTEX_INITIALIZER;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int rc = pthread_mutex_init(&amp;lock, NULL);</a:t>
            </a:r>
          </a:p>
          <a:p>
            <a:pPr>
              <a:buFontTx/>
              <a:buNone/>
            </a:pPr>
            <a:endParaRPr lang="en-US" altLang="zh-CN" sz="22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pthread_mutex_lock(&amp;lock);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balance = balance + 1;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pthread_mutex_unlock(&amp;lock);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F5C171-DF28-A347-991B-78DD82618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charset="0"/>
              </a:rPr>
              <a:t>The POSIX library provides mutual exclusion between threads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charset="0"/>
              </a:rPr>
              <a:t>Also known as </a:t>
            </a:r>
            <a:r>
              <a:rPr lang="en-US" altLang="zh-CN" b="0" kern="0" dirty="0" err="1">
                <a:latin typeface="FandolSong" pitchFamily="2" charset="-128"/>
                <a:ea typeface="宋体" charset="0"/>
              </a:rPr>
              <a:t>mutex</a:t>
            </a:r>
            <a:endParaRPr lang="en-US" altLang="zh-CN" b="0" kern="0" dirty="0">
              <a:latin typeface="FandolSong" pitchFamily="2" charset="-128"/>
              <a:ea typeface="宋体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0DEC8CF4-2A46-4646-8EC9-8D0A1CBE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9438A9-C374-8B4B-92B9-45A173B1DA0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0D1B553-BD1A-2C4B-9AA5-C0C57F14D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33528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Hand-over-hand locking (a.k.a. lock coupling)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lock per node</a:t>
            </a:r>
            <a:r>
              <a:rPr lang="en-US" altLang="zh-CN">
                <a:ea typeface="宋体" panose="02010600030101010101" pitchFamily="2" charset="-122"/>
              </a:rPr>
              <a:t> of the list, rather than a single lock for the entire list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Grab the next node’s lock before releasing the current node’s lock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overheads of acquiring and releasing locks for each node make it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impractical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154C82F-89A6-C24D-B931-5AEAF6116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Scaling Linked Lists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6EB5A-F8F2-9A42-966C-06E328BC965B}"/>
              </a:ext>
            </a:extLst>
          </p:cNvPr>
          <p:cNvSpPr/>
          <p:nvPr/>
        </p:nvSpPr>
        <p:spPr>
          <a:xfrm>
            <a:off x="1219200" y="4981575"/>
            <a:ext cx="69342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latin typeface="FandolSong" pitchFamily="2" charset="-128"/>
              </a:rPr>
              <a:t>MORE CONCURRENCY ISN’T NECESSARILY FASTER</a:t>
            </a:r>
            <a:endParaRPr lang="zh-CN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39E42DB6-9E3D-F842-9AD0-7E5F31E0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337753-7B21-6C40-BA0A-B3DF00994D5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1CEBF15-1A53-8749-9994-7086E3E21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Simple (always work) Solution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 a big lock (leave it as homework)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Michael and Scott Concurrent Queues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 two locks, one for head, and one for tail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Queue_Enqueue always uses tail lock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Queue_Dequeue always uses head lock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dummy node enables the separation of head and tail operations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Only one thread can do dequeuer and only one thread can do enqueue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Dequeue and Enqueue can be parallel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F2EBD8C-9E88-EB41-AD95-E9575EED8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Queues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6C3C4D24-DD66-C94D-B79C-3BFF83AB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E16A13-ECE8-A842-BC48-24F52156D58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22A1323-BE0C-4848-89CA-24E939A8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D6CDA629-6539-AD44-AC66-D53677B65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__node_t { 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 key;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struct __node_t *next;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node_t;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__queue_t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node_t          *head;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node_t          *tail;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pthread_mutex_t  head_lock;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  tail_lock;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queue_t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11506ECE-E361-564F-B87B-8C7C33DF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56056E-AA93-1240-A25B-1615E47DC3F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21D9744-4B4F-9243-B88E-B382B9AB8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69636" name="组合 3">
            <a:extLst>
              <a:ext uri="{FF2B5EF4-FFF2-40B4-BE49-F238E27FC236}">
                <a16:creationId xmlns:a16="http://schemas.microsoft.com/office/drawing/2014/main" id="{B9981764-8A99-654E-8E80-58E96987244F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1905000"/>
            <a:ext cx="1143000" cy="914400"/>
            <a:chOff x="2405744" y="2514600"/>
            <a:chExt cx="1143000" cy="914400"/>
          </a:xfrm>
        </p:grpSpPr>
        <p:sp>
          <p:nvSpPr>
            <p:cNvPr id="69654" name="椭圆 1">
              <a:extLst>
                <a:ext uri="{FF2B5EF4-FFF2-40B4-BE49-F238E27FC236}">
                  <a16:creationId xmlns:a16="http://schemas.microsoft.com/office/drawing/2014/main" id="{CFC60408-DAFA-0E4B-B67E-F99C46B9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9655" name="文本框 2">
              <a:extLst>
                <a:ext uri="{FF2B5EF4-FFF2-40B4-BE49-F238E27FC236}">
                  <a16:creationId xmlns:a16="http://schemas.microsoft.com/office/drawing/2014/main" id="{8F5CE3CD-2118-AC40-890C-61384550F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637" name="组合 10">
            <a:extLst>
              <a:ext uri="{FF2B5EF4-FFF2-40B4-BE49-F238E27FC236}">
                <a16:creationId xmlns:a16="http://schemas.microsoft.com/office/drawing/2014/main" id="{E0C84C14-7A49-3E4A-B046-602447952335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4419600"/>
            <a:ext cx="1143000" cy="914400"/>
            <a:chOff x="2405744" y="2514600"/>
            <a:chExt cx="1143000" cy="914400"/>
          </a:xfrm>
        </p:grpSpPr>
        <p:sp>
          <p:nvSpPr>
            <p:cNvPr id="69652" name="椭圆 11">
              <a:extLst>
                <a:ext uri="{FF2B5EF4-FFF2-40B4-BE49-F238E27FC236}">
                  <a16:creationId xmlns:a16="http://schemas.microsoft.com/office/drawing/2014/main" id="{7806BA6C-5A11-6643-87E4-98A1059A1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9653" name="文本框 12">
              <a:extLst>
                <a:ext uri="{FF2B5EF4-FFF2-40B4-BE49-F238E27FC236}">
                  <a16:creationId xmlns:a16="http://schemas.microsoft.com/office/drawing/2014/main" id="{C373560F-231D-5C45-95DF-16DDC61A5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9638" name="直接箭头连接符 5">
            <a:extLst>
              <a:ext uri="{FF2B5EF4-FFF2-40B4-BE49-F238E27FC236}">
                <a16:creationId xmlns:a16="http://schemas.microsoft.com/office/drawing/2014/main" id="{321256C4-4E7A-4542-A339-45EC6C191DD0}"/>
              </a:ext>
            </a:extLst>
          </p:cNvPr>
          <p:cNvCxnSpPr>
            <a:cxnSpLocks noChangeShapeType="1"/>
            <a:stCxn id="69654" idx="4"/>
          </p:cNvCxnSpPr>
          <p:nvPr/>
        </p:nvCxnSpPr>
        <p:spPr bwMode="auto">
          <a:xfrm>
            <a:off x="2568575" y="28194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39" name="直接箭头连接符 13">
            <a:extLst>
              <a:ext uri="{FF2B5EF4-FFF2-40B4-BE49-F238E27FC236}">
                <a16:creationId xmlns:a16="http://schemas.microsoft.com/office/drawing/2014/main" id="{14D4F31A-024F-4746-A3D1-A66221B3808A}"/>
              </a:ext>
            </a:extLst>
          </p:cNvPr>
          <p:cNvCxnSpPr>
            <a:cxnSpLocks noChangeShapeType="1"/>
            <a:endCxn id="69652" idx="0"/>
          </p:cNvCxnSpPr>
          <p:nvPr/>
        </p:nvCxnSpPr>
        <p:spPr bwMode="auto">
          <a:xfrm>
            <a:off x="2568575" y="40386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0" name="文本框 14">
            <a:extLst>
              <a:ext uri="{FF2B5EF4-FFF2-40B4-BE49-F238E27FC236}">
                <a16:creationId xmlns:a16="http://schemas.microsoft.com/office/drawing/2014/main" id="{F9244487-AC25-9A40-B367-FAC402E4B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6863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1" name="直接箭头连接符 23">
            <a:extLst>
              <a:ext uri="{FF2B5EF4-FFF2-40B4-BE49-F238E27FC236}">
                <a16:creationId xmlns:a16="http://schemas.microsoft.com/office/drawing/2014/main" id="{5AAAB19A-1B9E-FA4F-9878-3DE5FE3BDF84}"/>
              </a:ext>
            </a:extLst>
          </p:cNvPr>
          <p:cNvCxnSpPr>
            <a:cxnSpLocks noChangeShapeType="1"/>
            <a:stCxn id="69640" idx="3"/>
            <a:endCxn id="69653" idx="1"/>
          </p:cNvCxnSpPr>
          <p:nvPr/>
        </p:nvCxnSpPr>
        <p:spPr bwMode="auto">
          <a:xfrm flipV="1">
            <a:off x="1006475" y="4876800"/>
            <a:ext cx="996950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2" name="文本框 27">
            <a:extLst>
              <a:ext uri="{FF2B5EF4-FFF2-40B4-BE49-F238E27FC236}">
                <a16:creationId xmlns:a16="http://schemas.microsoft.com/office/drawing/2014/main" id="{A707029B-2F72-2643-AA19-5AEE09D8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90750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3" name="直接箭头连接符 28">
            <a:extLst>
              <a:ext uri="{FF2B5EF4-FFF2-40B4-BE49-F238E27FC236}">
                <a16:creationId xmlns:a16="http://schemas.microsoft.com/office/drawing/2014/main" id="{B166E8FC-C875-F149-942C-24750A5FB4ED}"/>
              </a:ext>
            </a:extLst>
          </p:cNvPr>
          <p:cNvCxnSpPr>
            <a:cxnSpLocks noChangeShapeType="1"/>
            <a:stCxn id="69642" idx="3"/>
          </p:cNvCxnSpPr>
          <p:nvPr/>
        </p:nvCxnSpPr>
        <p:spPr bwMode="auto">
          <a:xfrm flipV="1">
            <a:off x="1246188" y="2381250"/>
            <a:ext cx="82232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9644" name="组合 29">
            <a:extLst>
              <a:ext uri="{FF2B5EF4-FFF2-40B4-BE49-F238E27FC236}">
                <a16:creationId xmlns:a16="http://schemas.microsoft.com/office/drawing/2014/main" id="{C2C4EE68-6765-1A41-9BA4-FCC34508034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933575"/>
            <a:ext cx="1143000" cy="914400"/>
            <a:chOff x="2405744" y="2514600"/>
            <a:chExt cx="1143000" cy="914400"/>
          </a:xfrm>
        </p:grpSpPr>
        <p:sp>
          <p:nvSpPr>
            <p:cNvPr id="69650" name="椭圆 30">
              <a:extLst>
                <a:ext uri="{FF2B5EF4-FFF2-40B4-BE49-F238E27FC236}">
                  <a16:creationId xmlns:a16="http://schemas.microsoft.com/office/drawing/2014/main" id="{48676728-97A5-B24A-ABF2-C58B5413F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9651" name="文本框 31">
              <a:extLst>
                <a:ext uri="{FF2B5EF4-FFF2-40B4-BE49-F238E27FC236}">
                  <a16:creationId xmlns:a16="http://schemas.microsoft.com/office/drawing/2014/main" id="{071B91F8-D77F-E245-B563-89357677B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645" name="文本框 37">
            <a:extLst>
              <a:ext uri="{FF2B5EF4-FFF2-40B4-BE49-F238E27FC236}">
                <a16:creationId xmlns:a16="http://schemas.microsoft.com/office/drawing/2014/main" id="{E02EC1DF-F974-F24E-A29E-604FE6E8E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26289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6" name="直接箭头连接符 38">
            <a:extLst>
              <a:ext uri="{FF2B5EF4-FFF2-40B4-BE49-F238E27FC236}">
                <a16:creationId xmlns:a16="http://schemas.microsoft.com/office/drawing/2014/main" id="{3980737C-3ECE-634F-8549-D15579A32AD1}"/>
              </a:ext>
            </a:extLst>
          </p:cNvPr>
          <p:cNvCxnSpPr>
            <a:cxnSpLocks noChangeShapeType="1"/>
            <a:stCxn id="69645" idx="3"/>
          </p:cNvCxnSpPr>
          <p:nvPr/>
        </p:nvCxnSpPr>
        <p:spPr bwMode="auto">
          <a:xfrm flipV="1">
            <a:off x="5105400" y="2490788"/>
            <a:ext cx="1023938" cy="3381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7" name="文本框 39">
            <a:extLst>
              <a:ext uri="{FF2B5EF4-FFF2-40B4-BE49-F238E27FC236}">
                <a16:creationId xmlns:a16="http://schemas.microsoft.com/office/drawing/2014/main" id="{69FB52E9-385D-9141-A1E3-32C54B2D4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2219325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8" name="直接箭头连接符 40">
            <a:extLst>
              <a:ext uri="{FF2B5EF4-FFF2-40B4-BE49-F238E27FC236}">
                <a16:creationId xmlns:a16="http://schemas.microsoft.com/office/drawing/2014/main" id="{5EE8CEBB-3CB6-0E49-AA8F-D3E7D11FD632}"/>
              </a:ext>
            </a:extLst>
          </p:cNvPr>
          <p:cNvCxnSpPr>
            <a:cxnSpLocks noChangeShapeType="1"/>
            <a:stCxn id="69647" idx="3"/>
          </p:cNvCxnSpPr>
          <p:nvPr/>
        </p:nvCxnSpPr>
        <p:spPr bwMode="auto">
          <a:xfrm flipV="1">
            <a:off x="5262563" y="2409825"/>
            <a:ext cx="82232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9" name="文本框 1">
            <a:extLst>
              <a:ext uri="{FF2B5EF4-FFF2-40B4-BE49-F238E27FC236}">
                <a16:creationId xmlns:a16="http://schemas.microsoft.com/office/drawing/2014/main" id="{AFC2753E-5B38-BA4F-A788-CA99A85A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8" y="4140200"/>
            <a:ext cx="4975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Head is always a dummy node whose value will never be used</a:t>
            </a:r>
            <a:endParaRPr lang="zh-CN" altLang="en-US" sz="24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1E8E7340-B336-6440-B8FA-D29FA739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231694-8143-3342-A974-3B239735D4C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9745695-3786-5848-8A03-B2F616E7C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A78F4059-8CBE-1645-867D-3BC612C0B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Queue_Init(queue_t *q)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*tmp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tmp-&gt;next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q-&gt;head = q-&gt;tail =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pthread_mutex_init(&amp;q-&gt;head_lock,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pthread_mutex_init(&amp;q-&gt;tail_lock,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9E63097A-82B9-1448-B3C0-38D814D4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C478FB-B4C2-F741-9EE0-A84FCB407ED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736FEAC-A18A-A940-B3F9-BC329389F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1B1BB306-EB1D-FF4A-8D67-688E08EC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Queue_Dequeu(queue_t *q, int value)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pthread_mutex_lock(&amp;q-&gt;head_lock);</a:t>
            </a: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*tmp = q-&gt;head;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*new_head = tmp-&gt;next;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skip the dummy node</a:t>
            </a: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(new_head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phtread_mutex_unlock(&amp;q-&gt;head_lock);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queue was empty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*value = new_head-&gt;value;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q-&gt;head = new_head;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pthread_mutex_unlock(&amp;-&gt;head_lock);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free(tmp);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774CD053-9E57-D24F-B1CF-819B363A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75C9CB-34FA-764F-AAF4-1F0B349A25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86AC1B6-A057-664A-B6A4-5351C6B90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33CB6AAD-18F4-B840-B9E0-89B08CF1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Queue_Enqueu(queue_t *q, int value)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*tmp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assert(tmp !=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tmp-&gt;value = value;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tmp-&gt;next = NULL;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pthread_mutex_lock(&amp;q-&gt;tail_lock);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q-&gt;tail-&gt;next = tmp;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q-&gt;tail = tmp;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pthread_mutex_unlock(&amp;-&gt;tail_lock);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9AC3367B-A52A-0C41-9ED8-4BD3D0F4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C5D48D-2B14-6E4C-87C2-102C45143D9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E7171E0-C279-9E40-9F8C-BC4F8935E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DeQueue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77828" name="组合 3">
            <a:extLst>
              <a:ext uri="{FF2B5EF4-FFF2-40B4-BE49-F238E27FC236}">
                <a16:creationId xmlns:a16="http://schemas.microsoft.com/office/drawing/2014/main" id="{26FEBDD3-CB58-8946-B63A-275A69FC2D25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1524000"/>
            <a:ext cx="1143000" cy="914400"/>
            <a:chOff x="2405744" y="2514600"/>
            <a:chExt cx="1143000" cy="914400"/>
          </a:xfrm>
        </p:grpSpPr>
        <p:sp>
          <p:nvSpPr>
            <p:cNvPr id="77852" name="椭圆 1">
              <a:extLst>
                <a:ext uri="{FF2B5EF4-FFF2-40B4-BE49-F238E27FC236}">
                  <a16:creationId xmlns:a16="http://schemas.microsoft.com/office/drawing/2014/main" id="{EB8BBE3B-6077-0C49-A2CF-87AC2E9F1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77853" name="文本框 2">
              <a:extLst>
                <a:ext uri="{FF2B5EF4-FFF2-40B4-BE49-F238E27FC236}">
                  <a16:creationId xmlns:a16="http://schemas.microsoft.com/office/drawing/2014/main" id="{6E755CF6-3AF5-7840-AA92-A3CBA26A2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829" name="组合 10">
            <a:extLst>
              <a:ext uri="{FF2B5EF4-FFF2-40B4-BE49-F238E27FC236}">
                <a16:creationId xmlns:a16="http://schemas.microsoft.com/office/drawing/2014/main" id="{AD9279B2-7D0C-344F-8608-152F06AE63C4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5181600"/>
            <a:ext cx="1143000" cy="914400"/>
            <a:chOff x="2405744" y="2514600"/>
            <a:chExt cx="1143000" cy="914400"/>
          </a:xfrm>
        </p:grpSpPr>
        <p:sp>
          <p:nvSpPr>
            <p:cNvPr id="77850" name="椭圆 11">
              <a:extLst>
                <a:ext uri="{FF2B5EF4-FFF2-40B4-BE49-F238E27FC236}">
                  <a16:creationId xmlns:a16="http://schemas.microsoft.com/office/drawing/2014/main" id="{C59A3E08-CD66-A04A-8A52-1868A597B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77851" name="文本框 12">
              <a:extLst>
                <a:ext uri="{FF2B5EF4-FFF2-40B4-BE49-F238E27FC236}">
                  <a16:creationId xmlns:a16="http://schemas.microsoft.com/office/drawing/2014/main" id="{2FC50A51-BF49-7C48-8597-2C84D4046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830" name="直接箭头连接符 5">
            <a:extLst>
              <a:ext uri="{FF2B5EF4-FFF2-40B4-BE49-F238E27FC236}">
                <a16:creationId xmlns:a16="http://schemas.microsoft.com/office/drawing/2014/main" id="{56F8A512-EAC6-464F-A7D6-7880B818C817}"/>
              </a:ext>
            </a:extLst>
          </p:cNvPr>
          <p:cNvCxnSpPr>
            <a:cxnSpLocks noChangeShapeType="1"/>
            <a:stCxn id="77852" idx="4"/>
          </p:cNvCxnSpPr>
          <p:nvPr/>
        </p:nvCxnSpPr>
        <p:spPr bwMode="auto">
          <a:xfrm>
            <a:off x="2568575" y="24384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1" name="直接箭头连接符 13">
            <a:extLst>
              <a:ext uri="{FF2B5EF4-FFF2-40B4-BE49-F238E27FC236}">
                <a16:creationId xmlns:a16="http://schemas.microsoft.com/office/drawing/2014/main" id="{CBFF7BF1-A76C-7149-B90D-F7A40C250D09}"/>
              </a:ext>
            </a:extLst>
          </p:cNvPr>
          <p:cNvCxnSpPr>
            <a:cxnSpLocks noChangeShapeType="1"/>
            <a:endCxn id="77850" idx="0"/>
          </p:cNvCxnSpPr>
          <p:nvPr/>
        </p:nvCxnSpPr>
        <p:spPr bwMode="auto">
          <a:xfrm>
            <a:off x="2568575" y="48006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2" name="文本框 14">
            <a:extLst>
              <a:ext uri="{FF2B5EF4-FFF2-40B4-BE49-F238E27FC236}">
                <a16:creationId xmlns:a16="http://schemas.microsoft.com/office/drawing/2014/main" id="{7BE94F35-4487-7849-961E-1D03D81A3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483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833" name="直接箭头连接符 23">
            <a:extLst>
              <a:ext uri="{FF2B5EF4-FFF2-40B4-BE49-F238E27FC236}">
                <a16:creationId xmlns:a16="http://schemas.microsoft.com/office/drawing/2014/main" id="{430CBDDB-27F7-9B41-AAEF-0A93AC0BAF71}"/>
              </a:ext>
            </a:extLst>
          </p:cNvPr>
          <p:cNvCxnSpPr>
            <a:cxnSpLocks noChangeShapeType="1"/>
            <a:stCxn id="77832" idx="3"/>
            <a:endCxn id="77851" idx="1"/>
          </p:cNvCxnSpPr>
          <p:nvPr/>
        </p:nvCxnSpPr>
        <p:spPr bwMode="auto">
          <a:xfrm flipV="1">
            <a:off x="1006475" y="5638800"/>
            <a:ext cx="996950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4" name="文本框 27">
            <a:extLst>
              <a:ext uri="{FF2B5EF4-FFF2-40B4-BE49-F238E27FC236}">
                <a16:creationId xmlns:a16="http://schemas.microsoft.com/office/drawing/2014/main" id="{DD34A4A7-ED89-6E41-BBAB-88BB230F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09750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835" name="直接箭头连接符 28">
            <a:extLst>
              <a:ext uri="{FF2B5EF4-FFF2-40B4-BE49-F238E27FC236}">
                <a16:creationId xmlns:a16="http://schemas.microsoft.com/office/drawing/2014/main" id="{C6E3AF99-6407-8C41-ABEC-3A3EABA65D6E}"/>
              </a:ext>
            </a:extLst>
          </p:cNvPr>
          <p:cNvCxnSpPr>
            <a:cxnSpLocks noChangeShapeType="1"/>
            <a:stCxn id="77834" idx="3"/>
          </p:cNvCxnSpPr>
          <p:nvPr/>
        </p:nvCxnSpPr>
        <p:spPr bwMode="auto">
          <a:xfrm flipV="1">
            <a:off x="1246188" y="2000250"/>
            <a:ext cx="82232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36" name="组合 5">
            <a:extLst>
              <a:ext uri="{FF2B5EF4-FFF2-40B4-BE49-F238E27FC236}">
                <a16:creationId xmlns:a16="http://schemas.microsoft.com/office/drawing/2014/main" id="{47CEB3EB-3EE9-EB49-90AB-5978D2545F16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1933575"/>
            <a:ext cx="2613025" cy="1095375"/>
            <a:chOff x="4549775" y="1933575"/>
            <a:chExt cx="2613025" cy="1095375"/>
          </a:xfrm>
        </p:grpSpPr>
        <p:grpSp>
          <p:nvGrpSpPr>
            <p:cNvPr id="77843" name="组合 29">
              <a:extLst>
                <a:ext uri="{FF2B5EF4-FFF2-40B4-BE49-F238E27FC236}">
                  <a16:creationId xmlns:a16="http://schemas.microsoft.com/office/drawing/2014/main" id="{DE49B80A-C573-804B-9480-87F8232A1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33575"/>
              <a:ext cx="1143000" cy="914400"/>
              <a:chOff x="2405744" y="2514600"/>
              <a:chExt cx="1143000" cy="914400"/>
            </a:xfrm>
          </p:grpSpPr>
          <p:sp>
            <p:nvSpPr>
              <p:cNvPr id="77848" name="椭圆 30">
                <a:extLst>
                  <a:ext uri="{FF2B5EF4-FFF2-40B4-BE49-F238E27FC236}">
                    <a16:creationId xmlns:a16="http://schemas.microsoft.com/office/drawing/2014/main" id="{18324121-2437-CC41-933B-C0E963E43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7849" name="文本框 31">
                <a:extLst>
                  <a:ext uri="{FF2B5EF4-FFF2-40B4-BE49-F238E27FC236}">
                    <a16:creationId xmlns:a16="http://schemas.microsoft.com/office/drawing/2014/main" id="{DEBDBE50-28A2-0A4C-A1BE-A8831B681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44" name="文本框 37">
              <a:extLst>
                <a:ext uri="{FF2B5EF4-FFF2-40B4-BE49-F238E27FC236}">
                  <a16:creationId xmlns:a16="http://schemas.microsoft.com/office/drawing/2014/main" id="{8434CD2B-68B6-3040-A478-A58717CC0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238" y="2628900"/>
              <a:ext cx="5381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845" name="直接箭头连接符 38">
              <a:extLst>
                <a:ext uri="{FF2B5EF4-FFF2-40B4-BE49-F238E27FC236}">
                  <a16:creationId xmlns:a16="http://schemas.microsoft.com/office/drawing/2014/main" id="{6AE81BF4-062D-AF4A-AB28-366161CF6498}"/>
                </a:ext>
              </a:extLst>
            </p:cNvPr>
            <p:cNvCxnSpPr>
              <a:cxnSpLocks noChangeShapeType="1"/>
              <a:stCxn id="77844" idx="3"/>
            </p:cNvCxnSpPr>
            <p:nvPr/>
          </p:nvCxnSpPr>
          <p:spPr bwMode="auto">
            <a:xfrm flipV="1">
              <a:off x="5105400" y="2490788"/>
              <a:ext cx="1023938" cy="3381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46" name="文本框 39">
              <a:extLst>
                <a:ext uri="{FF2B5EF4-FFF2-40B4-BE49-F238E27FC236}">
                  <a16:creationId xmlns:a16="http://schemas.microsoft.com/office/drawing/2014/main" id="{6959F1D4-0854-C048-A05F-BA4B85A11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775" y="2219325"/>
              <a:ext cx="7127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847" name="直接箭头连接符 40">
              <a:extLst>
                <a:ext uri="{FF2B5EF4-FFF2-40B4-BE49-F238E27FC236}">
                  <a16:creationId xmlns:a16="http://schemas.microsoft.com/office/drawing/2014/main" id="{33ED17A3-712E-2948-9F5B-4BF2F577D666}"/>
                </a:ext>
              </a:extLst>
            </p:cNvPr>
            <p:cNvCxnSpPr>
              <a:cxnSpLocks noChangeShapeType="1"/>
              <a:stCxn id="77846" idx="3"/>
            </p:cNvCxnSpPr>
            <p:nvPr/>
          </p:nvCxnSpPr>
          <p:spPr bwMode="auto">
            <a:xfrm flipV="1">
              <a:off x="5262563" y="2409825"/>
              <a:ext cx="822325" cy="95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7837" name="组合 10">
            <a:extLst>
              <a:ext uri="{FF2B5EF4-FFF2-40B4-BE49-F238E27FC236}">
                <a16:creationId xmlns:a16="http://schemas.microsoft.com/office/drawing/2014/main" id="{6B1EBD38-4393-C240-93AC-12030B6FDAF9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819400"/>
            <a:ext cx="1143000" cy="914400"/>
            <a:chOff x="2405744" y="2514600"/>
            <a:chExt cx="1143000" cy="914400"/>
          </a:xfrm>
        </p:grpSpPr>
        <p:sp>
          <p:nvSpPr>
            <p:cNvPr id="77841" name="椭圆 11">
              <a:extLst>
                <a:ext uri="{FF2B5EF4-FFF2-40B4-BE49-F238E27FC236}">
                  <a16:creationId xmlns:a16="http://schemas.microsoft.com/office/drawing/2014/main" id="{9B593D6B-E122-7442-8E74-EA1518E1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77842" name="文本框 12">
              <a:extLst>
                <a:ext uri="{FF2B5EF4-FFF2-40B4-BE49-F238E27FC236}">
                  <a16:creationId xmlns:a16="http://schemas.microsoft.com/office/drawing/2014/main" id="{192D77D1-B27A-A448-93B1-A71B2AC07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838" name="直接箭头连接符 13">
            <a:extLst>
              <a:ext uri="{FF2B5EF4-FFF2-40B4-BE49-F238E27FC236}">
                <a16:creationId xmlns:a16="http://schemas.microsoft.com/office/drawing/2014/main" id="{1DE561C1-4BD0-5E40-933C-87709D5B45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68575" y="37338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9" name="直接箭头连接符 3">
            <a:extLst>
              <a:ext uri="{FF2B5EF4-FFF2-40B4-BE49-F238E27FC236}">
                <a16:creationId xmlns:a16="http://schemas.microsoft.com/office/drawing/2014/main" id="{2EB0EA0A-4D62-6345-BF3C-613EEB54E2DD}"/>
              </a:ext>
            </a:extLst>
          </p:cNvPr>
          <p:cNvCxnSpPr>
            <a:cxnSpLocks noChangeShapeType="1"/>
            <a:stCxn id="77834" idx="2"/>
          </p:cNvCxnSpPr>
          <p:nvPr/>
        </p:nvCxnSpPr>
        <p:spPr bwMode="auto">
          <a:xfrm>
            <a:off x="890588" y="2209800"/>
            <a:ext cx="1243012" cy="9144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0" name="文本框 4">
            <a:extLst>
              <a:ext uri="{FF2B5EF4-FFF2-40B4-BE49-F238E27FC236}">
                <a16:creationId xmlns:a16="http://schemas.microsoft.com/office/drawing/2014/main" id="{F193253F-523B-EC43-A32E-7FC1C1E4B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695700"/>
            <a:ext cx="4495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For dequeue,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FandolSong" pitchFamily="2" charset="-128"/>
              </a:rPr>
              <a:t>only head moves forward, tail keeps still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For enqueue,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FandolSong" pitchFamily="2" charset="-128"/>
              </a:rPr>
              <a:t>only tail moves forward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ADAA8B3D-9A93-354E-BCF8-335F37B5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5DFFD5-F3B8-C446-9CBE-98D2098FE69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693A086-D932-0344-A2BE-F500DD28C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Enqueue and Dequeue for a Empty Queue in Parallel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79876" name="组合 41">
            <a:extLst>
              <a:ext uri="{FF2B5EF4-FFF2-40B4-BE49-F238E27FC236}">
                <a16:creationId xmlns:a16="http://schemas.microsoft.com/office/drawing/2014/main" id="{E8EC9372-611D-C744-A3EE-82C872D27A5C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3352800"/>
            <a:ext cx="2640013" cy="2228850"/>
            <a:chOff x="3189514" y="1933545"/>
            <a:chExt cx="2639786" cy="2228910"/>
          </a:xfrm>
        </p:grpSpPr>
        <p:grpSp>
          <p:nvGrpSpPr>
            <p:cNvPr id="79909" name="组合 29">
              <a:extLst>
                <a:ext uri="{FF2B5EF4-FFF2-40B4-BE49-F238E27FC236}">
                  <a16:creationId xmlns:a16="http://schemas.microsoft.com/office/drawing/2014/main" id="{65306DA0-D58E-C34D-ABE7-2BCF6E46D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9086" y="1933545"/>
              <a:ext cx="1143000" cy="914400"/>
              <a:chOff x="2405744" y="2514600"/>
              <a:chExt cx="1143000" cy="914400"/>
            </a:xfrm>
          </p:grpSpPr>
          <p:sp>
            <p:nvSpPr>
              <p:cNvPr id="79918" name="椭圆 30">
                <a:extLst>
                  <a:ext uri="{FF2B5EF4-FFF2-40B4-BE49-F238E27FC236}">
                    <a16:creationId xmlns:a16="http://schemas.microsoft.com/office/drawing/2014/main" id="{9C3BE6FA-B835-A84C-BBAA-4D2288A2E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919" name="文本框 31">
                <a:extLst>
                  <a:ext uri="{FF2B5EF4-FFF2-40B4-BE49-F238E27FC236}">
                    <a16:creationId xmlns:a16="http://schemas.microsoft.com/office/drawing/2014/main" id="{4E8957E9-9537-FD44-A078-589FB3EDC5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910" name="组合 32">
              <a:extLst>
                <a:ext uri="{FF2B5EF4-FFF2-40B4-BE49-F238E27FC236}">
                  <a16:creationId xmlns:a16="http://schemas.microsoft.com/office/drawing/2014/main" id="{9CB52A9E-2E62-E54C-8328-BD98FAFDF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79916" name="椭圆 33">
                <a:extLst>
                  <a:ext uri="{FF2B5EF4-FFF2-40B4-BE49-F238E27FC236}">
                    <a16:creationId xmlns:a16="http://schemas.microsoft.com/office/drawing/2014/main" id="{CBC24D4F-6D82-9F44-A2EC-CAC8F3F73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917" name="文本框 34">
                <a:extLst>
                  <a:ext uri="{FF2B5EF4-FFF2-40B4-BE49-F238E27FC236}">
                    <a16:creationId xmlns:a16="http://schemas.microsoft.com/office/drawing/2014/main" id="{ECAC938A-8051-4F47-A182-D12AB899F5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911" name="直接箭头连接符 35">
              <a:extLst>
                <a:ext uri="{FF2B5EF4-FFF2-40B4-BE49-F238E27FC236}">
                  <a16:creationId xmlns:a16="http://schemas.microsoft.com/office/drawing/2014/main" id="{85A4D23E-FA59-0E48-8B69-5AD0212D40E9}"/>
                </a:ext>
              </a:extLst>
            </p:cNvPr>
            <p:cNvCxnSpPr>
              <a:cxnSpLocks noChangeShapeType="1"/>
              <a:stCxn id="79918" idx="4"/>
            </p:cNvCxnSpPr>
            <p:nvPr/>
          </p:nvCxnSpPr>
          <p:spPr bwMode="auto">
            <a:xfrm>
              <a:off x="5225142" y="2847945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12" name="文本框 37">
              <a:extLst>
                <a:ext uri="{FF2B5EF4-FFF2-40B4-BE49-F238E27FC236}">
                  <a16:creationId xmlns:a16="http://schemas.microsoft.com/office/drawing/2014/main" id="{131ED5A4-27E9-7949-8497-7BA59C858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3" name="直接箭头连接符 38">
              <a:extLst>
                <a:ext uri="{FF2B5EF4-FFF2-40B4-BE49-F238E27FC236}">
                  <a16:creationId xmlns:a16="http://schemas.microsoft.com/office/drawing/2014/main" id="{06B2C6DC-635F-B546-96E2-B955398074D3}"/>
                </a:ext>
              </a:extLst>
            </p:cNvPr>
            <p:cNvCxnSpPr>
              <a:cxnSpLocks noChangeShapeType="1"/>
              <a:stCxn id="79912" idx="3"/>
            </p:cNvCxnSpPr>
            <p:nvPr/>
          </p:nvCxnSpPr>
          <p:spPr bwMode="auto">
            <a:xfrm flipV="1">
              <a:off x="3771899" y="2490774"/>
              <a:ext cx="952501" cy="3502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14" name="文本框 39">
              <a:extLst>
                <a:ext uri="{FF2B5EF4-FFF2-40B4-BE49-F238E27FC236}">
                  <a16:creationId xmlns:a16="http://schemas.microsoft.com/office/drawing/2014/main" id="{5AAC3425-5244-614C-AA02-C82CBDED1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5" name="直接箭头连接符 40">
              <a:extLst>
                <a:ext uri="{FF2B5EF4-FFF2-40B4-BE49-F238E27FC236}">
                  <a16:creationId xmlns:a16="http://schemas.microsoft.com/office/drawing/2014/main" id="{8204023B-5F2C-384A-9C28-6C1BDB178796}"/>
                </a:ext>
              </a:extLst>
            </p:cNvPr>
            <p:cNvCxnSpPr>
              <a:cxnSpLocks noChangeShapeType="1"/>
              <a:stCxn id="79914" idx="3"/>
            </p:cNvCxnSpPr>
            <p:nvPr/>
          </p:nvCxnSpPr>
          <p:spPr bwMode="auto">
            <a:xfrm flipV="1">
              <a:off x="3901568" y="2409734"/>
              <a:ext cx="822832" cy="95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877" name="组合 54">
            <a:extLst>
              <a:ext uri="{FF2B5EF4-FFF2-40B4-BE49-F238E27FC236}">
                <a16:creationId xmlns:a16="http://schemas.microsoft.com/office/drawing/2014/main" id="{2D1BE4B7-30B3-0145-8C70-FD3FC688CA64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1406525"/>
            <a:ext cx="2640012" cy="2228850"/>
            <a:chOff x="3189514" y="1933545"/>
            <a:chExt cx="2639786" cy="2228910"/>
          </a:xfrm>
        </p:grpSpPr>
        <p:grpSp>
          <p:nvGrpSpPr>
            <p:cNvPr id="79898" name="组合 55">
              <a:extLst>
                <a:ext uri="{FF2B5EF4-FFF2-40B4-BE49-F238E27FC236}">
                  <a16:creationId xmlns:a16="http://schemas.microsoft.com/office/drawing/2014/main" id="{E9C8EA34-D824-3947-8DB3-E51A766E7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9086" y="1933545"/>
              <a:ext cx="1143000" cy="914400"/>
              <a:chOff x="2405744" y="2514600"/>
              <a:chExt cx="1143000" cy="914400"/>
            </a:xfrm>
          </p:grpSpPr>
          <p:sp>
            <p:nvSpPr>
              <p:cNvPr id="79907" name="椭圆 64">
                <a:extLst>
                  <a:ext uri="{FF2B5EF4-FFF2-40B4-BE49-F238E27FC236}">
                    <a16:creationId xmlns:a16="http://schemas.microsoft.com/office/drawing/2014/main" id="{7EDC710F-79C0-CE4D-9BCD-B53603DEC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908" name="文本框 65">
                <a:extLst>
                  <a:ext uri="{FF2B5EF4-FFF2-40B4-BE49-F238E27FC236}">
                    <a16:creationId xmlns:a16="http://schemas.microsoft.com/office/drawing/2014/main" id="{25661A05-9372-D14F-A503-A12D94352F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899" name="组合 56">
              <a:extLst>
                <a:ext uri="{FF2B5EF4-FFF2-40B4-BE49-F238E27FC236}">
                  <a16:creationId xmlns:a16="http://schemas.microsoft.com/office/drawing/2014/main" id="{AA48C7BD-6BA0-3A48-8CB9-980D09DC1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79905" name="椭圆 62">
                <a:extLst>
                  <a:ext uri="{FF2B5EF4-FFF2-40B4-BE49-F238E27FC236}">
                    <a16:creationId xmlns:a16="http://schemas.microsoft.com/office/drawing/2014/main" id="{98CBF219-5ACB-CA4C-BB2C-20CE5E9BD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906" name="文本框 63">
                <a:extLst>
                  <a:ext uri="{FF2B5EF4-FFF2-40B4-BE49-F238E27FC236}">
                    <a16:creationId xmlns:a16="http://schemas.microsoft.com/office/drawing/2014/main" id="{DAD5CF4A-785C-E948-A921-55C9C6C6E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900" name="直接箭头连接符 57">
              <a:extLst>
                <a:ext uri="{FF2B5EF4-FFF2-40B4-BE49-F238E27FC236}">
                  <a16:creationId xmlns:a16="http://schemas.microsoft.com/office/drawing/2014/main" id="{21381DEF-B7A5-E946-BAD1-2723FE117550}"/>
                </a:ext>
              </a:extLst>
            </p:cNvPr>
            <p:cNvCxnSpPr>
              <a:cxnSpLocks noChangeShapeType="1"/>
              <a:stCxn id="79907" idx="4"/>
            </p:cNvCxnSpPr>
            <p:nvPr/>
          </p:nvCxnSpPr>
          <p:spPr bwMode="auto">
            <a:xfrm>
              <a:off x="5225142" y="2847945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01" name="文本框 58">
              <a:extLst>
                <a:ext uri="{FF2B5EF4-FFF2-40B4-BE49-F238E27FC236}">
                  <a16:creationId xmlns:a16="http://schemas.microsoft.com/office/drawing/2014/main" id="{CC385877-E29C-2344-931E-E69A5C1D4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02" name="直接箭头连接符 59">
              <a:extLst>
                <a:ext uri="{FF2B5EF4-FFF2-40B4-BE49-F238E27FC236}">
                  <a16:creationId xmlns:a16="http://schemas.microsoft.com/office/drawing/2014/main" id="{B500542E-DDCA-214E-90BD-A3A797EE2122}"/>
                </a:ext>
              </a:extLst>
            </p:cNvPr>
            <p:cNvCxnSpPr>
              <a:cxnSpLocks noChangeShapeType="1"/>
              <a:stCxn id="79901" idx="3"/>
            </p:cNvCxnSpPr>
            <p:nvPr/>
          </p:nvCxnSpPr>
          <p:spPr bwMode="auto">
            <a:xfrm flipV="1">
              <a:off x="3771899" y="2490774"/>
              <a:ext cx="952501" cy="3502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03" name="文本框 60">
              <a:extLst>
                <a:ext uri="{FF2B5EF4-FFF2-40B4-BE49-F238E27FC236}">
                  <a16:creationId xmlns:a16="http://schemas.microsoft.com/office/drawing/2014/main" id="{9374EC89-547F-0A41-9C8F-34181CC83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04" name="直接箭头连接符 61">
              <a:extLst>
                <a:ext uri="{FF2B5EF4-FFF2-40B4-BE49-F238E27FC236}">
                  <a16:creationId xmlns:a16="http://schemas.microsoft.com/office/drawing/2014/main" id="{C5995E2C-B4E2-5A44-9865-2622A7BBA4A2}"/>
                </a:ext>
              </a:extLst>
            </p:cNvPr>
            <p:cNvCxnSpPr>
              <a:cxnSpLocks noChangeShapeType="1"/>
              <a:stCxn id="79903" idx="3"/>
              <a:endCxn id="79906" idx="1"/>
            </p:cNvCxnSpPr>
            <p:nvPr/>
          </p:nvCxnSpPr>
          <p:spPr bwMode="auto">
            <a:xfrm>
              <a:off x="3901568" y="2419290"/>
              <a:ext cx="784732" cy="12859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878" name="组合 67">
            <a:extLst>
              <a:ext uri="{FF2B5EF4-FFF2-40B4-BE49-F238E27FC236}">
                <a16:creationId xmlns:a16="http://schemas.microsoft.com/office/drawing/2014/main" id="{2928D102-E5E2-1542-832E-D6443FAAFA7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640013" cy="1943100"/>
            <a:chOff x="3189514" y="2219235"/>
            <a:chExt cx="2639786" cy="1943220"/>
          </a:xfrm>
        </p:grpSpPr>
        <p:grpSp>
          <p:nvGrpSpPr>
            <p:cNvPr id="79891" name="组合 69">
              <a:extLst>
                <a:ext uri="{FF2B5EF4-FFF2-40B4-BE49-F238E27FC236}">
                  <a16:creationId xmlns:a16="http://schemas.microsoft.com/office/drawing/2014/main" id="{59DE2519-DB3E-A14A-870B-888987909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79896" name="椭圆 75">
                <a:extLst>
                  <a:ext uri="{FF2B5EF4-FFF2-40B4-BE49-F238E27FC236}">
                    <a16:creationId xmlns:a16="http://schemas.microsoft.com/office/drawing/2014/main" id="{CEB981DB-2BD7-A44A-A41D-98B467B1C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897" name="文本框 76">
                <a:extLst>
                  <a:ext uri="{FF2B5EF4-FFF2-40B4-BE49-F238E27FC236}">
                    <a16:creationId xmlns:a16="http://schemas.microsoft.com/office/drawing/2014/main" id="{C14B3B7D-0C57-6B4A-AC62-1ABB45995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892" name="文本框 71">
              <a:extLst>
                <a:ext uri="{FF2B5EF4-FFF2-40B4-BE49-F238E27FC236}">
                  <a16:creationId xmlns:a16="http://schemas.microsoft.com/office/drawing/2014/main" id="{CC17D58E-604A-DC40-9358-7D92E02C9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893" name="直接箭头连接符 72">
              <a:extLst>
                <a:ext uri="{FF2B5EF4-FFF2-40B4-BE49-F238E27FC236}">
                  <a16:creationId xmlns:a16="http://schemas.microsoft.com/office/drawing/2014/main" id="{854C18AA-8804-A246-B23D-A148B839A860}"/>
                </a:ext>
              </a:extLst>
            </p:cNvPr>
            <p:cNvCxnSpPr>
              <a:cxnSpLocks noChangeShapeType="1"/>
              <a:stCxn id="79892" idx="3"/>
              <a:endCxn id="79897" idx="1"/>
            </p:cNvCxnSpPr>
            <p:nvPr/>
          </p:nvCxnSpPr>
          <p:spPr bwMode="auto">
            <a:xfrm>
              <a:off x="3771899" y="2841050"/>
              <a:ext cx="914401" cy="86420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894" name="文本框 73">
              <a:extLst>
                <a:ext uri="{FF2B5EF4-FFF2-40B4-BE49-F238E27FC236}">
                  <a16:creationId xmlns:a16="http://schemas.microsoft.com/office/drawing/2014/main" id="{DCD6ABCD-52A8-FC4A-9EA7-45718BE01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895" name="直接箭头连接符 74">
              <a:extLst>
                <a:ext uri="{FF2B5EF4-FFF2-40B4-BE49-F238E27FC236}">
                  <a16:creationId xmlns:a16="http://schemas.microsoft.com/office/drawing/2014/main" id="{878EC7A3-2C7C-7947-A3A7-BA973481C89F}"/>
                </a:ext>
              </a:extLst>
            </p:cNvPr>
            <p:cNvCxnSpPr>
              <a:cxnSpLocks noChangeShapeType="1"/>
              <a:stCxn id="79894" idx="3"/>
              <a:endCxn id="79897" idx="1"/>
            </p:cNvCxnSpPr>
            <p:nvPr/>
          </p:nvCxnSpPr>
          <p:spPr bwMode="auto">
            <a:xfrm>
              <a:off x="3901568" y="2419290"/>
              <a:ext cx="784732" cy="12859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879" name="组合 37">
            <a:extLst>
              <a:ext uri="{FF2B5EF4-FFF2-40B4-BE49-F238E27FC236}">
                <a16:creationId xmlns:a16="http://schemas.microsoft.com/office/drawing/2014/main" id="{C4522CDB-72BD-B542-A78B-CCF565086AFD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1606550"/>
            <a:ext cx="2613025" cy="1095375"/>
            <a:chOff x="4549775" y="1933575"/>
            <a:chExt cx="2613025" cy="1095375"/>
          </a:xfrm>
        </p:grpSpPr>
        <p:grpSp>
          <p:nvGrpSpPr>
            <p:cNvPr id="79884" name="组合 29">
              <a:extLst>
                <a:ext uri="{FF2B5EF4-FFF2-40B4-BE49-F238E27FC236}">
                  <a16:creationId xmlns:a16="http://schemas.microsoft.com/office/drawing/2014/main" id="{BC558DF0-2D81-A940-AA13-CD303B2A1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33575"/>
              <a:ext cx="1143000" cy="914400"/>
              <a:chOff x="2405744" y="2514600"/>
              <a:chExt cx="1143000" cy="914400"/>
            </a:xfrm>
          </p:grpSpPr>
          <p:sp>
            <p:nvSpPr>
              <p:cNvPr id="79889" name="椭圆 30">
                <a:extLst>
                  <a:ext uri="{FF2B5EF4-FFF2-40B4-BE49-F238E27FC236}">
                    <a16:creationId xmlns:a16="http://schemas.microsoft.com/office/drawing/2014/main" id="{18942FA8-CC98-7D43-B4B0-F7056A2AF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890" name="文本框 31">
                <a:extLst>
                  <a:ext uri="{FF2B5EF4-FFF2-40B4-BE49-F238E27FC236}">
                    <a16:creationId xmlns:a16="http://schemas.microsoft.com/office/drawing/2014/main" id="{6D8EEEEE-8235-5E40-92A2-F02CBDDB8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885" name="文本框 37">
              <a:extLst>
                <a:ext uri="{FF2B5EF4-FFF2-40B4-BE49-F238E27FC236}">
                  <a16:creationId xmlns:a16="http://schemas.microsoft.com/office/drawing/2014/main" id="{6BEF69A1-B74F-874F-B285-F6751086E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238" y="2628900"/>
              <a:ext cx="5381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886" name="直接箭头连接符 38">
              <a:extLst>
                <a:ext uri="{FF2B5EF4-FFF2-40B4-BE49-F238E27FC236}">
                  <a16:creationId xmlns:a16="http://schemas.microsoft.com/office/drawing/2014/main" id="{41A5AE96-A2A7-D344-807E-AA14D9ABF962}"/>
                </a:ext>
              </a:extLst>
            </p:cNvPr>
            <p:cNvCxnSpPr>
              <a:cxnSpLocks noChangeShapeType="1"/>
              <a:stCxn id="79885" idx="3"/>
            </p:cNvCxnSpPr>
            <p:nvPr/>
          </p:nvCxnSpPr>
          <p:spPr bwMode="auto">
            <a:xfrm flipV="1">
              <a:off x="5105400" y="2490788"/>
              <a:ext cx="1023938" cy="3381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887" name="文本框 39">
              <a:extLst>
                <a:ext uri="{FF2B5EF4-FFF2-40B4-BE49-F238E27FC236}">
                  <a16:creationId xmlns:a16="http://schemas.microsoft.com/office/drawing/2014/main" id="{C45D4E96-F363-B547-89F4-4FD7864BD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775" y="2219325"/>
              <a:ext cx="7127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888" name="直接箭头连接符 40">
              <a:extLst>
                <a:ext uri="{FF2B5EF4-FFF2-40B4-BE49-F238E27FC236}">
                  <a16:creationId xmlns:a16="http://schemas.microsoft.com/office/drawing/2014/main" id="{52653DA4-2083-2D48-B31D-D74E917AC145}"/>
                </a:ext>
              </a:extLst>
            </p:cNvPr>
            <p:cNvCxnSpPr>
              <a:cxnSpLocks noChangeShapeType="1"/>
              <a:stCxn id="79887" idx="3"/>
            </p:cNvCxnSpPr>
            <p:nvPr/>
          </p:nvCxnSpPr>
          <p:spPr bwMode="auto">
            <a:xfrm flipV="1">
              <a:off x="5262563" y="2409825"/>
              <a:ext cx="822325" cy="95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880" name="文本框 2">
            <a:extLst>
              <a:ext uri="{FF2B5EF4-FFF2-40B4-BE49-F238E27FC236}">
                <a16:creationId xmlns:a16="http://schemas.microsoft.com/office/drawing/2014/main" id="{8461905C-7E8E-E340-9684-87211170F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2782888"/>
            <a:ext cx="2573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FandolSong" pitchFamily="2" charset="-128"/>
              </a:rPr>
              <a:t>1 initial state</a:t>
            </a:r>
            <a:endParaRPr lang="zh-CN" altLang="en-US" sz="2400" b="0" dirty="0">
              <a:solidFill>
                <a:srgbClr val="00B0F0"/>
              </a:solidFill>
              <a:latin typeface="FandolSong" pitchFamily="2" charset="-128"/>
            </a:endParaRPr>
          </a:p>
        </p:txBody>
      </p:sp>
      <p:sp>
        <p:nvSpPr>
          <p:cNvPr id="79881" name="文本框 46">
            <a:extLst>
              <a:ext uri="{FF2B5EF4-FFF2-40B4-BE49-F238E27FC236}">
                <a16:creationId xmlns:a16="http://schemas.microsoft.com/office/drawing/2014/main" id="{3FD721B4-3DA7-FA44-9422-BD0D9A65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634038"/>
            <a:ext cx="2573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FandolSong" pitchFamily="2" charset="-128"/>
              </a:rPr>
              <a:t>2 enqueueing</a:t>
            </a:r>
            <a:endParaRPr lang="zh-CN" altLang="en-US" sz="2400" b="0" dirty="0">
              <a:solidFill>
                <a:srgbClr val="00B0F0"/>
              </a:solidFill>
              <a:latin typeface="FandolSong" pitchFamily="2" charset="-128"/>
            </a:endParaRPr>
          </a:p>
        </p:txBody>
      </p:sp>
      <p:sp>
        <p:nvSpPr>
          <p:cNvPr id="79882" name="文本框 47">
            <a:extLst>
              <a:ext uri="{FF2B5EF4-FFF2-40B4-BE49-F238E27FC236}">
                <a16:creationId xmlns:a16="http://schemas.microsoft.com/office/drawing/2014/main" id="{92A15300-A68F-6A48-9702-DB1A65436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863" y="3729038"/>
            <a:ext cx="2573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FandolSong" pitchFamily="2" charset="-128"/>
              </a:rPr>
              <a:t>3 </a:t>
            </a:r>
            <a:r>
              <a:rPr lang="en-US" altLang="zh-CN" sz="2400" b="0" dirty="0" err="1">
                <a:solidFill>
                  <a:srgbClr val="00B0F0"/>
                </a:solidFill>
                <a:latin typeface="FandolSong" pitchFamily="2" charset="-128"/>
              </a:rPr>
              <a:t>dequeueing</a:t>
            </a:r>
            <a:endParaRPr lang="zh-CN" altLang="en-US" sz="2400" b="0" dirty="0">
              <a:solidFill>
                <a:srgbClr val="00B0F0"/>
              </a:solidFill>
              <a:latin typeface="FandolSong" pitchFamily="2" charset="-128"/>
            </a:endParaRPr>
          </a:p>
        </p:txBody>
      </p:sp>
      <p:sp>
        <p:nvSpPr>
          <p:cNvPr id="79883" name="文本框 48">
            <a:extLst>
              <a:ext uri="{FF2B5EF4-FFF2-40B4-BE49-F238E27FC236}">
                <a16:creationId xmlns:a16="http://schemas.microsoft.com/office/drawing/2014/main" id="{8AD76663-41F1-D944-A633-5806A8218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091238"/>
            <a:ext cx="2573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FandolSong" pitchFamily="2" charset="-128"/>
              </a:rPr>
              <a:t>4 final state</a:t>
            </a:r>
            <a:endParaRPr lang="zh-CN" altLang="en-US" sz="2400" b="0" dirty="0">
              <a:solidFill>
                <a:srgbClr val="00B0F0"/>
              </a:solidFill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B29D9F9A-7603-F64F-AB4A-B5BBC9A8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73EE12-A404-6D4E-8DEF-85543234A52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5FF374D-9CEC-0E4A-B240-ECE1730AA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Hash Table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0E3E67FB-2A13-8844-850E-7AAC9AC4E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#define BUCKETS 101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__hash_t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list_t lists[BUCKETS];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hash_t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Hash_Init(hash_t *H)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for (i = 0; i &lt; BUCKETS; i++)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List_Init(&amp;H-&gt;lists[i]);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8BB43273-14A8-294B-9493-B19F14BF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055459-5D92-2C45-9C55-26A358ECD66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FB74774-4411-C747-95C6-A879A2E9D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Pthread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DF4F20D2-8F74-CD43-85D8-6709BF13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78978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pthread_mutex_trylock(pthread_mutex_t *mutex);</a:t>
            </a:r>
          </a:p>
          <a:p>
            <a:pPr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pthread_mutex_timedlock(pthread_mutex_t *mutex,</a:t>
            </a:r>
          </a:p>
          <a:p>
            <a:pPr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struct timespec *abs_timeout);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F021E3-8694-8D47-A42D-5CE47C78E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24175"/>
            <a:ext cx="84709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dirty="0">
                <a:latin typeface="FandolSong" pitchFamily="2" charset="-128"/>
              </a:rPr>
              <a:t>The </a:t>
            </a:r>
            <a:r>
              <a:rPr lang="en-US" altLang="zh-CN" b="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trylock</a:t>
            </a:r>
            <a:r>
              <a:rPr lang="en-US" altLang="zh-CN" b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en-US" altLang="zh-CN" b="0" dirty="0">
                <a:latin typeface="FandolSong" pitchFamily="2" charset="-128"/>
              </a:rPr>
              <a:t> returns failure if the lock is already held</a:t>
            </a:r>
          </a:p>
          <a:p>
            <a:pPr>
              <a:defRPr/>
            </a:pPr>
            <a:r>
              <a:rPr lang="en-US" altLang="zh-CN" b="0" dirty="0">
                <a:latin typeface="FandolSong" pitchFamily="2" charset="-128"/>
              </a:rPr>
              <a:t>the </a:t>
            </a:r>
            <a:r>
              <a:rPr lang="en-US" altLang="zh-CN" b="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timedlock</a:t>
            </a:r>
            <a:r>
              <a:rPr lang="en-US" altLang="zh-CN" b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en-US" altLang="zh-CN" b="0" dirty="0">
                <a:latin typeface="FandolSong" pitchFamily="2" charset="-128"/>
              </a:rPr>
              <a:t> returns after a timeout or after acquiring the lock, whichever happens first</a:t>
            </a:r>
            <a:endParaRPr lang="en-US" altLang="zh-CN" b="0" kern="0" dirty="0">
              <a:latin typeface="FandolSong" pitchFamily="2" charset="-128"/>
              <a:ea typeface="宋体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803BA31B-5205-4344-A787-39729B3F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7E0407-BD28-FA4D-9624-B956CE51755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43F416A-855D-104A-8530-F73B4F28B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Hash Table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370AFD4C-FF60-BC42-B372-4407DE1E9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Hash_Insert(hash_t *H,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bucket = key % BUCKETS;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List_Insert(&amp;H-&gt;lists[bucket], key);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Hash_Lookup(hash_t *H,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bucket = key % BUCKETS;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List_Lookup(&amp;H-&gt;lists[bucket], key);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0CE31CC3-FDFA-5944-875E-1663150B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066A8D-BC7F-DF44-9275-037353AC199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08388AA9-0CEB-B944-94A8-130F1A314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20574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Scaling Concurrent Hash Tables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Based on concurrent lists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bucket is represented by a list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lock per hash bucket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2468DB3-12EF-EC48-A593-49899135D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Hash Tables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86021" name="Chart 5">
            <a:extLst>
              <a:ext uri="{FF2B5EF4-FFF2-40B4-BE49-F238E27FC236}">
                <a16:creationId xmlns:a16="http://schemas.microsoft.com/office/drawing/2014/main" id="{E7EF3C5F-0738-B940-88E0-CCE5AF7B27DD}"/>
              </a:ext>
            </a:extLst>
          </p:cNvPr>
          <p:cNvGraphicFramePr>
            <a:graphicFrameLocks/>
          </p:cNvGraphicFramePr>
          <p:nvPr/>
        </p:nvGraphicFramePr>
        <p:xfrm>
          <a:off x="1897063" y="3606800"/>
          <a:ext cx="505460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Chart" r:id="rId4" imgW="5270500" imgH="3206750" progId="Excel.Chart.8">
                  <p:embed/>
                </p:oleObj>
              </mc:Choice>
              <mc:Fallback>
                <p:oleObj name="Chart" r:id="rId4" imgW="5270500" imgH="3206750" progId="Excel.Chart.8">
                  <p:embed/>
                  <p:pic>
                    <p:nvPicPr>
                      <p:cNvPr id="0" name="Char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606800"/>
                        <a:ext cx="5054600" cy="307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86E978E3-BAD2-F549-9C1E-49747458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97E9F8-CA6E-7747-BAA7-EF6B7FF2DE8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1D663BE-588D-9D45-8A5E-E9CFA418A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>
                <a:ea typeface="宋体" charset="0"/>
              </a:rPr>
              <a:t>Concurrent Data Structure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Enabling many threads to access the structure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Thread safe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High performance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>
                <a:ea typeface="宋体" charset="0"/>
              </a:rPr>
              <a:t> </a:t>
            </a:r>
          </a:p>
          <a:p>
            <a:pPr>
              <a:defRPr/>
            </a:pPr>
            <a:r>
              <a:rPr lang="en-US" altLang="zh-CN" dirty="0">
                <a:ea typeface="宋体" charset="0"/>
              </a:rPr>
              <a:t>How to add locks to data structures?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Counter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Linked List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Queue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Hash Table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DB11AA9-98EA-9C42-9EC2-F2ED72118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Lock-based Concurrent Data Structure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9E77F749-A684-A044-9548-EA5CA2F0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F6F480-37F5-4D4F-A826-E8DC5EA6583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B154798-ED84-A745-AD78-7A3454E86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Simple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65253DC-FDD7-5743-8DBB-977B05556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typedef struct __conter_t {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   int value;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} counter_t</a:t>
            </a:r>
          </a:p>
          <a:p>
            <a:pPr>
              <a:buFontTx/>
              <a:buNone/>
            </a:pPr>
            <a:endParaRPr lang="en-US" altLang="zh-CN" sz="2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void init(counter *c) { c-&gt;value=0; }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void increment(counter_t *c) { c-&gt;value++; }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void decrement(counter_t *c) { c-&gt;value--; }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int get(counter_t *c) { return c-&gt;value; 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31016047-2B1D-5E4D-AC01-79D2C8A7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DCE3F5-D930-6A4B-B37C-ADEB9078D8E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1346133-D733-8C42-AD91-B78D64F80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Lock-based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95AD0955-CCE5-B643-BE41-579F05156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5775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init(counter *c) {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c-&gt;value=0;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pthread_mutex_init(&amp;c-&gt;lock, NULL);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increment(counter_t *c) {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c-&gt;value++;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8D9725A6-E5E8-3A4D-9546-97825A14E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901700"/>
            <a:ext cx="3959225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typedef struct __conter_t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   int value;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</a:rPr>
              <a:t>pthread_mutex_t lock;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} counter_t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0A6EF1B3-B077-D54F-8826-2606F206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130639-5993-4146-8A04-B109FCCE24F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83203BA-D8B5-9940-942F-E035707E4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Lock-based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F8888119-499C-3644-A09E-2A80BD51F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decrement(counter_t *c) {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Pthread_mutex_lock(&amp;c-&gt;lock);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c-&gt;value--;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Pthread_mutex_unlock(&amp;c-&gt;lock);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get(counter_t *c) {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rc = c-&gt;value;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rc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DC1864C1-4D4D-8B43-A769-A2AC5C75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CBCA79-1609-F645-BB17-2AC23D2FAA1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59A6482-5D18-D448-8397-24C0BE54F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Traditional Lock-based Counter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Simple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Works correctly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Poor performance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5523CB0-F3BE-E340-A646-B7CCEF30B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Performance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0485" name="Chart 6">
            <a:extLst>
              <a:ext uri="{FF2B5EF4-FFF2-40B4-BE49-F238E27FC236}">
                <a16:creationId xmlns:a16="http://schemas.microsoft.com/office/drawing/2014/main" id="{87AFC976-9C08-C940-8799-96CBA7416652}"/>
              </a:ext>
            </a:extLst>
          </p:cNvPr>
          <p:cNvGraphicFramePr>
            <a:graphicFrameLocks/>
          </p:cNvGraphicFramePr>
          <p:nvPr/>
        </p:nvGraphicFramePr>
        <p:xfrm>
          <a:off x="3994150" y="2667000"/>
          <a:ext cx="44831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Chart" r:id="rId4" imgW="4673600" imgH="3708400" progId="Excel.Chart.8">
                  <p:embed/>
                </p:oleObj>
              </mc:Choice>
              <mc:Fallback>
                <p:oleObj name="Chart" r:id="rId4" imgW="4673600" imgH="3708400" progId="Excel.Char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2667000"/>
                        <a:ext cx="4483100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A964476-2190-6D41-8188-F5C4C6B8A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0"/>
            <a:ext cx="34051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FandolSong" pitchFamily="2" charset="-128"/>
              </a:rPr>
              <a:t>Note that if the data structure is not too slow, you are done!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solidFill>
                <a:srgbClr val="FF0000"/>
              </a:solidFill>
              <a:latin typeface="FandolSong" pitchFamily="2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FandolSong" pitchFamily="2" charset="-128"/>
              </a:rPr>
              <a:t>No need to do something fancy if something simple will work.</a:t>
            </a:r>
            <a:endParaRPr lang="zh-CN" altLang="en-US" sz="2000" b="0" dirty="0">
              <a:solidFill>
                <a:srgbClr val="FF0000"/>
              </a:solidFill>
              <a:latin typeface="FandolSong" pitchFamily="2" charset="-128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64D02E-BC93-8440-BA46-8BCC7C170E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62575" y="5486400"/>
            <a:ext cx="2520950" cy="0"/>
          </a:xfrm>
          <a:prstGeom prst="straightConnector1">
            <a:avLst/>
          </a:prstGeom>
          <a:noFill/>
          <a:ln w="7620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56A3C0-D467-E846-A5B6-D22B71E6D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972050"/>
            <a:ext cx="213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FandolSong" pitchFamily="2" charset="-128"/>
              </a:rPr>
              <a:t>Perfect Scaling</a:t>
            </a:r>
            <a:endParaRPr lang="zh-CN" altLang="en-US" sz="2000" b="0" dirty="0">
              <a:solidFill>
                <a:srgbClr val="0000FF"/>
              </a:solidFill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1999</TotalTime>
  <Words>3001</Words>
  <Application>Microsoft Macintosh PowerPoint</Application>
  <PresentationFormat>如螢幕大小 (4:3)</PresentationFormat>
  <Paragraphs>607</Paragraphs>
  <Slides>41</Slides>
  <Notes>41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Comic Sans MS</vt:lpstr>
      <vt:lpstr>宋体</vt:lpstr>
      <vt:lpstr>Arial</vt:lpstr>
      <vt:lpstr>Times New Roman</vt:lpstr>
      <vt:lpstr>Consolas</vt:lpstr>
      <vt:lpstr>Wingdings</vt:lpstr>
      <vt:lpstr>icfp99</vt:lpstr>
      <vt:lpstr>Microsoft Excel Chart</vt:lpstr>
      <vt:lpstr>Lock-based Concurrent  Data Structures </vt:lpstr>
      <vt:lpstr>Basic Idea</vt:lpstr>
      <vt:lpstr>Pthread Locks</vt:lpstr>
      <vt:lpstr>Pthread Locks</vt:lpstr>
      <vt:lpstr>Lock-based Concurrent Data Structure</vt:lpstr>
      <vt:lpstr>A Simple Counter</vt:lpstr>
      <vt:lpstr>A Lock-based Counter</vt:lpstr>
      <vt:lpstr>A Lock-based Counter</vt:lpstr>
      <vt:lpstr>Performance</vt:lpstr>
      <vt:lpstr>Scalable Counting</vt:lpstr>
      <vt:lpstr>Sloppy Counter</vt:lpstr>
      <vt:lpstr>Example</vt:lpstr>
      <vt:lpstr>Sloppy Counter</vt:lpstr>
      <vt:lpstr>Example</vt:lpstr>
      <vt:lpstr>Example</vt:lpstr>
      <vt:lpstr>Sloppy Counter</vt:lpstr>
      <vt:lpstr>Sloppy Counter</vt:lpstr>
      <vt:lpstr>Sloppy Counter</vt:lpstr>
      <vt:lpstr>Sloppy Counter</vt:lpstr>
      <vt:lpstr>Simple Linked List</vt:lpstr>
      <vt:lpstr>Simple Linked List (sequential) </vt:lpstr>
      <vt:lpstr>Simple Linked List (concurrent buggy) </vt:lpstr>
      <vt:lpstr>Simple Linked List (concurrent still buggy)</vt:lpstr>
      <vt:lpstr>Simple Linked List</vt:lpstr>
      <vt:lpstr>Simple Linked List</vt:lpstr>
      <vt:lpstr>Concurrent Linked Lists</vt:lpstr>
      <vt:lpstr>Concurrent Linked Lists</vt:lpstr>
      <vt:lpstr>Simple Linked List</vt:lpstr>
      <vt:lpstr>Simple Linked List</vt:lpstr>
      <vt:lpstr>Scaling Linked Lists</vt:lpstr>
      <vt:lpstr>Concurrent Queues</vt:lpstr>
      <vt:lpstr>Michael and Scott Concurrent Queue</vt:lpstr>
      <vt:lpstr>Michael and Scott Concurrent Queue</vt:lpstr>
      <vt:lpstr>Michael and Scott Concurrent Queue</vt:lpstr>
      <vt:lpstr>Michael and Scott Concurrent Queue</vt:lpstr>
      <vt:lpstr>Michael and Scott Concurrent Queue</vt:lpstr>
      <vt:lpstr>DeQueue</vt:lpstr>
      <vt:lpstr>Enqueue and Dequeue for a Empty Queue in Parallel</vt:lpstr>
      <vt:lpstr>Concurrent Hash Table</vt:lpstr>
      <vt:lpstr>Concurrent Hash Table</vt:lpstr>
      <vt:lpstr>Concurrent Hash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Lock-based Concurrent  Data Structures</dc:title>
  <dc:creator>Microsoft Office User</dc:creator>
  <cp:lastModifiedBy>微软大 法好</cp:lastModifiedBy>
  <cp:revision>51</cp:revision>
  <dcterms:created xsi:type="dcterms:W3CDTF">2016-05-25T13:10:17Z</dcterms:created>
  <dcterms:modified xsi:type="dcterms:W3CDTF">2020-09-28T08:50:23Z</dcterms:modified>
</cp:coreProperties>
</file>