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  <p:sldId id="266" r:id="rId10"/>
    <p:sldId id="267" r:id="rId1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6374"/>
  </p:normalViewPr>
  <p:slideViewPr>
    <p:cSldViewPr snapToGrid="0" showGuides="1">
      <p:cViewPr varScale="1">
        <p:scale>
          <a:sx n="137" d="100"/>
          <a:sy n="137" d="100"/>
        </p:scale>
        <p:origin x="768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墙上贴着许多海报&#10;&#10;描述已自动生成">
            <a:extLst>
              <a:ext uri="{FF2B5EF4-FFF2-40B4-BE49-F238E27FC236}">
                <a16:creationId xmlns:a16="http://schemas.microsoft.com/office/drawing/2014/main" id="{7452FF14-AB5C-7CDE-6777-015B7935F35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652015"/>
            <a:ext cx="12191999" cy="871321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77C7C107-9BEE-9E17-1152-FD229F1EFC77}"/>
              </a:ext>
            </a:extLst>
          </p:cNvPr>
          <p:cNvSpPr/>
          <p:nvPr/>
        </p:nvSpPr>
        <p:spPr>
          <a:xfrm>
            <a:off x="496857" y="1870711"/>
            <a:ext cx="1119828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22225">
                  <a:noFill/>
                  <a:prstDash val="solid"/>
                </a:ln>
                <a:effectLst/>
                <a:latin typeface="Britannic Bold" panose="020B0903060703020204" pitchFamily="34" charset="0"/>
              </a:rPr>
              <a:t>Once Upon a Time in Movie Industry</a:t>
            </a:r>
            <a:endParaRPr lang="zh-CN" altLang="en-US" sz="8000" b="0" cap="none" spc="0" dirty="0">
              <a:ln w="0"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500055" y="3871199"/>
            <a:ext cx="7191883" cy="2201534"/>
          </a:xfrm>
          <a:solidFill>
            <a:schemeClr val="bg1">
              <a:alpha val="23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+mj-lt"/>
              </a:rPr>
              <a:t>Social Data Analysis &amp; Visualization</a:t>
            </a:r>
          </a:p>
          <a:p>
            <a:r>
              <a:rPr lang="en-US" altLang="zh-CN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+mj-lt"/>
              </a:rPr>
              <a:t>Group 40</a:t>
            </a:r>
          </a:p>
          <a:p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+mj-lt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+mj-lt"/>
              </a:rPr>
              <a:t>Yue Zhou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+mj-lt"/>
              </a:rPr>
              <a:t>Yu Zhang</a:t>
            </a:r>
          </a:p>
          <a:p>
            <a:endParaRPr lang="en-US" altLang="zh-CN" sz="32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+mj-lt"/>
            </a:endParaRPr>
          </a:p>
        </p:txBody>
      </p:sp>
    </p:spTree>
    <p:custDataLst>
      <p:tags r:id="rId1"/>
    </p:custDataLst>
  </p:cSld>
  <p:clrMapOvr>
    <a:masterClrMapping/>
  </p:clrMapOvr>
  <p:transition spd="med" advTm="6692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-0.216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8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5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A48CF2E-073A-2650-4E65-88FD861DD41A}"/>
              </a:ext>
            </a:extLst>
          </p:cNvPr>
          <p:cNvSpPr/>
          <p:nvPr/>
        </p:nvSpPr>
        <p:spPr>
          <a:xfrm>
            <a:off x="496857" y="1870711"/>
            <a:ext cx="603094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zh-CN" altLang="en-US" sz="8000" b="0" cap="none" spc="0" dirty="0">
              <a:ln w="0">
                <a:noFill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8901BE-8A32-D281-523F-5706CA778CB3}"/>
              </a:ext>
            </a:extLst>
          </p:cNvPr>
          <p:cNvSpPr txBox="1"/>
          <p:nvPr/>
        </p:nvSpPr>
        <p:spPr>
          <a:xfrm>
            <a:off x="622499" y="1154705"/>
            <a:ext cx="69160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dirty="0">
                <a:ln w="22225">
                  <a:noFill/>
                  <a:prstDash val="solid"/>
                </a:ln>
                <a:latin typeface="Britannic Bold" panose="020B0903060703020204" pitchFamily="34" charset="0"/>
              </a:rPr>
              <a:t>More to come…</a:t>
            </a:r>
          </a:p>
          <a:p>
            <a:endParaRPr lang="en-US" altLang="zh-CN" sz="6000" b="1" dirty="0">
              <a:ln w="22225">
                <a:noFill/>
                <a:prstDash val="solid"/>
              </a:ln>
              <a:latin typeface="Britannic Bold" panose="020B0903060703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E0EC61-DB84-D3C3-557A-77A707856B39}"/>
              </a:ext>
            </a:extLst>
          </p:cNvPr>
          <p:cNvSpPr txBox="1"/>
          <p:nvPr/>
        </p:nvSpPr>
        <p:spPr>
          <a:xfrm>
            <a:off x="4278834" y="4620633"/>
            <a:ext cx="818539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dirty="0">
                <a:ln w="22225">
                  <a:noFill/>
                  <a:prstDash val="solid"/>
                </a:ln>
                <a:latin typeface="Britannic Bold" panose="020B0903060703020204" pitchFamily="34" charset="0"/>
              </a:rPr>
              <a:t>Thanks for watching!</a:t>
            </a:r>
          </a:p>
          <a:p>
            <a:endParaRPr lang="en-US" altLang="zh-CN" sz="6000" b="1" dirty="0">
              <a:ln w="22225">
                <a:noFill/>
                <a:prstDash val="solid"/>
              </a:ln>
              <a:latin typeface="Britannic Bold" panose="020B0903060703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030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08"/>
    </mc:Choice>
    <mc:Fallback>
      <p:transition spd="slow" advTm="49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7762" y="75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altLang="zh-CN" sz="6000" b="1" dirty="0">
                <a:ln w="22225">
                  <a:noFill/>
                  <a:prstDash val="solid"/>
                </a:ln>
                <a:latin typeface="Britannic Bold" panose="020B0903060703020204" pitchFamily="34" charset="0"/>
                <a:ea typeface="+mn-ea"/>
                <a:cs typeface="+mn-cs"/>
              </a:rPr>
              <a:t>Ideas</a:t>
            </a:r>
          </a:p>
        </p:txBody>
      </p:sp>
      <p:pic>
        <p:nvPicPr>
          <p:cNvPr id="9" name="图片 8" descr="图片包含 人, 男人, 女人, 桌子&#10;&#10;描述已自动生成">
            <a:extLst>
              <a:ext uri="{FF2B5EF4-FFF2-40B4-BE49-F238E27FC236}">
                <a16:creationId xmlns:a16="http://schemas.microsoft.com/office/drawing/2014/main" id="{997267E8-B851-1F55-3F45-AAE39753FA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7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3405" y="2586505"/>
            <a:ext cx="6922686" cy="40782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1700" dirty="0">
                <a:effectLst/>
                <a:latin typeface="+mj-lt"/>
                <a:ea typeface="+mj-ea"/>
                <a:cs typeface="+mj-cs"/>
              </a:rPr>
              <a:t>Explore the intricate relationship between '</a:t>
            </a:r>
            <a:r>
              <a:rPr lang="en-US" altLang="zh-CN" sz="1700" b="1" dirty="0">
                <a:effectLst/>
                <a:latin typeface="+mj-lt"/>
                <a:ea typeface="+mj-ea"/>
                <a:cs typeface="+mj-cs"/>
              </a:rPr>
              <a:t>money</a:t>
            </a:r>
            <a:r>
              <a:rPr lang="en-US" altLang="zh-CN" sz="1700" dirty="0">
                <a:effectLst/>
                <a:latin typeface="+mj-lt"/>
                <a:ea typeface="+mj-ea"/>
                <a:cs typeface="+mj-cs"/>
              </a:rPr>
              <a:t>' and '</a:t>
            </a:r>
            <a:r>
              <a:rPr lang="en-US" altLang="zh-CN" sz="1700" b="1" dirty="0">
                <a:effectLst/>
                <a:latin typeface="+mj-lt"/>
                <a:ea typeface="+mj-ea"/>
                <a:cs typeface="+mj-cs"/>
              </a:rPr>
              <a:t>movies</a:t>
            </a:r>
            <a:r>
              <a:rPr lang="en-US" altLang="zh-CN" sz="1700" dirty="0">
                <a:effectLst/>
                <a:latin typeface="+mj-lt"/>
                <a:ea typeface="+mj-ea"/>
                <a:cs typeface="+mj-cs"/>
              </a:rPr>
              <a:t>' from various dimensions, including income and expenditure, as well as various factors that affect the </a:t>
            </a:r>
            <a:r>
              <a:rPr lang="en-US" altLang="zh-CN" sz="1700" b="1" dirty="0">
                <a:effectLst/>
                <a:latin typeface="+mj-lt"/>
                <a:ea typeface="+mj-ea"/>
                <a:cs typeface="+mj-cs"/>
              </a:rPr>
              <a:t>return-to output ratio</a:t>
            </a:r>
            <a:r>
              <a:rPr lang="en-US" altLang="zh-CN" sz="1700" dirty="0">
                <a:effectLst/>
                <a:latin typeface="+mj-lt"/>
                <a:ea typeface="+mj-ea"/>
                <a:cs typeface="+mj-cs"/>
              </a:rPr>
              <a:t>.</a:t>
            </a:r>
          </a:p>
          <a:p>
            <a:pPr>
              <a:lnSpc>
                <a:spcPct val="12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1000" dirty="0"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en-US" altLang="zh-CN" sz="1700" dirty="0">
                <a:latin typeface="+mj-lt"/>
                <a:ea typeface="+mj-ea"/>
                <a:cs typeface="+mj-cs"/>
                <a:sym typeface="+mn-ea"/>
              </a:rPr>
              <a:t>Predict movie </a:t>
            </a:r>
            <a:r>
              <a:rPr lang="en-US" altLang="zh-CN" sz="1700" b="1" dirty="0">
                <a:latin typeface="+mj-lt"/>
                <a:ea typeface="+mj-ea"/>
                <a:cs typeface="+mj-cs"/>
                <a:sym typeface="+mn-ea"/>
              </a:rPr>
              <a:t>revenue</a:t>
            </a:r>
            <a:r>
              <a:rPr lang="en-US" altLang="zh-CN" sz="1700" dirty="0">
                <a:latin typeface="+mj-lt"/>
                <a:ea typeface="+mj-ea"/>
                <a:cs typeface="+mj-cs"/>
                <a:sym typeface="+mn-ea"/>
              </a:rPr>
              <a:t> from specific indicators.</a:t>
            </a:r>
          </a:p>
          <a:p>
            <a:pPr>
              <a:lnSpc>
                <a:spcPct val="120000"/>
              </a:lnSpc>
            </a:pPr>
            <a:endParaRPr lang="en-US" altLang="zh-CN" sz="1000" dirty="0">
              <a:latin typeface="+mj-lt"/>
              <a:ea typeface="+mj-ea"/>
              <a:cs typeface="+mj-cs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700" dirty="0">
                <a:latin typeface="+mj-lt"/>
                <a:ea typeface="+mj-ea"/>
                <a:cs typeface="+mj-cs"/>
                <a:sym typeface="+mn-ea"/>
              </a:rPr>
              <a:t>Classify if a movie will </a:t>
            </a:r>
            <a:r>
              <a:rPr lang="en-US" altLang="zh-CN" sz="1700" b="1" dirty="0">
                <a:latin typeface="+mj-lt"/>
                <a:ea typeface="+mj-ea"/>
                <a:cs typeface="+mj-cs"/>
                <a:sym typeface="+mn-ea"/>
              </a:rPr>
              <a:t>lose money/make a lot of money</a:t>
            </a:r>
            <a:r>
              <a:rPr lang="en-US" altLang="zh-CN" sz="1700" dirty="0">
                <a:latin typeface="+mj-lt"/>
                <a:ea typeface="+mj-ea"/>
                <a:cs typeface="+mj-cs"/>
                <a:sym typeface="+mn-ea"/>
              </a:rPr>
              <a:t> at the box office?</a:t>
            </a:r>
          </a:p>
          <a:p>
            <a:pPr>
              <a:lnSpc>
                <a:spcPct val="120000"/>
              </a:lnSpc>
            </a:pPr>
            <a:endParaRPr lang="en-US" altLang="zh-CN" sz="1000" dirty="0"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en-US" altLang="zh-CN" sz="1700" dirty="0">
                <a:latin typeface="+mj-lt"/>
                <a:ea typeface="+mj-ea"/>
                <a:cs typeface="+mj-cs"/>
                <a:sym typeface="+mn-ea"/>
              </a:rPr>
              <a:t>Visualize </a:t>
            </a:r>
            <a:r>
              <a:rPr lang="en-US" altLang="zh-CN" sz="1700" b="1" dirty="0">
                <a:latin typeface="+mj-lt"/>
                <a:ea typeface="+mj-ea"/>
                <a:cs typeface="+mj-cs"/>
                <a:sym typeface="+mn-ea"/>
              </a:rPr>
              <a:t>a movie recommendation system </a:t>
            </a:r>
            <a:r>
              <a:rPr lang="en-US" altLang="zh-CN" sz="1700" dirty="0">
                <a:latin typeface="+mj-lt"/>
                <a:ea typeface="+mj-ea"/>
                <a:cs typeface="+mj-cs"/>
                <a:sym typeface="+mn-ea"/>
              </a:rPr>
              <a:t>to help users select the possible high-quality movies based on the TMDB rating indicators.</a:t>
            </a:r>
            <a:endParaRPr lang="en-US" altLang="zh-CN" sz="1700" dirty="0">
              <a:latin typeface="+mj-lt"/>
              <a:ea typeface="+mj-ea"/>
              <a:cs typeface="+mj-cs"/>
            </a:endParaRPr>
          </a:p>
          <a:p>
            <a:pPr>
              <a:buClrTx/>
              <a:buSzTx/>
              <a:buFont typeface="Arial" panose="020B0604020202090204" pitchFamily="34" charset="0"/>
              <a:buChar char="•"/>
            </a:pPr>
            <a:endParaRPr lang="en-US" altLang="zh-CN" sz="1700" dirty="0">
              <a:effectLst/>
              <a:latin typeface="+mj-lt"/>
              <a:ea typeface="+mj-ea"/>
              <a:cs typeface="+mj-cs"/>
            </a:endParaRPr>
          </a:p>
          <a:p>
            <a:pPr>
              <a:buClrTx/>
              <a:buSzTx/>
              <a:buFont typeface="Arial" panose="020B0604020202090204" pitchFamily="34" charset="0"/>
              <a:buChar char="•"/>
            </a:pPr>
            <a:endParaRPr lang="en-US" altLang="zh-CN" sz="1700" dirty="0">
              <a:effectLst/>
              <a:latin typeface="+mj-lt"/>
              <a:ea typeface="+mj-ea"/>
              <a:cs typeface="+mj-cs"/>
            </a:endParaRPr>
          </a:p>
          <a:p>
            <a:pPr marL="0" indent="0">
              <a:buClrTx/>
              <a:buSzTx/>
              <a:buFont typeface="Arial" panose="020B0604020202090204" pitchFamily="34" charset="0"/>
              <a:buNone/>
            </a:pPr>
            <a:endParaRPr lang="en-US" altLang="zh-CN" sz="1700" dirty="0"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 advTm="5568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穿着西装笔挺的男子与图片配字&#10;&#10;描述已自动生成">
            <a:extLst>
              <a:ext uri="{FF2B5EF4-FFF2-40B4-BE49-F238E27FC236}">
                <a16:creationId xmlns:a16="http://schemas.microsoft.com/office/drawing/2014/main" id="{531808CB-E142-9F30-B4A3-94F0EDC8E9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Autofit/>
          </a:bodyPr>
          <a:lstStyle/>
          <a:p>
            <a:r>
              <a:rPr lang="en-US" altLang="zh-CN" sz="6000" b="1" dirty="0">
                <a:ln w="22225">
                  <a:noFill/>
                  <a:prstDash val="solid"/>
                </a:ln>
                <a:latin typeface="Britannic Bold" panose="020B0903060703020204" pitchFamily="34" charset="0"/>
                <a:ea typeface="+mn-ea"/>
                <a:cs typeface="+mn-cs"/>
              </a:rPr>
              <a:t>Why it is interesting?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6663" y="2359202"/>
            <a:ext cx="6831188" cy="42955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1700" b="1" dirty="0">
                <a:latin typeface="+mj-lt"/>
                <a:ea typeface="+mj-ea"/>
                <a:cs typeface="+mj-cs"/>
              </a:rPr>
              <a:t>Economic and Cultural Impact</a:t>
            </a:r>
            <a:r>
              <a:rPr lang="en-US" altLang="zh-CN" sz="1700" dirty="0">
                <a:latin typeface="+mj-lt"/>
                <a:ea typeface="+mj-ea"/>
                <a:cs typeface="+mj-cs"/>
              </a:rPr>
              <a:t>: Understanding the financial dynamics behind filmmaking can provide insights into how movies influence and are influenced by economic conditions, societal trends, and cultural shifts.</a:t>
            </a:r>
          </a:p>
          <a:p>
            <a:pPr>
              <a:lnSpc>
                <a:spcPct val="100000"/>
              </a:lnSpc>
            </a:pPr>
            <a:endParaRPr lang="en-US" altLang="zh-CN" sz="1700" dirty="0">
              <a:latin typeface="+mj-lt"/>
              <a:ea typeface="+mj-ea"/>
              <a:cs typeface="+mj-cs"/>
            </a:endParaRPr>
          </a:p>
          <a:p>
            <a:pPr>
              <a:lnSpc>
                <a:spcPct val="100000"/>
              </a:lnSpc>
            </a:pPr>
            <a:r>
              <a:rPr lang="en-US" altLang="zh-CN" sz="1700" b="1" dirty="0">
                <a:latin typeface="+mj-lt"/>
                <a:ea typeface="+mj-ea"/>
                <a:cs typeface="+mj-cs"/>
                <a:sym typeface="+mn-ea"/>
              </a:rPr>
              <a:t>Data-Driven Decision Making</a:t>
            </a:r>
            <a:r>
              <a:rPr lang="en-US" altLang="zh-CN" sz="1700" dirty="0">
                <a:latin typeface="+mj-lt"/>
                <a:ea typeface="+mj-ea"/>
                <a:cs typeface="+mj-cs"/>
                <a:sym typeface="+mn-ea"/>
              </a:rPr>
              <a:t>: Analyzing specific indicators to predict movie revenue can help studios, producers, and investors make better decisions .</a:t>
            </a:r>
          </a:p>
          <a:p>
            <a:pPr>
              <a:lnSpc>
                <a:spcPct val="100000"/>
              </a:lnSpc>
            </a:pPr>
            <a:endParaRPr lang="en-US" altLang="zh-CN" sz="1700" dirty="0">
              <a:latin typeface="+mj-lt"/>
              <a:ea typeface="+mj-ea"/>
              <a:cs typeface="+mj-cs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1700" b="1" dirty="0">
                <a:latin typeface="+mj-lt"/>
                <a:ea typeface="+mj-ea"/>
                <a:cs typeface="+mj-cs"/>
                <a:sym typeface="+mn-ea"/>
              </a:rPr>
              <a:t>Consumer Behavior Understanding</a:t>
            </a:r>
            <a:r>
              <a:rPr lang="en-US" altLang="zh-CN" sz="1700" dirty="0">
                <a:latin typeface="+mj-lt"/>
                <a:ea typeface="+mj-ea"/>
                <a:cs typeface="+mj-cs"/>
                <a:sym typeface="+mn-ea"/>
              </a:rPr>
              <a:t>: By analyzing what makes a movie financially successful and how audiences' preferences are reflected in TMDB ratings, the industry can gain insights into the evolving tastes and expectations of moviegoers.</a:t>
            </a:r>
          </a:p>
          <a:p>
            <a:pPr>
              <a:lnSpc>
                <a:spcPct val="10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1700" dirty="0">
              <a:effectLst/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buClrTx/>
              <a:buSzTx/>
              <a:buFont typeface="Arial" panose="020B0604020202090204" pitchFamily="34" charset="0"/>
              <a:buNone/>
            </a:pPr>
            <a:endParaRPr lang="en-US" altLang="zh-CN" sz="1700" dirty="0"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Tm="5506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n w="22225">
                  <a:noFill/>
                  <a:prstDash val="solid"/>
                </a:ln>
                <a:latin typeface="Britannic Bold" panose="020B0903060703020204" pitchFamily="34" charset="0"/>
                <a:ea typeface="+mn-ea"/>
                <a:cs typeface="+mn-cs"/>
              </a:rPr>
              <a:t>Dataset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3" y="2044700"/>
            <a:ext cx="5124586" cy="4246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1800" b="1" dirty="0">
                <a:latin typeface="+mj-lt"/>
                <a:ea typeface="+mj-ea"/>
                <a:cs typeface="+mj-cs"/>
              </a:rPr>
              <a:t>MovieLens Dataset </a:t>
            </a:r>
            <a:r>
              <a:rPr lang="en-US" altLang="zh-CN" sz="1800" dirty="0">
                <a:latin typeface="+mj-lt"/>
                <a:ea typeface="+mj-ea"/>
                <a:cs typeface="+mj-cs"/>
              </a:rPr>
              <a:t>(consists of movies released on or before July 2017).</a:t>
            </a:r>
          </a:p>
          <a:p>
            <a:pPr>
              <a:lnSpc>
                <a:spcPct val="110000"/>
              </a:lnSpc>
            </a:pPr>
            <a:endParaRPr lang="en-US" altLang="zh-CN" sz="1800" dirty="0">
              <a:latin typeface="+mj-lt"/>
              <a:ea typeface="+mj-ea"/>
              <a:cs typeface="+mj-cs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33 MB, 45572 rows (That is to say, it includes data for a total of 45,572 movies), 24 variables.</a:t>
            </a:r>
          </a:p>
          <a:p>
            <a:pPr>
              <a:lnSpc>
                <a:spcPct val="110000"/>
              </a:lnSpc>
            </a:pPr>
            <a:endParaRPr lang="en-US" altLang="zh-CN" sz="1800" dirty="0">
              <a:latin typeface="+mj-lt"/>
              <a:ea typeface="+mj-ea"/>
              <a:cs typeface="+mj-cs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We also introduce several other related dataset like </a:t>
            </a:r>
            <a:r>
              <a:rPr lang="en-US" altLang="zh-CN" sz="1800" b="1" dirty="0">
                <a:latin typeface="+mj-lt"/>
                <a:ea typeface="+mj-ea"/>
                <a:cs typeface="+mj-cs"/>
                <a:sym typeface="+mn-ea"/>
              </a:rPr>
              <a:t>rating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, </a:t>
            </a:r>
            <a:r>
              <a:rPr lang="en-US" altLang="zh-CN" sz="1800" b="1" dirty="0">
                <a:latin typeface="+mj-lt"/>
                <a:ea typeface="+mj-ea"/>
                <a:cs typeface="+mj-cs"/>
                <a:sym typeface="+mn-ea"/>
              </a:rPr>
              <a:t>keywords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 and </a:t>
            </a:r>
            <a:r>
              <a:rPr lang="en-US" altLang="zh-CN" sz="1800" b="1" dirty="0">
                <a:latin typeface="+mj-lt"/>
                <a:ea typeface="+mj-ea"/>
                <a:cs typeface="+mj-cs"/>
                <a:sym typeface="+mn-ea"/>
              </a:rPr>
              <a:t>credits for reference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. The total size of all data is </a:t>
            </a:r>
            <a:r>
              <a:rPr lang="en-US" altLang="zh-CN" sz="1800" b="1" dirty="0">
                <a:latin typeface="+mj-lt"/>
                <a:ea typeface="+mj-ea"/>
                <a:cs typeface="+mj-cs"/>
                <a:sym typeface="+mn-ea"/>
              </a:rPr>
              <a:t>approximately 900 MB.</a:t>
            </a:r>
          </a:p>
          <a:p>
            <a:pPr>
              <a:lnSpc>
                <a:spcPct val="110000"/>
              </a:lnSpc>
            </a:pPr>
            <a:endParaRPr lang="en-US" altLang="zh-CN" sz="1800" dirty="0">
              <a:latin typeface="+mj-lt"/>
              <a:ea typeface="+mj-ea"/>
              <a:cs typeface="+mj-cs"/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Focus on several key properties such as </a:t>
            </a:r>
            <a:r>
              <a:rPr lang="en-US" altLang="zh-CN" sz="1800" b="1" dirty="0">
                <a:latin typeface="+mj-lt"/>
                <a:ea typeface="+mj-ea"/>
                <a:cs typeface="+mj-cs"/>
                <a:sym typeface="+mn-ea"/>
              </a:rPr>
              <a:t>budget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, </a:t>
            </a:r>
            <a:r>
              <a:rPr lang="en-US" altLang="zh-CN" sz="1800" b="1" dirty="0">
                <a:latin typeface="+mj-lt"/>
                <a:ea typeface="+mj-ea"/>
                <a:cs typeface="+mj-cs"/>
                <a:sym typeface="+mn-ea"/>
              </a:rPr>
              <a:t>revenue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, </a:t>
            </a:r>
            <a:r>
              <a:rPr lang="en-US" altLang="zh-CN" sz="1800" b="1" dirty="0">
                <a:latin typeface="+mj-lt"/>
                <a:ea typeface="+mj-ea"/>
                <a:cs typeface="+mj-cs"/>
                <a:sym typeface="+mn-ea"/>
              </a:rPr>
              <a:t>genres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, </a:t>
            </a:r>
            <a:r>
              <a:rPr lang="en-US" altLang="zh-CN" sz="1800" b="1" dirty="0">
                <a:latin typeface="+mj-lt"/>
                <a:ea typeface="+mj-ea"/>
                <a:cs typeface="+mj-cs"/>
                <a:sym typeface="+mn-ea"/>
              </a:rPr>
              <a:t>original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 sz="1800" b="1" dirty="0">
                <a:latin typeface="+mj-lt"/>
                <a:ea typeface="+mj-ea"/>
                <a:cs typeface="+mj-cs"/>
                <a:sym typeface="+mn-ea"/>
              </a:rPr>
              <a:t>language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, </a:t>
            </a:r>
            <a:r>
              <a:rPr lang="en-US" altLang="zh-CN" sz="1800" b="1" dirty="0">
                <a:latin typeface="+mj-lt"/>
                <a:ea typeface="+mj-ea"/>
                <a:cs typeface="+mj-cs"/>
                <a:sym typeface="+mn-ea"/>
              </a:rPr>
              <a:t>popularity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, </a:t>
            </a:r>
            <a:r>
              <a:rPr lang="en-US" altLang="zh-CN" sz="1800" b="1" dirty="0">
                <a:latin typeface="+mj-lt"/>
                <a:ea typeface="+mj-ea"/>
                <a:cs typeface="+mj-cs"/>
                <a:sym typeface="+mn-ea"/>
              </a:rPr>
              <a:t>production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 </a:t>
            </a:r>
            <a:r>
              <a:rPr lang="en-US" altLang="zh-CN" sz="1800" b="1" dirty="0">
                <a:latin typeface="+mj-lt"/>
                <a:ea typeface="+mj-ea"/>
                <a:cs typeface="+mj-cs"/>
                <a:sym typeface="+mn-ea"/>
              </a:rPr>
              <a:t>countries</a:t>
            </a:r>
            <a:r>
              <a:rPr lang="en-US" altLang="zh-CN" sz="1800" dirty="0">
                <a:latin typeface="+mj-lt"/>
                <a:ea typeface="+mj-ea"/>
                <a:cs typeface="+mj-cs"/>
                <a:sym typeface="+mn-ea"/>
              </a:rPr>
              <a:t>, and others.</a:t>
            </a:r>
          </a:p>
          <a:p>
            <a:pPr marL="0" indent="0">
              <a:lnSpc>
                <a:spcPct val="110000"/>
              </a:lnSpc>
              <a:buClrTx/>
              <a:buSzTx/>
              <a:buFont typeface="Arial" panose="020B0604020202090204" pitchFamily="34" charset="0"/>
              <a:buNone/>
            </a:pPr>
            <a:endParaRPr lang="en-US" altLang="zh-CN" sz="180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图片 5" descr="一群穿制服的男人&#10;&#10;描述已自动生成">
            <a:extLst>
              <a:ext uri="{FF2B5EF4-FFF2-40B4-BE49-F238E27FC236}">
                <a16:creationId xmlns:a16="http://schemas.microsoft.com/office/drawing/2014/main" id="{E793675A-45C5-D2B3-49F7-28A1A7EB36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323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  <p:transition spd="slow" advTm="5652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n w="22225">
                  <a:noFill/>
                  <a:prstDash val="solid"/>
                </a:ln>
                <a:latin typeface="Britannic Bold" panose="020B0903060703020204" pitchFamily="34" charset="0"/>
                <a:ea typeface="+mn-ea"/>
                <a:cs typeface="+mn-cs"/>
              </a:rPr>
              <a:t>Genre</a:t>
            </a:r>
          </a:p>
        </p:txBody>
      </p:sp>
      <p:pic>
        <p:nvPicPr>
          <p:cNvPr id="6" name="图片 5" descr="男子的脸部特写与配字黑白照&#10;&#10;描述已自动生成">
            <a:extLst>
              <a:ext uri="{FF2B5EF4-FFF2-40B4-BE49-F238E27FC236}">
                <a16:creationId xmlns:a16="http://schemas.microsoft.com/office/drawing/2014/main" id="{F1C51191-0CAD-C73E-4B9E-2EFB1B498D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5" r="-2" b="2144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7888" y="1866900"/>
            <a:ext cx="5665512" cy="453939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+mj-lt"/>
                <a:ea typeface="+mj-ea"/>
                <a:cs typeface="+mj-cs"/>
              </a:rPr>
              <a:t>Annotated Chart</a:t>
            </a:r>
            <a:r>
              <a:rPr lang="en-US" altLang="zh-CN" sz="2000" dirty="0">
                <a:latin typeface="+mj-lt"/>
                <a:ea typeface="+mj-ea"/>
                <a:cs typeface="+mj-cs"/>
              </a:rPr>
              <a:t>: Explain and highlight the relationship between various financial aspects (such as revenue and expenses) and their impact on the film, better showing correlations, trends, anomalies, etc.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+mj-lt"/>
                <a:ea typeface="+mj-ea"/>
                <a:cs typeface="+mj-cs"/>
                <a:sym typeface="+mn-ea"/>
              </a:rPr>
              <a:t>Partitioned Poster</a:t>
            </a:r>
            <a:r>
              <a:rPr lang="en-US" altLang="zh-CN" sz="2000" dirty="0">
                <a:latin typeface="+mj-lt"/>
                <a:ea typeface="+mj-ea"/>
                <a:cs typeface="+mj-cs"/>
                <a:sym typeface="+mn-ea"/>
              </a:rPr>
              <a:t>: Dividing the visualization into sections, with each section focusing on a specific factor, can provide a holistic view and a comprehensive overview of the different factors that impact return-to-output ratio.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+mj-lt"/>
              <a:ea typeface="+mj-ea"/>
              <a:cs typeface="+mj-cs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+mj-lt"/>
                <a:ea typeface="+mj-ea"/>
                <a:cs typeface="+mj-cs"/>
                <a:sym typeface="+mn-ea"/>
              </a:rPr>
              <a:t>Scroll Story</a:t>
            </a:r>
            <a:r>
              <a:rPr lang="en-US" altLang="zh-CN" sz="2000" dirty="0">
                <a:latin typeface="+mj-lt"/>
                <a:ea typeface="+mj-ea"/>
                <a:cs typeface="+mj-cs"/>
                <a:sym typeface="+mn-ea"/>
              </a:rPr>
              <a:t>: To visualize the movie recommendation system, as users scroll, they can see how different TMDB rating metrics affect the recommendation algorithm.</a:t>
            </a:r>
          </a:p>
          <a:p>
            <a:pPr marL="0" indent="0">
              <a:buClrTx/>
              <a:buSzTx/>
              <a:buFont typeface="Arial" panose="020B0604020202090204" pitchFamily="34" charset="0"/>
              <a:buNone/>
            </a:pPr>
            <a:endParaRPr lang="en-US" altLang="zh-CN" sz="700" dirty="0"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 advTm="5506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F675B2-F9E7-58A7-D177-FF747092C895}"/>
              </a:ext>
            </a:extLst>
          </p:cNvPr>
          <p:cNvSpPr txBox="1"/>
          <p:nvPr/>
        </p:nvSpPr>
        <p:spPr>
          <a:xfrm>
            <a:off x="1028700" y="3137068"/>
            <a:ext cx="111633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1" dirty="0">
                <a:ln w="22225">
                  <a:noFill/>
                  <a:prstDash val="solid"/>
                </a:ln>
                <a:latin typeface="Britannic Bold" panose="020B0903060703020204" pitchFamily="34" charset="0"/>
              </a:rPr>
              <a:t>Are you ever curious about...</a:t>
            </a:r>
            <a:endParaRPr lang="zh-CN" altLang="en-US" sz="6000" b="1" dirty="0">
              <a:ln w="22225">
                <a:noFill/>
                <a:prstDash val="solid"/>
              </a:ln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02131"/>
      </p:ext>
    </p:extLst>
  </p:cSld>
  <p:clrMapOvr>
    <a:masterClrMapping/>
  </p:clrMapOvr>
  <p:transition spd="med" advTm="3093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052074-AA4E-CECB-6DEC-A4804BC87B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87"/>
          <a:stretch/>
        </p:blipFill>
        <p:spPr bwMode="auto">
          <a:xfrm>
            <a:off x="-847842" y="1528688"/>
            <a:ext cx="13481283" cy="595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8C592C96-7E28-0B66-F4CA-CE54E969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0" y="2819400"/>
            <a:ext cx="8331200" cy="1807305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n w="22225">
                  <a:noFill/>
                  <a:prstDash val="solid"/>
                </a:ln>
                <a:latin typeface="Britannic Bold" panose="020B0903060703020204" pitchFamily="34" charset="0"/>
                <a:ea typeface="+mn-ea"/>
                <a:cs typeface="+mn-cs"/>
              </a:rPr>
              <a:t>Which words commonly appear in the titles of high-grossing movies?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388724"/>
      </p:ext>
    </p:extLst>
  </p:cSld>
  <p:clrMapOvr>
    <a:masterClrMapping/>
  </p:clrMapOvr>
  <p:transition spd="med" advTm="670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14896 -0.4354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-217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 descr="图表, 散点图&#10;&#10;描述已自动生成">
            <a:extLst>
              <a:ext uri="{FF2B5EF4-FFF2-40B4-BE49-F238E27FC236}">
                <a16:creationId xmlns:a16="http://schemas.microsoft.com/office/drawing/2014/main" id="{84E06D4A-2095-D2E1-EE38-9D5EF743D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5" y="1905893"/>
            <a:ext cx="6314943" cy="4736207"/>
          </a:xfrm>
          <a:prstGeom prst="rect">
            <a:avLst/>
          </a:prstGeom>
        </p:spPr>
      </p:pic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3C007DF1-7A3E-CF5F-481E-1DF291C59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659" y="1905893"/>
            <a:ext cx="6467341" cy="4850505"/>
          </a:xfrm>
          <a:prstGeom prst="rect">
            <a:avLst/>
          </a:prstGeom>
        </p:spPr>
      </p:pic>
      <p:sp>
        <p:nvSpPr>
          <p:cNvPr id="16" name="标题 1">
            <a:extLst>
              <a:ext uri="{FF2B5EF4-FFF2-40B4-BE49-F238E27FC236}">
                <a16:creationId xmlns:a16="http://schemas.microsoft.com/office/drawing/2014/main" id="{E110A138-C977-B11F-AA62-0E6F4EEF79BD}"/>
              </a:ext>
            </a:extLst>
          </p:cNvPr>
          <p:cNvSpPr txBox="1">
            <a:spLocks/>
          </p:cNvSpPr>
          <p:nvPr/>
        </p:nvSpPr>
        <p:spPr>
          <a:xfrm>
            <a:off x="685800" y="2032000"/>
            <a:ext cx="11556999" cy="27431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n w="22225">
                  <a:noFill/>
                  <a:prstDash val="solid"/>
                </a:ln>
                <a:latin typeface="Britannic Bold" panose="020B0903060703020204" pitchFamily="34" charset="0"/>
                <a:ea typeface="+mn-ea"/>
                <a:cs typeface="+mn-cs"/>
              </a:rPr>
              <a:t>Do the most commercially successful movies always receive higher ratings?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0913040"/>
      </p:ext>
    </p:extLst>
  </p:cSld>
  <p:clrMapOvr>
    <a:masterClrMapping/>
  </p:clrMapOvr>
  <p:transition spd="med" advTm="682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04792 -0.375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1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条形图, 直方图&#10;&#10;描述已自动生成">
            <a:extLst>
              <a:ext uri="{FF2B5EF4-FFF2-40B4-BE49-F238E27FC236}">
                <a16:creationId xmlns:a16="http://schemas.microsoft.com/office/drawing/2014/main" id="{172DFB6B-E134-3D8A-D4D9-ABE2A7ED80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1"/>
          <a:stretch/>
        </p:blipFill>
        <p:spPr>
          <a:xfrm>
            <a:off x="0" y="2222500"/>
            <a:ext cx="7814055" cy="4635500"/>
          </a:xfrm>
          <a:prstGeom prst="rect">
            <a:avLst/>
          </a:prstGeom>
        </p:spPr>
      </p:pic>
      <p:pic>
        <p:nvPicPr>
          <p:cNvPr id="7" name="图片 6" descr="图表, 饼图&#10;&#10;描述已自动生成">
            <a:extLst>
              <a:ext uri="{FF2B5EF4-FFF2-40B4-BE49-F238E27FC236}">
                <a16:creationId xmlns:a16="http://schemas.microsoft.com/office/drawing/2014/main" id="{D2491E80-C5EF-A0E4-88B2-F562842937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4"/>
          <a:stretch/>
        </p:blipFill>
        <p:spPr>
          <a:xfrm>
            <a:off x="7763255" y="2305050"/>
            <a:ext cx="4447453" cy="436880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747B6F2-7926-DA05-5791-95C89523C630}"/>
              </a:ext>
            </a:extLst>
          </p:cNvPr>
          <p:cNvSpPr txBox="1">
            <a:spLocks/>
          </p:cNvSpPr>
          <p:nvPr/>
        </p:nvSpPr>
        <p:spPr>
          <a:xfrm>
            <a:off x="685800" y="2032000"/>
            <a:ext cx="11556999" cy="274319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>
                <a:ln w="22225">
                  <a:noFill/>
                  <a:prstDash val="solid"/>
                </a:ln>
                <a:latin typeface="Britannic Bold" panose="020B0903060703020204" pitchFamily="34" charset="0"/>
                <a:ea typeface="+mn-ea"/>
                <a:cs typeface="+mn-cs"/>
              </a:rPr>
              <a:t>Which genre of movies is the biggest box office winner?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4283090"/>
      </p:ext>
    </p:extLst>
  </p:cSld>
  <p:clrMapOvr>
    <a:masterClrMapping/>
  </p:clrMapOvr>
  <p:transition spd="med" advTm="512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25000" decel="2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05 -0.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200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429</Words>
  <Application>Microsoft Office PowerPoint</Application>
  <PresentationFormat>宽屏</PresentationFormat>
  <Paragraphs>42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Britannic Bold</vt:lpstr>
      <vt:lpstr>Calibri</vt:lpstr>
      <vt:lpstr>WPS</vt:lpstr>
      <vt:lpstr>PowerPoint 演示文稿</vt:lpstr>
      <vt:lpstr>Ideas</vt:lpstr>
      <vt:lpstr>Why it is interesting?</vt:lpstr>
      <vt:lpstr>Dataset</vt:lpstr>
      <vt:lpstr>Genre</vt:lpstr>
      <vt:lpstr>PowerPoint 演示文稿</vt:lpstr>
      <vt:lpstr>Which words commonly appear in the titles of high-grossing movies?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Toland Zhou</dc:creator>
  <cp:lastModifiedBy>Toland Zhou</cp:lastModifiedBy>
  <cp:revision>11</cp:revision>
  <dcterms:created xsi:type="dcterms:W3CDTF">2024-04-15T20:09:59Z</dcterms:created>
  <dcterms:modified xsi:type="dcterms:W3CDTF">2024-04-15T22:51:00Z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2C85ADEC14F84AF544801D6625FCF926_41</vt:lpwstr>
  </property>
</Properties>
</file>