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72" r:id="rId2"/>
    <p:sldId id="273" r:id="rId3"/>
    <p:sldId id="286" r:id="rId4"/>
    <p:sldId id="287" r:id="rId5"/>
    <p:sldId id="288" r:id="rId6"/>
    <p:sldId id="289" r:id="rId7"/>
    <p:sldId id="290" r:id="rId8"/>
    <p:sldId id="292" r:id="rId9"/>
    <p:sldId id="291" r:id="rId10"/>
    <p:sldId id="277" r:id="rId11"/>
    <p:sldId id="278" r:id="rId12"/>
    <p:sldId id="279" r:id="rId13"/>
    <p:sldId id="282" r:id="rId14"/>
    <p:sldId id="293" r:id="rId15"/>
    <p:sldId id="274" r:id="rId16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5270" autoAdjust="0"/>
  </p:normalViewPr>
  <p:slideViewPr>
    <p:cSldViewPr snapToGrid="0">
      <p:cViewPr varScale="1">
        <p:scale>
          <a:sx n="58" d="100"/>
          <a:sy n="58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2021年3月8日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2021年3月8日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660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2021年3月8日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2021年3月8日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2021年3月8日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描画エンジン開発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 dirty="0"/>
              <a:t>Ⅱ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UNIT15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法線ベクトル</a:t>
            </a:r>
            <a:r>
              <a:rPr lang="en-US" altLang="ja-JP" dirty="0" smtClean="0"/>
              <a:t>(Normal)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頂点の向き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ライティングの計算などに用いる。</a:t>
            </a:r>
            <a:endParaRPr kumimoji="1" lang="ja-JP" altLang="en-US" dirty="0"/>
          </a:p>
        </p:txBody>
      </p:sp>
      <p:pic>
        <p:nvPicPr>
          <p:cNvPr id="4" name="Picture 4" descr="http://www.opengl-tutorial.org/assets/images/tuto-13-normal-mapping/NormalV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07129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15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接線ベクトル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「とある点</a:t>
            </a:r>
            <a:r>
              <a:rPr lang="ja-JP" altLang="en-US" dirty="0" smtClean="0"/>
              <a:t>（ピクセル）</a:t>
            </a:r>
            <a:r>
              <a:rPr lang="ja-JP" altLang="en-US" dirty="0"/>
              <a:t>に接している」</a:t>
            </a:r>
            <a:r>
              <a:rPr lang="ja-JP" altLang="en-US" dirty="0" smtClean="0"/>
              <a:t>ベクトル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法線マップによるライティングなどに用いる。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法線ベクトルとテクスチャ座標で求めれる。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だいたい</a:t>
            </a:r>
            <a:r>
              <a:rPr lang="en-US" altLang="ja-JP" dirty="0" smtClean="0"/>
              <a:t>DCC</a:t>
            </a:r>
            <a:r>
              <a:rPr lang="ja-JP" altLang="en-US" dirty="0" smtClean="0"/>
              <a:t>ツールで出力時にあるので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わざわざ上記の方法で求める場合は少ない。</a:t>
            </a:r>
            <a:endParaRPr kumimoji="1" lang="en-US" altLang="ja-JP" dirty="0"/>
          </a:p>
        </p:txBody>
      </p:sp>
      <p:pic>
        <p:nvPicPr>
          <p:cNvPr id="4" name="Picture 8" descr="http://www.opengl-tutorial.org/assets/images/tuto-13-normal-mapping/TangentVectorFromUV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07129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24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通常の描画</a:t>
            </a:r>
            <a:endParaRPr kumimoji="1" lang="ja-JP" altLang="en-US" dirty="0"/>
          </a:p>
        </p:txBody>
      </p:sp>
      <p:pic>
        <p:nvPicPr>
          <p:cNvPr id="2050" name="Picture 2" descr="ãã³ããããã¨ãã§ã¯ãã®ãªãç³å¡ãç³ã®ç¸ãé¢ã¯ãã·ã¼ã³åã®å¤ªé½ã® Directional ã©ã¤ãï¼æ¥åï¼ãåãã¦ãã¾ããã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07754"/>
            <a:ext cx="11035763" cy="360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19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法線マップによる描画</a:t>
            </a:r>
            <a:endParaRPr kumimoji="1" lang="ja-JP" altLang="en-US" dirty="0"/>
          </a:p>
        </p:txBody>
      </p:sp>
      <p:pic>
        <p:nvPicPr>
          <p:cNvPr id="4" name="Picture 4" descr="åãç³å¡ã«ãã³ããããã³ã°ãé©ç¨ãããã®ãæ¥åï¼Directional ã©ã¤ãï¼ã«ããç³ã®ç§ãããæ¹ããå¤ªé½ã«é¢ããé¨åã¨é¢ãã¦ãªãé¨åã§ã¾ã£ããç°ãªã£ã¦ãã¾ãã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907753"/>
            <a:ext cx="10964971" cy="358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 ãããã®ç³ã®æ³ç·ãããã«ããæããã·ã¢ã³ã®é åã¯ãããããã®ç³ã®ãè§é¨åã®ããªã´ã³ã®é¢æ³ç·ãæ¥è§åº¦ã«å¤æ´ãããããåã¯ä¿®æ­£ãããè§åº¦ã«å½ããã¾ã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1404354"/>
            <a:ext cx="497205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77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バウンディングボックス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オブジェクト</a:t>
            </a:r>
            <a:r>
              <a:rPr lang="ja-JP" altLang="en-US" dirty="0"/>
              <a:t>の最大寸法また</a:t>
            </a:r>
            <a:r>
              <a:rPr lang="ja-JP" altLang="en-US" dirty="0" smtClean="0"/>
              <a:t>は</a:t>
            </a:r>
            <a:r>
              <a:rPr lang="ja-JP" altLang="en-US" u="sng" dirty="0" smtClean="0"/>
              <a:t>範囲</a:t>
            </a:r>
            <a:r>
              <a:rPr lang="ja-JP" altLang="en-US" dirty="0" smtClean="0"/>
              <a:t>を</a:t>
            </a:r>
            <a:r>
              <a:rPr lang="ja-JP" altLang="en-US" dirty="0"/>
              <a:t>囲む最小の</a:t>
            </a:r>
            <a:r>
              <a:rPr lang="ja-JP" altLang="en-US" dirty="0" smtClean="0"/>
              <a:t>ボックス</a:t>
            </a:r>
            <a:endParaRPr kumimoji="1" lang="ja-JP" altLang="en-US" dirty="0"/>
          </a:p>
        </p:txBody>
      </p:sp>
      <p:pic>
        <p:nvPicPr>
          <p:cNvPr id="5122" name="Picture 2" descr="http://docs.autodesk.com/3DSMAX/15/JPN/3ds-Max-Help/images/GUID-C0F48977-56E5-4CCF-95A0-99C94F68C6FD-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531" y="2865984"/>
            <a:ext cx="48387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22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重複する頂点データの削除</a:t>
            </a:r>
            <a:endParaRPr kumimoji="1" lang="ja-JP" altLang="en-US" dirty="0"/>
          </a:p>
        </p:txBody>
      </p:sp>
      <p:pic>
        <p:nvPicPr>
          <p:cNvPr id="4" name="Picture 12" descr="illustration of a square that consists of two triang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633" y="3658027"/>
            <a:ext cx="2346691" cy="229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4080668" y="3154321"/>
            <a:ext cx="1278410" cy="533796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[0]</a:t>
            </a:r>
            <a:r>
              <a:rPr kumimoji="1" lang="ja-JP" altLang="en-US" sz="2000" dirty="0" smtClean="0"/>
              <a:t>左上</a:t>
            </a:r>
            <a:endParaRPr kumimoji="1" lang="ja-JP" altLang="en-US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4080668" y="3688117"/>
            <a:ext cx="1278410" cy="533796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</a:t>
            </a:r>
            <a:r>
              <a:rPr kumimoji="1" lang="en-US" altLang="ja-JP" sz="2000" dirty="0"/>
              <a:t>1</a:t>
            </a:r>
            <a:r>
              <a:rPr kumimoji="1" lang="en-US" altLang="ja-JP" sz="2000" dirty="0" smtClean="0"/>
              <a:t>]</a:t>
            </a:r>
            <a:r>
              <a:rPr kumimoji="1" lang="ja-JP" altLang="en-US" sz="2000" dirty="0" smtClean="0"/>
              <a:t>右上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4080668" y="4227578"/>
            <a:ext cx="1278410" cy="533796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[2]</a:t>
            </a:r>
            <a:r>
              <a:rPr kumimoji="1" lang="ja-JP" altLang="en-US" sz="2000" dirty="0" smtClean="0"/>
              <a:t>左下</a:t>
            </a:r>
            <a:endParaRPr kumimoji="1" lang="ja-JP" altLang="en-US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4080668" y="4767039"/>
            <a:ext cx="1278410" cy="533796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[3]</a:t>
            </a:r>
            <a:r>
              <a:rPr kumimoji="1" lang="ja-JP" altLang="en-US" sz="2000" dirty="0" smtClean="0"/>
              <a:t>左下</a:t>
            </a:r>
            <a:endParaRPr kumimoji="1" lang="ja-JP" altLang="en-US" sz="20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080668" y="5300835"/>
            <a:ext cx="1278410" cy="533796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[4]</a:t>
            </a:r>
            <a:r>
              <a:rPr kumimoji="1" lang="ja-JP" altLang="en-US" sz="2000" dirty="0" smtClean="0"/>
              <a:t>右上</a:t>
            </a:r>
            <a:endParaRPr kumimoji="1"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4080668" y="5833476"/>
            <a:ext cx="1278410" cy="533796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[5]</a:t>
            </a:r>
            <a:r>
              <a:rPr kumimoji="1" lang="ja-JP" altLang="en-US" sz="2000" dirty="0" smtClean="0"/>
              <a:t>右下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5737777" y="3154321"/>
            <a:ext cx="1278410" cy="5337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[0] 0</a:t>
            </a:r>
            <a:endParaRPr kumimoji="1" lang="ja-JP" altLang="en-US" sz="2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5737777" y="3688117"/>
            <a:ext cx="1278410" cy="5337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[1] 1</a:t>
            </a:r>
            <a:endParaRPr kumimoji="1" lang="ja-JP" altLang="en-US" sz="2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737777" y="4227578"/>
            <a:ext cx="1278410" cy="5337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[2] 2</a:t>
            </a:r>
            <a:endParaRPr kumimoji="1" lang="ja-JP" altLang="en-US" sz="2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737777" y="4767039"/>
            <a:ext cx="1278410" cy="5337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[3]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737777" y="5300835"/>
            <a:ext cx="1278410" cy="5337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[4]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4</a:t>
            </a:r>
            <a:endParaRPr kumimoji="1" lang="ja-JP" altLang="en-US" sz="20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737777" y="5833476"/>
            <a:ext cx="1278410" cy="5337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[5]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5</a:t>
            </a:r>
            <a:endParaRPr kumimoji="1" lang="ja-JP" altLang="en-US" sz="2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3876789" y="2577972"/>
            <a:ext cx="1686167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Vertex Buffer</a:t>
            </a:r>
            <a:endParaRPr kumimoji="1" lang="ja-JP" altLang="en-US" sz="2000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687620" y="2577972"/>
            <a:ext cx="1603324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Index Buffer</a:t>
            </a:r>
            <a:endParaRPr kumimoji="1" lang="ja-JP" altLang="en-US" sz="2000" dirty="0" smtClean="0"/>
          </a:p>
        </p:txBody>
      </p:sp>
      <p:sp>
        <p:nvSpPr>
          <p:cNvPr id="24" name="正方形/長方形 23"/>
          <p:cNvSpPr/>
          <p:nvPr/>
        </p:nvSpPr>
        <p:spPr>
          <a:xfrm>
            <a:off x="8646881" y="3154321"/>
            <a:ext cx="1278410" cy="533796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[0]</a:t>
            </a:r>
            <a:r>
              <a:rPr kumimoji="1" lang="ja-JP" altLang="en-US" sz="2000" dirty="0" smtClean="0"/>
              <a:t>左上</a:t>
            </a:r>
            <a:endParaRPr kumimoji="1" lang="ja-JP" altLang="en-US" sz="2000" dirty="0"/>
          </a:p>
        </p:txBody>
      </p:sp>
      <p:sp>
        <p:nvSpPr>
          <p:cNvPr id="25" name="正方形/長方形 24"/>
          <p:cNvSpPr/>
          <p:nvPr/>
        </p:nvSpPr>
        <p:spPr>
          <a:xfrm>
            <a:off x="8646881" y="3688117"/>
            <a:ext cx="1278410" cy="533796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</a:t>
            </a:r>
            <a:r>
              <a:rPr kumimoji="1" lang="en-US" altLang="ja-JP" sz="2000" dirty="0"/>
              <a:t>1</a:t>
            </a:r>
            <a:r>
              <a:rPr kumimoji="1" lang="en-US" altLang="ja-JP" sz="2000" dirty="0" smtClean="0"/>
              <a:t>]</a:t>
            </a:r>
            <a:r>
              <a:rPr kumimoji="1" lang="ja-JP" altLang="en-US" sz="2000" dirty="0" smtClean="0"/>
              <a:t>右上</a:t>
            </a:r>
            <a:endParaRPr kumimoji="1" lang="ja-JP" altLang="en-US" sz="2000" dirty="0"/>
          </a:p>
        </p:txBody>
      </p:sp>
      <p:sp>
        <p:nvSpPr>
          <p:cNvPr id="26" name="正方形/長方形 25"/>
          <p:cNvSpPr/>
          <p:nvPr/>
        </p:nvSpPr>
        <p:spPr>
          <a:xfrm>
            <a:off x="8646881" y="4227578"/>
            <a:ext cx="1278410" cy="533796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[2]</a:t>
            </a:r>
            <a:r>
              <a:rPr kumimoji="1" lang="ja-JP" altLang="en-US" sz="2000" dirty="0" smtClean="0"/>
              <a:t>左下</a:t>
            </a:r>
            <a:endParaRPr kumimoji="1" lang="ja-JP" altLang="en-US" sz="2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8646881" y="4767039"/>
            <a:ext cx="1278410" cy="533796"/>
          </a:xfrm>
          <a:prstGeom prst="rect">
            <a:avLst/>
          </a:prstGeom>
          <a:solidFill>
            <a:srgbClr val="00B0F0"/>
          </a:solidFill>
          <a:ln w="57150"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[3]</a:t>
            </a:r>
            <a:r>
              <a:rPr kumimoji="1" lang="ja-JP" altLang="en-US" sz="2000" dirty="0" smtClean="0"/>
              <a:t>右下</a:t>
            </a:r>
            <a:endParaRPr kumimoji="1" lang="ja-JP" altLang="en-US" sz="2000" dirty="0"/>
          </a:p>
        </p:txBody>
      </p:sp>
      <p:sp>
        <p:nvSpPr>
          <p:cNvPr id="30" name="正方形/長方形 29"/>
          <p:cNvSpPr/>
          <p:nvPr/>
        </p:nvSpPr>
        <p:spPr>
          <a:xfrm>
            <a:off x="10303990" y="3154321"/>
            <a:ext cx="1278410" cy="5337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[0] 0</a:t>
            </a:r>
            <a:endParaRPr kumimoji="1" lang="ja-JP" altLang="en-US" sz="2000" dirty="0"/>
          </a:p>
        </p:txBody>
      </p:sp>
      <p:sp>
        <p:nvSpPr>
          <p:cNvPr id="31" name="正方形/長方形 30"/>
          <p:cNvSpPr/>
          <p:nvPr/>
        </p:nvSpPr>
        <p:spPr>
          <a:xfrm>
            <a:off x="10303990" y="3688117"/>
            <a:ext cx="1278410" cy="5337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[1] 1</a:t>
            </a:r>
            <a:endParaRPr kumimoji="1" lang="ja-JP" altLang="en-US" sz="2000" dirty="0"/>
          </a:p>
        </p:txBody>
      </p:sp>
      <p:sp>
        <p:nvSpPr>
          <p:cNvPr id="32" name="正方形/長方形 31"/>
          <p:cNvSpPr/>
          <p:nvPr/>
        </p:nvSpPr>
        <p:spPr>
          <a:xfrm>
            <a:off x="10303990" y="4227578"/>
            <a:ext cx="1278410" cy="5337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[2] 2</a:t>
            </a:r>
            <a:endParaRPr kumimoji="1" lang="ja-JP" altLang="en-US" sz="2000" dirty="0"/>
          </a:p>
        </p:txBody>
      </p:sp>
      <p:sp>
        <p:nvSpPr>
          <p:cNvPr id="33" name="正方形/長方形 32"/>
          <p:cNvSpPr/>
          <p:nvPr/>
        </p:nvSpPr>
        <p:spPr>
          <a:xfrm>
            <a:off x="10303990" y="4767039"/>
            <a:ext cx="1278410" cy="5337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[3]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2</a:t>
            </a:r>
            <a:endParaRPr kumimoji="1" lang="ja-JP" altLang="en-US" sz="2000" dirty="0"/>
          </a:p>
        </p:txBody>
      </p:sp>
      <p:sp>
        <p:nvSpPr>
          <p:cNvPr id="34" name="正方形/長方形 33"/>
          <p:cNvSpPr/>
          <p:nvPr/>
        </p:nvSpPr>
        <p:spPr>
          <a:xfrm>
            <a:off x="10303990" y="5300835"/>
            <a:ext cx="1278410" cy="5337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[4]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1</a:t>
            </a:r>
            <a:endParaRPr kumimoji="1" lang="ja-JP" altLang="en-US" sz="2000" dirty="0"/>
          </a:p>
        </p:txBody>
      </p:sp>
      <p:sp>
        <p:nvSpPr>
          <p:cNvPr id="35" name="正方形/長方形 34"/>
          <p:cNvSpPr/>
          <p:nvPr/>
        </p:nvSpPr>
        <p:spPr>
          <a:xfrm>
            <a:off x="10303990" y="5833476"/>
            <a:ext cx="1278410" cy="533796"/>
          </a:xfrm>
          <a:prstGeom prst="rect">
            <a:avLst/>
          </a:prstGeom>
          <a:solidFill>
            <a:srgbClr val="92D050"/>
          </a:solidFill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[5]</a:t>
            </a:r>
            <a:r>
              <a:rPr kumimoji="1" lang="ja-JP" altLang="en-US" sz="2000" dirty="0" smtClean="0"/>
              <a:t> </a:t>
            </a:r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443002" y="2577972"/>
            <a:ext cx="1686167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Vertex Buffer</a:t>
            </a:r>
            <a:endParaRPr kumimoji="1" lang="ja-JP" altLang="en-US" sz="2000" dirty="0" smtClean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253833" y="2577972"/>
            <a:ext cx="1603324" cy="40011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Index Buffer</a:t>
            </a:r>
            <a:endParaRPr kumimoji="1" lang="ja-JP" altLang="en-US" sz="2000" dirty="0" smtClean="0"/>
          </a:p>
        </p:txBody>
      </p:sp>
      <p:sp>
        <p:nvSpPr>
          <p:cNvPr id="38" name="右矢印 37"/>
          <p:cNvSpPr/>
          <p:nvPr/>
        </p:nvSpPr>
        <p:spPr>
          <a:xfrm>
            <a:off x="7187877" y="4039564"/>
            <a:ext cx="1179359" cy="925975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最適化</a:t>
            </a:r>
          </a:p>
        </p:txBody>
      </p:sp>
    </p:spTree>
    <p:extLst>
      <p:ext uri="{BB962C8B-B14F-4D97-AF65-F5344CB8AC3E}">
        <p14:creationId xmlns:p14="http://schemas.microsoft.com/office/powerpoint/2010/main" val="421594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 smtClean="0"/>
              <a:t>フォンシェーディング</a:t>
            </a:r>
            <a:endParaRPr lang="en-US" altLang="ja-JP" dirty="0" smtClean="0"/>
          </a:p>
          <a:p>
            <a:pPr rtl="0"/>
            <a:endParaRPr lang="en-US" altLang="ja-JP" dirty="0" smtClean="0"/>
          </a:p>
          <a:p>
            <a:pPr rtl="0"/>
            <a:r>
              <a:rPr lang="ja-JP" altLang="en-US" dirty="0" smtClean="0"/>
              <a:t>バンプマッピング</a:t>
            </a:r>
            <a:endParaRPr lang="en-US" altLang="ja-JP" dirty="0" smtClean="0"/>
          </a:p>
          <a:p>
            <a:pPr rtl="0"/>
            <a:endParaRPr lang="en-US" altLang="ja-JP" dirty="0" smtClean="0"/>
          </a:p>
          <a:p>
            <a:pPr rtl="0"/>
            <a:r>
              <a:rPr lang="ja-JP" altLang="en-US" dirty="0" smtClean="0"/>
              <a:t>ダミーテクスチャ</a:t>
            </a:r>
            <a:endParaRPr lang="en-US" altLang="ja-JP" dirty="0" smtClean="0"/>
          </a:p>
          <a:p>
            <a:pPr rtl="0"/>
            <a:endParaRPr lang="en-US" altLang="ja-JP" dirty="0"/>
          </a:p>
          <a:p>
            <a:pPr rtl="0"/>
            <a:r>
              <a:rPr lang="ja-JP" altLang="en-US" dirty="0" smtClean="0"/>
              <a:t>バウンディングボックス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実行結果（フォンシェーディング）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実行結果（バンプマップ）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6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実行結果（バウンディングボックス）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実行結果</a:t>
            </a:r>
            <a:r>
              <a:rPr lang="ja-JP" altLang="en-US" dirty="0" smtClean="0"/>
              <a:t>（すべてのメッシュに対応）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2110269"/>
            <a:ext cx="2166850" cy="1929988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352544"/>
            <a:ext cx="2497906" cy="1967162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7761" y="2160476"/>
            <a:ext cx="2191636" cy="211540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644" y="4429196"/>
            <a:ext cx="2536131" cy="199816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5673" y="2507242"/>
            <a:ext cx="2855474" cy="3843908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5489" y="2110269"/>
            <a:ext cx="2626620" cy="214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9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フォンシェーディング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5982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フォンシェーディング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通常の陰影計算に加えて光反射の表現をする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01" y="3557847"/>
            <a:ext cx="9007183" cy="280942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968834" y="3612648"/>
            <a:ext cx="2988249" cy="27521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73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バンプマッピング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凹凸を表現する</a:t>
            </a:r>
            <a:endParaRPr kumimoji="1" lang="ja-JP" altLang="en-US" dirty="0"/>
          </a:p>
        </p:txBody>
      </p:sp>
      <p:pic>
        <p:nvPicPr>
          <p:cNvPr id="2050" name="Picture 2" descr="fig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5" y="2954151"/>
            <a:ext cx="4619915" cy="346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4gamer.net/specials/3de/hl2/img/02/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25" y="1582722"/>
            <a:ext cx="6448486" cy="483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666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1250</TotalTime>
  <Words>238</Words>
  <Application>Microsoft Office PowerPoint</Application>
  <PresentationFormat>ワイド画面</PresentationFormat>
  <Paragraphs>66</Paragraphs>
  <Slides>15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2" baseType="lpstr">
      <vt:lpstr>Meiryo UI</vt:lpstr>
      <vt:lpstr>ＭＳ ゴシック</vt:lpstr>
      <vt:lpstr>ＭＳ 明朝</vt:lpstr>
      <vt:lpstr>Arial</vt:lpstr>
      <vt:lpstr>Palatino Linotype</vt:lpstr>
      <vt:lpstr>Wingdings 2</vt:lpstr>
      <vt:lpstr>ブレーンストーミングのプレゼンテーション</vt:lpstr>
      <vt:lpstr>描画エンジン開発Ⅰ・Ⅱ</vt:lpstr>
      <vt:lpstr>授業内容</vt:lpstr>
      <vt:lpstr>実行結果（フォンシェーディング）</vt:lpstr>
      <vt:lpstr>実行結果（バンプマップ）</vt:lpstr>
      <vt:lpstr>実行結果（バウンディングボックス）</vt:lpstr>
      <vt:lpstr>実行結果（すべてのメッシュに対応）</vt:lpstr>
      <vt:lpstr>フォンシェーディング</vt:lpstr>
      <vt:lpstr>フォンシェーディング</vt:lpstr>
      <vt:lpstr>バンプマッピング</vt:lpstr>
      <vt:lpstr>法線ベクトル(Normal)</vt:lpstr>
      <vt:lpstr>接線ベクトル</vt:lpstr>
      <vt:lpstr>通常の描画</vt:lpstr>
      <vt:lpstr>法線マップによる描画</vt:lpstr>
      <vt:lpstr>バウンディングボックス</vt:lpstr>
      <vt:lpstr>重複する頂点データの削除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86</cp:revision>
  <dcterms:created xsi:type="dcterms:W3CDTF">2019-03-17T05:51:21Z</dcterms:created>
  <dcterms:modified xsi:type="dcterms:W3CDTF">2021-03-08T07:42:49Z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