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72" r:id="rId2"/>
    <p:sldId id="273" r:id="rId3"/>
    <p:sldId id="391" r:id="rId4"/>
    <p:sldId id="385" r:id="rId5"/>
    <p:sldId id="386" r:id="rId6"/>
    <p:sldId id="387" r:id="rId7"/>
    <p:sldId id="388" r:id="rId8"/>
    <p:sldId id="389" r:id="rId9"/>
    <p:sldId id="390" r:id="rId10"/>
    <p:sldId id="363" r:id="rId11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99FF"/>
    <a:srgbClr val="C0CF3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8" autoAdjust="0"/>
    <p:restoredTop sz="90708" autoAdjust="0"/>
  </p:normalViewPr>
  <p:slideViewPr>
    <p:cSldViewPr snapToGrid="0">
      <p:cViewPr varScale="1">
        <p:scale>
          <a:sx n="42" d="100"/>
          <a:sy n="42" d="100"/>
        </p:scale>
        <p:origin x="38" y="43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14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中西 透真" userId="ff0659be-ea73-42ad-8f4f-5d259ccd4ea1" providerId="ADAL" clId="{AB8F1AE7-F18C-4846-9C5E-A059FF7EAEE8}"/>
    <pc:docChg chg="modSld">
      <pc:chgData name="中西 透真" userId="ff0659be-ea73-42ad-8f4f-5d259ccd4ea1" providerId="ADAL" clId="{AB8F1AE7-F18C-4846-9C5E-A059FF7EAEE8}" dt="2023-11-09T01:31:25.312" v="0" actId="1076"/>
      <pc:docMkLst>
        <pc:docMk/>
      </pc:docMkLst>
      <pc:sldChg chg="modSp mod">
        <pc:chgData name="中西 透真" userId="ff0659be-ea73-42ad-8f4f-5d259ccd4ea1" providerId="ADAL" clId="{AB8F1AE7-F18C-4846-9C5E-A059FF7EAEE8}" dt="2023-11-09T01:31:25.312" v="0" actId="1076"/>
        <pc:sldMkLst>
          <pc:docMk/>
          <pc:sldMk cId="3047745462" sldId="390"/>
        </pc:sldMkLst>
        <pc:spChg chg="mod">
          <ac:chgData name="中西 透真" userId="ff0659be-ea73-42ad-8f4f-5d259ccd4ea1" providerId="ADAL" clId="{AB8F1AE7-F18C-4846-9C5E-A059FF7EAEE8}" dt="2023-11-09T01:31:25.312" v="0" actId="1076"/>
          <ac:spMkLst>
            <pc:docMk/>
            <pc:sldMk cId="3047745462" sldId="390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DA88A-700E-4959-AD05-3C421866BDC6}" type="datetime4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2023年11月9日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9A4F4-89FA-4551-A9F4-ECDBD52C06D6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4810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ECA54F6-A409-4052-BA8C-D33E3AF8AD29}" type="datetime4">
              <a:rPr lang="ja-JP" altLang="en-US" smtClean="0"/>
              <a:pPr/>
              <a:t>2023年11月9日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93B0CF2-7F87-4E02-A248-870047730F99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51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2928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長方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cxnSp>
          <p:nvCxnSpPr>
            <p:cNvPr id="7" name="直線​​コネクタ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​​コネクタ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​​コネクタ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kumimoji="0" lang="ja-JP" altLang="en-US" noProof="0" dirty="0"/>
          </a:p>
        </p:txBody>
      </p: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D9F5B4-D2B9-4671-9B63-0110E6386A4E}" type="datetime4">
              <a:rPr lang="ja-JP" altLang="en-US" smtClean="0"/>
              <a:t>2023年11月9日</a:t>
            </a:fld>
            <a:endParaRPr 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2 </a:t>
            </a:r>
            <a:r>
              <a:rPr kumimoji="1" lang="ja-JP" altLang="en-US" noProof="0" dirty="0"/>
              <a:t>レベル</a:t>
            </a:r>
          </a:p>
          <a:p>
            <a:pPr lvl="2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3 </a:t>
            </a:r>
            <a:r>
              <a:rPr kumimoji="1" lang="ja-JP" altLang="en-US" noProof="0" dirty="0"/>
              <a:t>レベル</a:t>
            </a:r>
          </a:p>
          <a:p>
            <a:pPr lvl="3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4 </a:t>
            </a:r>
            <a:r>
              <a:rPr kumimoji="1" lang="ja-JP" altLang="en-US" noProof="0" dirty="0"/>
              <a:t>レベル</a:t>
            </a:r>
          </a:p>
          <a:p>
            <a:pPr lvl="4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5 </a:t>
            </a:r>
            <a:r>
              <a:rPr kumimoji="1" lang="ja-JP" altLang="en-US" noProof="0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9D195-22A8-4E03-A4C1-FF558F7B427F}" type="datetime4">
              <a:rPr lang="ja-JP" altLang="en-US" smtClean="0"/>
              <a:t>2023年11月9日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2 </a:t>
            </a:r>
            <a:r>
              <a:rPr kumimoji="1" lang="ja-JP" altLang="en-US" noProof="0" dirty="0"/>
              <a:t>レベル</a:t>
            </a:r>
          </a:p>
          <a:p>
            <a:pPr lvl="2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3 </a:t>
            </a:r>
            <a:r>
              <a:rPr kumimoji="1" lang="ja-JP" altLang="en-US" noProof="0" dirty="0"/>
              <a:t>レベル</a:t>
            </a:r>
          </a:p>
          <a:p>
            <a:pPr lvl="3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4 </a:t>
            </a:r>
            <a:r>
              <a:rPr kumimoji="1" lang="ja-JP" altLang="en-US" noProof="0" dirty="0"/>
              <a:t>レベル</a:t>
            </a:r>
          </a:p>
          <a:p>
            <a:pPr lvl="4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5 </a:t>
            </a:r>
            <a:r>
              <a:rPr kumimoji="1" lang="ja-JP" altLang="en-US" noProof="0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9B777F-2BA6-42C0-83EF-2CC97DD0D6E7}" type="datetime4">
              <a:rPr lang="ja-JP" altLang="en-US" smtClean="0"/>
              <a:t>2023年11月9日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0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C11D6-D226-45B1-8AA5-91C501F3B0E7}" type="datetime4">
              <a:rPr lang="ja-JP" altLang="en-US" smtClean="0"/>
              <a:t>2023年11月9日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400AA1-06A4-444F-94EA-80BA16484187}" type="datetime4">
              <a:rPr lang="ja-JP" altLang="en-US" smtClean="0"/>
              <a:t>2023年11月9日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0"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38B790-6ACD-441F-B06D-4917F8B429D2}" type="datetime4">
              <a:rPr lang="ja-JP" altLang="en-US" smtClean="0"/>
              <a:t>2023年11月9日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ja-JP" altLang="en-US"/>
              <a:t>マスター タイトルの書式設定</a:t>
            </a:r>
            <a:endParaRPr kumimoji="0"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/>
              <a:t>マスター テキストの書式設定</a:t>
            </a:r>
          </a:p>
          <a:p>
            <a:pPr lvl="1" rtl="0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/>
              <a:t>マスター テキストの書式設定</a:t>
            </a:r>
          </a:p>
          <a:p>
            <a:pPr lvl="1" rtl="0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296CEC-F0EC-4499-B406-555829E93D38}" type="datetime4">
              <a:rPr lang="ja-JP" altLang="en-US" smtClean="0"/>
              <a:t>2023年11月9日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" dirty="0"/>
              <a:t>フッターを追加</a:t>
            </a:r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C8EE4A-0564-4F19-AF56-1B86A81857A1}" type="datetime4">
              <a:rPr lang="ja-JP" altLang="en-US" smtClean="0"/>
              <a:t>2023年11月9日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D0A0B1-5389-4168-8C71-456999E01C6A}" type="datetime4">
              <a:rPr lang="ja-JP" altLang="en-US" smtClean="0"/>
              <a:t>2023年11月9日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FAF4E1-8E5B-454D-966C-37225B9702A6}" type="datetime4">
              <a:rPr lang="ja-JP" altLang="en-US" smtClean="0"/>
              <a:t>2023年11月9日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つの角を切り取って丸めた四角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ja-JP" altLang="en-US" noProof="0"/>
              <a:t>図を追加</a:t>
            </a:r>
            <a:endParaRPr kumimoji="0"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A228A8-1DDA-4C9E-B7BB-B3D4A4576159}" type="datetime4">
              <a:rPr lang="ja-JP" altLang="en-US" smtClean="0"/>
              <a:t>2023年11月9日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  <p:sp>
        <p:nvSpPr>
          <p:cNvPr id="10" name="フリーフォーム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フリーフォーム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長方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grpSp>
          <p:nvGrpSpPr>
            <p:cNvPr id="27" name="グループ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グループ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フリーフォーム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  <p:sp>
              <p:nvSpPr>
                <p:cNvPr id="33" name="フリーフォーム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</p:grpSp>
        </p:grpSp>
      </p:grp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ja-JP" altLang="en-US" noProof="0" dirty="0"/>
              <a:t>クリックしてマスター タイトルのスタイルを編集</a:t>
            </a:r>
            <a:endParaRPr kumimoji="0" lang="ja-JP" altLang="en-US" noProof="0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43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 rtl="0" eaLnBrk="1" latinLnBrk="0" hangingPunct="1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 eaLnBrk="1" latinLnBrk="0" hangingPunct="1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 eaLnBrk="1" latinLnBrk="0" hangingPunct="1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 eaLnBrk="1" latinLnBrk="0" hangingPunct="1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196E8732-2B4B-4F0A-8362-53F7A7DF2931}" type="datetime4">
              <a:rPr lang="ja-JP" altLang="en-US" smtClean="0"/>
              <a:t>2023年11月9日</a:t>
            </a:fld>
            <a:endParaRPr lang="en-US" dirty="0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r>
              <a:rPr lang="ja-JP" altLang="en-US" noProof="0" dirty="0"/>
              <a:t>フッターを追加</a:t>
            </a:r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401CF334-2D5C-4859-84A6-CA7E6E43FAEB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lnSpc>
          <a:spcPct val="80000"/>
        </a:lnSpc>
        <a:spcBef>
          <a:spcPct val="0"/>
        </a:spcBef>
        <a:buNone/>
        <a:defRPr kumimoji="1" sz="5000" b="0" kern="1200">
          <a:ln>
            <a:noFill/>
          </a:ln>
          <a:solidFill>
            <a:schemeClr val="tx2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1" sz="26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1" sz="21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ja-JP" altLang="en-US" dirty="0"/>
              <a:t>描画エンジン開発</a:t>
            </a:r>
            <a:r>
              <a:rPr lang="en-US" altLang="ja-JP" dirty="0"/>
              <a:t>Ⅲ</a:t>
            </a:r>
            <a:r>
              <a:rPr lang="ja-JP" altLang="en-US" dirty="0"/>
              <a:t>・</a:t>
            </a:r>
            <a:r>
              <a:rPr lang="en-US" altLang="ja-JP" dirty="0"/>
              <a:t>Ⅳ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UNIT30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実習内容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シリアライズ処理を実装する。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FBX</a:t>
            </a:r>
            <a:r>
              <a:rPr lang="ja-JP" altLang="en-US" dirty="0"/>
              <a:t>ファイルの読み込み時間と</a:t>
            </a:r>
            <a:r>
              <a:rPr lang="en-US" altLang="ja-JP" dirty="0" err="1"/>
              <a:t>Cerial</a:t>
            </a:r>
            <a:r>
              <a:rPr lang="ja-JP" altLang="en-US" dirty="0"/>
              <a:t>形式ファイルの読み込み時間を</a:t>
            </a:r>
            <a:br>
              <a:rPr lang="en-US" altLang="ja-JP" dirty="0"/>
            </a:br>
            <a:r>
              <a:rPr lang="ja-JP" altLang="en-US" dirty="0"/>
              <a:t>比較検証する。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743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授業内容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dirty="0"/>
              <a:t>シリアライズ</a:t>
            </a:r>
            <a:endParaRPr lang="en-US" altLang="ja-JP" dirty="0"/>
          </a:p>
          <a:p>
            <a:pPr rtl="0"/>
            <a:endParaRPr lang="en-US" altLang="ja-JP" dirty="0"/>
          </a:p>
          <a:p>
            <a:pPr rtl="0"/>
            <a:r>
              <a:rPr lang="ja-JP" altLang="en-US" dirty="0"/>
              <a:t>シリアライズライブラリ「</a:t>
            </a:r>
            <a:r>
              <a:rPr lang="en-US" altLang="ja-JP" dirty="0"/>
              <a:t>Cereal</a:t>
            </a:r>
            <a:r>
              <a:rPr lang="ja-JP" altLang="en-US" dirty="0"/>
              <a:t>」</a:t>
            </a:r>
            <a:endParaRPr lang="en-US" altLang="ja-JP" dirty="0"/>
          </a:p>
          <a:p>
            <a:pPr marL="0" indent="0" rtl="0">
              <a:buNone/>
            </a:pPr>
            <a:endParaRPr lang="en-US" altLang="ja-JP" dirty="0"/>
          </a:p>
          <a:p>
            <a:pPr rtl="0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実行結果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713" y="1935163"/>
            <a:ext cx="740457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2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skinned_mesh</a:t>
            </a:r>
            <a:r>
              <a:rPr kumimoji="1" lang="ja-JP" altLang="en-US" dirty="0"/>
              <a:t>を構築する手順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81" y="2408265"/>
            <a:ext cx="5161046" cy="2099082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267854" y="2249618"/>
            <a:ext cx="5384800" cy="2340855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横巻き 5"/>
          <p:cNvSpPr/>
          <p:nvPr/>
        </p:nvSpPr>
        <p:spPr>
          <a:xfrm>
            <a:off x="2250910" y="1929384"/>
            <a:ext cx="1476187" cy="555233"/>
          </a:xfrm>
          <a:prstGeom prst="horizontalScroll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FBX</a:t>
            </a:r>
            <a:endParaRPr kumimoji="1" lang="ja-JP" altLang="en-US" sz="32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08265"/>
            <a:ext cx="5834145" cy="1994813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>
          <a:xfrm>
            <a:off x="5978009" y="2249618"/>
            <a:ext cx="6047736" cy="2340855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横巻き 8"/>
          <p:cNvSpPr/>
          <p:nvPr/>
        </p:nvSpPr>
        <p:spPr>
          <a:xfrm>
            <a:off x="7552583" y="1929383"/>
            <a:ext cx="3106181" cy="555233"/>
          </a:xfrm>
          <a:prstGeom prst="horizontalScroll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/>
              <a:t>skinned_mesh</a:t>
            </a:r>
            <a:endParaRPr kumimoji="1" lang="ja-JP" altLang="en-US" sz="3200" dirty="0"/>
          </a:p>
        </p:txBody>
      </p:sp>
      <p:sp>
        <p:nvSpPr>
          <p:cNvPr id="10" name="右矢印 9"/>
          <p:cNvSpPr/>
          <p:nvPr/>
        </p:nvSpPr>
        <p:spPr>
          <a:xfrm>
            <a:off x="5465968" y="3120678"/>
            <a:ext cx="864982" cy="674255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変換</a:t>
            </a:r>
          </a:p>
        </p:txBody>
      </p:sp>
      <p:sp>
        <p:nvSpPr>
          <p:cNvPr id="11" name="円形吹き出し 10"/>
          <p:cNvSpPr/>
          <p:nvPr/>
        </p:nvSpPr>
        <p:spPr>
          <a:xfrm>
            <a:off x="609600" y="4953789"/>
            <a:ext cx="2161309" cy="905164"/>
          </a:xfrm>
          <a:prstGeom prst="wedgeEllipseCallout">
            <a:avLst>
              <a:gd name="adj1" fmla="val -19978"/>
              <a:gd name="adj2" fmla="val -59949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FBX</a:t>
            </a:r>
            <a:r>
              <a:rPr kumimoji="1" lang="ja-JP" altLang="en-US" dirty="0"/>
              <a:t>ファイル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を読み込み</a:t>
            </a:r>
          </a:p>
        </p:txBody>
      </p:sp>
      <p:sp>
        <p:nvSpPr>
          <p:cNvPr id="12" name="円形吹き出し 11"/>
          <p:cNvSpPr/>
          <p:nvPr/>
        </p:nvSpPr>
        <p:spPr>
          <a:xfrm>
            <a:off x="3343564" y="4910706"/>
            <a:ext cx="2319945" cy="1065221"/>
          </a:xfrm>
          <a:prstGeom prst="wedgeEllipseCallout">
            <a:avLst>
              <a:gd name="adj1" fmla="val -19978"/>
              <a:gd name="adj2" fmla="val -59949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FbxScene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から必要な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データを収集</a:t>
            </a:r>
          </a:p>
        </p:txBody>
      </p:sp>
      <p:sp>
        <p:nvSpPr>
          <p:cNvPr id="13" name="円形吹き出し 12"/>
          <p:cNvSpPr/>
          <p:nvPr/>
        </p:nvSpPr>
        <p:spPr>
          <a:xfrm>
            <a:off x="7991073" y="4910706"/>
            <a:ext cx="2453637" cy="991331"/>
          </a:xfrm>
          <a:prstGeom prst="wedgeEllipseCallout">
            <a:avLst>
              <a:gd name="adj1" fmla="val -19978"/>
              <a:gd name="adj2" fmla="val -59949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skinned_mesh</a:t>
            </a:r>
            <a:r>
              <a:rPr kumimoji="1" lang="ja-JP" altLang="en-US" dirty="0"/>
              <a:t>を構築</a:t>
            </a:r>
          </a:p>
        </p:txBody>
      </p:sp>
    </p:spTree>
    <p:extLst>
      <p:ext uri="{BB962C8B-B14F-4D97-AF65-F5344CB8AC3E}">
        <p14:creationId xmlns:p14="http://schemas.microsoft.com/office/powerpoint/2010/main" val="362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skinned_mesh</a:t>
            </a:r>
            <a:r>
              <a:rPr kumimoji="1" lang="ja-JP" altLang="en-US" dirty="0"/>
              <a:t>を構築する手順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81" y="2408265"/>
            <a:ext cx="5161046" cy="2099082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267854" y="2249618"/>
            <a:ext cx="5384800" cy="2340855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横巻き 5"/>
          <p:cNvSpPr/>
          <p:nvPr/>
        </p:nvSpPr>
        <p:spPr>
          <a:xfrm>
            <a:off x="2250910" y="1929384"/>
            <a:ext cx="1476187" cy="555233"/>
          </a:xfrm>
          <a:prstGeom prst="horizontalScroll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FBX</a:t>
            </a:r>
            <a:endParaRPr kumimoji="1" lang="ja-JP" altLang="en-US" sz="32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08265"/>
            <a:ext cx="5834145" cy="1994813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>
          <a:xfrm>
            <a:off x="5978009" y="2249618"/>
            <a:ext cx="6047736" cy="2340855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横巻き 8"/>
          <p:cNvSpPr/>
          <p:nvPr/>
        </p:nvSpPr>
        <p:spPr>
          <a:xfrm>
            <a:off x="7552583" y="1929383"/>
            <a:ext cx="3106181" cy="555233"/>
          </a:xfrm>
          <a:prstGeom prst="horizontalScroll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/>
              <a:t>skinned_mesh</a:t>
            </a:r>
            <a:endParaRPr kumimoji="1" lang="ja-JP" altLang="en-US" sz="3200" dirty="0"/>
          </a:p>
        </p:txBody>
      </p:sp>
      <p:sp>
        <p:nvSpPr>
          <p:cNvPr id="10" name="右矢印 9"/>
          <p:cNvSpPr/>
          <p:nvPr/>
        </p:nvSpPr>
        <p:spPr>
          <a:xfrm>
            <a:off x="5465968" y="3120678"/>
            <a:ext cx="864982" cy="674255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変換</a:t>
            </a:r>
          </a:p>
        </p:txBody>
      </p:sp>
      <p:sp>
        <p:nvSpPr>
          <p:cNvPr id="11" name="円形吹き出し 10"/>
          <p:cNvSpPr/>
          <p:nvPr/>
        </p:nvSpPr>
        <p:spPr>
          <a:xfrm>
            <a:off x="609600" y="4953789"/>
            <a:ext cx="2161309" cy="905164"/>
          </a:xfrm>
          <a:prstGeom prst="wedgeEllipseCallout">
            <a:avLst>
              <a:gd name="adj1" fmla="val -19978"/>
              <a:gd name="adj2" fmla="val -59949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FBX</a:t>
            </a:r>
            <a:r>
              <a:rPr kumimoji="1" lang="ja-JP" altLang="en-US" dirty="0"/>
              <a:t>ファイル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を読み込み</a:t>
            </a:r>
          </a:p>
        </p:txBody>
      </p:sp>
      <p:sp>
        <p:nvSpPr>
          <p:cNvPr id="12" name="円形吹き出し 11"/>
          <p:cNvSpPr/>
          <p:nvPr/>
        </p:nvSpPr>
        <p:spPr>
          <a:xfrm>
            <a:off x="3343564" y="4910706"/>
            <a:ext cx="2319945" cy="1065221"/>
          </a:xfrm>
          <a:prstGeom prst="wedgeEllipseCallout">
            <a:avLst>
              <a:gd name="adj1" fmla="val -19978"/>
              <a:gd name="adj2" fmla="val -59949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FbxScene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から必要な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データを収集</a:t>
            </a:r>
          </a:p>
        </p:txBody>
      </p:sp>
      <p:sp>
        <p:nvSpPr>
          <p:cNvPr id="13" name="円形吹き出し 12"/>
          <p:cNvSpPr/>
          <p:nvPr/>
        </p:nvSpPr>
        <p:spPr>
          <a:xfrm>
            <a:off x="7991073" y="4910706"/>
            <a:ext cx="2453637" cy="991331"/>
          </a:xfrm>
          <a:prstGeom prst="wedgeEllipseCallout">
            <a:avLst>
              <a:gd name="adj1" fmla="val -19978"/>
              <a:gd name="adj2" fmla="val -59949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skinned_mesh</a:t>
            </a:r>
            <a:r>
              <a:rPr kumimoji="1" lang="ja-JP" altLang="en-US" dirty="0"/>
              <a:t>を構築</a:t>
            </a:r>
          </a:p>
        </p:txBody>
      </p:sp>
      <p:sp>
        <p:nvSpPr>
          <p:cNvPr id="3" name="角丸四角形 2"/>
          <p:cNvSpPr/>
          <p:nvPr/>
        </p:nvSpPr>
        <p:spPr>
          <a:xfrm>
            <a:off x="408481" y="4692073"/>
            <a:ext cx="5569528" cy="15147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形吹き出し 13"/>
          <p:cNvSpPr/>
          <p:nvPr/>
        </p:nvSpPr>
        <p:spPr>
          <a:xfrm>
            <a:off x="6096000" y="5711170"/>
            <a:ext cx="2453637" cy="991331"/>
          </a:xfrm>
          <a:prstGeom prst="wedgeEllipseCallout">
            <a:avLst>
              <a:gd name="adj1" fmla="val -45952"/>
              <a:gd name="adj2" fmla="val -43178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これが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めちゃくちゃ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処理が重い</a:t>
            </a:r>
          </a:p>
        </p:txBody>
      </p:sp>
    </p:spTree>
    <p:extLst>
      <p:ext uri="{BB962C8B-B14F-4D97-AF65-F5344CB8AC3E}">
        <p14:creationId xmlns:p14="http://schemas.microsoft.com/office/powerpoint/2010/main" val="10030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skinned_mesh</a:t>
            </a:r>
            <a:r>
              <a:rPr kumimoji="1" lang="ja-JP" altLang="en-US" dirty="0"/>
              <a:t>を構築する手順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81" y="2408265"/>
            <a:ext cx="5161046" cy="2099082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267854" y="2249618"/>
            <a:ext cx="5384800" cy="2340855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横巻き 5"/>
          <p:cNvSpPr/>
          <p:nvPr/>
        </p:nvSpPr>
        <p:spPr>
          <a:xfrm>
            <a:off x="2250910" y="1929384"/>
            <a:ext cx="1476187" cy="555233"/>
          </a:xfrm>
          <a:prstGeom prst="horizontalScroll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FBX</a:t>
            </a:r>
            <a:endParaRPr kumimoji="1" lang="ja-JP" altLang="en-US" sz="32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08265"/>
            <a:ext cx="5834145" cy="1994813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>
          <a:xfrm>
            <a:off x="5978009" y="2249618"/>
            <a:ext cx="6047736" cy="2340855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横巻き 8"/>
          <p:cNvSpPr/>
          <p:nvPr/>
        </p:nvSpPr>
        <p:spPr>
          <a:xfrm>
            <a:off x="7552583" y="1929383"/>
            <a:ext cx="3106181" cy="555233"/>
          </a:xfrm>
          <a:prstGeom prst="horizontalScroll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/>
              <a:t>skinned_mesh</a:t>
            </a:r>
            <a:endParaRPr kumimoji="1" lang="ja-JP" altLang="en-US" sz="3200" dirty="0"/>
          </a:p>
        </p:txBody>
      </p:sp>
      <p:sp>
        <p:nvSpPr>
          <p:cNvPr id="15" name="角丸四角形 14"/>
          <p:cNvSpPr/>
          <p:nvPr/>
        </p:nvSpPr>
        <p:spPr>
          <a:xfrm>
            <a:off x="1974272" y="4907669"/>
            <a:ext cx="7356764" cy="1833226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2101370" y="5329382"/>
            <a:ext cx="700195" cy="10714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en-US" altLang="ja-JP" dirty="0"/>
              <a:t>node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2801566" y="5329382"/>
            <a:ext cx="1424070" cy="10714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en-US" altLang="ja-JP" dirty="0"/>
              <a:t>vertex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4225636" y="5329382"/>
            <a:ext cx="823020" cy="10714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en-US" altLang="ja-JP" dirty="0"/>
              <a:t>index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5048656" y="5329382"/>
            <a:ext cx="1047344" cy="10714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en-US" altLang="ja-JP" dirty="0"/>
              <a:t>skeleton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6096000" y="5329382"/>
            <a:ext cx="1047344" cy="10714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en-US" altLang="ja-JP" dirty="0"/>
              <a:t>material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7143344" y="5329382"/>
            <a:ext cx="843065" cy="10714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en-US" altLang="ja-JP" dirty="0"/>
              <a:t>subset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7986409" y="5329382"/>
            <a:ext cx="1225685" cy="10714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en-US" altLang="ja-JP" dirty="0"/>
              <a:t>animation</a:t>
            </a:r>
            <a:endParaRPr kumimoji="1" lang="ja-JP" altLang="en-US" dirty="0"/>
          </a:p>
        </p:txBody>
      </p:sp>
      <p:sp>
        <p:nvSpPr>
          <p:cNvPr id="27" name="下矢印 26"/>
          <p:cNvSpPr/>
          <p:nvPr/>
        </p:nvSpPr>
        <p:spPr>
          <a:xfrm>
            <a:off x="7761472" y="4623678"/>
            <a:ext cx="748518" cy="777015"/>
          </a:xfrm>
          <a:prstGeom prst="down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変換</a:t>
            </a:r>
          </a:p>
        </p:txBody>
      </p:sp>
      <p:sp>
        <p:nvSpPr>
          <p:cNvPr id="29" name="上矢印 28"/>
          <p:cNvSpPr/>
          <p:nvPr/>
        </p:nvSpPr>
        <p:spPr>
          <a:xfrm>
            <a:off x="8527597" y="4442296"/>
            <a:ext cx="796702" cy="777016"/>
          </a:xfrm>
          <a:prstGeom prst="up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変換</a:t>
            </a:r>
          </a:p>
        </p:txBody>
      </p:sp>
      <p:sp>
        <p:nvSpPr>
          <p:cNvPr id="30" name="円形吹き出し 29"/>
          <p:cNvSpPr/>
          <p:nvPr/>
        </p:nvSpPr>
        <p:spPr>
          <a:xfrm>
            <a:off x="4748552" y="2164284"/>
            <a:ext cx="1641947" cy="663388"/>
          </a:xfrm>
          <a:prstGeom prst="wedgeEllipseCallout">
            <a:avLst>
              <a:gd name="adj1" fmla="val 12993"/>
              <a:gd name="adj2" fmla="val 10770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重い</a:t>
            </a:r>
          </a:p>
        </p:txBody>
      </p:sp>
      <p:sp>
        <p:nvSpPr>
          <p:cNvPr id="31" name="円形吹き出し 30"/>
          <p:cNvSpPr/>
          <p:nvPr/>
        </p:nvSpPr>
        <p:spPr>
          <a:xfrm>
            <a:off x="10220389" y="4749120"/>
            <a:ext cx="1641947" cy="663388"/>
          </a:xfrm>
          <a:prstGeom prst="wedgeEllipseCallout">
            <a:avLst>
              <a:gd name="adj1" fmla="val -79846"/>
              <a:gd name="adj2" fmla="val -32113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軽い</a:t>
            </a:r>
          </a:p>
        </p:txBody>
      </p:sp>
      <p:sp>
        <p:nvSpPr>
          <p:cNvPr id="33" name="円形吹き出し 32"/>
          <p:cNvSpPr/>
          <p:nvPr/>
        </p:nvSpPr>
        <p:spPr>
          <a:xfrm>
            <a:off x="9212094" y="5571155"/>
            <a:ext cx="2910928" cy="991331"/>
          </a:xfrm>
          <a:prstGeom prst="wedgeEllipseCallout">
            <a:avLst>
              <a:gd name="adj1" fmla="val -45375"/>
              <a:gd name="adj2" fmla="val -46211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ゲームに必要な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データだけを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抽出したファイル</a:t>
            </a:r>
          </a:p>
        </p:txBody>
      </p:sp>
      <p:sp>
        <p:nvSpPr>
          <p:cNvPr id="34" name="横巻き 33"/>
          <p:cNvSpPr/>
          <p:nvPr/>
        </p:nvSpPr>
        <p:spPr>
          <a:xfrm>
            <a:off x="4008223" y="4665994"/>
            <a:ext cx="3624586" cy="555233"/>
          </a:xfrm>
          <a:prstGeom prst="horizontalScroll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独自形式ファイル</a:t>
            </a:r>
          </a:p>
        </p:txBody>
      </p:sp>
      <p:sp>
        <p:nvSpPr>
          <p:cNvPr id="26" name="右矢印 25"/>
          <p:cNvSpPr/>
          <p:nvPr/>
        </p:nvSpPr>
        <p:spPr>
          <a:xfrm>
            <a:off x="5465968" y="3120678"/>
            <a:ext cx="864982" cy="674255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変換</a:t>
            </a:r>
          </a:p>
        </p:txBody>
      </p:sp>
    </p:spTree>
    <p:extLst>
      <p:ext uri="{BB962C8B-B14F-4D97-AF65-F5344CB8AC3E}">
        <p14:creationId xmlns:p14="http://schemas.microsoft.com/office/powerpoint/2010/main" val="60721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skinned_mesh</a:t>
            </a:r>
            <a:r>
              <a:rPr kumimoji="1" lang="ja-JP" altLang="en-US" dirty="0"/>
              <a:t>を構築する手順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81" y="2408265"/>
            <a:ext cx="5161046" cy="2099082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267854" y="2249618"/>
            <a:ext cx="5384800" cy="2340855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横巻き 5"/>
          <p:cNvSpPr/>
          <p:nvPr/>
        </p:nvSpPr>
        <p:spPr>
          <a:xfrm>
            <a:off x="2250910" y="1929384"/>
            <a:ext cx="1476187" cy="555233"/>
          </a:xfrm>
          <a:prstGeom prst="horizontalScroll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FBX</a:t>
            </a:r>
            <a:endParaRPr kumimoji="1" lang="ja-JP" altLang="en-US" sz="32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08265"/>
            <a:ext cx="5834145" cy="1994813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>
          <a:xfrm>
            <a:off x="5978009" y="2249618"/>
            <a:ext cx="6047736" cy="2340855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横巻き 8"/>
          <p:cNvSpPr/>
          <p:nvPr/>
        </p:nvSpPr>
        <p:spPr>
          <a:xfrm>
            <a:off x="7552583" y="1929383"/>
            <a:ext cx="3106181" cy="555233"/>
          </a:xfrm>
          <a:prstGeom prst="horizontalScroll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/>
              <a:t>skinned_mesh</a:t>
            </a:r>
            <a:endParaRPr kumimoji="1" lang="ja-JP" altLang="en-US" sz="3200" dirty="0"/>
          </a:p>
        </p:txBody>
      </p:sp>
      <p:sp>
        <p:nvSpPr>
          <p:cNvPr id="15" name="角丸四角形 14"/>
          <p:cNvSpPr/>
          <p:nvPr/>
        </p:nvSpPr>
        <p:spPr>
          <a:xfrm>
            <a:off x="1974272" y="4907669"/>
            <a:ext cx="7356764" cy="1833226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横巻き 15"/>
          <p:cNvSpPr/>
          <p:nvPr/>
        </p:nvSpPr>
        <p:spPr>
          <a:xfrm>
            <a:off x="4008223" y="4665994"/>
            <a:ext cx="3624586" cy="555233"/>
          </a:xfrm>
          <a:prstGeom prst="horizontalScroll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独自形式ファイル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2101370" y="5329382"/>
            <a:ext cx="700195" cy="10714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en-US" altLang="ja-JP" dirty="0"/>
              <a:t>node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2801566" y="5329382"/>
            <a:ext cx="1424070" cy="10714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en-US" altLang="ja-JP" dirty="0"/>
              <a:t>vertex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4225636" y="5329382"/>
            <a:ext cx="823020" cy="10714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en-US" altLang="ja-JP" dirty="0"/>
              <a:t>index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5048656" y="5329382"/>
            <a:ext cx="1047344" cy="10714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en-US" altLang="ja-JP" dirty="0"/>
              <a:t>skeleton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6096000" y="5329382"/>
            <a:ext cx="1047344" cy="10714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en-US" altLang="ja-JP" dirty="0"/>
              <a:t>material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7143344" y="5329382"/>
            <a:ext cx="843065" cy="10714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en-US" altLang="ja-JP" dirty="0"/>
              <a:t>subset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7986409" y="5329382"/>
            <a:ext cx="1225685" cy="10714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en-US" altLang="ja-JP" dirty="0"/>
              <a:t>animation</a:t>
            </a:r>
            <a:endParaRPr kumimoji="1" lang="ja-JP" altLang="en-US" dirty="0"/>
          </a:p>
        </p:txBody>
      </p:sp>
      <p:sp>
        <p:nvSpPr>
          <p:cNvPr id="30" name="円形吹き出し 29"/>
          <p:cNvSpPr/>
          <p:nvPr/>
        </p:nvSpPr>
        <p:spPr>
          <a:xfrm>
            <a:off x="9315652" y="5696498"/>
            <a:ext cx="2285055" cy="815137"/>
          </a:xfrm>
          <a:prstGeom prst="wedgeEllipseCallout">
            <a:avLst>
              <a:gd name="adj1" fmla="val -82715"/>
              <a:gd name="adj2" fmla="val -9996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シリアライズ</a:t>
            </a:r>
            <a:br>
              <a:rPr kumimoji="1" lang="en-US" altLang="ja-JP" dirty="0"/>
            </a:br>
            <a:r>
              <a:rPr kumimoji="1" lang="ja-JP" altLang="en-US" dirty="0"/>
              <a:t>（保存）</a:t>
            </a:r>
          </a:p>
        </p:txBody>
      </p:sp>
      <p:sp>
        <p:nvSpPr>
          <p:cNvPr id="31" name="円形吹き出し 30"/>
          <p:cNvSpPr/>
          <p:nvPr/>
        </p:nvSpPr>
        <p:spPr>
          <a:xfrm>
            <a:off x="9585497" y="4749120"/>
            <a:ext cx="2551709" cy="759984"/>
          </a:xfrm>
          <a:prstGeom prst="wedgeEllipseCallout">
            <a:avLst>
              <a:gd name="adj1" fmla="val -56646"/>
              <a:gd name="adj2" fmla="val -31817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デシリアライズ</a:t>
            </a:r>
            <a:br>
              <a:rPr kumimoji="1" lang="en-US" altLang="ja-JP" dirty="0"/>
            </a:br>
            <a:r>
              <a:rPr kumimoji="1" lang="ja-JP" altLang="en-US" dirty="0"/>
              <a:t>（復元）</a:t>
            </a:r>
          </a:p>
        </p:txBody>
      </p:sp>
      <p:sp>
        <p:nvSpPr>
          <p:cNvPr id="3" name="角丸四角形 2"/>
          <p:cNvSpPr/>
          <p:nvPr/>
        </p:nvSpPr>
        <p:spPr>
          <a:xfrm>
            <a:off x="3951149" y="2769188"/>
            <a:ext cx="3518009" cy="137723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データを保存、復元するような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処理を「シリアライズ」と呼ぶ</a:t>
            </a:r>
            <a:endParaRPr kumimoji="1" lang="en-US" altLang="ja-JP" dirty="0"/>
          </a:p>
        </p:txBody>
      </p:sp>
      <p:sp>
        <p:nvSpPr>
          <p:cNvPr id="26" name="下矢印 25"/>
          <p:cNvSpPr/>
          <p:nvPr/>
        </p:nvSpPr>
        <p:spPr>
          <a:xfrm>
            <a:off x="7761472" y="4623678"/>
            <a:ext cx="748518" cy="777015"/>
          </a:xfrm>
          <a:prstGeom prst="down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変換</a:t>
            </a:r>
          </a:p>
        </p:txBody>
      </p:sp>
      <p:sp>
        <p:nvSpPr>
          <p:cNvPr id="28" name="上矢印 27"/>
          <p:cNvSpPr/>
          <p:nvPr/>
        </p:nvSpPr>
        <p:spPr>
          <a:xfrm>
            <a:off x="8527597" y="4442296"/>
            <a:ext cx="796702" cy="777016"/>
          </a:xfrm>
          <a:prstGeom prst="up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変換</a:t>
            </a:r>
          </a:p>
        </p:txBody>
      </p:sp>
    </p:spTree>
    <p:extLst>
      <p:ext uri="{BB962C8B-B14F-4D97-AF65-F5344CB8AC3E}">
        <p14:creationId xmlns:p14="http://schemas.microsoft.com/office/powerpoint/2010/main" val="202504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Cerial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C++11</a:t>
            </a:r>
            <a:r>
              <a:rPr kumimoji="1" lang="ja-JP" altLang="en-US" dirty="0"/>
              <a:t>用のシリアライズライブラリ。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名前の由来は「</a:t>
            </a:r>
            <a:r>
              <a:rPr lang="en-US" altLang="ja-JP" dirty="0"/>
              <a:t>Serial</a:t>
            </a:r>
            <a:r>
              <a:rPr lang="ja-JP" altLang="en-US" dirty="0"/>
              <a:t>」をもじった造語。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バイナリ、</a:t>
            </a:r>
            <a:r>
              <a:rPr lang="en-US" altLang="ja-JP" dirty="0"/>
              <a:t>JSON</a:t>
            </a:r>
            <a:r>
              <a:rPr lang="ja-JP" altLang="en-US" dirty="0" err="1"/>
              <a:t>、</a:t>
            </a:r>
            <a:r>
              <a:rPr lang="en-US" altLang="ja-JP" dirty="0"/>
              <a:t>XML</a:t>
            </a:r>
            <a:r>
              <a:rPr lang="ja-JP" altLang="en-US" dirty="0"/>
              <a:t>の複数のフォーマットにシリアライズできる。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比較的簡単に導入できる。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964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Cerial</a:t>
            </a:r>
            <a:r>
              <a:rPr kumimoji="1" lang="ja-JP" altLang="en-US" dirty="0"/>
              <a:t>の基本的な記述方法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388341" y="3133185"/>
            <a:ext cx="40434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err="1">
                <a:solidFill>
                  <a:srgbClr val="0000FF"/>
                </a:solidFill>
                <a:latin typeface="ＭＳ ゴシック" panose="020B0609070205080204" pitchFamily="49" charset="-128"/>
              </a:rPr>
              <a:t>struct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 err="1">
                <a:solidFill>
                  <a:srgbClr val="2B91AF"/>
                </a:solidFill>
                <a:latin typeface="ＭＳ ゴシック" panose="020B0609070205080204" pitchFamily="49" charset="-128"/>
              </a:rPr>
              <a:t>Hoge</a:t>
            </a:r>
            <a:endParaRPr lang="en-US" altLang="ja-JP" dirty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{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std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::</a:t>
            </a:r>
            <a:r>
              <a:rPr lang="en-US" altLang="ja-JP" dirty="0">
                <a:solidFill>
                  <a:srgbClr val="2B91AF"/>
                </a:solidFill>
                <a:latin typeface="ＭＳ ゴシック" panose="020B0609070205080204" pitchFamily="49" charset="-128"/>
              </a:rPr>
              <a:t>string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name;</a:t>
            </a:r>
          </a:p>
          <a:p>
            <a:pPr lvl="1"/>
            <a:r>
              <a:rPr lang="en-US" altLang="ja-JP" dirty="0" err="1">
                <a:solidFill>
                  <a:srgbClr val="0000FF"/>
                </a:solidFill>
                <a:latin typeface="ＭＳ ゴシック" panose="020B0609070205080204" pitchFamily="49" charset="-128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hp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;</a:t>
            </a:r>
          </a:p>
          <a:p>
            <a:pPr lvl="1"/>
            <a:endParaRPr lang="ja-JP" altLang="en-US" dirty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ＭＳ ゴシック" panose="020B0609070205080204" pitchFamily="49" charset="-128"/>
              </a:rPr>
              <a:t>template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&lt;</a:t>
            </a:r>
            <a:r>
              <a:rPr lang="en-US" altLang="ja-JP" dirty="0">
                <a:solidFill>
                  <a:srgbClr val="0000FF"/>
                </a:solidFill>
                <a:latin typeface="ＭＳ ゴシック" panose="020B0609070205080204" pitchFamily="49" charset="-128"/>
              </a:rPr>
              <a:t>class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>
                <a:solidFill>
                  <a:srgbClr val="2B91AF"/>
                </a:solidFill>
                <a:latin typeface="ＭＳ ゴシック" panose="020B0609070205080204" pitchFamily="49" charset="-128"/>
              </a:rPr>
              <a:t>T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&gt;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ＭＳ ゴシック" panose="020B0609070205080204" pitchFamily="49" charset="-128"/>
              </a:rPr>
              <a:t>void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serialize(</a:t>
            </a:r>
            <a:r>
              <a:rPr lang="en-US" altLang="ja-JP" dirty="0">
                <a:solidFill>
                  <a:srgbClr val="2B91AF"/>
                </a:solidFill>
                <a:latin typeface="ＭＳ ゴシック" panose="020B0609070205080204" pitchFamily="49" charset="-128"/>
              </a:rPr>
              <a:t>T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&amp; </a:t>
            </a:r>
            <a:r>
              <a:rPr lang="en-US" altLang="ja-JP" dirty="0">
                <a:solidFill>
                  <a:srgbClr val="808080"/>
                </a:solidFill>
                <a:latin typeface="ＭＳ ゴシック" panose="020B0609070205080204" pitchFamily="49" charset="-128"/>
              </a:rPr>
              <a:t>archive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)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{</a:t>
            </a:r>
          </a:p>
          <a:p>
            <a:pPr lvl="1"/>
            <a:r>
              <a:rPr lang="en-US" altLang="ja-JP" dirty="0">
                <a:solidFill>
                  <a:srgbClr val="808080"/>
                </a:solidFill>
                <a:latin typeface="ＭＳ ゴシック" panose="020B0609070205080204" pitchFamily="49" charset="-128"/>
              </a:rPr>
              <a:t>	archive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(name,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hp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);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}</a:t>
            </a: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};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5486400" y="2399704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solidFill>
                  <a:srgbClr val="808080"/>
                </a:solidFill>
                <a:latin typeface="ＭＳ ゴシック" panose="020B0609070205080204" pitchFamily="49" charset="-128"/>
              </a:rPr>
              <a:t>#include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>
                <a:solidFill>
                  <a:srgbClr val="A31515"/>
                </a:solidFill>
                <a:latin typeface="ＭＳ ゴシック" panose="020B0609070205080204" pitchFamily="49" charset="-128"/>
              </a:rPr>
              <a:t>&lt;cereal/archives/binary.hpp&gt;</a:t>
            </a:r>
            <a:endParaRPr lang="en-US" altLang="ja-JP" dirty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dirty="0">
                <a:solidFill>
                  <a:srgbClr val="808080"/>
                </a:solidFill>
                <a:latin typeface="ＭＳ ゴシック" panose="020B0609070205080204" pitchFamily="49" charset="-128"/>
              </a:rPr>
              <a:t>#include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>
                <a:solidFill>
                  <a:srgbClr val="A31515"/>
                </a:solidFill>
                <a:latin typeface="ＭＳ ゴシック" panose="020B0609070205080204" pitchFamily="49" charset="-128"/>
              </a:rPr>
              <a:t>&lt;cereal/types/vector.hpp&gt;</a:t>
            </a:r>
            <a:endParaRPr lang="en-US" altLang="ja-JP" dirty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dirty="0">
                <a:solidFill>
                  <a:srgbClr val="808080"/>
                </a:solidFill>
                <a:latin typeface="ＭＳ ゴシック" panose="020B0609070205080204" pitchFamily="49" charset="-128"/>
              </a:rPr>
              <a:t>#include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>
                <a:solidFill>
                  <a:srgbClr val="A31515"/>
                </a:solidFill>
                <a:latin typeface="ＭＳ ゴシック" panose="020B0609070205080204" pitchFamily="49" charset="-128"/>
              </a:rPr>
              <a:t>&lt;cereal/types/string.hpp&gt;</a:t>
            </a:r>
            <a:endParaRPr lang="en-US" altLang="ja-JP" dirty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endParaRPr lang="ja-JP" altLang="en-US" dirty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ＭＳ ゴシック" panose="020B0609070205080204" pitchFamily="49" charset="-128"/>
              </a:rPr>
              <a:t>void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main()</a:t>
            </a: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{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std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::</a:t>
            </a:r>
            <a:r>
              <a:rPr lang="en-US" altLang="ja-JP" dirty="0">
                <a:solidFill>
                  <a:srgbClr val="2B91AF"/>
                </a:solidFill>
                <a:latin typeface="ＭＳ ゴシック" panose="020B0609070205080204" pitchFamily="49" charset="-128"/>
              </a:rPr>
              <a:t>vector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&lt;</a:t>
            </a:r>
            <a:r>
              <a:rPr lang="en-US" altLang="ja-JP" dirty="0" err="1">
                <a:solidFill>
                  <a:srgbClr val="2B91AF"/>
                </a:solidFill>
                <a:latin typeface="ＭＳ ゴシック" panose="020B0609070205080204" pitchFamily="49" charset="-128"/>
              </a:rPr>
              <a:t>Hoge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&gt;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hoges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;</a:t>
            </a:r>
          </a:p>
          <a:p>
            <a:pPr lvl="1"/>
            <a:r>
              <a:rPr lang="en-US" altLang="ja-JP" dirty="0" err="1">
                <a:solidFill>
                  <a:srgbClr val="2B91AF"/>
                </a:solidFill>
                <a:latin typeface="ＭＳ ゴシック" panose="020B0609070205080204" pitchFamily="49" charset="-128"/>
              </a:rPr>
              <a:t>Hoge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&amp;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hoge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=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hoges.emplace_back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();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hoge.name </a:t>
            </a:r>
            <a:r>
              <a:rPr lang="en-US" altLang="ja-JP" dirty="0">
                <a:solidFill>
                  <a:srgbClr val="008080"/>
                </a:solidFill>
                <a:latin typeface="ＭＳ ゴシック" panose="020B0609070205080204" pitchFamily="49" charset="-128"/>
              </a:rPr>
              <a:t>=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>
                <a:solidFill>
                  <a:srgbClr val="A31515"/>
                </a:solidFill>
                <a:latin typeface="ＭＳ ゴシック" panose="020B0609070205080204" pitchFamily="49" charset="-128"/>
              </a:rPr>
              <a:t>"test"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hoge.hp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= 10;</a:t>
            </a:r>
          </a:p>
          <a:p>
            <a:pPr lvl="1"/>
            <a:endParaRPr lang="ja-JP" altLang="en-US" dirty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std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::</a:t>
            </a:r>
            <a:r>
              <a:rPr lang="en-US" altLang="ja-JP" dirty="0" err="1">
                <a:solidFill>
                  <a:srgbClr val="2B91AF"/>
                </a:solidFill>
                <a:latin typeface="ＭＳ ゴシック" panose="020B0609070205080204" pitchFamily="49" charset="-128"/>
              </a:rPr>
              <a:t>ofstream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ofs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(</a:t>
            </a:r>
            <a:r>
              <a:rPr lang="en-US" altLang="ja-JP" dirty="0">
                <a:solidFill>
                  <a:srgbClr val="A31515"/>
                </a:solidFill>
                <a:latin typeface="ＭＳ ゴシック" panose="020B0609070205080204" pitchFamily="49" charset="-128"/>
              </a:rPr>
              <a:t>"</a:t>
            </a:r>
            <a:r>
              <a:rPr lang="en-US" altLang="ja-JP" dirty="0" err="1">
                <a:solidFill>
                  <a:srgbClr val="A31515"/>
                </a:solidFill>
                <a:latin typeface="ＭＳ ゴシック" panose="020B0609070205080204" pitchFamily="49" charset="-128"/>
              </a:rPr>
              <a:t>hoge</a:t>
            </a:r>
            <a:r>
              <a:rPr lang="en-US" altLang="ja-JP" dirty="0">
                <a:solidFill>
                  <a:srgbClr val="A31515"/>
                </a:solidFill>
                <a:latin typeface="ＭＳ ゴシック" panose="020B0609070205080204" pitchFamily="49" charset="-128"/>
              </a:rPr>
              <a:t>"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,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std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::</a:t>
            </a:r>
            <a:r>
              <a:rPr lang="en-US" altLang="ja-JP" dirty="0" err="1">
                <a:solidFill>
                  <a:srgbClr val="2B91AF"/>
                </a:solidFill>
                <a:latin typeface="ＭＳ ゴシック" panose="020B0609070205080204" pitchFamily="49" charset="-128"/>
              </a:rPr>
              <a:t>ios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::binary);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cereal::</a:t>
            </a:r>
            <a:r>
              <a:rPr lang="en-US" altLang="ja-JP" dirty="0" err="1">
                <a:solidFill>
                  <a:srgbClr val="2B91AF"/>
                </a:solidFill>
                <a:latin typeface="ＭＳ ゴシック" panose="020B0609070205080204" pitchFamily="49" charset="-128"/>
              </a:rPr>
              <a:t>BinaryOutputArchive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o_archive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(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ofs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);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o_archive</a:t>
            </a:r>
            <a:r>
              <a:rPr lang="en-US" altLang="ja-JP" dirty="0">
                <a:solidFill>
                  <a:srgbClr val="008080"/>
                </a:solidFill>
                <a:latin typeface="ＭＳ ゴシック" panose="020B0609070205080204" pitchFamily="49" charset="-128"/>
              </a:rPr>
              <a:t>(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hoge</a:t>
            </a:r>
            <a:r>
              <a:rPr lang="en-US" altLang="ja-JP" dirty="0">
                <a:solidFill>
                  <a:srgbClr val="008080"/>
                </a:solidFill>
                <a:latin typeface="ＭＳ ゴシック" panose="020B0609070205080204" pitchFamily="49" charset="-128"/>
              </a:rPr>
              <a:t>)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}</a:t>
            </a:r>
            <a:endParaRPr lang="ja-JP" altLang="en-US" dirty="0"/>
          </a:p>
        </p:txBody>
      </p:sp>
      <p:sp>
        <p:nvSpPr>
          <p:cNvPr id="7" name="円形吹き出し 6"/>
          <p:cNvSpPr/>
          <p:nvPr/>
        </p:nvSpPr>
        <p:spPr>
          <a:xfrm>
            <a:off x="3007557" y="3133185"/>
            <a:ext cx="2551709" cy="1390178"/>
          </a:xfrm>
          <a:prstGeom prst="wedgeEllipseCallout">
            <a:avLst>
              <a:gd name="adj1" fmla="val -36926"/>
              <a:gd name="adj2" fmla="val 60585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必ず「</a:t>
            </a:r>
            <a:r>
              <a:rPr kumimoji="1" lang="en-US" altLang="ja-JP" dirty="0"/>
              <a:t>serialize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関数を定義する必要がある</a:t>
            </a:r>
            <a:endParaRPr kumimoji="1" lang="en-US" altLang="ja-JP" dirty="0"/>
          </a:p>
        </p:txBody>
      </p:sp>
      <p:sp>
        <p:nvSpPr>
          <p:cNvPr id="8" name="円形吹き出し 7"/>
          <p:cNvSpPr/>
          <p:nvPr/>
        </p:nvSpPr>
        <p:spPr>
          <a:xfrm>
            <a:off x="462537" y="1877150"/>
            <a:ext cx="3895071" cy="1286097"/>
          </a:xfrm>
          <a:prstGeom prst="wedgeEllipseCallout">
            <a:avLst>
              <a:gd name="adj1" fmla="val 72813"/>
              <a:gd name="adj2" fmla="val 10487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「</a:t>
            </a:r>
            <a:r>
              <a:rPr kumimoji="1" lang="en-US" altLang="ja-JP" dirty="0" err="1"/>
              <a:t>std</a:t>
            </a:r>
            <a:r>
              <a:rPr kumimoji="1" lang="en-US" altLang="ja-JP" dirty="0"/>
              <a:t>::vector</a:t>
            </a:r>
            <a:r>
              <a:rPr kumimoji="1" lang="ja-JP" altLang="en-US" dirty="0"/>
              <a:t>」や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「</a:t>
            </a:r>
            <a:r>
              <a:rPr kumimoji="1" lang="en-US" altLang="ja-JP" dirty="0" err="1"/>
              <a:t>std</a:t>
            </a:r>
            <a:r>
              <a:rPr kumimoji="1" lang="en-US" altLang="ja-JP" dirty="0"/>
              <a:t>::string</a:t>
            </a:r>
            <a:r>
              <a:rPr kumimoji="1" lang="ja-JP" altLang="en-US" dirty="0"/>
              <a:t>」を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シリアライズする場合は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インクルードが必要</a:t>
            </a:r>
            <a:endParaRPr kumimoji="1" lang="en-US" altLang="ja-JP" dirty="0"/>
          </a:p>
        </p:txBody>
      </p:sp>
      <p:sp>
        <p:nvSpPr>
          <p:cNvPr id="9" name="円形吹き出し 8"/>
          <p:cNvSpPr/>
          <p:nvPr/>
        </p:nvSpPr>
        <p:spPr>
          <a:xfrm>
            <a:off x="9716399" y="2857568"/>
            <a:ext cx="2209711" cy="1390178"/>
          </a:xfrm>
          <a:prstGeom prst="wedgeEllipseCallout">
            <a:avLst>
              <a:gd name="adj1" fmla="val -36926"/>
              <a:gd name="adj2" fmla="val 45890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データを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設定して保存</a:t>
            </a:r>
            <a:endParaRPr kumimoji="1" lang="en-US" altLang="ja-JP" dirty="0"/>
          </a:p>
        </p:txBody>
      </p:sp>
      <p:sp>
        <p:nvSpPr>
          <p:cNvPr id="10" name="円形吹き出し 9"/>
          <p:cNvSpPr/>
          <p:nvPr/>
        </p:nvSpPr>
        <p:spPr>
          <a:xfrm>
            <a:off x="3081753" y="5630403"/>
            <a:ext cx="2861847" cy="1066787"/>
          </a:xfrm>
          <a:prstGeom prst="wedgeEllipseCallout">
            <a:avLst>
              <a:gd name="adj1" fmla="val -51882"/>
              <a:gd name="adj2" fmla="val -35161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シリアライズ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したいメンバ変数を記述</a:t>
            </a:r>
          </a:p>
        </p:txBody>
      </p:sp>
    </p:spTree>
    <p:extLst>
      <p:ext uri="{BB962C8B-B14F-4D97-AF65-F5344CB8AC3E}">
        <p14:creationId xmlns:p14="http://schemas.microsoft.com/office/powerpoint/2010/main" val="304774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ブレーンストーミングのプレゼンテーション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482_TF03460637.potx" id="{8F3B156D-932A-4C4F-B19B-13DA9C7AB513}" vid="{CAF0C7A8-6467-402F-B5CC-E460ADA54AE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ビジネス ブレーンストーミング プレゼンテーション</Template>
  <TotalTime>3240</TotalTime>
  <Words>406</Words>
  <Application>Microsoft Office PowerPoint</Application>
  <PresentationFormat>ワイド画面</PresentationFormat>
  <Paragraphs>119</Paragraphs>
  <Slides>10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Meiryo UI</vt:lpstr>
      <vt:lpstr>ＭＳ ゴシック</vt:lpstr>
      <vt:lpstr>ＭＳ 明朝</vt:lpstr>
      <vt:lpstr>Palatino Linotype</vt:lpstr>
      <vt:lpstr>Wingdings 2</vt:lpstr>
      <vt:lpstr>ブレーンストーミングのプレゼンテーション</vt:lpstr>
      <vt:lpstr>描画エンジン開発Ⅲ・Ⅳ</vt:lpstr>
      <vt:lpstr>授業内容</vt:lpstr>
      <vt:lpstr>実行結果</vt:lpstr>
      <vt:lpstr>skinned_meshを構築する手順</vt:lpstr>
      <vt:lpstr>skinned_meshを構築する手順</vt:lpstr>
      <vt:lpstr>skinned_meshを構築する手順</vt:lpstr>
      <vt:lpstr>skinned_meshを構築する手順</vt:lpstr>
      <vt:lpstr>Cerial</vt:lpstr>
      <vt:lpstr>Cerialの基本的な記述方法</vt:lpstr>
      <vt:lpstr>実習内容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描画エンジン制作Ⅰ</dc:title>
  <dc:creator>吉野 広二</dc:creator>
  <cp:lastModifiedBy>中西 透真</cp:lastModifiedBy>
  <cp:revision>196</cp:revision>
  <dcterms:created xsi:type="dcterms:W3CDTF">2019-03-17T05:51:21Z</dcterms:created>
  <dcterms:modified xsi:type="dcterms:W3CDTF">2023-11-09T01:31:36Z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