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72" r:id="rId2"/>
    <p:sldId id="273" r:id="rId3"/>
    <p:sldId id="283" r:id="rId4"/>
    <p:sldId id="280" r:id="rId5"/>
    <p:sldId id="285" r:id="rId6"/>
    <p:sldId id="275" r:id="rId7"/>
    <p:sldId id="281" r:id="rId8"/>
    <p:sldId id="276" r:id="rId9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86992" autoAdjust="0"/>
  </p:normalViewPr>
  <p:slideViewPr>
    <p:cSldViewPr snapToGrid="0">
      <p:cViewPr varScale="1">
        <p:scale>
          <a:sx n="100" d="100"/>
          <a:sy n="100" d="100"/>
        </p:scale>
        <p:origin x="70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2021年3月4日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2021年3月4日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582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5824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845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2021年3月4日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2021年3月4日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 smtClean="0"/>
              <a:t>フッターを追加</a:t>
            </a:r>
            <a:endParaRPr lang="ja-JP" altLang="en-US" noProof="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描画エンジン開発</a:t>
            </a:r>
            <a:r>
              <a:rPr lang="en-US" altLang="ja-JP" dirty="0"/>
              <a:t>Ⅰ</a:t>
            </a:r>
            <a:r>
              <a:rPr lang="ja-JP" altLang="en-US" dirty="0"/>
              <a:t>・</a:t>
            </a:r>
            <a:r>
              <a:rPr lang="en-US" altLang="ja-JP"/>
              <a:t>Ⅱ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 smtClean="0"/>
              <a:t>UNIT03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授業</a:t>
            </a:r>
            <a:r>
              <a:rPr lang="ja-JP" altLang="en-US" dirty="0"/>
              <a:t>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スプライトの</a:t>
            </a:r>
            <a:r>
              <a:rPr lang="ja-JP" altLang="en-US" dirty="0"/>
              <a:t>位置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、サイズ指定をできるようにする。</a:t>
            </a:r>
            <a:r>
              <a:rPr lang="en-US" altLang="ja-JP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endParaRPr lang="en-US" altLang="ja-JP" dirty="0"/>
          </a:p>
          <a:p>
            <a:pPr rtl="0"/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スクリーン座標指定でスプライトを表示できるようにする。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9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アフィン変換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平行移動と線形変換（拡大縮小、回転）を組み合わせた変換のこと。</a:t>
            </a:r>
            <a:endParaRPr lang="en-US" altLang="ja-JP" dirty="0"/>
          </a:p>
          <a:p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481" y="2976425"/>
            <a:ext cx="4741719" cy="3064313"/>
          </a:xfrm>
          <a:prstGeom prst="rect">
            <a:avLst/>
          </a:prstGeom>
        </p:spPr>
      </p:pic>
      <p:pic>
        <p:nvPicPr>
          <p:cNvPr id="1028" name="Picture 4" descr="ã¢ãã£ã³å¤æ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6" y="2976425"/>
            <a:ext cx="4978083" cy="306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0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頂点</a:t>
            </a:r>
            <a:r>
              <a:rPr lang="ja-JP" altLang="en-US" dirty="0"/>
              <a:t>編集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DeviceContext</a:t>
            </a:r>
            <a:r>
              <a:rPr lang="en-US" altLang="ja-JP" dirty="0" smtClean="0"/>
              <a:t>-&gt;Map(…)</a:t>
            </a:r>
            <a:r>
              <a:rPr lang="ja-JP" altLang="en-US" dirty="0" smtClean="0"/>
              <a:t>を使って頂点編集を開始する。</a:t>
            </a:r>
            <a:endParaRPr lang="en-US" altLang="ja-JP" dirty="0" smtClean="0"/>
          </a:p>
          <a:p>
            <a:r>
              <a:rPr kumimoji="1" lang="en-US" altLang="ja-JP" dirty="0" err="1" smtClean="0"/>
              <a:t>DeviceContext</a:t>
            </a:r>
            <a:r>
              <a:rPr kumimoji="1" lang="en-US" altLang="ja-JP" dirty="0" smtClean="0"/>
              <a:t>-&gt;</a:t>
            </a:r>
            <a:r>
              <a:rPr kumimoji="1" lang="en-US" altLang="ja-JP" dirty="0" err="1" smtClean="0"/>
              <a:t>Unmap</a:t>
            </a:r>
            <a:r>
              <a:rPr kumimoji="1" lang="en-US" altLang="ja-JP" dirty="0" smtClean="0"/>
              <a:t>(…)</a:t>
            </a:r>
            <a:r>
              <a:rPr kumimoji="1" lang="ja-JP" altLang="en-US" dirty="0" smtClean="0"/>
              <a:t>で頂点編集を終了する</a:t>
            </a:r>
            <a:endParaRPr kumimoji="1" lang="en-US" altLang="ja-JP" dirty="0" smtClean="0"/>
          </a:p>
          <a:p>
            <a:r>
              <a:rPr lang="en-US" altLang="ja-JP" dirty="0" smtClean="0"/>
              <a:t>Map</a:t>
            </a:r>
            <a:r>
              <a:rPr lang="en-US" altLang="ja-JP" dirty="0" smtClean="0"/>
              <a:t>(…)</a:t>
            </a:r>
            <a:r>
              <a:rPr lang="ja-JP" altLang="en-US" dirty="0" smtClean="0"/>
              <a:t>に渡す引数の</a:t>
            </a:r>
            <a:r>
              <a:rPr lang="en-US" altLang="ja-JP" dirty="0" smtClean="0"/>
              <a:t>D3D11_MAPPED_SUBRESOURCE</a:t>
            </a:r>
            <a:r>
              <a:rPr lang="ja-JP" altLang="en-US" dirty="0" smtClean="0"/>
              <a:t>を経由して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編集する頂点バッファのアドレスを取得する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	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3084" name="Picture 12" descr="illustration of a square that consists of two triang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0" y="3982117"/>
            <a:ext cx="2346691" cy="229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91" y="3820436"/>
            <a:ext cx="1543674" cy="245844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225280" y="4126328"/>
            <a:ext cx="572650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D3D11_MAPPED_SUBRESOURCE</a:t>
            </a:r>
            <a:r>
              <a:rPr lang="ja-JP" altLang="en-US" dirty="0"/>
              <a:t> </a:t>
            </a:r>
            <a:r>
              <a:rPr lang="en-US" altLang="ja-JP" dirty="0" err="1" smtClean="0"/>
              <a:t>subresource</a:t>
            </a:r>
            <a:r>
              <a:rPr lang="en-US" altLang="ja-JP" dirty="0" smtClean="0"/>
              <a:t>;</a:t>
            </a:r>
          </a:p>
          <a:p>
            <a:r>
              <a:rPr kumimoji="1" lang="en-US" altLang="ja-JP" dirty="0" err="1" smtClean="0"/>
              <a:t>DeviceContext</a:t>
            </a:r>
            <a:r>
              <a:rPr kumimoji="1" lang="en-US" altLang="ja-JP" dirty="0" smtClean="0"/>
              <a:t>-&gt;Map(</a:t>
            </a:r>
            <a:r>
              <a:rPr kumimoji="1" lang="en-US" altLang="ja-JP" dirty="0" err="1" smtClean="0"/>
              <a:t>VertexBuffer</a:t>
            </a:r>
            <a:r>
              <a:rPr kumimoji="1" lang="en-US" altLang="ja-JP" dirty="0" smtClean="0"/>
              <a:t>, …, &amp;</a:t>
            </a:r>
            <a:r>
              <a:rPr kumimoji="1" lang="en-US" altLang="ja-JP" dirty="0" err="1" smtClean="0"/>
              <a:t>subresource</a:t>
            </a:r>
            <a:r>
              <a:rPr kumimoji="1" lang="en-US" altLang="ja-JP" dirty="0" smtClean="0"/>
              <a:t>);</a:t>
            </a:r>
          </a:p>
          <a:p>
            <a:r>
              <a:rPr kumimoji="1" lang="en-US" altLang="ja-JP" dirty="0" err="1" smtClean="0"/>
              <a:t>subresource.pData</a:t>
            </a:r>
            <a:endParaRPr kumimoji="1" lang="en-US" altLang="ja-JP" dirty="0" smtClean="0"/>
          </a:p>
        </p:txBody>
      </p:sp>
      <p:cxnSp>
        <p:nvCxnSpPr>
          <p:cNvPr id="9" name="曲線コネクタ 8"/>
          <p:cNvCxnSpPr/>
          <p:nvPr/>
        </p:nvCxnSpPr>
        <p:spPr>
          <a:xfrm rot="10800000">
            <a:off x="4162425" y="4438651"/>
            <a:ext cx="1066800" cy="447675"/>
          </a:xfrm>
          <a:prstGeom prst="curved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形吹き出し 9"/>
          <p:cNvSpPr/>
          <p:nvPr/>
        </p:nvSpPr>
        <p:spPr>
          <a:xfrm>
            <a:off x="7204789" y="4970893"/>
            <a:ext cx="2617293" cy="1148382"/>
          </a:xfrm>
          <a:prstGeom prst="wedgeEllipseCallout">
            <a:avLst>
              <a:gd name="adj1" fmla="val -44052"/>
              <a:gd name="adj2" fmla="val -51961"/>
            </a:avLst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頂点バッファの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先頭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アドレス</a:t>
            </a:r>
            <a:endParaRPr kumimoji="1" lang="ja-JP" altLang="en-US" dirty="0"/>
          </a:p>
        </p:txBody>
      </p:sp>
      <p:sp>
        <p:nvSpPr>
          <p:cNvPr id="15" name="円形吹き出し 14"/>
          <p:cNvSpPr/>
          <p:nvPr/>
        </p:nvSpPr>
        <p:spPr>
          <a:xfrm>
            <a:off x="4334376" y="5198650"/>
            <a:ext cx="2647449" cy="1392553"/>
          </a:xfrm>
          <a:prstGeom prst="wedgeEllipseCallout">
            <a:avLst>
              <a:gd name="adj1" fmla="val -52058"/>
              <a:gd name="adj2" fmla="val -33364"/>
            </a:avLst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頂点バッファを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編集することで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ポリゴンが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変形</a:t>
            </a:r>
            <a:r>
              <a:rPr kumimoji="1" lang="ja-JP" altLang="en-US" dirty="0" smtClean="0"/>
              <a:t>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275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09600" y="704886"/>
            <a:ext cx="10972800" cy="1143000"/>
          </a:xfrm>
        </p:spPr>
        <p:txBody>
          <a:bodyPr rtlCol="0"/>
          <a:lstStyle/>
          <a:p>
            <a:pPr rtl="0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スクリーン座標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09600" y="1913708"/>
            <a:ext cx="10972800" cy="4343400"/>
          </a:xfrm>
        </p:spPr>
        <p:txBody>
          <a:bodyPr rtlCol="0"/>
          <a:lstStyle/>
          <a:p>
            <a:pPr rtl="0"/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ja-JP" altLang="en-US" dirty="0" smtClean="0"/>
              <a:t>画面左上を</a:t>
            </a:r>
            <a:r>
              <a:rPr lang="en-US" altLang="ja-JP" dirty="0" smtClean="0"/>
              <a:t>(0,0)</a:t>
            </a:r>
            <a:r>
              <a:rPr lang="ja-JP" altLang="en-US" dirty="0" smtClean="0"/>
              <a:t>とした画面サイズの大きさの座標空間。</a:t>
            </a:r>
            <a:endParaRPr lang="en-US" altLang="ja-JP" dirty="0"/>
          </a:p>
          <a:p>
            <a:pPr rtl="0"/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en-US" altLang="ja-JP" dirty="0" smtClean="0"/>
              <a:t>2D</a:t>
            </a:r>
            <a:r>
              <a:rPr lang="ja-JP" altLang="en-US" dirty="0" smtClean="0"/>
              <a:t>描画の座標指定で使われることが多い。</a:t>
            </a:r>
            <a:endParaRPr lang="en-US" altLang="ja-JP" dirty="0"/>
          </a:p>
          <a:p>
            <a:pPr rtl="0"/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描画関数、または頂点シェーダー内で</a:t>
            </a:r>
            <a:r>
              <a:rPr lang="en-US" altLang="ja-JP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NDC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座標に変換する必要がある。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/>
          </a:p>
          <a:p>
            <a:pPr rtl="0"/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/>
          </a:p>
          <a:p>
            <a:pPr rtl="0"/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indent="0" rtl="0">
              <a:buNone/>
            </a:pPr>
            <a:endParaRPr lang="ja-JP" altLang="en-US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スクリーン座標→</a:t>
            </a:r>
            <a:r>
              <a:rPr lang="en-US" altLang="ja-JP" dirty="0" smtClean="0"/>
              <a:t>NDC</a:t>
            </a:r>
            <a:r>
              <a:rPr lang="ja-JP" altLang="en-US" dirty="0" smtClean="0"/>
              <a:t>座標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37282" y="2533880"/>
            <a:ext cx="4516916" cy="3117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7282" y="2164548"/>
            <a:ext cx="73813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[0, 0]</a:t>
            </a:r>
            <a:endParaRPr kumimoji="1" lang="ja-JP" altLang="en-US" dirty="0" err="1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2383" y="2164548"/>
            <a:ext cx="10218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[1920, 0]</a:t>
            </a:r>
            <a:endParaRPr kumimoji="1" lang="ja-JP" altLang="en-US" dirty="0" err="1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7706" y="5651653"/>
            <a:ext cx="115126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[0, 1080]</a:t>
            </a:r>
            <a:endParaRPr kumimoji="1" lang="ja-JP" altLang="en-US" dirty="0" err="1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83056" y="5651653"/>
            <a:ext cx="137114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[1920, 1080]</a:t>
            </a:r>
            <a:endParaRPr kumimoji="1" lang="ja-JP" altLang="en-US" dirty="0" err="1" smtClean="0"/>
          </a:p>
        </p:txBody>
      </p:sp>
      <p:sp>
        <p:nvSpPr>
          <p:cNvPr id="9" name="楕円 8"/>
          <p:cNvSpPr/>
          <p:nvPr/>
        </p:nvSpPr>
        <p:spPr>
          <a:xfrm>
            <a:off x="754655" y="2470666"/>
            <a:ext cx="165253" cy="16525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178627" y="2533880"/>
            <a:ext cx="4516916" cy="3117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78627" y="2164548"/>
            <a:ext cx="82442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[-1, 1]</a:t>
            </a:r>
            <a:endParaRPr kumimoji="1" lang="ja-JP" altLang="en-US" dirty="0" err="1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002399" y="2189202"/>
            <a:ext cx="69314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[1, 1]</a:t>
            </a:r>
            <a:endParaRPr kumimoji="1" lang="ja-JP" altLang="en-US" dirty="0" err="1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29051" y="5651653"/>
            <a:ext cx="115126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[-1, -1]</a:t>
            </a:r>
            <a:endParaRPr kumimoji="1" lang="ja-JP" altLang="en-US" dirty="0" err="1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906460" y="5662670"/>
            <a:ext cx="78908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[1, -1]</a:t>
            </a:r>
            <a:endParaRPr kumimoji="1" lang="ja-JP" altLang="en-US" dirty="0" err="1" smtClean="0"/>
          </a:p>
        </p:txBody>
      </p:sp>
      <p:cxnSp>
        <p:nvCxnSpPr>
          <p:cNvPr id="17" name="直線コネクタ 16"/>
          <p:cNvCxnSpPr>
            <a:stCxn id="10" idx="1"/>
            <a:endCxn id="10" idx="3"/>
          </p:cNvCxnSpPr>
          <p:nvPr/>
        </p:nvCxnSpPr>
        <p:spPr>
          <a:xfrm>
            <a:off x="6178627" y="4092767"/>
            <a:ext cx="4516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0"/>
            <a:endCxn id="10" idx="2"/>
          </p:cNvCxnSpPr>
          <p:nvPr/>
        </p:nvCxnSpPr>
        <p:spPr>
          <a:xfrm>
            <a:off x="8437085" y="2533880"/>
            <a:ext cx="0" cy="3117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8354458" y="4010139"/>
            <a:ext cx="165253" cy="16525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477939" y="4150738"/>
            <a:ext cx="82442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[0, 0]</a:t>
            </a:r>
            <a:endParaRPr kumimoji="1" lang="ja-JP" altLang="en-US" dirty="0" err="1" smtClean="0"/>
          </a:p>
        </p:txBody>
      </p:sp>
      <p:sp>
        <p:nvSpPr>
          <p:cNvPr id="21" name="右矢印 20"/>
          <p:cNvSpPr/>
          <p:nvPr/>
        </p:nvSpPr>
        <p:spPr>
          <a:xfrm>
            <a:off x="5520828" y="3740225"/>
            <a:ext cx="543499" cy="705080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4" idx="1"/>
            <a:endCxn id="4" idx="3"/>
          </p:cNvCxnSpPr>
          <p:nvPr/>
        </p:nvCxnSpPr>
        <p:spPr>
          <a:xfrm>
            <a:off x="837282" y="4092767"/>
            <a:ext cx="4516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4" idx="0"/>
            <a:endCxn id="4" idx="2"/>
          </p:cNvCxnSpPr>
          <p:nvPr/>
        </p:nvCxnSpPr>
        <p:spPr>
          <a:xfrm>
            <a:off x="3095740" y="2533880"/>
            <a:ext cx="0" cy="3117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/>
          <p:cNvSpPr/>
          <p:nvPr/>
        </p:nvSpPr>
        <p:spPr>
          <a:xfrm>
            <a:off x="2989702" y="3193900"/>
            <a:ext cx="212075" cy="212075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27183" y="3411750"/>
            <a:ext cx="123136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[960, 270]</a:t>
            </a:r>
            <a:endParaRPr kumimoji="1" lang="ja-JP" altLang="en-US" dirty="0" err="1" smtClean="0"/>
          </a:p>
        </p:txBody>
      </p:sp>
      <p:sp>
        <p:nvSpPr>
          <p:cNvPr id="31" name="楕円 30"/>
          <p:cNvSpPr/>
          <p:nvPr/>
        </p:nvSpPr>
        <p:spPr>
          <a:xfrm>
            <a:off x="8331046" y="3193899"/>
            <a:ext cx="212075" cy="212075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51386" y="3411750"/>
            <a:ext cx="123136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？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？</a:t>
            </a:r>
            <a:r>
              <a:rPr kumimoji="1" lang="en-US" altLang="ja-JP" dirty="0" smtClean="0"/>
              <a:t>]</a:t>
            </a:r>
            <a:endParaRPr kumimoji="1" lang="ja-JP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41863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実習内容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スプライトクラスをゲーム開発をしやすいように改造する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。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/>
          </a:p>
          <a:p>
            <a:pPr rtl="0"/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スクリーン座標系でスプライトの位置を指定して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表示できるようにする。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スプライトを色指定できるようにする。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/>
          </a:p>
          <a:p>
            <a:pPr rtl="0"/>
            <a:r>
              <a:rPr lang="en-US" altLang="ja-JP" dirty="0" err="1" smtClean="0"/>
              <a:t>ImGui</a:t>
            </a:r>
            <a:r>
              <a:rPr lang="ja-JP" altLang="en-US" dirty="0" smtClean="0"/>
              <a:t>で各種設定をできるようにする。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332</TotalTime>
  <Words>241</Words>
  <Application>Microsoft Office PowerPoint</Application>
  <PresentationFormat>ワイド画面</PresentationFormat>
  <Paragraphs>59</Paragraphs>
  <Slides>8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描画エンジン開発Ⅰ・Ⅱ</vt:lpstr>
      <vt:lpstr>授業内容</vt:lpstr>
      <vt:lpstr>実行結果</vt:lpstr>
      <vt:lpstr>アフィン変換</vt:lpstr>
      <vt:lpstr>頂点編集</vt:lpstr>
      <vt:lpstr>スクリーン座標</vt:lpstr>
      <vt:lpstr>スクリーン座標→NDC座標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36</cp:revision>
  <dcterms:created xsi:type="dcterms:W3CDTF">2019-03-17T05:51:21Z</dcterms:created>
  <dcterms:modified xsi:type="dcterms:W3CDTF">2021-03-04T00:10:53Z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