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82" r:id="rId4"/>
    <p:sldId id="277" r:id="rId5"/>
    <p:sldId id="274" r:id="rId6"/>
    <p:sldId id="278" r:id="rId7"/>
    <p:sldId id="279" r:id="rId8"/>
    <p:sldId id="275" r:id="rId9"/>
    <p:sldId id="281" r:id="rId10"/>
    <p:sldId id="280" r:id="rId11"/>
    <p:sldId id="276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野 広二" initials="吉野" lastIdx="1" clrIdx="0">
    <p:extLst>
      <p:ext uri="{19B8F6BF-5375-455C-9EA6-DF929625EA0E}">
        <p15:presenceInfo xmlns:p15="http://schemas.microsoft.com/office/powerpoint/2012/main" userId="吉野 広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87" d="100"/>
          <a:sy n="87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3T11:29:30.732" idx="1">
    <p:pos x="7482" y="26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58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03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最適化を意識してプログラムを組む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なんとなくこんな感じになると思う。</a:t>
            </a:r>
            <a:endParaRPr lang="en-US" altLang="ja-JP" dirty="0" smtClean="0"/>
          </a:p>
          <a:p>
            <a:r>
              <a:rPr lang="ja-JP" altLang="en-US" dirty="0" smtClean="0"/>
              <a:t>なるべく</a:t>
            </a:r>
            <a:r>
              <a:rPr lang="en-US" altLang="ja-JP" dirty="0" err="1" smtClean="0"/>
              <a:t>DeviceContext</a:t>
            </a:r>
            <a:r>
              <a:rPr lang="ja-JP" altLang="en-US" dirty="0" smtClean="0"/>
              <a:t>で実行する命令を少なくなるように工夫しよう。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6446" y="3116410"/>
            <a:ext cx="605356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void </a:t>
            </a:r>
            <a:r>
              <a:rPr kumimoji="1" lang="en-US" altLang="ja-JP" dirty="0" err="1" smtClean="0"/>
              <a:t>StaticMesh</a:t>
            </a:r>
            <a:r>
              <a:rPr kumimoji="1" lang="en-US" altLang="ja-JP" dirty="0" smtClean="0"/>
              <a:t>::Render()</a:t>
            </a:r>
          </a:p>
          <a:p>
            <a:r>
              <a:rPr kumimoji="1" lang="en-US" altLang="ja-JP" dirty="0" smtClean="0"/>
              <a:t>{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context-&gt;</a:t>
            </a:r>
            <a:r>
              <a:rPr kumimoji="1" lang="en-US" altLang="ja-JP" dirty="0" err="1" smtClean="0"/>
              <a:t>IASetVertexBuffers</a:t>
            </a:r>
            <a:r>
              <a:rPr kumimoji="1" lang="en-US" altLang="ja-JP" dirty="0" smtClean="0"/>
              <a:t>();</a:t>
            </a:r>
          </a:p>
          <a:p>
            <a:endParaRPr kumimoji="1"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for (auto&amp; subset : </a:t>
            </a:r>
            <a:r>
              <a:rPr kumimoji="1" lang="en-US" altLang="ja-JP" dirty="0" err="1" smtClean="0"/>
              <a:t>sebsets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    {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Material* mat = &amp;materials[</a:t>
            </a:r>
            <a:r>
              <a:rPr kumimoji="1" lang="en-US" altLang="ja-JP" dirty="0" err="1" smtClean="0"/>
              <a:t>subset.mat_index</a:t>
            </a:r>
            <a:r>
              <a:rPr kumimoji="1" lang="en-US" altLang="ja-JP" dirty="0" smtClean="0"/>
              <a:t>];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context-&gt;</a:t>
            </a:r>
            <a:r>
              <a:rPr kumimoji="1" lang="en-US" altLang="ja-JP" dirty="0" err="1" smtClean="0"/>
              <a:t>PSSetShaderResources</a:t>
            </a:r>
            <a:r>
              <a:rPr kumimoji="1" lang="en-US" altLang="ja-JP" dirty="0" smtClean="0"/>
              <a:t>()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context-&gt;</a:t>
            </a:r>
            <a:r>
              <a:rPr kumimoji="1" lang="en-US" altLang="ja-JP" dirty="0" err="1" smtClean="0"/>
              <a:t>DrawIndexed</a:t>
            </a:r>
            <a:r>
              <a:rPr kumimoji="1" lang="en-US" altLang="ja-JP" dirty="0" smtClean="0"/>
              <a:t>()</a:t>
            </a:r>
          </a:p>
          <a:p>
            <a:r>
              <a:rPr kumimoji="1" lang="en-US" altLang="ja-JP" dirty="0" smtClean="0"/>
              <a:t>    }</a:t>
            </a:r>
          </a:p>
          <a:p>
            <a:r>
              <a:rPr kumimoji="1" lang="en-US" altLang="ja-JP" dirty="0"/>
              <a:t>}</a:t>
            </a: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468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OBJ</a:t>
            </a:r>
            <a:r>
              <a:rPr kumimoji="1" lang="ja-JP" altLang="en-US" dirty="0" smtClean="0"/>
              <a:t>ファイルと</a:t>
            </a:r>
            <a:r>
              <a:rPr kumimoji="1" lang="en-US" altLang="ja-JP" dirty="0" smtClean="0"/>
              <a:t>MTL</a:t>
            </a:r>
            <a:r>
              <a:rPr kumimoji="1" lang="ja-JP" altLang="en-US" dirty="0" smtClean="0"/>
              <a:t>ファイルからデータを抽出し、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メッシュサブセットを作る。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スタティックメッシュの描画をサブセット単位で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描画できるようにする。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05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altLang="ja-JP" dirty="0" smtClean="0"/>
          </a:p>
          <a:p>
            <a:pPr rtl="0"/>
            <a:r>
              <a:rPr lang="ja-JP" altLang="en-US" dirty="0" smtClean="0"/>
              <a:t>複数マテリアルを内包するメッシュの描画</a:t>
            </a:r>
            <a:endParaRPr lang="en-US" altLang="ja-JP" dirty="0" smtClean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複数マテリアルを内包するメッシュとは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49" y="2358398"/>
            <a:ext cx="2507728" cy="3635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09" y="2358398"/>
            <a:ext cx="2667796" cy="36053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23" y="2650823"/>
            <a:ext cx="2372810" cy="23653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345" y="2636816"/>
            <a:ext cx="2401016" cy="239339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338825" y="2529943"/>
            <a:ext cx="2489605" cy="2607141"/>
          </a:xfrm>
          <a:prstGeom prst="rect">
            <a:avLst/>
          </a:prstGeom>
          <a:noFill/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86126" y="2527106"/>
            <a:ext cx="2627453" cy="2607141"/>
          </a:xfrm>
          <a:prstGeom prst="rect">
            <a:avLst/>
          </a:prstGeom>
          <a:noFill/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498060" y="5536639"/>
            <a:ext cx="2171134" cy="566599"/>
          </a:xfrm>
          <a:prstGeom prst="wedgeRoundRectCallout">
            <a:avLst>
              <a:gd name="adj1" fmla="val -19369"/>
              <a:gd name="adj2" fmla="val -845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体テクスチャ</a:t>
            </a:r>
            <a:endParaRPr kumimoji="1" lang="ja-JP" altLang="en-US" sz="2400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9086126" y="5536639"/>
            <a:ext cx="2171134" cy="566599"/>
          </a:xfrm>
          <a:prstGeom prst="wedgeRoundRectCallout">
            <a:avLst>
              <a:gd name="adj1" fmla="val -19369"/>
              <a:gd name="adj2" fmla="val -845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髪テクスチャ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53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メッシュを描画するには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頂点バッファを設定する。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IASetVertexBuffers</a:t>
            </a:r>
            <a:r>
              <a:rPr lang="en-US" altLang="ja-JP" dirty="0" smtClean="0"/>
              <a:t>(</a:t>
            </a:r>
            <a:r>
              <a:rPr lang="ja-JP" altLang="en-US" dirty="0" smtClean="0"/>
              <a:t>頂点バッファ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IASetIndexBuffer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インデックスバッファ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シェーダーと</a:t>
            </a:r>
            <a:r>
              <a:rPr kumimoji="1" lang="ja-JP" altLang="en-US" dirty="0" smtClean="0"/>
              <a:t>マテリアルの設定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VSSetShader</a:t>
            </a:r>
            <a:r>
              <a:rPr lang="en-US" altLang="ja-JP" dirty="0" smtClean="0"/>
              <a:t>(</a:t>
            </a:r>
            <a:r>
              <a:rPr lang="ja-JP" altLang="en-US" dirty="0" smtClean="0"/>
              <a:t>シェーダー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VSSetConstantBuffers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カメラ情報やマテリアルカラーなど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PSSetShaderResources</a:t>
            </a:r>
            <a:r>
              <a:rPr lang="en-US" altLang="ja-JP" dirty="0" smtClean="0"/>
              <a:t>(</a:t>
            </a:r>
            <a:r>
              <a:rPr lang="ja-JP" altLang="en-US" dirty="0" smtClean="0"/>
              <a:t>テクスチャ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頂点バッファの使用範囲を指定して描画命令</a:t>
            </a:r>
            <a:r>
              <a:rPr lang="en-US" altLang="ja-JP" dirty="0" smtClean="0"/>
              <a:t>(Draw)</a:t>
            </a:r>
            <a:r>
              <a:rPr lang="ja-JP" altLang="en-US" dirty="0" smtClean="0"/>
              <a:t>を実行する。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DrawIndexed</a:t>
            </a:r>
            <a:r>
              <a:rPr lang="en-US" altLang="ja-JP" dirty="0" smtClean="0"/>
              <a:t>(</a:t>
            </a:r>
            <a:r>
              <a:rPr lang="ja-JP" altLang="en-US" dirty="0" smtClean="0"/>
              <a:t>使用頂点数、頂点使用開始位置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r>
              <a:rPr lang="ja-JP" altLang="en-US" dirty="0"/>
              <a:t>つまり</a:t>
            </a:r>
            <a:r>
              <a:rPr lang="en-US" altLang="ja-JP" dirty="0" err="1"/>
              <a:t>DrawIndexed</a:t>
            </a:r>
            <a:r>
              <a:rPr lang="en-US" altLang="ja-JP" dirty="0"/>
              <a:t>()</a:t>
            </a:r>
            <a:r>
              <a:rPr lang="ja-JP" altLang="en-US" dirty="0"/>
              <a:t>を実行する前に様々な設定をする必要がある。</a:t>
            </a:r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18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複数マテリアルのメッシュを描画するには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テクスチャやマテリアルカラーの切り替えをするには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描画を複数回実行する必要がある。</a:t>
            </a:r>
          </a:p>
          <a:p>
            <a:pPr marL="393192" lvl="1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</a:t>
            </a:r>
            <a:r>
              <a:rPr lang="en-US" altLang="ja-JP" dirty="0" err="1" smtClean="0"/>
              <a:t>IASetVertexBuffers</a:t>
            </a:r>
            <a:r>
              <a:rPr lang="en-US" altLang="ja-JP" dirty="0" smtClean="0"/>
              <a:t>(</a:t>
            </a:r>
            <a:r>
              <a:rPr lang="ja-JP" altLang="en-US" dirty="0" smtClean="0"/>
              <a:t>髪頂点バッファ</a:t>
            </a:r>
            <a:r>
              <a:rPr lang="en-US" altLang="ja-JP" dirty="0" smtClean="0"/>
              <a:t>);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PSSetShaderResources</a:t>
            </a:r>
            <a:r>
              <a:rPr lang="en-US" altLang="ja-JP" dirty="0" smtClean="0"/>
              <a:t>(</a:t>
            </a:r>
            <a:r>
              <a:rPr lang="ja-JP" altLang="en-US" dirty="0" smtClean="0"/>
              <a:t>髪テクスチャ</a:t>
            </a:r>
            <a:r>
              <a:rPr lang="en-US" altLang="ja-JP" dirty="0" smtClean="0"/>
              <a:t>);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 err="1" smtClean="0"/>
              <a:t>DrawIndexed</a:t>
            </a:r>
            <a:r>
              <a:rPr lang="en-US" altLang="ja-JP" dirty="0" smtClean="0"/>
              <a:t>();</a:t>
            </a:r>
            <a:r>
              <a:rPr lang="ja-JP" altLang="en-US" dirty="0" smtClean="0"/>
              <a:t>　←髪描画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IASetVertexBuffers</a:t>
            </a:r>
            <a:r>
              <a:rPr lang="en-US" altLang="ja-JP" dirty="0" smtClean="0"/>
              <a:t>(</a:t>
            </a:r>
            <a:r>
              <a:rPr lang="ja-JP" altLang="en-US" dirty="0" smtClean="0"/>
              <a:t>体頂点</a:t>
            </a:r>
            <a:r>
              <a:rPr lang="ja-JP" altLang="en-US" dirty="0"/>
              <a:t>バッファ</a:t>
            </a:r>
            <a:r>
              <a:rPr lang="en-US" altLang="ja-JP" dirty="0"/>
              <a:t>);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err="1" smtClean="0"/>
              <a:t>PSSetShaderResources</a:t>
            </a:r>
            <a:r>
              <a:rPr lang="en-US" altLang="ja-JP" dirty="0" smtClean="0"/>
              <a:t>(</a:t>
            </a:r>
            <a:r>
              <a:rPr lang="ja-JP" altLang="en-US" dirty="0" smtClean="0"/>
              <a:t>体テクスチャ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DrawIndexed</a:t>
            </a:r>
            <a:r>
              <a:rPr lang="en-US" altLang="ja-JP" dirty="0" smtClean="0"/>
              <a:t>();</a:t>
            </a:r>
            <a:r>
              <a:rPr lang="ja-JP" altLang="en-US" dirty="0" smtClean="0"/>
              <a:t>　←体描画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描画の最適化のコツとしては</a:t>
            </a:r>
            <a:r>
              <a:rPr lang="en-US" altLang="ja-JP" dirty="0" err="1" smtClean="0"/>
              <a:t>DrawIndexed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を呼ぶ回数を減らしたい。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DrawIndexed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を減らせないならせめてそれまでの設定を減らしたい。</a:t>
            </a:r>
            <a:r>
              <a:rPr lang="en-US" altLang="ja-JP" dirty="0" smtClean="0"/>
              <a:t>	</a:t>
            </a:r>
          </a:p>
          <a:p>
            <a:pPr marL="393192" lvl="1" indent="0">
              <a:buNone/>
            </a:pPr>
            <a:endParaRPr lang="en-US" altLang="ja-JP" dirty="0"/>
          </a:p>
          <a:p>
            <a:pPr marL="393192" lvl="1" indent="0">
              <a:buNone/>
            </a:pPr>
            <a:endParaRPr lang="en-US" altLang="ja-JP" dirty="0" smtClean="0"/>
          </a:p>
          <a:p>
            <a:pPr marL="393192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0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頂点バッファを共有する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DrawIndexed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 は頂点バッファの使用範囲を決めて描画実行できる。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34318" y="4282633"/>
            <a:ext cx="2291787" cy="2372810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体頂点データ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134317" y="3108189"/>
            <a:ext cx="2291787" cy="1145894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髪</a:t>
            </a:r>
            <a:r>
              <a:rPr kumimoji="1" lang="ja-JP" altLang="en-US" sz="2400" dirty="0" smtClean="0"/>
              <a:t>頂点データ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4547" y="2534983"/>
            <a:ext cx="203132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頂点バッファ</a:t>
            </a:r>
          </a:p>
        </p:txBody>
      </p:sp>
      <p:sp>
        <p:nvSpPr>
          <p:cNvPr id="9" name="右矢印 8"/>
          <p:cNvSpPr/>
          <p:nvPr/>
        </p:nvSpPr>
        <p:spPr>
          <a:xfrm rot="10800000">
            <a:off x="3518711" y="2921837"/>
            <a:ext cx="1124680" cy="3727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3518711" y="4067731"/>
            <a:ext cx="1124680" cy="3727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5998" y="2846579"/>
            <a:ext cx="36420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0</a:t>
            </a:r>
            <a:endParaRPr kumimoji="1" lang="ja-JP" altLang="en-US" sz="2800" dirty="0" err="1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35998" y="3992473"/>
            <a:ext cx="90281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3200</a:t>
            </a:r>
            <a:endParaRPr kumimoji="1" lang="ja-JP" altLang="en-US" sz="2800" dirty="0" err="1" smtClean="0"/>
          </a:p>
        </p:txBody>
      </p:sp>
      <p:sp>
        <p:nvSpPr>
          <p:cNvPr id="13" name="右矢印 12"/>
          <p:cNvSpPr/>
          <p:nvPr/>
        </p:nvSpPr>
        <p:spPr>
          <a:xfrm rot="10800000">
            <a:off x="3518711" y="6463304"/>
            <a:ext cx="1124680" cy="3727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5997" y="6367272"/>
            <a:ext cx="1082348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10000</a:t>
            </a:r>
            <a:endParaRPr kumimoji="1" lang="ja-JP" altLang="en-US" sz="2800" dirty="0" err="1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27143" y="2746307"/>
            <a:ext cx="5363969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// </a:t>
            </a:r>
            <a:r>
              <a:rPr lang="ja-JP" altLang="en-US" sz="2400" dirty="0" smtClean="0"/>
              <a:t>頂点バッファを設定</a:t>
            </a:r>
            <a:endParaRPr lang="en-US" altLang="ja-JP" sz="2400" dirty="0" smtClean="0"/>
          </a:p>
          <a:p>
            <a:r>
              <a:rPr lang="en-US" altLang="ja-JP" sz="2400" dirty="0" err="1" smtClean="0"/>
              <a:t>IASetVertexBuffers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vb</a:t>
            </a:r>
            <a:r>
              <a:rPr lang="en-US" altLang="ja-JP" sz="2400" dirty="0" smtClean="0"/>
              <a:t>);</a:t>
            </a:r>
          </a:p>
          <a:p>
            <a:r>
              <a:rPr lang="en-US" altLang="ja-JP" sz="2400" dirty="0" err="1" smtClean="0"/>
              <a:t>IASetIndexBuffer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ib</a:t>
            </a:r>
            <a:r>
              <a:rPr lang="en-US" altLang="ja-JP" sz="2400" dirty="0" smtClean="0"/>
              <a:t>);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 smtClean="0"/>
              <a:t>// </a:t>
            </a:r>
            <a:r>
              <a:rPr kumimoji="1" lang="ja-JP" altLang="en-US" sz="2400" dirty="0" smtClean="0"/>
              <a:t>髪テクスチャを設定して描画</a:t>
            </a:r>
            <a:endParaRPr kumimoji="1" lang="en-US" altLang="ja-JP" sz="2400" dirty="0"/>
          </a:p>
          <a:p>
            <a:r>
              <a:rPr lang="en-US" altLang="ja-JP" sz="2400" dirty="0" err="1" smtClean="0"/>
              <a:t>PSSetShaderResources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hair_texture</a:t>
            </a:r>
            <a:r>
              <a:rPr lang="en-US" altLang="ja-JP" sz="2400" dirty="0" smtClean="0"/>
              <a:t>);</a:t>
            </a:r>
          </a:p>
          <a:p>
            <a:r>
              <a:rPr kumimoji="1" lang="en-US" altLang="ja-JP" sz="2400" dirty="0" err="1" smtClean="0"/>
              <a:t>DrawIndexed</a:t>
            </a:r>
            <a:r>
              <a:rPr kumimoji="1" lang="en-US" altLang="ja-JP" sz="2400" dirty="0" smtClean="0"/>
              <a:t>(3200, 0);</a:t>
            </a:r>
          </a:p>
          <a:p>
            <a:r>
              <a:rPr kumimoji="1" lang="en-US" altLang="ja-JP" sz="2400" dirty="0" smtClean="0"/>
              <a:t>// </a:t>
            </a:r>
            <a:r>
              <a:rPr kumimoji="1" lang="ja-JP" altLang="en-US" sz="2400" dirty="0" smtClean="0"/>
              <a:t>体テクスチャを設定して描画</a:t>
            </a:r>
            <a:endParaRPr kumimoji="1" lang="en-US" altLang="ja-JP" sz="2400" dirty="0"/>
          </a:p>
          <a:p>
            <a:r>
              <a:rPr lang="en-US" altLang="ja-JP" sz="2400" dirty="0" err="1" smtClean="0"/>
              <a:t>PSSetShaderResources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body_texture</a:t>
            </a:r>
            <a:r>
              <a:rPr lang="en-US" altLang="ja-JP" sz="2400" dirty="0"/>
              <a:t>);</a:t>
            </a:r>
          </a:p>
          <a:p>
            <a:r>
              <a:rPr kumimoji="1" lang="en-US" altLang="ja-JP" sz="2400" dirty="0" err="1" smtClean="0"/>
              <a:t>DrawIndexed</a:t>
            </a:r>
            <a:r>
              <a:rPr kumimoji="1" lang="en-US" altLang="ja-JP" sz="2400" smtClean="0"/>
              <a:t>(10000-3200</a:t>
            </a:r>
            <a:r>
              <a:rPr kumimoji="1" lang="en-US" altLang="ja-JP" sz="2400" dirty="0" smtClean="0"/>
              <a:t>, 3200);</a:t>
            </a:r>
            <a:endParaRPr kumimoji="1" lang="en-US" altLang="ja-JP" sz="2400" dirty="0"/>
          </a:p>
        </p:txBody>
      </p:sp>
      <p:sp>
        <p:nvSpPr>
          <p:cNvPr id="16" name="角丸四角形 15"/>
          <p:cNvSpPr/>
          <p:nvPr/>
        </p:nvSpPr>
        <p:spPr>
          <a:xfrm>
            <a:off x="5873329" y="4134924"/>
            <a:ext cx="5671595" cy="249395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9398643" y="3108189"/>
            <a:ext cx="2708474" cy="734606"/>
          </a:xfrm>
          <a:prstGeom prst="wedgeRoundRectCallout">
            <a:avLst>
              <a:gd name="adj1" fmla="val -35406"/>
              <a:gd name="adj2" fmla="val 81408"/>
              <a:gd name="adj3" fmla="val 16667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サブセット化する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0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サブセットとは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共通の頂点バッファを使用し、マテリアル単位で描画する</a:t>
            </a:r>
            <a:r>
              <a:rPr lang="ja-JP" altLang="en-US" dirty="0" smtClean="0"/>
              <a:t>ための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メッシュ情報。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8654" y="2865279"/>
            <a:ext cx="275477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struct</a:t>
            </a:r>
            <a:r>
              <a:rPr kumimoji="1" lang="en-US" altLang="ja-JP" sz="2000" dirty="0" smtClean="0"/>
              <a:t> Subset</a:t>
            </a:r>
          </a:p>
          <a:p>
            <a:r>
              <a:rPr kumimoji="1" lang="en-US" altLang="ja-JP" sz="2000" dirty="0" smtClean="0"/>
              <a:t>{</a:t>
            </a:r>
          </a:p>
          <a:p>
            <a:r>
              <a:rPr kumimoji="1" lang="en-US" altLang="ja-JP" sz="2000" dirty="0" smtClean="0"/>
              <a:t>   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material_index</a:t>
            </a:r>
            <a:r>
              <a:rPr kumimoji="1" lang="en-US" altLang="ja-JP" sz="2000" dirty="0" smtClean="0"/>
              <a:t>;</a:t>
            </a:r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start_index</a:t>
            </a:r>
            <a:r>
              <a:rPr kumimoji="1" lang="en-US" altLang="ja-JP" sz="2000" dirty="0" smtClean="0"/>
              <a:t>;</a:t>
            </a:r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index_count</a:t>
            </a:r>
            <a:r>
              <a:rPr kumimoji="1" lang="en-US" altLang="ja-JP" sz="2000" dirty="0" smtClean="0"/>
              <a:t>;</a:t>
            </a:r>
          </a:p>
          <a:p>
            <a:r>
              <a:rPr kumimoji="1" lang="en-US" altLang="ja-JP" sz="2000" dirty="0" smtClean="0"/>
              <a:t>};</a:t>
            </a:r>
            <a:endParaRPr kumimoji="1" lang="ja-JP" altLang="en-US" sz="2000" dirty="0" err="1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8654" y="4804271"/>
            <a:ext cx="2754774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struct</a:t>
            </a:r>
            <a:r>
              <a:rPr kumimoji="1" lang="en-US" altLang="ja-JP" sz="2000" dirty="0" smtClean="0"/>
              <a:t> Material</a:t>
            </a:r>
          </a:p>
          <a:p>
            <a:r>
              <a:rPr kumimoji="1" lang="en-US" altLang="ja-JP" sz="2000" dirty="0" smtClean="0"/>
              <a:t>{</a:t>
            </a:r>
          </a:p>
          <a:p>
            <a:r>
              <a:rPr kumimoji="1" lang="en-US" altLang="ja-JP" sz="2000" dirty="0" smtClean="0"/>
              <a:t>    float4 color;</a:t>
            </a:r>
          </a:p>
          <a:p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   Texture texture;</a:t>
            </a:r>
          </a:p>
          <a:p>
            <a:r>
              <a:rPr kumimoji="1" lang="en-US" altLang="ja-JP" sz="2000" dirty="0" smtClean="0"/>
              <a:t>};</a:t>
            </a:r>
            <a:endParaRPr kumimoji="1" lang="ja-JP" altLang="en-US" sz="2000" dirty="0" err="1" smtClean="0"/>
          </a:p>
        </p:txBody>
      </p:sp>
      <p:sp>
        <p:nvSpPr>
          <p:cNvPr id="8" name="正方形/長方形 7"/>
          <p:cNvSpPr/>
          <p:nvPr/>
        </p:nvSpPr>
        <p:spPr>
          <a:xfrm>
            <a:off x="3837600" y="3332148"/>
            <a:ext cx="1733126" cy="793098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[0]</a:t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髪</a:t>
            </a:r>
            <a:r>
              <a:rPr kumimoji="1" lang="ja-JP" altLang="en-US" sz="2000" dirty="0"/>
              <a:t>マテリアル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837600" y="4125246"/>
            <a:ext cx="1733126" cy="793098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[1]</a:t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体マテリアル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5891532" y="3332148"/>
            <a:ext cx="1733126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髪頂点データ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891532" y="4125245"/>
            <a:ext cx="1733126" cy="103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顔頂点データ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891532" y="5162308"/>
            <a:ext cx="1733126" cy="11165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体頂点データ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8894586" y="3332148"/>
            <a:ext cx="2829639" cy="1023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 err="1" smtClean="0"/>
              <a:t>material_index</a:t>
            </a:r>
            <a:r>
              <a:rPr kumimoji="1" lang="en-US" altLang="ja-JP" sz="2000" dirty="0" smtClean="0"/>
              <a:t> : 0</a:t>
            </a:r>
          </a:p>
          <a:p>
            <a:r>
              <a:rPr kumimoji="1" lang="en-US" altLang="ja-JP" sz="2000" dirty="0" err="1" smtClean="0"/>
              <a:t>start_index</a:t>
            </a:r>
            <a:r>
              <a:rPr kumimoji="1" lang="en-US" altLang="ja-JP" sz="2000" dirty="0" smtClean="0"/>
              <a:t>        : 0</a:t>
            </a:r>
          </a:p>
          <a:p>
            <a:r>
              <a:rPr kumimoji="1" lang="en-US" altLang="ja-JP" sz="2000" dirty="0" err="1"/>
              <a:t>i</a:t>
            </a:r>
            <a:r>
              <a:rPr kumimoji="1" lang="en-US" altLang="ja-JP" sz="2000" dirty="0" err="1" smtClean="0"/>
              <a:t>ndex_count</a:t>
            </a:r>
            <a:r>
              <a:rPr kumimoji="1" lang="en-US" altLang="ja-JP" sz="2000" dirty="0" smtClean="0"/>
              <a:t>      : 1000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8894586" y="4355963"/>
            <a:ext cx="2829639" cy="1023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 err="1" smtClean="0"/>
              <a:t>material_index</a:t>
            </a:r>
            <a:r>
              <a:rPr kumimoji="1" lang="en-US" altLang="ja-JP" sz="2000" dirty="0" smtClean="0"/>
              <a:t> : 1</a:t>
            </a:r>
          </a:p>
          <a:p>
            <a:r>
              <a:rPr kumimoji="1" lang="en-US" altLang="ja-JP" sz="2000" dirty="0" err="1" smtClean="0"/>
              <a:t>start_index</a:t>
            </a:r>
            <a:r>
              <a:rPr kumimoji="1" lang="en-US" altLang="ja-JP" sz="2000" dirty="0" smtClean="0"/>
              <a:t>        : 1000</a:t>
            </a:r>
          </a:p>
          <a:p>
            <a:r>
              <a:rPr kumimoji="1" lang="en-US" altLang="ja-JP" sz="2000" dirty="0" err="1" smtClean="0"/>
              <a:t>index_count</a:t>
            </a:r>
            <a:r>
              <a:rPr kumimoji="1" lang="en-US" altLang="ja-JP" sz="2000" dirty="0" smtClean="0"/>
              <a:t>      : 3000</a:t>
            </a:r>
            <a:endParaRPr kumimoji="1" lang="ja-JP" altLang="en-US" sz="2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894586" y="5379401"/>
            <a:ext cx="2829639" cy="1023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 err="1" smtClean="0"/>
              <a:t>material_index</a:t>
            </a:r>
            <a:r>
              <a:rPr kumimoji="1" lang="en-US" altLang="ja-JP" sz="2000" dirty="0" smtClean="0"/>
              <a:t> : 1</a:t>
            </a:r>
          </a:p>
          <a:p>
            <a:r>
              <a:rPr kumimoji="1" lang="en-US" altLang="ja-JP" sz="2000" dirty="0" err="1" smtClean="0"/>
              <a:t>start_index</a:t>
            </a:r>
            <a:r>
              <a:rPr kumimoji="1" lang="en-US" altLang="ja-JP" sz="2000" dirty="0" smtClean="0"/>
              <a:t>        : 3000</a:t>
            </a:r>
          </a:p>
          <a:p>
            <a:r>
              <a:rPr kumimoji="1" lang="en-US" altLang="ja-JP" sz="2000" dirty="0" err="1" smtClean="0"/>
              <a:t>index_count</a:t>
            </a:r>
            <a:r>
              <a:rPr kumimoji="1" lang="en-US" altLang="ja-JP" sz="2000" dirty="0" smtClean="0"/>
              <a:t>      : 4000</a:t>
            </a:r>
            <a:endParaRPr kumimoji="1" lang="ja-JP" altLang="en-US" sz="2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7948543" y="3331960"/>
            <a:ext cx="946043" cy="1023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[0]</a:t>
            </a:r>
          </a:p>
          <a:p>
            <a:pPr algn="ctr"/>
            <a:r>
              <a:rPr kumimoji="1" lang="ja-JP" altLang="en-US" sz="2000" dirty="0" smtClean="0"/>
              <a:t>髪</a:t>
            </a:r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948542" y="4350151"/>
            <a:ext cx="946043" cy="1023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[1]</a:t>
            </a:r>
          </a:p>
          <a:p>
            <a:pPr algn="ctr"/>
            <a:r>
              <a:rPr kumimoji="1" lang="ja-JP" altLang="en-US" sz="2000" dirty="0"/>
              <a:t>顔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7945464" y="5385213"/>
            <a:ext cx="946043" cy="1023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[2]</a:t>
            </a:r>
          </a:p>
          <a:p>
            <a:pPr algn="ctr"/>
            <a:r>
              <a:rPr kumimoji="1" lang="ja-JP" altLang="en-US" sz="2000" dirty="0" smtClean="0"/>
              <a:t>体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23405" y="2748914"/>
            <a:ext cx="1467068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マテリアル</a:t>
            </a:r>
            <a:endParaRPr kumimoji="1" lang="ja-JP" altLang="en-US" sz="2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24561" y="2720522"/>
            <a:ext cx="172354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頂点バッファ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87312" y="2720522"/>
            <a:ext cx="1467068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サブセット</a:t>
            </a:r>
          </a:p>
        </p:txBody>
      </p:sp>
    </p:spTree>
    <p:extLst>
      <p:ext uri="{BB962C8B-B14F-4D97-AF65-F5344CB8AC3E}">
        <p14:creationId xmlns:p14="http://schemas.microsoft.com/office/powerpoint/2010/main" val="6724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obj</a:t>
            </a:r>
            <a:r>
              <a:rPr lang="ja-JP" altLang="en-US" dirty="0" smtClean="0"/>
              <a:t>からサブセットデータを構築するには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0"/>
            <a:ext cx="7219697" cy="492252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032830" y="2361235"/>
            <a:ext cx="385437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obj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から </a:t>
            </a:r>
            <a:r>
              <a:rPr kumimoji="1" lang="en-US" altLang="ja-JP" dirty="0" err="1" smtClean="0"/>
              <a:t>usemtl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を探す。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err="1" smtClean="0"/>
              <a:t>usemtl</a:t>
            </a:r>
            <a:r>
              <a:rPr kumimoji="1" lang="ja-JP" altLang="en-US" dirty="0" smtClean="0"/>
              <a:t>単位でサブセット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データを作る。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③</a:t>
            </a:r>
            <a:r>
              <a:rPr kumimoji="1" lang="en-US" altLang="ja-JP" dirty="0" err="1" smtClean="0"/>
              <a:t>usemtl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の名前と 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mtl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 </a:t>
            </a:r>
            <a:r>
              <a:rPr kumimoji="1" lang="en-US" altLang="ja-JP" dirty="0" err="1" smtClean="0"/>
              <a:t>newmtl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の名前が一致したマテリアルを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関連付ける。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70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878</TotalTime>
  <Words>423</Words>
  <Application>Microsoft Office PowerPoint</Application>
  <PresentationFormat>ワイド画面</PresentationFormat>
  <Paragraphs>118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複数マテリアルを内包するメッシュとは</vt:lpstr>
      <vt:lpstr>メッシュを描画するには</vt:lpstr>
      <vt:lpstr>複数マテリアルのメッシュを描画するには</vt:lpstr>
      <vt:lpstr>頂点バッファを共有する</vt:lpstr>
      <vt:lpstr>サブセットとは</vt:lpstr>
      <vt:lpstr>.objからサブセットデータを構築するには</vt:lpstr>
      <vt:lpstr>最適化を意識してプログラムを組む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86</cp:revision>
  <dcterms:created xsi:type="dcterms:W3CDTF">2019-03-17T05:51:21Z</dcterms:created>
  <dcterms:modified xsi:type="dcterms:W3CDTF">2021-03-08T05:24:13Z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