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87" r:id="rId4"/>
    <p:sldId id="293" r:id="rId5"/>
    <p:sldId id="289" r:id="rId6"/>
    <p:sldId id="288" r:id="rId7"/>
    <p:sldId id="290" r:id="rId8"/>
    <p:sldId id="291" r:id="rId9"/>
    <p:sldId id="280" r:id="rId10"/>
    <p:sldId id="274" r:id="rId11"/>
    <p:sldId id="285" r:id="rId12"/>
    <p:sldId id="275" r:id="rId13"/>
    <p:sldId id="286" r:id="rId14"/>
    <p:sldId id="281" r:id="rId15"/>
    <p:sldId id="292" r:id="rId16"/>
    <p:sldId id="283" r:id="rId17"/>
    <p:sldId id="28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55CDE-7E8F-0EC7-5664-C62BA9D5D26F}" v="2" dt="2021-03-18T04:29:30.051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永瀬 鈴久" userId="S::snagase@ecc.ac.jp::83032554-059d-4787-aabc-41c65cdc4991" providerId="AD" clId="Web-{BF155CDE-7E8F-0EC7-5664-C62BA9D5D26F}"/>
    <pc:docChg chg="modSld">
      <pc:chgData name="永瀬 鈴久" userId="S::snagase@ecc.ac.jp::83032554-059d-4787-aabc-41c65cdc4991" providerId="AD" clId="Web-{BF155CDE-7E8F-0EC7-5664-C62BA9D5D26F}" dt="2021-03-18T04:29:30.051" v="1" actId="1076"/>
      <pc:docMkLst>
        <pc:docMk/>
      </pc:docMkLst>
      <pc:sldChg chg="modSp">
        <pc:chgData name="永瀬 鈴久" userId="S::snagase@ecc.ac.jp::83032554-059d-4787-aabc-41c65cdc4991" providerId="AD" clId="Web-{BF155CDE-7E8F-0EC7-5664-C62BA9D5D26F}" dt="2021-03-18T04:29:30.051" v="1" actId="1076"/>
        <pc:sldMkLst>
          <pc:docMk/>
          <pc:sldMk cId="192359982" sldId="286"/>
        </pc:sldMkLst>
        <pc:picChg chg="mod">
          <ac:chgData name="永瀬 鈴久" userId="S::snagase@ecc.ac.jp::83032554-059d-4787-aabc-41c65cdc4991" providerId="AD" clId="Web-{BF155CDE-7E8F-0EC7-5664-C62BA9D5D26F}" dt="2021-03-18T04:29:30.051" v="1" actId="1076"/>
          <ac:picMkLst>
            <pc:docMk/>
            <pc:sldMk cId="192359982" sldId="286"/>
            <ac:picMk id="10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2021年3月17日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2021年3月17日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7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00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9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90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22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97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803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Normalized</a:t>
            </a:r>
            <a:r>
              <a:rPr kumimoji="1" lang="en-US" altLang="ja-JP" baseline="0" dirty="0"/>
              <a:t> Device Coordinate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607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58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2 </a:t>
            </a:r>
            <a:r>
              <a:rPr kumimoji="1" lang="ja-JP" altLang="en-US" noProof="0" dirty="0"/>
              <a:t>レベル</a:t>
            </a:r>
          </a:p>
          <a:p>
            <a:pPr lvl="2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3 </a:t>
            </a:r>
            <a:r>
              <a:rPr kumimoji="1" lang="ja-JP" altLang="en-US" noProof="0" dirty="0"/>
              <a:t>レベル</a:t>
            </a:r>
          </a:p>
          <a:p>
            <a:pPr lvl="3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4 </a:t>
            </a:r>
            <a:r>
              <a:rPr kumimoji="1" lang="ja-JP" altLang="en-US" noProof="0" dirty="0"/>
              <a:t>レベル</a:t>
            </a:r>
          </a:p>
          <a:p>
            <a:pPr lvl="4"/>
            <a:r>
              <a:rPr kumimoji="1" lang="ja-JP" altLang="en-US" noProof="0" dirty="0"/>
              <a:t>第 </a:t>
            </a:r>
            <a:r>
              <a:rPr kumimoji="1" lang="en-US" altLang="ja-JP" noProof="0" dirty="0"/>
              <a:t>5 </a:t>
            </a:r>
            <a:r>
              <a:rPr kumimoji="1"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/>
              <a:t>マスター テキストの書式設定</a:t>
            </a:r>
          </a:p>
          <a:p>
            <a:pPr lvl="1" rtl="0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2021年3月17日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 eaLnBrk="1" latinLnBrk="0" hangingPunct="1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2021年3月17日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 eaLnBrk="1" latinLnBrk="0" hangingPunct="1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2021年3月17日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/>
              <a:t>フッターを追加</a:t>
            </a:r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UNIT02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ポリゴン描画の流れ</a:t>
            </a:r>
          </a:p>
        </p:txBody>
      </p:sp>
      <p:pic>
        <p:nvPicPr>
          <p:cNvPr id="5122" name="Picture 2" descr="é¢é£ç»å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76" y="1944234"/>
            <a:ext cx="5556239" cy="44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é¢é£ç»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03" y="1944234"/>
            <a:ext cx="5556239" cy="44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215342" y="6486371"/>
            <a:ext cx="1024359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フラグメントシェーダーは</a:t>
            </a:r>
            <a:r>
              <a:rPr kumimoji="1" lang="en-US" altLang="ja-JP" dirty="0"/>
              <a:t>OpenGL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呼び方。</a:t>
            </a:r>
            <a:r>
              <a:rPr kumimoji="1" lang="en-US" altLang="ja-JP" dirty="0"/>
              <a:t>DirectX</a:t>
            </a:r>
            <a:r>
              <a:rPr kumimoji="1" lang="ja-JP" altLang="en-US" dirty="0"/>
              <a:t>ではピクセルシェーダーのこと。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074" name="Picture 2" descr="ããªã´ã³ã©ã¹ã¿ã©ã¤ã¶&#10;ã¹ã¯ãªã¼ã³ç©ºéã«å¤æ&#10;é ç¹ã·ã§ã¼ã&#10;å¡ããã¯ã»ã«ãé¸æã©ã¹ã¿ã©ã¤ã¶&#10;ãã¯ã»ã«ã·ã§ã¼ã&#10;è²ãå¡ã&#10;ã¬ã³ãã¼ã¿ã¼ã²ãã(RT)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4088"/>
            <a:ext cx="9907290" cy="557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09600" y="704886"/>
            <a:ext cx="10972800" cy="1143000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頂点バッファ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09600" y="1913708"/>
            <a:ext cx="10972800" cy="4343400"/>
          </a:xfrm>
        </p:spPr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頂点データを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GPU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で扱うための格納用バッファ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lvl="1"/>
            <a:r>
              <a:rPr lang="en-US" altLang="ja-JP" dirty="0"/>
              <a:t>ID3D11Buffer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GPU</a:t>
            </a:r>
            <a:r>
              <a:rPr lang="ja-JP" altLang="en-US" dirty="0"/>
              <a:t>に渡された頂点データは頂点シェーダーで</a:t>
            </a:r>
            <a:br>
              <a:rPr lang="en-US" altLang="ja-JP" dirty="0"/>
            </a:br>
            <a:r>
              <a:rPr lang="ja-JP" altLang="en-US" dirty="0"/>
              <a:t>頂点を加工するために使う。</a:t>
            </a:r>
            <a:br>
              <a:rPr lang="en-US" altLang="ja-JP" dirty="0"/>
            </a:br>
            <a:r>
              <a:rPr lang="ja-JP" altLang="en-US" dirty="0"/>
              <a:t>→頂点位置を</a:t>
            </a:r>
            <a:r>
              <a:rPr lang="en-US" altLang="ja-JP" dirty="0"/>
              <a:t>NDC</a:t>
            </a:r>
            <a:r>
              <a:rPr lang="ja-JP" altLang="en-US" dirty="0"/>
              <a:t>座標に変換したり、ライティング計算したりする。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116" y="1359054"/>
            <a:ext cx="2257063" cy="350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プリミティブトポロジー</a:t>
            </a:r>
          </a:p>
        </p:txBody>
      </p:sp>
      <p:pic>
        <p:nvPicPr>
          <p:cNvPr id="1026" name="Picture 2" descr="Primitive Top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28" y="1935480"/>
            <a:ext cx="5845216" cy="47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入力レイアウト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１頂点に内包するデータを定義する。</a:t>
            </a:r>
            <a:endParaRPr lang="en-US" altLang="ja-JP" dirty="0"/>
          </a:p>
          <a:p>
            <a:pPr lvl="1"/>
            <a:r>
              <a:rPr lang="en-US" altLang="ja-JP" dirty="0"/>
              <a:t>ID3D11InputLayout</a:t>
            </a:r>
          </a:p>
          <a:p>
            <a:endParaRPr lang="en-US" altLang="ja-JP" dirty="0"/>
          </a:p>
          <a:p>
            <a:r>
              <a:rPr lang="ja-JP" altLang="en-US" dirty="0"/>
              <a:t>内包するデータ</a:t>
            </a:r>
            <a:endParaRPr lang="en-US" altLang="ja-JP" dirty="0"/>
          </a:p>
          <a:p>
            <a:pPr lvl="1"/>
            <a:r>
              <a:rPr kumimoji="1" lang="ja-JP" altLang="en-US" dirty="0"/>
              <a:t>座標</a:t>
            </a:r>
            <a:r>
              <a:rPr kumimoji="1" lang="en-US" altLang="ja-JP" dirty="0"/>
              <a:t>(POSITION)</a:t>
            </a:r>
          </a:p>
          <a:p>
            <a:pPr lvl="1"/>
            <a:r>
              <a:rPr lang="ja-JP" altLang="en-US" dirty="0"/>
              <a:t>色</a:t>
            </a:r>
            <a:r>
              <a:rPr lang="en-US" altLang="ja-JP" dirty="0"/>
              <a:t>(COLOR)</a:t>
            </a:r>
          </a:p>
          <a:p>
            <a:pPr lvl="1"/>
            <a:r>
              <a:rPr lang="en-US" altLang="ja-JP" dirty="0"/>
              <a:t>etc..</a:t>
            </a:r>
          </a:p>
          <a:p>
            <a:endParaRPr lang="en-US" altLang="ja-JP" dirty="0"/>
          </a:p>
          <a:p>
            <a:r>
              <a:rPr lang="en-US" altLang="ja-JP" dirty="0"/>
              <a:t>GPU</a:t>
            </a:r>
            <a:r>
              <a:rPr lang="ja-JP" altLang="en-US" dirty="0"/>
              <a:t>が送られてきた頂点データの</a:t>
            </a:r>
            <a:br>
              <a:rPr lang="en-US" altLang="ja-JP" dirty="0"/>
            </a:br>
            <a:r>
              <a:rPr lang="ja-JP" altLang="en-US" dirty="0"/>
              <a:t>内容を理解するためのもの。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 descr="ã¤ã³ã¿ã¼ãªã¼ãéåãç¨ããå ´åã®ã¤ã¡ã¼ã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01363"/>
            <a:ext cx="5867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¤ã³ã¿ã¼ãªã¼ãéåãç¨ããå ´åã®ã¤ã¡ã¼ã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9" y="2169846"/>
            <a:ext cx="558120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6684160" y="1377387"/>
            <a:ext cx="5243331" cy="52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 rot="16200000">
            <a:off x="6408663" y="2976905"/>
            <a:ext cx="1782626" cy="1623905"/>
            <a:chOff x="3293898" y="2739829"/>
            <a:chExt cx="2405430" cy="134653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/>
          </p:nvSpPr>
          <p:spPr>
            <a:xfrm>
              <a:off x="3293899" y="2739829"/>
              <a:ext cx="2405429" cy="13334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3293898" y="3088184"/>
              <a:ext cx="602666" cy="998183"/>
              <a:chOff x="1485900" y="3088184"/>
              <a:chExt cx="602666" cy="998183"/>
            </a:xfrm>
            <a:grpFill/>
          </p:grpSpPr>
          <p:sp>
            <p:nvSpPr>
              <p:cNvPr id="26" name="正方形/長方形 25"/>
              <p:cNvSpPr/>
              <p:nvPr/>
            </p:nvSpPr>
            <p:spPr>
              <a:xfrm>
                <a:off x="1485900" y="3088184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0,0,1,1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787233" y="3088184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1,-1,0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3891329" y="3088183"/>
              <a:ext cx="1807997" cy="998184"/>
              <a:chOff x="280569" y="3088183"/>
              <a:chExt cx="1807997" cy="998184"/>
            </a:xfrm>
            <a:grpFill/>
          </p:grpSpPr>
          <p:sp>
            <p:nvSpPr>
              <p:cNvPr id="16" name="正方形/長方形 15"/>
              <p:cNvSpPr/>
              <p:nvPr/>
            </p:nvSpPr>
            <p:spPr>
              <a:xfrm>
                <a:off x="280569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0,1,0,1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1902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-1,-1,0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883235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1,0,0,1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184568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1,1,0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485902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1,1,1,1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787233" y="3088184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-1,1,0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3371980" y="2746215"/>
              <a:ext cx="2242651" cy="30777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kumimoji="1" lang="ja-JP" altLang="en-US" sz="16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頂点バッファ</a:t>
              </a:r>
            </a:p>
          </p:txBody>
        </p:sp>
      </p:grpSp>
      <p:sp>
        <p:nvSpPr>
          <p:cNvPr id="42" name="角丸四角形 41"/>
          <p:cNvSpPr/>
          <p:nvPr/>
        </p:nvSpPr>
        <p:spPr>
          <a:xfrm rot="16200000">
            <a:off x="7459426" y="4063959"/>
            <a:ext cx="3239612" cy="9067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Ｇ</a:t>
            </a:r>
            <a:endParaRPr kumimoji="1" lang="en-US" altLang="ja-JP" sz="2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Ｐ</a:t>
            </a:r>
            <a:endParaRPr kumimoji="1" lang="en-US" altLang="ja-JP" sz="2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Ｕ　　</a:t>
            </a:r>
          </a:p>
        </p:txBody>
      </p:sp>
      <p:sp>
        <p:nvSpPr>
          <p:cNvPr id="41" name="右矢印 40"/>
          <p:cNvSpPr/>
          <p:nvPr/>
        </p:nvSpPr>
        <p:spPr>
          <a:xfrm>
            <a:off x="8119427" y="3357841"/>
            <a:ext cx="44830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円形吹き出し 62"/>
          <p:cNvSpPr/>
          <p:nvPr/>
        </p:nvSpPr>
        <p:spPr>
          <a:xfrm>
            <a:off x="8209151" y="928613"/>
            <a:ext cx="3869564" cy="1368217"/>
          </a:xfrm>
          <a:prstGeom prst="wedgeEllipseCallout">
            <a:avLst>
              <a:gd name="adj1" fmla="val -29991"/>
              <a:gd name="adj2" fmla="val 118353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頂点バッファだけではどういう構造なのか、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は分からない</a:t>
            </a:r>
          </a:p>
        </p:txBody>
      </p:sp>
      <p:grpSp>
        <p:nvGrpSpPr>
          <p:cNvPr id="68" name="グループ化 67"/>
          <p:cNvGrpSpPr/>
          <p:nvPr/>
        </p:nvGrpSpPr>
        <p:grpSpPr>
          <a:xfrm>
            <a:off x="6496068" y="4825155"/>
            <a:ext cx="1600803" cy="1311999"/>
            <a:chOff x="1362489" y="4056852"/>
            <a:chExt cx="1277983" cy="811171"/>
          </a:xfrm>
        </p:grpSpPr>
        <p:sp>
          <p:nvSpPr>
            <p:cNvPr id="77" name="正方形/長方形 76"/>
            <p:cNvSpPr/>
            <p:nvPr/>
          </p:nvSpPr>
          <p:spPr>
            <a:xfrm>
              <a:off x="1362489" y="4056852"/>
              <a:ext cx="445254" cy="81117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入力</a:t>
              </a:r>
              <a:endParaRPr kumimoji="1" lang="en-US" altLang="ja-JP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レイアウト</a:t>
              </a: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1807743" y="4056852"/>
              <a:ext cx="832729" cy="417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座標</a:t>
              </a: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807743" y="4474795"/>
              <a:ext cx="832729" cy="393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色</a:t>
              </a:r>
            </a:p>
          </p:txBody>
        </p:sp>
      </p:grpSp>
      <p:sp>
        <p:nvSpPr>
          <p:cNvPr id="80" name="右矢印 79"/>
          <p:cNvSpPr/>
          <p:nvPr/>
        </p:nvSpPr>
        <p:spPr>
          <a:xfrm>
            <a:off x="8156428" y="4957203"/>
            <a:ext cx="44830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1" name="円形吹き出し 80"/>
          <p:cNvSpPr/>
          <p:nvPr/>
        </p:nvSpPr>
        <p:spPr>
          <a:xfrm>
            <a:off x="8427561" y="5489888"/>
            <a:ext cx="3869564" cy="1368217"/>
          </a:xfrm>
          <a:prstGeom prst="wedgeEllipseCallout">
            <a:avLst>
              <a:gd name="adj1" fmla="val -65586"/>
              <a:gd name="adj2" fmla="val -3645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入力レイアウトを渡して１頂点の構造を教える事で</a:t>
            </a:r>
          </a:p>
        </p:txBody>
      </p:sp>
    </p:spTree>
    <p:extLst>
      <p:ext uri="{BB962C8B-B14F-4D97-AF65-F5344CB8AC3E}">
        <p14:creationId xmlns:p14="http://schemas.microsoft.com/office/powerpoint/2010/main" val="1654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0" grpId="0" animBg="1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入力レイアウト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１頂点に内包するデータを定義する。</a:t>
            </a:r>
            <a:endParaRPr lang="en-US" altLang="ja-JP" dirty="0"/>
          </a:p>
          <a:p>
            <a:pPr lvl="1"/>
            <a:r>
              <a:rPr lang="en-US" altLang="ja-JP" dirty="0"/>
              <a:t>ID3D11InputLayout</a:t>
            </a:r>
          </a:p>
          <a:p>
            <a:endParaRPr lang="en-US" altLang="ja-JP" dirty="0"/>
          </a:p>
          <a:p>
            <a:r>
              <a:rPr lang="ja-JP" altLang="en-US" dirty="0"/>
              <a:t>内包するデータ</a:t>
            </a:r>
            <a:endParaRPr lang="en-US" altLang="ja-JP" dirty="0"/>
          </a:p>
          <a:p>
            <a:pPr lvl="1"/>
            <a:r>
              <a:rPr kumimoji="1" lang="ja-JP" altLang="en-US" dirty="0"/>
              <a:t>座標</a:t>
            </a:r>
            <a:r>
              <a:rPr kumimoji="1" lang="en-US" altLang="ja-JP" dirty="0"/>
              <a:t>(POSITION)</a:t>
            </a:r>
          </a:p>
          <a:p>
            <a:pPr lvl="1"/>
            <a:r>
              <a:rPr lang="ja-JP" altLang="en-US" dirty="0"/>
              <a:t>色</a:t>
            </a:r>
            <a:r>
              <a:rPr lang="en-US" altLang="ja-JP" dirty="0"/>
              <a:t>(COLOR)</a:t>
            </a:r>
          </a:p>
          <a:p>
            <a:pPr lvl="1"/>
            <a:r>
              <a:rPr lang="en-US" altLang="ja-JP" dirty="0"/>
              <a:t>etc..</a:t>
            </a:r>
          </a:p>
          <a:p>
            <a:endParaRPr lang="en-US" altLang="ja-JP" dirty="0"/>
          </a:p>
          <a:p>
            <a:r>
              <a:rPr lang="en-US" altLang="ja-JP" dirty="0"/>
              <a:t>GPU</a:t>
            </a:r>
            <a:r>
              <a:rPr lang="ja-JP" altLang="en-US" dirty="0"/>
              <a:t>が送られてきた頂点データの</a:t>
            </a:r>
            <a:br>
              <a:rPr lang="en-US" altLang="ja-JP" dirty="0"/>
            </a:br>
            <a:r>
              <a:rPr lang="ja-JP" altLang="en-US" dirty="0"/>
              <a:t>内容を理解するためのもの。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1026" name="Picture 2" descr="ã¤ã³ã¿ã¼ãªã¼ãéåãç¨ããå ´åã®ã¤ã¡ã¼ã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01363"/>
            <a:ext cx="58674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¤ã³ã¿ã¼ãªã¼ãéåãç¨ããå ´åã®ã¤ã¡ã¼ã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099" y="2169846"/>
            <a:ext cx="5581208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6684160" y="1377387"/>
            <a:ext cx="5243331" cy="5224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 rot="16200000">
            <a:off x="6408663" y="2976905"/>
            <a:ext cx="1782626" cy="1623905"/>
            <a:chOff x="3293898" y="2739829"/>
            <a:chExt cx="2405430" cy="134653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/>
          </p:nvSpPr>
          <p:spPr>
            <a:xfrm>
              <a:off x="3293899" y="2739829"/>
              <a:ext cx="2405429" cy="13334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3293898" y="3088184"/>
              <a:ext cx="602666" cy="998183"/>
              <a:chOff x="1485900" y="3088184"/>
              <a:chExt cx="602666" cy="998183"/>
            </a:xfrm>
            <a:grpFill/>
          </p:grpSpPr>
          <p:sp>
            <p:nvSpPr>
              <p:cNvPr id="26" name="正方形/長方形 25"/>
              <p:cNvSpPr/>
              <p:nvPr/>
            </p:nvSpPr>
            <p:spPr>
              <a:xfrm>
                <a:off x="1485900" y="3088184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0,0,1,1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1787233" y="3088184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1,-1,0</a:t>
                </a:r>
              </a:p>
            </p:txBody>
          </p:sp>
        </p:grpSp>
        <p:grpSp>
          <p:nvGrpSpPr>
            <p:cNvPr id="14" name="グループ化 13"/>
            <p:cNvGrpSpPr/>
            <p:nvPr/>
          </p:nvGrpSpPr>
          <p:grpSpPr>
            <a:xfrm>
              <a:off x="3891329" y="3088183"/>
              <a:ext cx="1807997" cy="998184"/>
              <a:chOff x="280569" y="3088183"/>
              <a:chExt cx="1807997" cy="998184"/>
            </a:xfrm>
            <a:grpFill/>
          </p:grpSpPr>
          <p:sp>
            <p:nvSpPr>
              <p:cNvPr id="16" name="正方形/長方形 15"/>
              <p:cNvSpPr/>
              <p:nvPr/>
            </p:nvSpPr>
            <p:spPr>
              <a:xfrm>
                <a:off x="280569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0,1,0,1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581902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-1,-1,0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883235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1,0,0,1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184568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1,1,0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0" name="正方形/長方形 19"/>
              <p:cNvSpPr/>
              <p:nvPr/>
            </p:nvSpPr>
            <p:spPr>
              <a:xfrm>
                <a:off x="1485902" y="3088183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1,1,1,1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21" name="正方形/長方形 20"/>
              <p:cNvSpPr/>
              <p:nvPr/>
            </p:nvSpPr>
            <p:spPr>
              <a:xfrm>
                <a:off x="1787233" y="3088184"/>
                <a:ext cx="301333" cy="99818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-1,1,0</a:t>
                </a:r>
                <a:endPara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</p:grpSp>
        <p:sp>
          <p:nvSpPr>
            <p:cNvPr id="15" name="テキスト ボックス 14"/>
            <p:cNvSpPr txBox="1"/>
            <p:nvPr/>
          </p:nvSpPr>
          <p:spPr>
            <a:xfrm>
              <a:off x="3371980" y="2746215"/>
              <a:ext cx="2242651" cy="307776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kumimoji="1" lang="ja-JP" altLang="en-US" sz="1600" b="1" dirty="0">
                  <a:latin typeface="ＭＳ 明朝" panose="02020609040205080304" pitchFamily="17" charset="-128"/>
                  <a:ea typeface="ＭＳ 明朝" panose="02020609040205080304" pitchFamily="17" charset="-128"/>
                </a:rPr>
                <a:t>頂点バッファ</a:t>
              </a: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6496068" y="4825155"/>
            <a:ext cx="1600803" cy="1311999"/>
            <a:chOff x="1362489" y="4056852"/>
            <a:chExt cx="1277983" cy="811171"/>
          </a:xfrm>
        </p:grpSpPr>
        <p:sp>
          <p:nvSpPr>
            <p:cNvPr id="36" name="正方形/長方形 35"/>
            <p:cNvSpPr/>
            <p:nvPr/>
          </p:nvSpPr>
          <p:spPr>
            <a:xfrm>
              <a:off x="1362489" y="4056852"/>
              <a:ext cx="445254" cy="81117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入力</a:t>
              </a:r>
              <a:endParaRPr kumimoji="1" lang="en-US" altLang="ja-JP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レイアウト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807743" y="4056852"/>
              <a:ext cx="832729" cy="4179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座標</a:t>
              </a: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807743" y="4474795"/>
              <a:ext cx="832729" cy="3932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色</a:t>
              </a:r>
            </a:p>
          </p:txBody>
        </p:sp>
      </p:grpSp>
      <p:sp>
        <p:nvSpPr>
          <p:cNvPr id="42" name="角丸四角形 41"/>
          <p:cNvSpPr/>
          <p:nvPr/>
        </p:nvSpPr>
        <p:spPr>
          <a:xfrm rot="16200000">
            <a:off x="7459426" y="4063959"/>
            <a:ext cx="3239612" cy="9067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Ｇ</a:t>
            </a:r>
            <a:endParaRPr kumimoji="1" lang="en-US" altLang="ja-JP" sz="2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Ｐ</a:t>
            </a:r>
            <a:endParaRPr kumimoji="1" lang="en-US" altLang="ja-JP" sz="2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Ｕ　　</a:t>
            </a:r>
          </a:p>
        </p:txBody>
      </p:sp>
      <p:sp>
        <p:nvSpPr>
          <p:cNvPr id="44" name="右矢印 43"/>
          <p:cNvSpPr/>
          <p:nvPr/>
        </p:nvSpPr>
        <p:spPr>
          <a:xfrm>
            <a:off x="9582599" y="3976873"/>
            <a:ext cx="438571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右矢印 40"/>
          <p:cNvSpPr/>
          <p:nvPr/>
        </p:nvSpPr>
        <p:spPr>
          <a:xfrm>
            <a:off x="8119427" y="3357841"/>
            <a:ext cx="44830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右矢印 61"/>
          <p:cNvSpPr/>
          <p:nvPr/>
        </p:nvSpPr>
        <p:spPr>
          <a:xfrm>
            <a:off x="8112530" y="5073702"/>
            <a:ext cx="44830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 rot="16200000">
            <a:off x="10035488" y="3704674"/>
            <a:ext cx="1782625" cy="1608068"/>
            <a:chOff x="3293899" y="2739829"/>
            <a:chExt cx="2405429" cy="1333406"/>
          </a:xfrm>
        </p:grpSpPr>
        <p:sp>
          <p:nvSpPr>
            <p:cNvPr id="65" name="正方形/長方形 64"/>
            <p:cNvSpPr/>
            <p:nvPr/>
          </p:nvSpPr>
          <p:spPr>
            <a:xfrm>
              <a:off x="3293899" y="2739829"/>
              <a:ext cx="2405429" cy="13334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grpSp>
          <p:nvGrpSpPr>
            <p:cNvPr id="66" name="グループ化 65"/>
            <p:cNvGrpSpPr/>
            <p:nvPr/>
          </p:nvGrpSpPr>
          <p:grpSpPr>
            <a:xfrm>
              <a:off x="3293899" y="3075052"/>
              <a:ext cx="602666" cy="998183"/>
              <a:chOff x="1485901" y="3075052"/>
              <a:chExt cx="602666" cy="998183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1485901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0,0,1,1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1787234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1,-1,0</a:t>
                </a:r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3891329" y="3075052"/>
              <a:ext cx="1807998" cy="998183"/>
              <a:chOff x="280569" y="3075052"/>
              <a:chExt cx="1807998" cy="998183"/>
            </a:xfrm>
          </p:grpSpPr>
          <p:sp>
            <p:nvSpPr>
              <p:cNvPr id="69" name="正方形/長方形 68"/>
              <p:cNvSpPr/>
              <p:nvPr/>
            </p:nvSpPr>
            <p:spPr>
              <a:xfrm>
                <a:off x="280569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0,1,0,1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581902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-1,-1,0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883235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1,0,0,1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1184568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1,1,0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3" name="正方形/長方形 72"/>
              <p:cNvSpPr/>
              <p:nvPr/>
            </p:nvSpPr>
            <p:spPr>
              <a:xfrm>
                <a:off x="1485901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1,1,1,1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1787234" y="3075052"/>
                <a:ext cx="301333" cy="998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>
                        <a:alpha val="18000"/>
                      </a:schemeClr>
                    </a:solidFill>
                    <a:latin typeface="ＭＳ 明朝" panose="02020609040205080304" pitchFamily="17" charset="-128"/>
                    <a:ea typeface="ＭＳ 明朝" panose="02020609040205080304" pitchFamily="17" charset="-128"/>
                  </a:rPr>
                  <a:t>-1,1,0</a:t>
                </a:r>
                <a:endParaRPr kumimoji="1" lang="ja-JP" altLang="en-US" dirty="0">
                  <a:solidFill>
                    <a:schemeClr val="tx1">
                      <a:alpha val="18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endParaRPr>
              </a:p>
            </p:txBody>
          </p:sp>
        </p:grpSp>
      </p:grpSp>
      <p:sp>
        <p:nvSpPr>
          <p:cNvPr id="86" name="正方形/長方形 85"/>
          <p:cNvSpPr/>
          <p:nvPr/>
        </p:nvSpPr>
        <p:spPr>
          <a:xfrm rot="16200000">
            <a:off x="10993013" y="4686467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色</a:t>
            </a:r>
          </a:p>
        </p:txBody>
      </p:sp>
      <p:sp>
        <p:nvSpPr>
          <p:cNvPr id="87" name="正方形/長方形 86"/>
          <p:cNvSpPr/>
          <p:nvPr/>
        </p:nvSpPr>
        <p:spPr>
          <a:xfrm rot="16200000">
            <a:off x="10993013" y="4463154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座標</a:t>
            </a:r>
          </a:p>
        </p:txBody>
      </p:sp>
      <p:sp>
        <p:nvSpPr>
          <p:cNvPr id="88" name="正方形/長方形 87"/>
          <p:cNvSpPr/>
          <p:nvPr/>
        </p:nvSpPr>
        <p:spPr>
          <a:xfrm rot="16200000">
            <a:off x="10993013" y="4239841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色</a:t>
            </a:r>
          </a:p>
        </p:txBody>
      </p:sp>
      <p:sp>
        <p:nvSpPr>
          <p:cNvPr id="89" name="正方形/長方形 88"/>
          <p:cNvSpPr/>
          <p:nvPr/>
        </p:nvSpPr>
        <p:spPr>
          <a:xfrm rot="16200000">
            <a:off x="10993013" y="4020408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座標</a:t>
            </a:r>
          </a:p>
        </p:txBody>
      </p:sp>
      <p:sp>
        <p:nvSpPr>
          <p:cNvPr id="90" name="正方形/長方形 89"/>
          <p:cNvSpPr/>
          <p:nvPr/>
        </p:nvSpPr>
        <p:spPr>
          <a:xfrm rot="16200000">
            <a:off x="10993013" y="3797095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色</a:t>
            </a:r>
          </a:p>
        </p:txBody>
      </p:sp>
      <p:sp>
        <p:nvSpPr>
          <p:cNvPr id="91" name="正方形/長方形 90"/>
          <p:cNvSpPr/>
          <p:nvPr/>
        </p:nvSpPr>
        <p:spPr>
          <a:xfrm rot="16200000">
            <a:off x="10993013" y="3573782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座標</a:t>
            </a:r>
          </a:p>
        </p:txBody>
      </p:sp>
      <p:sp>
        <p:nvSpPr>
          <p:cNvPr id="92" name="正方形/長方形 91"/>
          <p:cNvSpPr/>
          <p:nvPr/>
        </p:nvSpPr>
        <p:spPr>
          <a:xfrm rot="16200000">
            <a:off x="10993013" y="3350469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色</a:t>
            </a:r>
          </a:p>
        </p:txBody>
      </p:sp>
      <p:sp>
        <p:nvSpPr>
          <p:cNvPr id="93" name="正方形/長方形 92"/>
          <p:cNvSpPr/>
          <p:nvPr/>
        </p:nvSpPr>
        <p:spPr>
          <a:xfrm rot="16200000">
            <a:off x="10993013" y="3127156"/>
            <a:ext cx="223313" cy="1203794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座標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 rot="16200000">
            <a:off x="9459659" y="4305228"/>
            <a:ext cx="1661993" cy="371173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 anchor="ctr">
            <a:spAutoFit/>
          </a:bodyPr>
          <a:lstStyle/>
          <a:p>
            <a:pPr algn="ctr"/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頂点バッファ</a:t>
            </a:r>
          </a:p>
        </p:txBody>
      </p:sp>
      <p:sp>
        <p:nvSpPr>
          <p:cNvPr id="49" name="円形吹き出し 48"/>
          <p:cNvSpPr/>
          <p:nvPr/>
        </p:nvSpPr>
        <p:spPr>
          <a:xfrm>
            <a:off x="8209151" y="1116096"/>
            <a:ext cx="3869564" cy="1368217"/>
          </a:xfrm>
          <a:prstGeom prst="wedgeEllipseCallout">
            <a:avLst>
              <a:gd name="adj1" fmla="val -21615"/>
              <a:gd name="adj2" fmla="val 101434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頂点バッファがどういう構造なのか分かりました。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19863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入力レイアウト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CPU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GPU</a:t>
            </a:r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3" y="2480867"/>
            <a:ext cx="11576234" cy="125775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81" y="4284009"/>
            <a:ext cx="3706905" cy="2383009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 rot="2867685">
            <a:off x="1341429" y="3723943"/>
            <a:ext cx="977651" cy="427503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9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入力レイアウト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頂点バッファに格納する頂点データの構造を</a:t>
            </a:r>
            <a:br>
              <a:rPr lang="en-US" altLang="ja-JP" dirty="0"/>
            </a:br>
            <a:r>
              <a:rPr lang="ja-JP" altLang="en-US" dirty="0"/>
              <a:t>頂点シェーダーで使えるようにする。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832" y="3241065"/>
            <a:ext cx="3726981" cy="312480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16" y="2089410"/>
            <a:ext cx="9863574" cy="10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1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頂点シェーダー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HLSL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というシェーダー言語でプログラムを書き、</a:t>
            </a:r>
            <a:b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GPU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で頂点データを加工する。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r>
              <a:rPr lang="ja-JP" altLang="en-US" dirty="0"/>
              <a:t>頂点座標の</a:t>
            </a:r>
            <a:r>
              <a:rPr lang="en-US" altLang="ja-JP" dirty="0"/>
              <a:t>NDC</a:t>
            </a:r>
            <a:r>
              <a:rPr lang="ja-JP" altLang="en-US" dirty="0"/>
              <a:t>座標変換や</a:t>
            </a:r>
            <a:br>
              <a:rPr lang="en-US" altLang="ja-JP" dirty="0"/>
            </a:br>
            <a:r>
              <a:rPr lang="ja-JP" altLang="en-US" dirty="0"/>
              <a:t>ライティング計算などを行う。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r>
              <a:rPr lang="ja-JP" altLang="en-US" dirty="0"/>
              <a:t>計算結果を</a:t>
            </a:r>
            <a:br>
              <a:rPr lang="en-US" altLang="ja-JP" dirty="0"/>
            </a:br>
            <a:r>
              <a:rPr lang="ja-JP" altLang="en-US" dirty="0"/>
              <a:t>ピクセルシェーダーに渡す。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  <a:p>
            <a:pPr marL="0" indent="0" rtl="0">
              <a:buNone/>
            </a:pPr>
            <a:endParaRPr lang="en-US" altLang="ja-JP" dirty="0"/>
          </a:p>
          <a:p>
            <a:pPr rtl="0"/>
            <a:endParaRPr lang="en-US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55" y="2598583"/>
            <a:ext cx="6515745" cy="37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ラスタライズ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ピクセルシェーダーに行く前にポリゴンのピクセル化する方法を</a:t>
            </a:r>
            <a:br>
              <a:rPr lang="en-US" altLang="ja-JP" dirty="0"/>
            </a:br>
            <a:r>
              <a:rPr lang="ja-JP" altLang="en-US" dirty="0"/>
              <a:t>設定します。→ </a:t>
            </a:r>
            <a:r>
              <a:rPr lang="en-US" altLang="ja-JP" dirty="0"/>
              <a:t>ID3D11RasterizerState</a:t>
            </a:r>
          </a:p>
          <a:p>
            <a:pPr rtl="0"/>
            <a:r>
              <a:rPr lang="ja-JP" altLang="en-US" dirty="0"/>
              <a:t>ポリゴン面を塗りつぶす、ポリゴン枠だけ塗りつぶす、</a:t>
            </a:r>
            <a:br>
              <a:rPr lang="en-US" altLang="ja-JP" dirty="0"/>
            </a:br>
            <a:r>
              <a:rPr lang="ja-JP" altLang="en-US" dirty="0"/>
              <a:t>裏面は表示しない、両面表示するなど。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199" y="3848577"/>
            <a:ext cx="8782789" cy="29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授業内容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グラフィックスデバイス上の座標系</a:t>
            </a:r>
            <a:r>
              <a:rPr lang="en-US" altLang="ja-JP" dirty="0"/>
              <a:t>(NDC)</a:t>
            </a:r>
            <a:r>
              <a:rPr lang="ja-JP" altLang="en-US" dirty="0"/>
              <a:t>について</a:t>
            </a:r>
            <a:endParaRPr lang="en-US" altLang="ja-JP" dirty="0"/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ポリゴンの描画するまでの流れ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/>
              <a:t>スプライトクラスの作成</a:t>
            </a:r>
            <a:endParaRPr lang="en-US" altLang="ja-JP" dirty="0"/>
          </a:p>
          <a:p>
            <a:pPr rtl="0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/>
              <a:t>ピクセルシェーダー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頂点シェーダーから送られてきたデータを元にピクセルに表示する色を決定する。</a:t>
            </a:r>
            <a:b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ここでは頂点の色をそのまま画面に表示していが、テクスチャの色</a:t>
            </a:r>
            <a:b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　を取り出して加工したりもする。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b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dirty="0"/>
          </a:p>
          <a:p>
            <a:pPr rtl="0"/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32" y="3443620"/>
            <a:ext cx="4876868" cy="3310207"/>
          </a:xfrm>
          <a:prstGeom prst="rect">
            <a:avLst/>
          </a:prstGeom>
        </p:spPr>
      </p:pic>
      <p:pic>
        <p:nvPicPr>
          <p:cNvPr id="3074" name="Picture 2" descr="ãtriangleãã®ç»åæ¤ç´¢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90" y="3877533"/>
            <a:ext cx="2846165" cy="248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実習内容</a:t>
            </a:r>
            <a:endParaRPr lang="j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頂点バッファを作成し、スプライト頂点データを格納する。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lang="en-US" altLang="ja-JP" dirty="0"/>
          </a:p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シェーダープログラム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(HLSL)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を書き、シェーダーを作成する。</a:t>
            </a:r>
            <a:endParaRPr lang="en-US" altLang="ja-JP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/>
              <a:t>スプライト</a:t>
            </a:r>
            <a:r>
              <a:rPr lang="ja-JP" altLang="en-US"/>
              <a:t>を描画し、画面に表示する。</a:t>
            </a:r>
            <a:endParaRPr 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ポリゴンを描くために必要なもの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4707691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頂点データ</a:t>
            </a:r>
            <a:endParaRPr kumimoji="1"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座標、色などのポリゴンを構成するために必要な情報</a:t>
            </a:r>
            <a:endParaRPr kumimoji="1" lang="en-US" altLang="ja-JP" dirty="0"/>
          </a:p>
          <a:p>
            <a:pPr marL="393192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入力レイアウト</a:t>
            </a:r>
            <a:endParaRPr lang="en-US" altLang="ja-JP" dirty="0"/>
          </a:p>
          <a:p>
            <a:pPr marL="393192" lvl="1" indent="0">
              <a:buNone/>
            </a:pPr>
            <a:r>
              <a:rPr lang="ja-JP" altLang="en-US" dirty="0"/>
              <a:t>頂点データにどのような情報があるか定義し、シェーダーに教えるやつ</a:t>
            </a:r>
            <a:endParaRPr lang="en-US" altLang="ja-JP" dirty="0"/>
          </a:p>
          <a:p>
            <a:pPr marL="393192" lvl="1" indent="0">
              <a:buNone/>
            </a:pPr>
            <a:endParaRPr lang="en-US" altLang="ja-JP" dirty="0"/>
          </a:p>
          <a:p>
            <a:r>
              <a:rPr lang="ja-JP" altLang="en-US" dirty="0"/>
              <a:t>頂点シェーダー</a:t>
            </a:r>
            <a:endParaRPr lang="en-US" altLang="ja-JP" dirty="0"/>
          </a:p>
          <a:p>
            <a:pPr marL="393192" lvl="1" indent="0">
              <a:buNone/>
            </a:pPr>
            <a:r>
              <a:rPr lang="ja-JP" altLang="en-US" dirty="0"/>
              <a:t>頂点データを受け取ってスクリーン座標に変換する計算をする</a:t>
            </a:r>
            <a:endParaRPr lang="en-US" altLang="ja-JP" dirty="0"/>
          </a:p>
          <a:p>
            <a:pPr marL="393192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ピクセルシェーダー</a:t>
            </a:r>
            <a:endParaRPr lang="en-US" altLang="ja-JP" dirty="0"/>
          </a:p>
          <a:p>
            <a:pPr marL="393192" lvl="1" indent="0">
              <a:buNone/>
            </a:pPr>
            <a:r>
              <a:rPr lang="ja-JP" altLang="en-US" dirty="0"/>
              <a:t>ポリゴンの色をピクセル単位で計算する</a:t>
            </a:r>
            <a:endParaRPr lang="en-US" altLang="ja-JP" dirty="0"/>
          </a:p>
          <a:p>
            <a:pPr marL="393192" lvl="1" indent="0">
              <a:buNone/>
            </a:pPr>
            <a:endParaRPr kumimoji="1" lang="en-US" altLang="ja-JP" dirty="0"/>
          </a:p>
          <a:p>
            <a:r>
              <a:rPr lang="ja-JP" altLang="en-US" dirty="0"/>
              <a:t>描画ステート</a:t>
            </a:r>
            <a:endParaRPr lang="en-US" altLang="ja-JP" dirty="0"/>
          </a:p>
          <a:p>
            <a:pPr marL="393192" lvl="1" indent="0">
              <a:buNone/>
            </a:pPr>
            <a:r>
              <a:rPr kumimoji="1" lang="ja-JP" altLang="en-US" dirty="0"/>
              <a:t>ポリゴンの表示方法や奥行比較方法などの様々な設定をする</a:t>
            </a:r>
            <a:br>
              <a:rPr kumimoji="1" lang="en-US" altLang="ja-JP" dirty="0"/>
            </a:br>
            <a:r>
              <a:rPr kumimoji="1" lang="ja-JP" altLang="en-US" dirty="0"/>
              <a:t>今回はラスタライザステートを設定する</a:t>
            </a:r>
          </a:p>
        </p:txBody>
      </p:sp>
    </p:spTree>
    <p:extLst>
      <p:ext uri="{BB962C8B-B14F-4D97-AF65-F5344CB8AC3E}">
        <p14:creationId xmlns:p14="http://schemas.microsoft.com/office/powerpoint/2010/main" val="27809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Window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SwapChain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Buck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28790" y="5555159"/>
            <a:ext cx="970358" cy="88970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Depth</a:t>
            </a:r>
            <a:br>
              <a:rPr kumimoji="1" lang="en-US" altLang="ja-JP" dirty="0"/>
            </a:br>
            <a:r>
              <a:rPr kumimoji="1" lang="en-US" altLang="ja-JP" dirty="0"/>
              <a:t>Stencil</a:t>
            </a:r>
            <a:br>
              <a:rPr kumimoji="1" lang="en-US" altLang="ja-JP" dirty="0"/>
            </a:br>
            <a:r>
              <a:rPr kumimoji="1" lang="en-US" altLang="ja-JP" dirty="0"/>
              <a:t>Buffer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275246" y="4275112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RenderTargetView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275246" y="5737658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DepthStencilView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077899" y="4939116"/>
            <a:ext cx="1424543" cy="755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Draw()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4" idx="2"/>
            <a:endCxn id="13" idx="3"/>
          </p:cNvCxnSpPr>
          <p:nvPr/>
        </p:nvCxnSpPr>
        <p:spPr>
          <a:xfrm flipH="1">
            <a:off x="7689774" y="5316785"/>
            <a:ext cx="1388125" cy="683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4" idx="2"/>
            <a:endCxn id="12" idx="3"/>
          </p:cNvCxnSpPr>
          <p:nvPr/>
        </p:nvCxnSpPr>
        <p:spPr>
          <a:xfrm flipH="1" flipV="1">
            <a:off x="7689774" y="4537467"/>
            <a:ext cx="1388125" cy="779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2" idx="1"/>
            <a:endCxn id="9" idx="3"/>
          </p:cNvCxnSpPr>
          <p:nvPr/>
        </p:nvCxnSpPr>
        <p:spPr>
          <a:xfrm flipH="1">
            <a:off x="4143216" y="4537467"/>
            <a:ext cx="1132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1"/>
            <a:endCxn id="10" idx="3"/>
          </p:cNvCxnSpPr>
          <p:nvPr/>
        </p:nvCxnSpPr>
        <p:spPr>
          <a:xfrm flipH="1">
            <a:off x="4099148" y="6000013"/>
            <a:ext cx="11760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3"/>
          </p:cNvCxnSpPr>
          <p:nvPr/>
        </p:nvCxnSpPr>
        <p:spPr>
          <a:xfrm flipH="1">
            <a:off x="2862548" y="4537467"/>
            <a:ext cx="430622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  <a:endCxn id="7" idx="2"/>
          </p:cNvCxnSpPr>
          <p:nvPr/>
        </p:nvCxnSpPr>
        <p:spPr>
          <a:xfrm flipH="1" flipV="1">
            <a:off x="1766765" y="3202311"/>
            <a:ext cx="670760" cy="933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" idx="2"/>
            <a:endCxn id="10" idx="0"/>
          </p:cNvCxnSpPr>
          <p:nvPr/>
        </p:nvCxnSpPr>
        <p:spPr>
          <a:xfrm flipH="1">
            <a:off x="3613969" y="4939116"/>
            <a:ext cx="104224" cy="61604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641513" y="2667568"/>
            <a:ext cx="264405" cy="26440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1584702" y="2773353"/>
            <a:ext cx="364125" cy="345125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  <p:sp>
        <p:nvSpPr>
          <p:cNvPr id="28" name="円形吹き出し 27"/>
          <p:cNvSpPr/>
          <p:nvPr/>
        </p:nvSpPr>
        <p:spPr>
          <a:xfrm>
            <a:off x="8166253" y="2997374"/>
            <a:ext cx="3533660" cy="1368217"/>
          </a:xfrm>
          <a:prstGeom prst="wedgeEllipseCallout">
            <a:avLst>
              <a:gd name="adj1" fmla="val -5243"/>
              <a:gd name="adj2" fmla="val 76524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これを実行するために</a:t>
            </a:r>
            <a:br>
              <a:rPr kumimoji="1" lang="en-US" altLang="ja-JP" dirty="0"/>
            </a:br>
            <a:r>
              <a:rPr kumimoji="1" lang="ja-JP" altLang="en-US" dirty="0"/>
              <a:t>必要な手続きをする</a:t>
            </a:r>
          </a:p>
        </p:txBody>
      </p:sp>
    </p:spTree>
    <p:extLst>
      <p:ext uri="{BB962C8B-B14F-4D97-AF65-F5344CB8AC3E}">
        <p14:creationId xmlns:p14="http://schemas.microsoft.com/office/powerpoint/2010/main" val="38799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右矢印 40"/>
          <p:cNvSpPr/>
          <p:nvPr/>
        </p:nvSpPr>
        <p:spPr>
          <a:xfrm rot="5400000">
            <a:off x="9589248" y="2539132"/>
            <a:ext cx="1105905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右矢印 39"/>
          <p:cNvSpPr/>
          <p:nvPr/>
        </p:nvSpPr>
        <p:spPr>
          <a:xfrm rot="5400000">
            <a:off x="7354099" y="2539133"/>
            <a:ext cx="1105906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右矢印 36"/>
          <p:cNvSpPr/>
          <p:nvPr/>
        </p:nvSpPr>
        <p:spPr>
          <a:xfrm rot="5400000">
            <a:off x="5225092" y="2539133"/>
            <a:ext cx="1105907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 rot="5400000">
            <a:off x="3098037" y="2539829"/>
            <a:ext cx="1107298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 rot="5400000">
            <a:off x="970352" y="2539829"/>
            <a:ext cx="1107299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631533" y="1924501"/>
            <a:ext cx="10339540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631533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VertexBuffer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886899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VertexShader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7014582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PixelShader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2759216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InputLayout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9186131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RasterizerState</a:t>
            </a:r>
            <a:endParaRPr kumimoji="1" lang="ja-JP" altLang="en-US" dirty="0"/>
          </a:p>
        </p:txBody>
      </p:sp>
      <p:sp>
        <p:nvSpPr>
          <p:cNvPr id="42" name="横巻き 41"/>
          <p:cNvSpPr/>
          <p:nvPr/>
        </p:nvSpPr>
        <p:spPr>
          <a:xfrm>
            <a:off x="631533" y="2487540"/>
            <a:ext cx="175443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CreateBuffer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3" name="横巻き 42"/>
          <p:cNvSpPr/>
          <p:nvPr/>
        </p:nvSpPr>
        <p:spPr>
          <a:xfrm>
            <a:off x="2670942" y="2487540"/>
            <a:ext cx="195884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CreateInputLayout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4" name="横巻き 43"/>
          <p:cNvSpPr/>
          <p:nvPr/>
        </p:nvSpPr>
        <p:spPr>
          <a:xfrm>
            <a:off x="4758494" y="2485467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CreateVertexShader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5" name="横巻き 44"/>
          <p:cNvSpPr/>
          <p:nvPr/>
        </p:nvSpPr>
        <p:spPr>
          <a:xfrm>
            <a:off x="6885858" y="2485467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CreatePixelShader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6" name="横巻き 45"/>
          <p:cNvSpPr/>
          <p:nvPr/>
        </p:nvSpPr>
        <p:spPr>
          <a:xfrm>
            <a:off x="9057394" y="2485467"/>
            <a:ext cx="2211230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CreateRasterizerState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71" name="円形吹き出し 70"/>
          <p:cNvSpPr/>
          <p:nvPr/>
        </p:nvSpPr>
        <p:spPr>
          <a:xfrm>
            <a:off x="1209212" y="4815157"/>
            <a:ext cx="3869564" cy="1368217"/>
          </a:xfrm>
          <a:prstGeom prst="wedgeEllipseCallout">
            <a:avLst>
              <a:gd name="adj1" fmla="val 10827"/>
              <a:gd name="adj2" fmla="val -78880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GPU</a:t>
            </a:r>
            <a:r>
              <a:rPr kumimoji="1" lang="ja-JP" altLang="en-US" dirty="0"/>
              <a:t>に渡すための必要なオブジェクトを</a:t>
            </a:r>
            <a:br>
              <a:rPr kumimoji="1" lang="en-US" altLang="ja-JP" dirty="0"/>
            </a:br>
            <a:r>
              <a:rPr kumimoji="1" lang="en-US" altLang="ja-JP" dirty="0"/>
              <a:t>Device</a:t>
            </a:r>
            <a:r>
              <a:rPr kumimoji="1" lang="ja-JP" altLang="en-US" dirty="0"/>
              <a:t>が作る</a:t>
            </a:r>
          </a:p>
        </p:txBody>
      </p:sp>
    </p:spTree>
    <p:extLst>
      <p:ext uri="{BB962C8B-B14F-4D97-AF65-F5344CB8AC3E}">
        <p14:creationId xmlns:p14="http://schemas.microsoft.com/office/powerpoint/2010/main" val="403404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右矢印 40"/>
          <p:cNvSpPr/>
          <p:nvPr/>
        </p:nvSpPr>
        <p:spPr>
          <a:xfrm rot="5400000">
            <a:off x="9589248" y="2539132"/>
            <a:ext cx="1105905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右矢印 39"/>
          <p:cNvSpPr/>
          <p:nvPr/>
        </p:nvSpPr>
        <p:spPr>
          <a:xfrm rot="5400000">
            <a:off x="7354099" y="2539133"/>
            <a:ext cx="1105906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右矢印 36"/>
          <p:cNvSpPr/>
          <p:nvPr/>
        </p:nvSpPr>
        <p:spPr>
          <a:xfrm rot="5400000">
            <a:off x="5225092" y="2539133"/>
            <a:ext cx="1105907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右矢印 35"/>
          <p:cNvSpPr/>
          <p:nvPr/>
        </p:nvSpPr>
        <p:spPr>
          <a:xfrm rot="5400000">
            <a:off x="3098037" y="2539829"/>
            <a:ext cx="1107298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 rot="5400000">
            <a:off x="970352" y="2539829"/>
            <a:ext cx="1107299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描画パイプライン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631533" y="1924501"/>
            <a:ext cx="10339540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Device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631533" y="4401454"/>
            <a:ext cx="10339540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DeviceContext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631533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VertexBuffer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886899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VertexShader</a:t>
            </a:r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7014582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PixelShader</a:t>
            </a:r>
            <a:endParaRPr kumimoji="1" lang="ja-JP" altLang="en-US" dirty="0"/>
          </a:p>
        </p:txBody>
      </p:sp>
      <p:sp>
        <p:nvSpPr>
          <p:cNvPr id="34" name="角丸四角形 33"/>
          <p:cNvSpPr/>
          <p:nvPr/>
        </p:nvSpPr>
        <p:spPr>
          <a:xfrm>
            <a:off x="2759216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InputLayout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9186131" y="3556510"/>
            <a:ext cx="1784942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RasterizerState</a:t>
            </a:r>
            <a:endParaRPr kumimoji="1" lang="ja-JP" altLang="en-US" dirty="0"/>
          </a:p>
        </p:txBody>
      </p:sp>
      <p:sp>
        <p:nvSpPr>
          <p:cNvPr id="42" name="横巻き 41"/>
          <p:cNvSpPr/>
          <p:nvPr/>
        </p:nvSpPr>
        <p:spPr>
          <a:xfrm>
            <a:off x="631533" y="2487540"/>
            <a:ext cx="175443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CreateBuffer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3" name="横巻き 42"/>
          <p:cNvSpPr/>
          <p:nvPr/>
        </p:nvSpPr>
        <p:spPr>
          <a:xfrm>
            <a:off x="2670942" y="2487540"/>
            <a:ext cx="195884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CreateInputLayout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4" name="横巻き 43"/>
          <p:cNvSpPr/>
          <p:nvPr/>
        </p:nvSpPr>
        <p:spPr>
          <a:xfrm>
            <a:off x="4758494" y="2485467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CreateVertexShader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5" name="横巻き 44"/>
          <p:cNvSpPr/>
          <p:nvPr/>
        </p:nvSpPr>
        <p:spPr>
          <a:xfrm>
            <a:off x="6885858" y="2485467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CreatePixelShader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6" name="横巻き 45"/>
          <p:cNvSpPr/>
          <p:nvPr/>
        </p:nvSpPr>
        <p:spPr>
          <a:xfrm>
            <a:off x="9057394" y="2485467"/>
            <a:ext cx="2211230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CreateRasterizerState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47" name="右矢印 46"/>
          <p:cNvSpPr/>
          <p:nvPr/>
        </p:nvSpPr>
        <p:spPr>
          <a:xfrm rot="5400000">
            <a:off x="9525043" y="5109948"/>
            <a:ext cx="12343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 rot="5400000">
            <a:off x="7289895" y="5109949"/>
            <a:ext cx="1234314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右矢印 48"/>
          <p:cNvSpPr/>
          <p:nvPr/>
        </p:nvSpPr>
        <p:spPr>
          <a:xfrm rot="5400000">
            <a:off x="5160888" y="5109948"/>
            <a:ext cx="12343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 rot="5400000">
            <a:off x="3034529" y="5109949"/>
            <a:ext cx="1234314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右矢印 50"/>
          <p:cNvSpPr/>
          <p:nvPr/>
        </p:nvSpPr>
        <p:spPr>
          <a:xfrm rot="5400000">
            <a:off x="906844" y="5109948"/>
            <a:ext cx="12343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横巻き 58"/>
          <p:cNvSpPr/>
          <p:nvPr/>
        </p:nvSpPr>
        <p:spPr>
          <a:xfrm>
            <a:off x="631533" y="4994152"/>
            <a:ext cx="175443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SetVertexBuffer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60" name="横巻き 59"/>
          <p:cNvSpPr/>
          <p:nvPr/>
        </p:nvSpPr>
        <p:spPr>
          <a:xfrm>
            <a:off x="2670942" y="4994152"/>
            <a:ext cx="195884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SetInputLayout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61" name="横巻き 60"/>
          <p:cNvSpPr/>
          <p:nvPr/>
        </p:nvSpPr>
        <p:spPr>
          <a:xfrm>
            <a:off x="4758494" y="4992079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SetVertexShader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62" name="横巻き 61"/>
          <p:cNvSpPr/>
          <p:nvPr/>
        </p:nvSpPr>
        <p:spPr>
          <a:xfrm>
            <a:off x="6885858" y="4992079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SetPixelShader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sp>
        <p:nvSpPr>
          <p:cNvPr id="63" name="横巻き 62"/>
          <p:cNvSpPr/>
          <p:nvPr/>
        </p:nvSpPr>
        <p:spPr>
          <a:xfrm>
            <a:off x="9057394" y="4992079"/>
            <a:ext cx="2211230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SetRasterizerState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  <p:cxnSp>
        <p:nvCxnSpPr>
          <p:cNvPr id="64" name="曲線コネクタ 63"/>
          <p:cNvCxnSpPr>
            <a:stCxn id="30" idx="1"/>
            <a:endCxn id="59" idx="1"/>
          </p:cNvCxnSpPr>
          <p:nvPr/>
        </p:nvCxnSpPr>
        <p:spPr>
          <a:xfrm rot="10800000" flipV="1">
            <a:off x="631533" y="3818864"/>
            <a:ext cx="12700" cy="1477781"/>
          </a:xfrm>
          <a:prstGeom prst="curvedConnector3">
            <a:avLst>
              <a:gd name="adj1" fmla="val 1800000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線コネクタ 64"/>
          <p:cNvCxnSpPr>
            <a:stCxn id="34" idx="1"/>
            <a:endCxn id="60" idx="1"/>
          </p:cNvCxnSpPr>
          <p:nvPr/>
        </p:nvCxnSpPr>
        <p:spPr>
          <a:xfrm rot="10800000" flipV="1">
            <a:off x="2670942" y="3818864"/>
            <a:ext cx="88274" cy="1477781"/>
          </a:xfrm>
          <a:prstGeom prst="curvedConnector3">
            <a:avLst>
              <a:gd name="adj1" fmla="val 358966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/>
          <p:cNvCxnSpPr>
            <a:stCxn id="31" idx="1"/>
            <a:endCxn id="61" idx="1"/>
          </p:cNvCxnSpPr>
          <p:nvPr/>
        </p:nvCxnSpPr>
        <p:spPr>
          <a:xfrm rot="10800000" flipV="1">
            <a:off x="4758495" y="3818865"/>
            <a:ext cx="128405" cy="1475708"/>
          </a:xfrm>
          <a:prstGeom prst="curvedConnector3">
            <a:avLst>
              <a:gd name="adj1" fmla="val 278030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線コネクタ 66"/>
          <p:cNvCxnSpPr>
            <a:stCxn id="32" idx="1"/>
            <a:endCxn id="62" idx="1"/>
          </p:cNvCxnSpPr>
          <p:nvPr/>
        </p:nvCxnSpPr>
        <p:spPr>
          <a:xfrm rot="10800000" flipV="1">
            <a:off x="6885858" y="3818865"/>
            <a:ext cx="128724" cy="1475708"/>
          </a:xfrm>
          <a:prstGeom prst="curvedConnector3">
            <a:avLst>
              <a:gd name="adj1" fmla="val 277589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線コネクタ 67"/>
          <p:cNvCxnSpPr>
            <a:stCxn id="35" idx="1"/>
            <a:endCxn id="63" idx="1"/>
          </p:cNvCxnSpPr>
          <p:nvPr/>
        </p:nvCxnSpPr>
        <p:spPr>
          <a:xfrm rot="10800000" flipV="1">
            <a:off x="9057395" y="3818865"/>
            <a:ext cx="128737" cy="1475708"/>
          </a:xfrm>
          <a:prstGeom prst="curvedConnector3">
            <a:avLst>
              <a:gd name="adj1" fmla="val 277571"/>
            </a:avLst>
          </a:prstGeom>
          <a:ln w="38100"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横巻き 23"/>
          <p:cNvSpPr/>
          <p:nvPr/>
        </p:nvSpPr>
        <p:spPr>
          <a:xfrm>
            <a:off x="644233" y="6142364"/>
            <a:ext cx="10624391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Draw()</a:t>
            </a:r>
            <a:endParaRPr kumimoji="1" lang="ja-JP" altLang="en-US" dirty="0"/>
          </a:p>
        </p:txBody>
      </p:sp>
      <p:sp>
        <p:nvSpPr>
          <p:cNvPr id="38" name="円形吹き出し 37"/>
          <p:cNvSpPr/>
          <p:nvPr/>
        </p:nvSpPr>
        <p:spPr>
          <a:xfrm>
            <a:off x="6164145" y="1852764"/>
            <a:ext cx="3869564" cy="1368217"/>
          </a:xfrm>
          <a:prstGeom prst="wedgeEllipseCallout">
            <a:avLst>
              <a:gd name="adj1" fmla="val -45545"/>
              <a:gd name="adj2" fmla="val 11919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DeviceContext</a:t>
            </a:r>
            <a:r>
              <a:rPr kumimoji="1" lang="ja-JP" altLang="en-US" dirty="0"/>
              <a:t>が</a:t>
            </a:r>
            <a:br>
              <a:rPr kumimoji="1" lang="en-US" altLang="ja-JP" dirty="0"/>
            </a:br>
            <a:r>
              <a:rPr kumimoji="1" lang="ja-JP" altLang="en-US" dirty="0"/>
              <a:t>これから描画するための</a:t>
            </a:r>
            <a:br>
              <a:rPr kumimoji="1" lang="en-US" altLang="ja-JP" dirty="0"/>
            </a:br>
            <a:r>
              <a:rPr kumimoji="1" lang="ja-JP" altLang="en-US" dirty="0"/>
              <a:t>データ・情報を</a:t>
            </a:r>
            <a:br>
              <a:rPr kumimoji="1" lang="en-US" altLang="ja-JP" dirty="0"/>
            </a:br>
            <a:r>
              <a:rPr kumimoji="1" lang="en-US" altLang="ja-JP" dirty="0"/>
              <a:t>GPU</a:t>
            </a:r>
            <a:r>
              <a:rPr kumimoji="1" lang="ja-JP" altLang="en-US" dirty="0"/>
              <a:t>に渡す</a:t>
            </a:r>
          </a:p>
        </p:txBody>
      </p:sp>
      <p:sp>
        <p:nvSpPr>
          <p:cNvPr id="39" name="円形吹き出し 38"/>
          <p:cNvSpPr/>
          <p:nvPr/>
        </p:nvSpPr>
        <p:spPr>
          <a:xfrm>
            <a:off x="7744387" y="4110879"/>
            <a:ext cx="3511660" cy="1025053"/>
          </a:xfrm>
          <a:prstGeom prst="wedgeEllipseCallout">
            <a:avLst>
              <a:gd name="adj1" fmla="val -26685"/>
              <a:gd name="adj2" fmla="val 107124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必要なデータ・情報を</a:t>
            </a:r>
            <a:br>
              <a:rPr kumimoji="1" lang="en-US" altLang="ja-JP" dirty="0"/>
            </a:br>
            <a:r>
              <a:rPr kumimoji="1" lang="en-US" altLang="ja-JP" dirty="0"/>
              <a:t>GPU</a:t>
            </a:r>
            <a:r>
              <a:rPr kumimoji="1" lang="ja-JP" altLang="en-US" dirty="0"/>
              <a:t>に渡したら</a:t>
            </a:r>
            <a:br>
              <a:rPr kumimoji="1" lang="en-US" altLang="ja-JP" dirty="0"/>
            </a:br>
            <a:r>
              <a:rPr kumimoji="1" lang="ja-JP" altLang="en-US" dirty="0"/>
              <a:t>描画命令を実行する</a:t>
            </a:r>
          </a:p>
        </p:txBody>
      </p:sp>
      <p:sp>
        <p:nvSpPr>
          <p:cNvPr id="54" name="横巻き 53"/>
          <p:cNvSpPr/>
          <p:nvPr/>
        </p:nvSpPr>
        <p:spPr>
          <a:xfrm>
            <a:off x="2543551" y="5877162"/>
            <a:ext cx="2312596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SetPrimitiveTopology</a:t>
            </a:r>
            <a:r>
              <a:rPr kumimoji="1" lang="en-US" altLang="ja-JP" sz="1400" dirty="0"/>
              <a:t>()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9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4" grpId="0" animBg="1"/>
      <p:bldP spid="38" grpId="0" animBg="1"/>
      <p:bldP spid="39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グラフィックスデバイス上の座標系</a:t>
            </a:r>
            <a:r>
              <a:rPr lang="en-US" altLang="ja-JP" dirty="0"/>
              <a:t>(NDC)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4098" name="Picture 2" descr="Normalized Device Coordin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2038439"/>
            <a:ext cx="7229560" cy="450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872</TotalTime>
  <Words>535</Words>
  <Application>Microsoft Office PowerPoint</Application>
  <PresentationFormat>ワイド画面</PresentationFormat>
  <Paragraphs>210</Paragraphs>
  <Slides>21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ブレーンストーミングのプレゼンテーション</vt:lpstr>
      <vt:lpstr>描画エンジン開発Ⅰ・Ⅱ</vt:lpstr>
      <vt:lpstr>授業内容</vt:lpstr>
      <vt:lpstr>実行結果</vt:lpstr>
      <vt:lpstr>実行結果</vt:lpstr>
      <vt:lpstr>ポリゴンを描くために必要なもの</vt:lpstr>
      <vt:lpstr>描画パイプライン</vt:lpstr>
      <vt:lpstr>描画パイプライン</vt:lpstr>
      <vt:lpstr>描画パイプライン</vt:lpstr>
      <vt:lpstr>グラフィックスデバイス上の座標系(NDC)</vt:lpstr>
      <vt:lpstr>ポリゴン描画の流れ</vt:lpstr>
      <vt:lpstr>PowerPoint プレゼンテーション</vt:lpstr>
      <vt:lpstr>頂点バッファ</vt:lpstr>
      <vt:lpstr>プリミティブトポロジー</vt:lpstr>
      <vt:lpstr>入力レイアウト</vt:lpstr>
      <vt:lpstr>入力レイアウト</vt:lpstr>
      <vt:lpstr>入力レイアウト</vt:lpstr>
      <vt:lpstr>入力レイアウト</vt:lpstr>
      <vt:lpstr>頂点シェーダー</vt:lpstr>
      <vt:lpstr>ラスタライズ</vt:lpstr>
      <vt:lpstr>ピクセルシェーダー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70</cp:revision>
  <dcterms:created xsi:type="dcterms:W3CDTF">2019-03-17T05:51:21Z</dcterms:created>
  <dcterms:modified xsi:type="dcterms:W3CDTF">2021-03-18T04:29:40Z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