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72" r:id="rId2"/>
    <p:sldId id="273" r:id="rId3"/>
    <p:sldId id="283" r:id="rId4"/>
    <p:sldId id="280" r:id="rId5"/>
    <p:sldId id="274" r:id="rId6"/>
    <p:sldId id="287" r:id="rId7"/>
    <p:sldId id="284" r:id="rId8"/>
    <p:sldId id="285" r:id="rId9"/>
    <p:sldId id="286" r:id="rId10"/>
    <p:sldId id="276" r:id="rId11"/>
    <p:sldId id="288" r:id="rId1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A9B79F-D02E-B000-C2AB-B035CD35605D}" v="23" dt="2021-03-25T08:14:45.757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8" autoAdjust="0"/>
    <p:restoredTop sz="86992" autoAdjust="0"/>
  </p:normalViewPr>
  <p:slideViewPr>
    <p:cSldViewPr snapToGrid="0">
      <p:cViewPr varScale="1">
        <p:scale>
          <a:sx n="67" d="100"/>
          <a:sy n="67" d="100"/>
        </p:scale>
        <p:origin x="82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永瀬 鈴久" userId="S::snagase@ecc.ac.jp::83032554-059d-4787-aabc-41c65cdc4991" providerId="AD" clId="Web-{ECA9B79F-D02E-B000-C2AB-B035CD35605D}"/>
    <pc:docChg chg="modSld">
      <pc:chgData name="永瀬 鈴久" userId="S::snagase@ecc.ac.jp::83032554-059d-4787-aabc-41c65cdc4991" providerId="AD" clId="Web-{ECA9B79F-D02E-B000-C2AB-B035CD35605D}" dt="2021-03-25T08:14:45.757" v="22" actId="1076"/>
      <pc:docMkLst>
        <pc:docMk/>
      </pc:docMkLst>
      <pc:sldChg chg="modSp">
        <pc:chgData name="永瀬 鈴久" userId="S::snagase@ecc.ac.jp::83032554-059d-4787-aabc-41c65cdc4991" providerId="AD" clId="Web-{ECA9B79F-D02E-B000-C2AB-B035CD35605D}" dt="2021-03-25T08:14:45.757" v="22" actId="1076"/>
        <pc:sldMkLst>
          <pc:docMk/>
          <pc:sldMk cId="22042507" sldId="285"/>
        </pc:sldMkLst>
        <pc:spChg chg="mod">
          <ac:chgData name="永瀬 鈴久" userId="S::snagase@ecc.ac.jp::83032554-059d-4787-aabc-41c65cdc4991" providerId="AD" clId="Web-{ECA9B79F-D02E-B000-C2AB-B035CD35605D}" dt="2021-03-25T08:14:45.710" v="14" actId="1076"/>
          <ac:spMkLst>
            <pc:docMk/>
            <pc:sldMk cId="22042507" sldId="285"/>
            <ac:spMk id="4" creationId="{00000000-0000-0000-0000-000000000000}"/>
          </ac:spMkLst>
        </pc:spChg>
        <pc:spChg chg="mod">
          <ac:chgData name="永瀬 鈴久" userId="S::snagase@ecc.ac.jp::83032554-059d-4787-aabc-41c65cdc4991" providerId="AD" clId="Web-{ECA9B79F-D02E-B000-C2AB-B035CD35605D}" dt="2021-03-25T08:14:45.757" v="22" actId="1076"/>
          <ac:spMkLst>
            <pc:docMk/>
            <pc:sldMk cId="22042507" sldId="285"/>
            <ac:spMk id="5" creationId="{00000000-0000-0000-0000-000000000000}"/>
          </ac:spMkLst>
        </pc:spChg>
        <pc:spChg chg="mod">
          <ac:chgData name="永瀬 鈴久" userId="S::snagase@ecc.ac.jp::83032554-059d-4787-aabc-41c65cdc4991" providerId="AD" clId="Web-{ECA9B79F-D02E-B000-C2AB-B035CD35605D}" dt="2021-03-25T08:14:45.710" v="15" actId="1076"/>
          <ac:spMkLst>
            <pc:docMk/>
            <pc:sldMk cId="22042507" sldId="285"/>
            <ac:spMk id="6" creationId="{00000000-0000-0000-0000-000000000000}"/>
          </ac:spMkLst>
        </pc:spChg>
        <pc:spChg chg="mod">
          <ac:chgData name="永瀬 鈴久" userId="S::snagase@ecc.ac.jp::83032554-059d-4787-aabc-41c65cdc4991" providerId="AD" clId="Web-{ECA9B79F-D02E-B000-C2AB-B035CD35605D}" dt="2021-03-25T08:14:45.726" v="16" actId="1076"/>
          <ac:spMkLst>
            <pc:docMk/>
            <pc:sldMk cId="22042507" sldId="285"/>
            <ac:spMk id="7" creationId="{00000000-0000-0000-0000-000000000000}"/>
          </ac:spMkLst>
        </pc:spChg>
        <pc:spChg chg="mod">
          <ac:chgData name="永瀬 鈴久" userId="S::snagase@ecc.ac.jp::83032554-059d-4787-aabc-41c65cdc4991" providerId="AD" clId="Web-{ECA9B79F-D02E-B000-C2AB-B035CD35605D}" dt="2021-03-25T08:14:45.726" v="17" actId="1076"/>
          <ac:spMkLst>
            <pc:docMk/>
            <pc:sldMk cId="22042507" sldId="285"/>
            <ac:spMk id="8" creationId="{00000000-0000-0000-0000-000000000000}"/>
          </ac:spMkLst>
        </pc:spChg>
        <pc:spChg chg="mod">
          <ac:chgData name="永瀬 鈴久" userId="S::snagase@ecc.ac.jp::83032554-059d-4787-aabc-41c65cdc4991" providerId="AD" clId="Web-{ECA9B79F-D02E-B000-C2AB-B035CD35605D}" dt="2021-03-25T08:14:45.757" v="21" actId="1076"/>
          <ac:spMkLst>
            <pc:docMk/>
            <pc:sldMk cId="22042507" sldId="285"/>
            <ac:spMk id="9" creationId="{00000000-0000-0000-0000-000000000000}"/>
          </ac:spMkLst>
        </pc:spChg>
        <pc:spChg chg="mod">
          <ac:chgData name="永瀬 鈴久" userId="S::snagase@ecc.ac.jp::83032554-059d-4787-aabc-41c65cdc4991" providerId="AD" clId="Web-{ECA9B79F-D02E-B000-C2AB-B035CD35605D}" dt="2021-03-25T08:14:45.742" v="20" actId="1076"/>
          <ac:spMkLst>
            <pc:docMk/>
            <pc:sldMk cId="22042507" sldId="285"/>
            <ac:spMk id="43" creationId="{00000000-0000-0000-0000-000000000000}"/>
          </ac:spMkLst>
        </pc:spChg>
        <pc:cxnChg chg="mod">
          <ac:chgData name="永瀬 鈴久" userId="S::snagase@ecc.ac.jp::83032554-059d-4787-aabc-41c65cdc4991" providerId="AD" clId="Web-{ECA9B79F-D02E-B000-C2AB-B035CD35605D}" dt="2021-03-25T08:14:45.726" v="18" actId="1076"/>
          <ac:cxnSpMkLst>
            <pc:docMk/>
            <pc:sldMk cId="22042507" sldId="285"/>
            <ac:cxnSpMk id="23" creationId="{00000000-0000-0000-0000-000000000000}"/>
          </ac:cxnSpMkLst>
        </pc:cxnChg>
        <pc:cxnChg chg="mod">
          <ac:chgData name="永瀬 鈴久" userId="S::snagase@ecc.ac.jp::83032554-059d-4787-aabc-41c65cdc4991" providerId="AD" clId="Web-{ECA9B79F-D02E-B000-C2AB-B035CD35605D}" dt="2021-03-25T08:14:45.742" v="19" actId="1076"/>
          <ac:cxnSpMkLst>
            <pc:docMk/>
            <pc:sldMk cId="22042507" sldId="285"/>
            <ac:cxnSpMk id="26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2021年3月25日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2021年3月25日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24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0381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8453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212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2021年3月25日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2021年3月25日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2021年3月25日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2021年3月25日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2021年3月25日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2021年3月25日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  <a:p>
            <a:pPr lvl="1" rtl="0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  <a:p>
            <a:pPr lvl="1" rtl="0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2021年3月25日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2021年3月25日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2021年3月25日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2021年3月25日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2021年3月25日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2021年3月25日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/>
              <a:t>フッターを追加</a:t>
            </a:r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描画エンジン開発</a:t>
            </a:r>
            <a:r>
              <a:rPr lang="en-US" altLang="ja-JP" dirty="0"/>
              <a:t>Ⅰ</a:t>
            </a:r>
            <a:r>
              <a:rPr lang="ja-JP" altLang="en-US" dirty="0"/>
              <a:t>・</a:t>
            </a:r>
            <a:r>
              <a:rPr lang="en-US" altLang="ja-JP"/>
              <a:t>Ⅱ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UNIT04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ラムダ式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/>
              <a:t>関数をその場で定義する構文</a:t>
            </a:r>
            <a:br>
              <a:rPr lang="en-US" altLang="ja-JP" dirty="0"/>
            </a:br>
            <a:endParaRPr lang="en-US" altLang="ja-JP" dirty="0"/>
          </a:p>
          <a:p>
            <a:pPr rtl="0"/>
            <a:r>
              <a:rPr lang="ja-JP" altLang="en-US" dirty="0"/>
              <a:t>関数の中に「その場だけで使用する関数を定義する」などで使える</a:t>
            </a:r>
            <a:br>
              <a:rPr lang="en-US" altLang="ja-JP" dirty="0"/>
            </a:br>
            <a:endParaRPr lang="en-US" altLang="ja-JP" dirty="0"/>
          </a:p>
          <a:p>
            <a:pPr rtl="0"/>
            <a:r>
              <a:rPr lang="en-US" altLang="ja-JP" dirty="0"/>
              <a:t>[</a:t>
            </a:r>
            <a:r>
              <a:rPr lang="ja-JP" altLang="en-US" dirty="0"/>
              <a:t>キャプチャリスト</a:t>
            </a:r>
            <a:r>
              <a:rPr lang="en-US" altLang="ja-JP" dirty="0"/>
              <a:t>](</a:t>
            </a:r>
            <a:r>
              <a:rPr lang="ja-JP" altLang="en-US" dirty="0"/>
              <a:t>パラメータリスト</a:t>
            </a:r>
            <a:r>
              <a:rPr lang="en-US" altLang="ja-JP" dirty="0"/>
              <a:t>) -&gt; </a:t>
            </a:r>
            <a:r>
              <a:rPr lang="ja-JP" altLang="en-US" dirty="0"/>
              <a:t>戻り値の肩 </a:t>
            </a:r>
            <a:r>
              <a:rPr lang="en-US" altLang="ja-JP" dirty="0"/>
              <a:t>{ </a:t>
            </a:r>
            <a:r>
              <a:rPr lang="ja-JP" altLang="en-US" dirty="0"/>
              <a:t>関数本体 </a:t>
            </a:r>
            <a:r>
              <a:rPr lang="en-US" altLang="ja-JP" dirty="0"/>
              <a:t>}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auto </a:t>
            </a:r>
            <a:r>
              <a:rPr lang="en-US" altLang="ja-JP" dirty="0" err="1"/>
              <a:t>func</a:t>
            </a:r>
            <a:r>
              <a:rPr lang="en-US" altLang="ja-JP" dirty="0"/>
              <a:t> = [](</a:t>
            </a:r>
            <a:r>
              <a:rPr lang="en-US" altLang="ja-JP" dirty="0" err="1"/>
              <a:t>int</a:t>
            </a:r>
            <a:r>
              <a:rPr lang="en-US" altLang="ja-JP" dirty="0"/>
              <a:t> a, </a:t>
            </a:r>
            <a:r>
              <a:rPr lang="en-US" altLang="ja-JP" dirty="0" err="1"/>
              <a:t>int</a:t>
            </a:r>
            <a:r>
              <a:rPr lang="en-US" altLang="ja-JP" dirty="0"/>
              <a:t> b) -&gt; </a:t>
            </a:r>
            <a:r>
              <a:rPr lang="en-US" altLang="ja-JP" dirty="0" err="1"/>
              <a:t>int</a:t>
            </a:r>
            <a:br>
              <a:rPr lang="en-US" altLang="ja-JP" dirty="0"/>
            </a:br>
            <a:r>
              <a:rPr lang="en-US" altLang="ja-JP" dirty="0"/>
              <a:t>{</a:t>
            </a:r>
            <a:br>
              <a:rPr lang="en-US" altLang="ja-JP" dirty="0"/>
            </a:br>
            <a:r>
              <a:rPr lang="en-US" altLang="ja-JP" dirty="0"/>
              <a:t>    return a + b;</a:t>
            </a:r>
            <a:br>
              <a:rPr lang="en-US" altLang="ja-JP" dirty="0"/>
            </a:br>
            <a:r>
              <a:rPr lang="en-US" altLang="ja-JP" dirty="0"/>
              <a:t>}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実習内容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スプライトを矩形の中心を基点として回転できるようにする。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10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授業内容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スプライトの回転、サイズ指定をできるようにする。</a:t>
            </a:r>
            <a:b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endParaRPr lang="en-US" altLang="ja-JP" dirty="0"/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スクリーン座標指定でスプライトを表示できるようにする。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実行結果</a:t>
            </a:r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9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アフィン変換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平行移動と線形変換（拡大縮小、回転）を組み合わせた変換のこと。</a:t>
            </a:r>
            <a:endParaRPr lang="en-US" altLang="ja-JP" dirty="0"/>
          </a:p>
          <a:p>
            <a:endParaRPr kumimoji="1"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481" y="2976425"/>
            <a:ext cx="4741719" cy="3064313"/>
          </a:xfrm>
          <a:prstGeom prst="rect">
            <a:avLst/>
          </a:prstGeom>
        </p:spPr>
      </p:pic>
      <p:pic>
        <p:nvPicPr>
          <p:cNvPr id="1028" name="Picture 4" descr="ã¢ãã£ã³å¤æ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" y="2976425"/>
            <a:ext cx="4978083" cy="306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0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回転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座標を回転させるためのアフィン変換行列式</a:t>
            </a:r>
            <a:endParaRPr lang="en-US" altLang="ja-JP" dirty="0"/>
          </a:p>
          <a:p>
            <a:pPr rtl="0"/>
            <a:endParaRPr lang="en-US" altLang="ja-JP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(</a:t>
            </a:r>
            <a:r>
              <a:rPr lang="ja-JP" altLang="en-US" sz="2000" dirty="0"/>
              <a:t>変換後の </a:t>
            </a:r>
            <a:r>
              <a:rPr lang="en-US" altLang="ja-JP" sz="2000" dirty="0"/>
              <a:t>x </a:t>
            </a:r>
            <a:r>
              <a:rPr lang="ja-JP" altLang="en-US" sz="2000" dirty="0"/>
              <a:t>座標</a:t>
            </a:r>
            <a:r>
              <a:rPr lang="en-US" altLang="ja-JP" sz="2000" dirty="0"/>
              <a:t>) = (</a:t>
            </a:r>
            <a:r>
              <a:rPr lang="ja-JP" altLang="en-US" sz="2000" dirty="0"/>
              <a:t>変換前の </a:t>
            </a:r>
            <a:r>
              <a:rPr lang="en-US" altLang="ja-JP" sz="2000" dirty="0"/>
              <a:t>x </a:t>
            </a:r>
            <a:r>
              <a:rPr lang="ja-JP" altLang="en-US" sz="2000" dirty="0"/>
              <a:t>座標</a:t>
            </a:r>
            <a:r>
              <a:rPr lang="en-US" altLang="ja-JP" sz="2000" dirty="0"/>
              <a:t>)×cos</a:t>
            </a:r>
            <a:r>
              <a:rPr lang="el-GR" altLang="ja-JP" sz="2000" dirty="0"/>
              <a:t>θ - (</a:t>
            </a:r>
            <a:r>
              <a:rPr lang="ja-JP" altLang="en-US" sz="2000" dirty="0"/>
              <a:t>変換前の </a:t>
            </a:r>
            <a:r>
              <a:rPr lang="en-US" altLang="ja-JP" sz="2000" dirty="0"/>
              <a:t>y </a:t>
            </a:r>
            <a:r>
              <a:rPr lang="ja-JP" altLang="en-US" sz="2000" dirty="0"/>
              <a:t>座標</a:t>
            </a:r>
            <a:r>
              <a:rPr lang="en-US" altLang="ja-JP" sz="2000" dirty="0"/>
              <a:t>)×sin</a:t>
            </a:r>
            <a:r>
              <a:rPr lang="el-GR" altLang="ja-JP" sz="2000" dirty="0"/>
              <a:t>θ + </a:t>
            </a:r>
            <a:r>
              <a:rPr lang="en-US" altLang="ja-JP" sz="2000" dirty="0" err="1"/>
              <a:t>t</a:t>
            </a:r>
            <a:r>
              <a:rPr lang="en-US" altLang="ja-JP" sz="2000" baseline="-25000" dirty="0" err="1"/>
              <a:t>x</a:t>
            </a:r>
            <a:br>
              <a:rPr lang="en-US" altLang="ja-JP" sz="2000" dirty="0"/>
            </a:br>
            <a:r>
              <a:rPr lang="ja-JP" altLang="en-US" sz="2000" dirty="0"/>
              <a:t>　</a:t>
            </a:r>
            <a:r>
              <a:rPr lang="en-US" altLang="ja-JP" sz="2000" dirty="0"/>
              <a:t>(</a:t>
            </a:r>
            <a:r>
              <a:rPr lang="ja-JP" altLang="en-US" sz="2000" dirty="0"/>
              <a:t>変換後の </a:t>
            </a:r>
            <a:r>
              <a:rPr lang="en-US" altLang="ja-JP" sz="2000" dirty="0"/>
              <a:t>y </a:t>
            </a:r>
            <a:r>
              <a:rPr lang="ja-JP" altLang="en-US" sz="2000" dirty="0"/>
              <a:t>座標</a:t>
            </a:r>
            <a:r>
              <a:rPr lang="en-US" altLang="ja-JP" sz="2000" dirty="0"/>
              <a:t>) = (</a:t>
            </a:r>
            <a:r>
              <a:rPr lang="ja-JP" altLang="en-US" sz="2000" dirty="0"/>
              <a:t>変換前の </a:t>
            </a:r>
            <a:r>
              <a:rPr lang="en-US" altLang="ja-JP" sz="2000" dirty="0"/>
              <a:t>x </a:t>
            </a:r>
            <a:r>
              <a:rPr lang="ja-JP" altLang="en-US" sz="2000" dirty="0"/>
              <a:t>座標</a:t>
            </a:r>
            <a:r>
              <a:rPr lang="en-US" altLang="ja-JP" sz="2000" dirty="0"/>
              <a:t>)×sin</a:t>
            </a:r>
            <a:r>
              <a:rPr lang="el-GR" altLang="ja-JP" sz="2000" dirty="0"/>
              <a:t>θ + (</a:t>
            </a:r>
            <a:r>
              <a:rPr lang="ja-JP" altLang="en-US" sz="2000" dirty="0"/>
              <a:t>変換前の </a:t>
            </a:r>
            <a:r>
              <a:rPr lang="en-US" altLang="ja-JP" sz="2000" dirty="0"/>
              <a:t>y </a:t>
            </a:r>
            <a:r>
              <a:rPr lang="ja-JP" altLang="en-US" sz="2000" dirty="0"/>
              <a:t>座標</a:t>
            </a:r>
            <a:r>
              <a:rPr lang="en-US" altLang="ja-JP" sz="2000" dirty="0"/>
              <a:t>)×cos</a:t>
            </a:r>
            <a:r>
              <a:rPr lang="el-GR" altLang="ja-JP" sz="2000" dirty="0"/>
              <a:t>θ + </a:t>
            </a:r>
            <a:r>
              <a:rPr lang="en-US" altLang="ja-JP" sz="2000" dirty="0"/>
              <a:t>t</a:t>
            </a:r>
            <a:r>
              <a:rPr lang="en-US" altLang="ja-JP" sz="2000" baseline="-25000" dirty="0"/>
              <a:t>y</a:t>
            </a:r>
            <a:endParaRPr lang="en-US" altLang="ja-JP" sz="2000" dirty="0"/>
          </a:p>
          <a:p>
            <a:pPr rtl="0"/>
            <a:endParaRPr lang="en-US" altLang="ja-JP" dirty="0"/>
          </a:p>
          <a:p>
            <a:pPr rtl="0"/>
            <a:endParaRPr lang="en-US" altLang="ja-JP" dirty="0"/>
          </a:p>
          <a:p>
            <a:pPr rtl="0"/>
            <a:endParaRPr lang="en-US" altLang="ja-JP" dirty="0"/>
          </a:p>
          <a:p>
            <a:pPr rtl="0"/>
            <a:endParaRPr lang="en-US" altLang="ja-JP" dirty="0"/>
          </a:p>
          <a:p>
            <a:pPr rtl="0"/>
            <a:endParaRPr lang="en-US" altLang="ja-JP" dirty="0"/>
          </a:p>
          <a:p>
            <a:pPr rtl="0"/>
            <a:endParaRPr lang="en-US" altLang="ja-JP" dirty="0"/>
          </a:p>
        </p:txBody>
      </p:sp>
      <p:pic>
        <p:nvPicPr>
          <p:cNvPr id="2050" name="Picture 2" descr="http://tjs2.info/img/TJS0905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62" y="3960675"/>
            <a:ext cx="7440344" cy="18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スプライトの回転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04895" y="2379642"/>
            <a:ext cx="5088281" cy="38338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4895" y="2004535"/>
            <a:ext cx="73813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[0, 0]</a:t>
            </a:r>
            <a:endParaRPr kumimoji="1" lang="ja-JP" altLang="en-US" dirty="0" err="1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71361" y="2004000"/>
            <a:ext cx="10218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[1920, 0]</a:t>
            </a:r>
            <a:endParaRPr kumimoji="1" lang="ja-JP" altLang="en-US" dirty="0" err="1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16714" y="6213512"/>
            <a:ext cx="115126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[0, 1080]</a:t>
            </a:r>
            <a:endParaRPr kumimoji="1" lang="ja-JP" altLang="en-US" dirty="0" err="1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22034" y="6213512"/>
            <a:ext cx="137114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[1920, 1080]</a:t>
            </a:r>
            <a:endParaRPr kumimoji="1" lang="ja-JP" altLang="en-US" dirty="0" err="1"/>
          </a:p>
        </p:txBody>
      </p:sp>
      <p:sp>
        <p:nvSpPr>
          <p:cNvPr id="9" name="楕円 8"/>
          <p:cNvSpPr/>
          <p:nvPr/>
        </p:nvSpPr>
        <p:spPr>
          <a:xfrm>
            <a:off x="816714" y="2304944"/>
            <a:ext cx="165253" cy="16525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4" idx="1"/>
            <a:endCxn id="4" idx="3"/>
          </p:cNvCxnSpPr>
          <p:nvPr/>
        </p:nvCxnSpPr>
        <p:spPr>
          <a:xfrm>
            <a:off x="904895" y="4296577"/>
            <a:ext cx="5088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4" idx="0"/>
            <a:endCxn id="4" idx="2"/>
          </p:cNvCxnSpPr>
          <p:nvPr/>
        </p:nvCxnSpPr>
        <p:spPr>
          <a:xfrm>
            <a:off x="3449036" y="2379642"/>
            <a:ext cx="0" cy="383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1480526" y="2755711"/>
            <a:ext cx="1177438" cy="923922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081357" y="1989733"/>
            <a:ext cx="5969447" cy="4343400"/>
          </a:xfrm>
        </p:spPr>
        <p:txBody>
          <a:bodyPr rtlCol="0">
            <a:normAutofit/>
          </a:bodyPr>
          <a:lstStyle/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ja-JP" altLang="en-US" dirty="0"/>
              <a:t>スプライトの中心を原点に移動</a:t>
            </a:r>
            <a:endParaRPr lang="en-US" altLang="ja-JP" dirty="0"/>
          </a:p>
          <a:p>
            <a:pPr marL="514350" indent="-514350" rtl="0">
              <a:buFont typeface="+mj-lt"/>
              <a:buAutoNum type="arabicPeriod"/>
            </a:pPr>
            <a:endParaRPr lang="en-US" altLang="ja-JP" dirty="0"/>
          </a:p>
          <a:p>
            <a:pPr marL="514350" indent="-514350" rtl="0">
              <a:buFont typeface="+mj-lt"/>
              <a:buAutoNum type="arabicPeriod"/>
            </a:pPr>
            <a:r>
              <a:rPr lang="ja-JP" altLang="en-US" dirty="0"/>
              <a:t>アフィン変換行列式で頂点を回転</a:t>
            </a:r>
            <a:endParaRPr lang="en-US" altLang="ja-JP" dirty="0"/>
          </a:p>
          <a:p>
            <a:pPr marL="514350" indent="-514350" rtl="0">
              <a:buFont typeface="+mj-lt"/>
              <a:buAutoNum type="arabicPeriod"/>
            </a:pPr>
            <a:endParaRPr lang="en-US" altLang="ja-JP" dirty="0"/>
          </a:p>
          <a:p>
            <a:pPr marL="514350" indent="-514350" rtl="0">
              <a:buFont typeface="+mj-lt"/>
              <a:buAutoNum type="arabicPeriod"/>
            </a:pPr>
            <a:r>
              <a:rPr lang="ja-JP" altLang="en-US" dirty="0"/>
              <a:t>原点から元の位置へ移動</a:t>
            </a:r>
            <a:endParaRPr lang="en-US" altLang="ja-JP" dirty="0"/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/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indent="0" rtl="0">
              <a:buNone/>
            </a:pP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487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スプライトの回転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04895" y="2379642"/>
            <a:ext cx="5088281" cy="38338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71361" y="2004000"/>
            <a:ext cx="10218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[1920, 0]</a:t>
            </a:r>
            <a:endParaRPr kumimoji="1" lang="ja-JP" altLang="en-US" dirty="0" err="1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16714" y="6213512"/>
            <a:ext cx="115126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[0, 1080]</a:t>
            </a:r>
            <a:endParaRPr kumimoji="1" lang="ja-JP" altLang="en-US" dirty="0" err="1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22034" y="6213512"/>
            <a:ext cx="137114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[1920, 1080]</a:t>
            </a:r>
            <a:endParaRPr kumimoji="1" lang="ja-JP" altLang="en-US" dirty="0" err="1"/>
          </a:p>
        </p:txBody>
      </p:sp>
      <p:cxnSp>
        <p:nvCxnSpPr>
          <p:cNvPr id="23" name="直線コネクタ 22"/>
          <p:cNvCxnSpPr>
            <a:stCxn id="4" idx="1"/>
            <a:endCxn id="4" idx="3"/>
          </p:cNvCxnSpPr>
          <p:nvPr/>
        </p:nvCxnSpPr>
        <p:spPr>
          <a:xfrm>
            <a:off x="904895" y="4296577"/>
            <a:ext cx="5088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4" idx="0"/>
            <a:endCxn id="4" idx="2"/>
          </p:cNvCxnSpPr>
          <p:nvPr/>
        </p:nvCxnSpPr>
        <p:spPr>
          <a:xfrm>
            <a:off x="3449036" y="2379642"/>
            <a:ext cx="0" cy="383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319765" y="1941160"/>
            <a:ext cx="1177438" cy="923922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081357" y="1989733"/>
            <a:ext cx="5969447" cy="4343400"/>
          </a:xfrm>
        </p:spPr>
        <p:txBody>
          <a:bodyPr rtlCol="0">
            <a:normAutofit/>
          </a:bodyPr>
          <a:lstStyle/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ja-JP" altLang="en-US" dirty="0"/>
              <a:t>スプライトの中心を原点に移動</a:t>
            </a:r>
            <a:endParaRPr lang="en-US" altLang="ja-JP" dirty="0"/>
          </a:p>
          <a:p>
            <a:pPr marL="514350" indent="-514350" rtl="0">
              <a:buFont typeface="+mj-lt"/>
              <a:buAutoNum type="arabicPeriod"/>
            </a:pPr>
            <a:endParaRPr lang="en-US" altLang="ja-JP" dirty="0"/>
          </a:p>
          <a:p>
            <a:pPr marL="514350" indent="-514350" rtl="0">
              <a:buFont typeface="+mj-lt"/>
              <a:buAutoNum type="arabicPeriod"/>
            </a:pPr>
            <a:r>
              <a:rPr lang="ja-JP" altLang="en-US" dirty="0"/>
              <a:t>アフィン変換行列式で頂点を回転</a:t>
            </a:r>
            <a:endParaRPr lang="en-US" altLang="ja-JP" dirty="0"/>
          </a:p>
          <a:p>
            <a:pPr marL="514350" indent="-514350" rtl="0">
              <a:buFont typeface="+mj-lt"/>
              <a:buAutoNum type="arabicPeriod"/>
            </a:pPr>
            <a:endParaRPr lang="en-US" altLang="ja-JP" dirty="0"/>
          </a:p>
          <a:p>
            <a:pPr marL="514350" indent="-514350" rtl="0">
              <a:buFont typeface="+mj-lt"/>
              <a:buAutoNum type="arabicPeriod"/>
            </a:pPr>
            <a:r>
              <a:rPr lang="ja-JP" altLang="en-US" dirty="0"/>
              <a:t>原点から元の位置へ移動</a:t>
            </a:r>
            <a:endParaRPr lang="en-US" altLang="ja-JP" dirty="0"/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/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indent="0" rtl="0">
              <a:buNone/>
            </a:pP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" name="楕円 8"/>
          <p:cNvSpPr/>
          <p:nvPr/>
        </p:nvSpPr>
        <p:spPr>
          <a:xfrm>
            <a:off x="816714" y="2304944"/>
            <a:ext cx="165253" cy="16525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4895" y="2004535"/>
            <a:ext cx="73813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[0, 0]</a:t>
            </a:r>
            <a:endParaRPr kumimoji="1" lang="ja-JP" altLang="en-US" dirty="0" err="1"/>
          </a:p>
        </p:txBody>
      </p:sp>
      <p:sp>
        <p:nvSpPr>
          <p:cNvPr id="3" name="楕円 2"/>
          <p:cNvSpPr/>
          <p:nvPr/>
        </p:nvSpPr>
        <p:spPr>
          <a:xfrm>
            <a:off x="6067069" y="2527349"/>
            <a:ext cx="394885" cy="3948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98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スプライトの回転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08439" y="2611136"/>
            <a:ext cx="5088281" cy="38338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74905" y="2235494"/>
            <a:ext cx="10218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[1920, 0]</a:t>
            </a:r>
            <a:endParaRPr kumimoji="1" lang="ja-JP" altLang="en-US" dirty="0" err="1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20258" y="6445006"/>
            <a:ext cx="115126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[0, 1080]</a:t>
            </a:r>
            <a:endParaRPr kumimoji="1" lang="ja-JP" altLang="en-US" dirty="0" err="1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25578" y="6445006"/>
            <a:ext cx="137114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[1920, 1080]</a:t>
            </a:r>
            <a:endParaRPr kumimoji="1" lang="ja-JP" altLang="en-US" dirty="0" err="1"/>
          </a:p>
        </p:txBody>
      </p:sp>
      <p:cxnSp>
        <p:nvCxnSpPr>
          <p:cNvPr id="23" name="直線コネクタ 22"/>
          <p:cNvCxnSpPr>
            <a:cxnSpLocks/>
          </p:cNvCxnSpPr>
          <p:nvPr/>
        </p:nvCxnSpPr>
        <p:spPr>
          <a:xfrm>
            <a:off x="808439" y="4528071"/>
            <a:ext cx="5088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cxnSpLocks/>
          </p:cNvCxnSpPr>
          <p:nvPr/>
        </p:nvCxnSpPr>
        <p:spPr>
          <a:xfrm>
            <a:off x="3352580" y="2611136"/>
            <a:ext cx="0" cy="383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 rot="2436990">
            <a:off x="223309" y="2172654"/>
            <a:ext cx="1177438" cy="923922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081357" y="1989733"/>
            <a:ext cx="5969447" cy="4343400"/>
          </a:xfrm>
        </p:spPr>
        <p:txBody>
          <a:bodyPr rtlCol="0">
            <a:normAutofit/>
          </a:bodyPr>
          <a:lstStyle/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ja-JP" altLang="en-US" dirty="0"/>
              <a:t>スプライトの中心を原点に移動</a:t>
            </a:r>
            <a:endParaRPr lang="en-US" altLang="ja-JP" dirty="0"/>
          </a:p>
          <a:p>
            <a:pPr marL="514350" indent="-514350" rtl="0">
              <a:buFont typeface="+mj-lt"/>
              <a:buAutoNum type="arabicPeriod"/>
            </a:pPr>
            <a:endParaRPr lang="en-US" altLang="ja-JP" dirty="0"/>
          </a:p>
          <a:p>
            <a:pPr marL="514350" indent="-514350" rtl="0">
              <a:buFont typeface="+mj-lt"/>
              <a:buAutoNum type="arabicPeriod"/>
            </a:pPr>
            <a:r>
              <a:rPr lang="ja-JP" altLang="en-US" dirty="0"/>
              <a:t>アフィン変換行列式で頂点を回転</a:t>
            </a:r>
            <a:endParaRPr lang="en-US" altLang="ja-JP" dirty="0"/>
          </a:p>
          <a:p>
            <a:pPr marL="514350" indent="-514350" rtl="0">
              <a:buFont typeface="+mj-lt"/>
              <a:buAutoNum type="arabicPeriod"/>
            </a:pPr>
            <a:endParaRPr lang="en-US" altLang="ja-JP" dirty="0"/>
          </a:p>
          <a:p>
            <a:pPr marL="514350" indent="-514350" rtl="0">
              <a:buFont typeface="+mj-lt"/>
              <a:buAutoNum type="arabicPeriod"/>
            </a:pPr>
            <a:r>
              <a:rPr lang="ja-JP" altLang="en-US" dirty="0"/>
              <a:t>原点から元の位置へ移動</a:t>
            </a:r>
            <a:endParaRPr lang="en-US" altLang="ja-JP" dirty="0"/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/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indent="0" rtl="0">
              <a:buNone/>
            </a:pP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" name="楕円 8"/>
          <p:cNvSpPr/>
          <p:nvPr/>
        </p:nvSpPr>
        <p:spPr>
          <a:xfrm>
            <a:off x="720258" y="2536438"/>
            <a:ext cx="165253" cy="16525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08439" y="2236029"/>
            <a:ext cx="73813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[0, 0]</a:t>
            </a:r>
            <a:endParaRPr kumimoji="1" lang="ja-JP" altLang="en-US" dirty="0" err="1"/>
          </a:p>
        </p:txBody>
      </p:sp>
      <p:sp>
        <p:nvSpPr>
          <p:cNvPr id="13" name="楕円 12"/>
          <p:cNvSpPr/>
          <p:nvPr/>
        </p:nvSpPr>
        <p:spPr>
          <a:xfrm>
            <a:off x="6067069" y="3498903"/>
            <a:ext cx="394885" cy="3948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スプライトの回転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04895" y="2379642"/>
            <a:ext cx="5088281" cy="38338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71361" y="2004000"/>
            <a:ext cx="10218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[1920, 0]</a:t>
            </a:r>
            <a:endParaRPr kumimoji="1" lang="ja-JP" altLang="en-US" dirty="0" err="1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16714" y="6213512"/>
            <a:ext cx="115126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[0, 1080]</a:t>
            </a:r>
            <a:endParaRPr kumimoji="1" lang="ja-JP" altLang="en-US" dirty="0" err="1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22034" y="6213512"/>
            <a:ext cx="137114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[1920, 1080]</a:t>
            </a:r>
            <a:endParaRPr kumimoji="1" lang="ja-JP" altLang="en-US" dirty="0" err="1"/>
          </a:p>
        </p:txBody>
      </p:sp>
      <p:cxnSp>
        <p:nvCxnSpPr>
          <p:cNvPr id="23" name="直線コネクタ 22"/>
          <p:cNvCxnSpPr>
            <a:stCxn id="4" idx="1"/>
            <a:endCxn id="4" idx="3"/>
          </p:cNvCxnSpPr>
          <p:nvPr/>
        </p:nvCxnSpPr>
        <p:spPr>
          <a:xfrm>
            <a:off x="904895" y="4296577"/>
            <a:ext cx="5088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4" idx="0"/>
            <a:endCxn id="4" idx="2"/>
          </p:cNvCxnSpPr>
          <p:nvPr/>
        </p:nvCxnSpPr>
        <p:spPr>
          <a:xfrm>
            <a:off x="3449036" y="2379642"/>
            <a:ext cx="0" cy="383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 rot="2436990">
            <a:off x="1432861" y="2803272"/>
            <a:ext cx="1177438" cy="923922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081357" y="1989733"/>
            <a:ext cx="5969447" cy="4343400"/>
          </a:xfrm>
        </p:spPr>
        <p:txBody>
          <a:bodyPr rtlCol="0">
            <a:normAutofit/>
          </a:bodyPr>
          <a:lstStyle/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ja-JP" altLang="en-US" dirty="0"/>
              <a:t>スプライトの中心を原点に移動</a:t>
            </a:r>
            <a:endParaRPr lang="en-US" altLang="ja-JP" dirty="0"/>
          </a:p>
          <a:p>
            <a:pPr marL="514350" indent="-514350" rtl="0">
              <a:buFont typeface="+mj-lt"/>
              <a:buAutoNum type="arabicPeriod"/>
            </a:pPr>
            <a:endParaRPr lang="en-US" altLang="ja-JP" dirty="0"/>
          </a:p>
          <a:p>
            <a:pPr marL="514350" indent="-514350" rtl="0">
              <a:buFont typeface="+mj-lt"/>
              <a:buAutoNum type="arabicPeriod"/>
            </a:pPr>
            <a:r>
              <a:rPr lang="ja-JP" altLang="en-US" dirty="0"/>
              <a:t>アフィン変換行列式で頂点を回転</a:t>
            </a:r>
            <a:endParaRPr lang="en-US" altLang="ja-JP" dirty="0"/>
          </a:p>
          <a:p>
            <a:pPr marL="514350" indent="-514350" rtl="0">
              <a:buFont typeface="+mj-lt"/>
              <a:buAutoNum type="arabicPeriod"/>
            </a:pPr>
            <a:endParaRPr lang="en-US" altLang="ja-JP" dirty="0"/>
          </a:p>
          <a:p>
            <a:pPr marL="514350" indent="-514350" rtl="0">
              <a:buFont typeface="+mj-lt"/>
              <a:buAutoNum type="arabicPeriod"/>
            </a:pPr>
            <a:r>
              <a:rPr lang="ja-JP" altLang="en-US" dirty="0"/>
              <a:t>原点から元の位置へ移動</a:t>
            </a:r>
            <a:endParaRPr lang="en-US" altLang="ja-JP" dirty="0"/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/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indent="0" rtl="0">
              <a:buNone/>
            </a:pP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" name="楕円 8"/>
          <p:cNvSpPr/>
          <p:nvPr/>
        </p:nvSpPr>
        <p:spPr>
          <a:xfrm>
            <a:off x="816714" y="2304944"/>
            <a:ext cx="165253" cy="16525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4895" y="2004535"/>
            <a:ext cx="73813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[0, 0]</a:t>
            </a:r>
            <a:endParaRPr kumimoji="1" lang="ja-JP" altLang="en-US" dirty="0" err="1"/>
          </a:p>
        </p:txBody>
      </p:sp>
      <p:sp>
        <p:nvSpPr>
          <p:cNvPr id="13" name="楕円 12"/>
          <p:cNvSpPr/>
          <p:nvPr/>
        </p:nvSpPr>
        <p:spPr>
          <a:xfrm>
            <a:off x="6067069" y="4427599"/>
            <a:ext cx="394885" cy="3948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95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318</TotalTime>
  <Words>260</Words>
  <Application>Microsoft Office PowerPoint</Application>
  <PresentationFormat>ワイド画面</PresentationFormat>
  <Paragraphs>85</Paragraphs>
  <Slides>11</Slides>
  <Notes>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ブレーンストーミングのプレゼンテーション</vt:lpstr>
      <vt:lpstr>描画エンジン開発Ⅰ・Ⅱ</vt:lpstr>
      <vt:lpstr>授業内容</vt:lpstr>
      <vt:lpstr>実行結果</vt:lpstr>
      <vt:lpstr>アフィン変換</vt:lpstr>
      <vt:lpstr>回転</vt:lpstr>
      <vt:lpstr>スプライトの回転</vt:lpstr>
      <vt:lpstr>スプライトの回転</vt:lpstr>
      <vt:lpstr>スプライトの回転</vt:lpstr>
      <vt:lpstr>スプライトの回転</vt:lpstr>
      <vt:lpstr>ラムダ式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吉野 広二</cp:lastModifiedBy>
  <cp:revision>39</cp:revision>
  <dcterms:created xsi:type="dcterms:W3CDTF">2019-03-17T05:51:21Z</dcterms:created>
  <dcterms:modified xsi:type="dcterms:W3CDTF">2021-03-25T08:14:47Z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