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3" r:id="rId3"/>
    <p:sldId id="289" r:id="rId4"/>
    <p:sldId id="290" r:id="rId5"/>
    <p:sldId id="291" r:id="rId6"/>
    <p:sldId id="293" r:id="rId7"/>
    <p:sldId id="292" r:id="rId8"/>
    <p:sldId id="295" r:id="rId9"/>
    <p:sldId id="294" r:id="rId10"/>
    <p:sldId id="296" r:id="rId11"/>
    <p:sldId id="283" r:id="rId1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5270" autoAdjust="0"/>
  </p:normalViewPr>
  <p:slideViewPr>
    <p:cSldViewPr snapToGrid="0">
      <p:cViewPr varScale="1">
        <p:scale>
          <a:sx n="58" d="100"/>
          <a:sy n="58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2021年3月5日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2021年3月5日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118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251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646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318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62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889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2021年3月5日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2021年3月5日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2021年3月5日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2021年3月5日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2021年3月5日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2021年3月5日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2021年3月5日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2021年3月5日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2021年3月5日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2021年3月5日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2021年3月5日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2021年3月5日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描画エンジン開発</a:t>
            </a:r>
            <a:r>
              <a:rPr lang="en-US" altLang="ja-JP" dirty="0"/>
              <a:t>Ⅰ</a:t>
            </a:r>
            <a:r>
              <a:rPr lang="ja-JP" altLang="en-US" dirty="0"/>
              <a:t>・</a:t>
            </a:r>
            <a:r>
              <a:rPr lang="en-US" altLang="ja-JP" dirty="0"/>
              <a:t>Ⅱ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smtClean="0"/>
              <a:t>UNIT09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一括描画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描画の工程を</a:t>
            </a:r>
            <a:r>
              <a:rPr kumimoji="1" lang="en-US" altLang="ja-JP" dirty="0" smtClean="0"/>
              <a:t>Begin()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Draw()</a:t>
            </a:r>
            <a:r>
              <a:rPr kumimoji="1" lang="ja-JP" altLang="en-US" dirty="0" err="1" smtClean="0"/>
              <a:t>、</a:t>
            </a:r>
            <a:r>
              <a:rPr kumimoji="1" lang="en-US" altLang="ja-JP" dirty="0" smtClean="0"/>
              <a:t>End()</a:t>
            </a:r>
            <a:r>
              <a:rPr kumimoji="1" lang="ja-JP" altLang="en-US" dirty="0" smtClean="0"/>
              <a:t>に分ける。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Begin()</a:t>
            </a:r>
            <a:r>
              <a:rPr kumimoji="1" lang="ja-JP" altLang="en-US" dirty="0" smtClean="0"/>
              <a:t>で描画設定を行う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Draw()</a:t>
            </a:r>
            <a:r>
              <a:rPr kumimoji="1" lang="ja-JP" altLang="en-US" dirty="0" smtClean="0"/>
              <a:t>で頂点バッファを編集する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End()</a:t>
            </a:r>
            <a:r>
              <a:rPr lang="ja-JP" altLang="en-US" dirty="0" smtClean="0"/>
              <a:t>で実際に描画を実行する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317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スプライトバッチクラスを作成し、スプライトを一括描画する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/>
              <a:t>通常</a:t>
            </a:r>
            <a:r>
              <a:rPr lang="ja-JP" altLang="en-US" dirty="0" smtClean="0"/>
              <a:t>のスプライト描画とスプライトバッチ描画の処理速度を確認する。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35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n-US" altLang="ja-JP" dirty="0" smtClean="0"/>
          </a:p>
          <a:p>
            <a:pPr rtl="0"/>
            <a:r>
              <a:rPr lang="ja-JP" altLang="en-US" dirty="0" smtClean="0"/>
              <a:t>スプライトの最適化</a:t>
            </a:r>
            <a:endParaRPr lang="en-US" altLang="ja-JP" dirty="0"/>
          </a:p>
          <a:p>
            <a:pPr rtl="0"/>
            <a:endParaRPr lang="en-US" altLang="ja-JP" dirty="0"/>
          </a:p>
          <a:p>
            <a:pPr rtl="0"/>
            <a:r>
              <a:rPr lang="ja-JP" altLang="en-US" dirty="0" smtClean="0"/>
              <a:t>スプライト一括描画</a:t>
            </a:r>
            <a:endParaRPr lang="en-US" altLang="ja-JP" dirty="0" smtClean="0"/>
          </a:p>
          <a:p>
            <a:pPr rtl="0"/>
            <a:endParaRPr lang="en-US" altLang="ja-JP" dirty="0"/>
          </a:p>
          <a:p>
            <a:pPr rtl="0"/>
            <a:r>
              <a:rPr lang="ja-JP" altLang="en-US" dirty="0" smtClean="0"/>
              <a:t>プリミティブトポロジー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7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描画パイプラインのおさらい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977618" y="2017733"/>
            <a:ext cx="1578295" cy="12596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Window</a:t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773716" y="3612593"/>
            <a:ext cx="2710149" cy="1532284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SwapChain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algn="ctr"/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341742" y="2399014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012502" y="4135820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Front</a:t>
            </a:r>
            <a:br>
              <a:rPr kumimoji="1" lang="en-US" altLang="ja-JP" dirty="0" smtClean="0"/>
            </a:br>
            <a:r>
              <a:rPr kumimoji="1" lang="en-US" altLang="ja-JP" dirty="0" smtClean="0"/>
              <a:t>Buffer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293170" y="4135819"/>
            <a:ext cx="850046" cy="803297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Buck</a:t>
            </a:r>
            <a:br>
              <a:rPr kumimoji="1" lang="en-US" altLang="ja-JP" dirty="0" smtClean="0"/>
            </a:br>
            <a:r>
              <a:rPr kumimoji="1" lang="en-US" altLang="ja-JP" dirty="0" smtClean="0"/>
              <a:t>Buffer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3128790" y="5555159"/>
            <a:ext cx="970358" cy="889708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Depth</a:t>
            </a:r>
            <a:br>
              <a:rPr kumimoji="1" lang="en-US" altLang="ja-JP" dirty="0" smtClean="0"/>
            </a:br>
            <a:r>
              <a:rPr kumimoji="1" lang="en-US" altLang="ja-JP" dirty="0" smtClean="0"/>
              <a:t>Stencil</a:t>
            </a:r>
            <a:br>
              <a:rPr kumimoji="1" lang="en-US" altLang="ja-JP" dirty="0" smtClean="0"/>
            </a:br>
            <a:r>
              <a:rPr kumimoji="1" lang="en-US" altLang="ja-JP" dirty="0" smtClean="0"/>
              <a:t>Buffer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5275246" y="4275112"/>
            <a:ext cx="2414528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RenderTargetView</a:t>
            </a:r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5275246" y="5737658"/>
            <a:ext cx="2414528" cy="524710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DepthStencilView</a:t>
            </a:r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9077899" y="4939116"/>
            <a:ext cx="1424543" cy="755337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Draw()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>
            <a:stCxn id="14" idx="2"/>
            <a:endCxn id="13" idx="3"/>
          </p:cNvCxnSpPr>
          <p:nvPr/>
        </p:nvCxnSpPr>
        <p:spPr>
          <a:xfrm flipH="1">
            <a:off x="7689774" y="5316785"/>
            <a:ext cx="1388125" cy="6832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4" idx="2"/>
            <a:endCxn id="12" idx="3"/>
          </p:cNvCxnSpPr>
          <p:nvPr/>
        </p:nvCxnSpPr>
        <p:spPr>
          <a:xfrm flipH="1" flipV="1">
            <a:off x="7689774" y="4537467"/>
            <a:ext cx="1388125" cy="7793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2" idx="1"/>
            <a:endCxn id="9" idx="3"/>
          </p:cNvCxnSpPr>
          <p:nvPr/>
        </p:nvCxnSpPr>
        <p:spPr>
          <a:xfrm flipH="1">
            <a:off x="4143216" y="4537467"/>
            <a:ext cx="113203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3" idx="1"/>
            <a:endCxn id="10" idx="3"/>
          </p:cNvCxnSpPr>
          <p:nvPr/>
        </p:nvCxnSpPr>
        <p:spPr>
          <a:xfrm flipH="1">
            <a:off x="4099148" y="6000013"/>
            <a:ext cx="11760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endCxn id="8" idx="3"/>
          </p:cNvCxnSpPr>
          <p:nvPr/>
        </p:nvCxnSpPr>
        <p:spPr>
          <a:xfrm flipH="1">
            <a:off x="2862548" y="4537467"/>
            <a:ext cx="430622" cy="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8" idx="0"/>
            <a:endCxn id="7" idx="2"/>
          </p:cNvCxnSpPr>
          <p:nvPr/>
        </p:nvCxnSpPr>
        <p:spPr>
          <a:xfrm flipH="1" flipV="1">
            <a:off x="1766765" y="3202311"/>
            <a:ext cx="670760" cy="93350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9" idx="2"/>
            <a:endCxn id="10" idx="0"/>
          </p:cNvCxnSpPr>
          <p:nvPr/>
        </p:nvCxnSpPr>
        <p:spPr>
          <a:xfrm flipH="1">
            <a:off x="3613969" y="4939116"/>
            <a:ext cx="104224" cy="616043"/>
          </a:xfrm>
          <a:prstGeom prst="straightConnector1">
            <a:avLst/>
          </a:prstGeom>
          <a:ln w="762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/>
          <p:cNvSpPr/>
          <p:nvPr/>
        </p:nvSpPr>
        <p:spPr>
          <a:xfrm>
            <a:off x="1641513" y="2667568"/>
            <a:ext cx="264405" cy="264405"/>
          </a:xfrm>
          <a:prstGeom prst="ellipse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二等辺三角形 38"/>
          <p:cNvSpPr/>
          <p:nvPr/>
        </p:nvSpPr>
        <p:spPr>
          <a:xfrm>
            <a:off x="1584702" y="2773353"/>
            <a:ext cx="364125" cy="345125"/>
          </a:xfrm>
          <a:prstGeom prst="triangle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角丸四角形 51"/>
          <p:cNvSpPr/>
          <p:nvPr/>
        </p:nvSpPr>
        <p:spPr>
          <a:xfrm>
            <a:off x="3027804" y="2212972"/>
            <a:ext cx="2414528" cy="524710"/>
          </a:xfrm>
          <a:prstGeom prst="roundRect">
            <a:avLst/>
          </a:prstGeom>
          <a:solidFill>
            <a:srgbClr val="FFFFCC"/>
          </a:solidFill>
          <a:ln w="28575">
            <a:solidFill>
              <a:srgbClr val="CCCC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Device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5751725" y="2210309"/>
            <a:ext cx="2414528" cy="5247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DeviceContext</a:t>
            </a:r>
            <a:endParaRPr kumimoji="1" lang="ja-JP" altLang="en-US" dirty="0"/>
          </a:p>
        </p:txBody>
      </p:sp>
      <p:sp>
        <p:nvSpPr>
          <p:cNvPr id="28" name="円形吹き出し 27"/>
          <p:cNvSpPr/>
          <p:nvPr/>
        </p:nvSpPr>
        <p:spPr>
          <a:xfrm>
            <a:off x="8382332" y="2576814"/>
            <a:ext cx="3533660" cy="1368217"/>
          </a:xfrm>
          <a:prstGeom prst="wedgeEllipseCallout">
            <a:avLst>
              <a:gd name="adj1" fmla="val -5243"/>
              <a:gd name="adj2" fmla="val 76524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Draw()</a:t>
            </a:r>
            <a:r>
              <a:rPr kumimoji="1" lang="ja-JP" altLang="en-US" dirty="0" smtClean="0"/>
              <a:t>を呼ぶことで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プリミティブが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画面</a:t>
            </a:r>
            <a:r>
              <a:rPr kumimoji="1" lang="ja-JP" altLang="en-US" dirty="0" smtClean="0"/>
              <a:t>に描画され</a:t>
            </a:r>
            <a:r>
              <a:rPr kumimoji="1" lang="ja-JP" altLang="en-US" dirty="0"/>
              <a:t>る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60035" y="1811973"/>
            <a:ext cx="1958376" cy="1671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8865872" y="4703288"/>
            <a:ext cx="1740827" cy="1226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14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描画パイプラインのおさらい</a:t>
            </a:r>
            <a:endParaRPr kumimoji="1" lang="ja-JP" altLang="en-US" dirty="0"/>
          </a:p>
        </p:txBody>
      </p:sp>
      <p:sp>
        <p:nvSpPr>
          <p:cNvPr id="53" name="角丸四角形 52"/>
          <p:cNvSpPr/>
          <p:nvPr/>
        </p:nvSpPr>
        <p:spPr>
          <a:xfrm>
            <a:off x="609600" y="3063287"/>
            <a:ext cx="10339540" cy="5247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DeviceContext</a:t>
            </a:r>
            <a:endParaRPr kumimoji="1" lang="ja-JP" altLang="en-US" dirty="0"/>
          </a:p>
        </p:txBody>
      </p:sp>
      <p:sp>
        <p:nvSpPr>
          <p:cNvPr id="47" name="右矢印 46"/>
          <p:cNvSpPr/>
          <p:nvPr/>
        </p:nvSpPr>
        <p:spPr>
          <a:xfrm rot="5400000">
            <a:off x="9503110" y="3771781"/>
            <a:ext cx="1234313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右矢印 47"/>
          <p:cNvSpPr/>
          <p:nvPr/>
        </p:nvSpPr>
        <p:spPr>
          <a:xfrm rot="5400000">
            <a:off x="7267962" y="3771782"/>
            <a:ext cx="1234314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右矢印 48"/>
          <p:cNvSpPr/>
          <p:nvPr/>
        </p:nvSpPr>
        <p:spPr>
          <a:xfrm rot="5400000">
            <a:off x="5138955" y="3771781"/>
            <a:ext cx="1234313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右矢印 49"/>
          <p:cNvSpPr/>
          <p:nvPr/>
        </p:nvSpPr>
        <p:spPr>
          <a:xfrm rot="5400000">
            <a:off x="3012596" y="3771782"/>
            <a:ext cx="1234314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1" name="右矢印 50"/>
          <p:cNvSpPr/>
          <p:nvPr/>
        </p:nvSpPr>
        <p:spPr>
          <a:xfrm rot="5400000">
            <a:off x="884911" y="3771781"/>
            <a:ext cx="1234313" cy="926063"/>
          </a:xfrm>
          <a:prstGeom prst="rightArrow">
            <a:avLst>
              <a:gd name="adj1" fmla="val 45351"/>
              <a:gd name="adj2" fmla="val 500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横巻き 58"/>
          <p:cNvSpPr/>
          <p:nvPr/>
        </p:nvSpPr>
        <p:spPr>
          <a:xfrm>
            <a:off x="609600" y="3655985"/>
            <a:ext cx="1754434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SetVertexBuffer</a:t>
            </a:r>
            <a:r>
              <a:rPr kumimoji="1" lang="en-US" altLang="ja-JP" sz="1400" dirty="0" smtClean="0"/>
              <a:t>()</a:t>
            </a:r>
            <a:endParaRPr kumimoji="1" lang="ja-JP" altLang="en-US" sz="1400" dirty="0"/>
          </a:p>
        </p:txBody>
      </p:sp>
      <p:sp>
        <p:nvSpPr>
          <p:cNvPr id="60" name="横巻き 59"/>
          <p:cNvSpPr/>
          <p:nvPr/>
        </p:nvSpPr>
        <p:spPr>
          <a:xfrm>
            <a:off x="2649009" y="3655985"/>
            <a:ext cx="1958844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SetInputLayout</a:t>
            </a:r>
            <a:r>
              <a:rPr kumimoji="1" lang="en-US" altLang="ja-JP" sz="1400" dirty="0" smtClean="0"/>
              <a:t>()</a:t>
            </a:r>
            <a:endParaRPr kumimoji="1" lang="ja-JP" altLang="en-US" sz="1400" dirty="0"/>
          </a:p>
        </p:txBody>
      </p:sp>
      <p:sp>
        <p:nvSpPr>
          <p:cNvPr id="61" name="横巻き 60"/>
          <p:cNvSpPr/>
          <p:nvPr/>
        </p:nvSpPr>
        <p:spPr>
          <a:xfrm>
            <a:off x="4736561" y="3653912"/>
            <a:ext cx="2042387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SetVertexShader</a:t>
            </a:r>
            <a:r>
              <a:rPr kumimoji="1" lang="en-US" altLang="ja-JP" sz="1400" dirty="0" smtClean="0"/>
              <a:t>()</a:t>
            </a:r>
            <a:endParaRPr kumimoji="1" lang="ja-JP" altLang="en-US" sz="1400" dirty="0"/>
          </a:p>
        </p:txBody>
      </p:sp>
      <p:sp>
        <p:nvSpPr>
          <p:cNvPr id="62" name="横巻き 61"/>
          <p:cNvSpPr/>
          <p:nvPr/>
        </p:nvSpPr>
        <p:spPr>
          <a:xfrm>
            <a:off x="6863925" y="3653912"/>
            <a:ext cx="2042387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SetPixelShader</a:t>
            </a:r>
            <a:r>
              <a:rPr kumimoji="1" lang="en-US" altLang="ja-JP" sz="1400" dirty="0" smtClean="0"/>
              <a:t>()</a:t>
            </a:r>
            <a:endParaRPr kumimoji="1" lang="ja-JP" altLang="en-US" sz="1400" dirty="0"/>
          </a:p>
        </p:txBody>
      </p:sp>
      <p:sp>
        <p:nvSpPr>
          <p:cNvPr id="63" name="横巻き 62"/>
          <p:cNvSpPr/>
          <p:nvPr/>
        </p:nvSpPr>
        <p:spPr>
          <a:xfrm>
            <a:off x="9035461" y="3653912"/>
            <a:ext cx="2211230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SetRasterizerState</a:t>
            </a:r>
            <a:r>
              <a:rPr kumimoji="1" lang="en-US" altLang="ja-JP" sz="1400" dirty="0" smtClean="0"/>
              <a:t>()</a:t>
            </a:r>
            <a:endParaRPr kumimoji="1" lang="ja-JP" altLang="en-US" sz="1400" dirty="0"/>
          </a:p>
        </p:txBody>
      </p:sp>
      <p:sp>
        <p:nvSpPr>
          <p:cNvPr id="24" name="横巻き 23"/>
          <p:cNvSpPr/>
          <p:nvPr/>
        </p:nvSpPr>
        <p:spPr>
          <a:xfrm>
            <a:off x="622300" y="4804197"/>
            <a:ext cx="10624391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Draw()</a:t>
            </a:r>
            <a:endParaRPr kumimoji="1" lang="ja-JP" altLang="en-US" dirty="0"/>
          </a:p>
        </p:txBody>
      </p:sp>
      <p:sp>
        <p:nvSpPr>
          <p:cNvPr id="39" name="円形吹き出し 38"/>
          <p:cNvSpPr/>
          <p:nvPr/>
        </p:nvSpPr>
        <p:spPr>
          <a:xfrm>
            <a:off x="7735031" y="1725446"/>
            <a:ext cx="3511660" cy="1025053"/>
          </a:xfrm>
          <a:prstGeom prst="wedgeEllipseCallout">
            <a:avLst>
              <a:gd name="adj1" fmla="val -36627"/>
              <a:gd name="adj2" fmla="val 76308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Draw()</a:t>
            </a:r>
            <a:r>
              <a:rPr kumimoji="1" lang="ja-JP" altLang="en-US" dirty="0" smtClean="0"/>
              <a:t>を呼ぶ前に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様々</a:t>
            </a:r>
            <a:r>
              <a:rPr kumimoji="1" lang="ja-JP" altLang="en-US" dirty="0" smtClean="0"/>
              <a:t>な</a:t>
            </a:r>
            <a:r>
              <a:rPr kumimoji="1" lang="ja-JP" altLang="en-US" dirty="0"/>
              <a:t>設定</a:t>
            </a:r>
            <a:r>
              <a:rPr kumimoji="1" lang="ja-JP" altLang="en-US" dirty="0" smtClean="0"/>
              <a:t>をす</a:t>
            </a:r>
            <a:r>
              <a:rPr kumimoji="1" lang="ja-JP" altLang="en-US" dirty="0"/>
              <a:t>る</a:t>
            </a:r>
          </a:p>
        </p:txBody>
      </p:sp>
      <p:sp>
        <p:nvSpPr>
          <p:cNvPr id="54" name="横巻き 53"/>
          <p:cNvSpPr/>
          <p:nvPr/>
        </p:nvSpPr>
        <p:spPr>
          <a:xfrm>
            <a:off x="2521618" y="4538995"/>
            <a:ext cx="2312596" cy="604988"/>
          </a:xfrm>
          <a:prstGeom prst="horizontalScroll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SetPrimitiveTopology</a:t>
            </a:r>
            <a:r>
              <a:rPr kumimoji="1" lang="en-US" altLang="ja-JP" sz="1400" dirty="0" smtClean="0"/>
              <a:t>()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762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24" grpId="0" animBg="1"/>
      <p:bldP spid="39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描画パイプラインのおさらい</a:t>
            </a:r>
            <a:endParaRPr kumimoji="1" lang="ja-JP" altLang="en-US" dirty="0"/>
          </a:p>
        </p:txBody>
      </p:sp>
      <p:pic>
        <p:nvPicPr>
          <p:cNvPr id="3084" name="Picture 12" descr="illustration of a square that consists of two triang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5" y="4045407"/>
            <a:ext cx="2346691" cy="229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860" y="3923623"/>
            <a:ext cx="1543674" cy="245844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538" y="2550152"/>
            <a:ext cx="7213255" cy="3555830"/>
          </a:xfrm>
          <a:prstGeom prst="rect">
            <a:avLst/>
          </a:prstGeom>
        </p:spPr>
      </p:pic>
      <p:sp>
        <p:nvSpPr>
          <p:cNvPr id="12" name="円形吹き出し 11"/>
          <p:cNvSpPr/>
          <p:nvPr/>
        </p:nvSpPr>
        <p:spPr>
          <a:xfrm>
            <a:off x="302955" y="2044932"/>
            <a:ext cx="5166820" cy="1297412"/>
          </a:xfrm>
          <a:prstGeom prst="wedgeEllipseCallout">
            <a:avLst>
              <a:gd name="adj1" fmla="val -15390"/>
              <a:gd name="adj2" fmla="val 69901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頂点バッファのデータと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プリミティブトポロジーの指定で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ポリゴンが構成される</a:t>
            </a:r>
            <a:endParaRPr kumimoji="1" lang="en-US" altLang="ja-JP" dirty="0"/>
          </a:p>
        </p:txBody>
      </p:sp>
      <p:sp>
        <p:nvSpPr>
          <p:cNvPr id="14" name="正方形/長方形 13"/>
          <p:cNvSpPr/>
          <p:nvPr/>
        </p:nvSpPr>
        <p:spPr>
          <a:xfrm>
            <a:off x="6683338" y="4539349"/>
            <a:ext cx="2942800" cy="1566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3090986" y="3966797"/>
            <a:ext cx="1543674" cy="2415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0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描画を最適化するには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できるだけ</a:t>
            </a:r>
            <a:r>
              <a:rPr kumimoji="1" lang="en-US" altLang="ja-JP" dirty="0" smtClean="0"/>
              <a:t>Draw()</a:t>
            </a:r>
            <a:r>
              <a:rPr kumimoji="1" lang="ja-JP" altLang="en-US" dirty="0" smtClean="0"/>
              <a:t> を実行する回数を減らす。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できるだけ様々な描画設定を実行する回数を減らす。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58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現状の問題点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スプライトを一枚表示する</a:t>
            </a:r>
            <a:r>
              <a:rPr lang="ja-JP" altLang="en-US" dirty="0" smtClean="0"/>
              <a:t>ごとに</a:t>
            </a:r>
            <a:r>
              <a:rPr lang="en-US" altLang="ja-JP" dirty="0" smtClean="0"/>
              <a:t>Draw()</a:t>
            </a:r>
            <a:r>
              <a:rPr lang="ja-JP" altLang="en-US" dirty="0" smtClean="0"/>
              <a:t>が実行される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一回</a:t>
            </a:r>
            <a:r>
              <a:rPr lang="ja-JP" altLang="en-US" dirty="0" smtClean="0"/>
              <a:t>の</a:t>
            </a:r>
            <a:r>
              <a:rPr lang="en-US" altLang="ja-JP" dirty="0" smtClean="0"/>
              <a:t>Draw()</a:t>
            </a:r>
            <a:r>
              <a:rPr lang="ja-JP" altLang="en-US" dirty="0" smtClean="0"/>
              <a:t>でたくさん描画したい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49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一回の</a:t>
            </a:r>
            <a:r>
              <a:rPr kumimoji="1" lang="en-US" altLang="ja-JP" dirty="0" smtClean="0"/>
              <a:t>Draw</a:t>
            </a:r>
            <a:r>
              <a:rPr kumimoji="1" lang="ja-JP" altLang="en-US" dirty="0" smtClean="0"/>
              <a:t>でスプライトを大量に描画するには</a:t>
            </a:r>
            <a:endParaRPr kumimoji="1" lang="ja-JP" altLang="en-US" dirty="0"/>
          </a:p>
        </p:txBody>
      </p:sp>
      <p:pic>
        <p:nvPicPr>
          <p:cNvPr id="3084" name="Picture 12" descr="illustration of a square that consists of two triang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5" y="4045407"/>
            <a:ext cx="2346691" cy="229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agram of a vertex buffer that defines three vertices for two triangl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052" y="3792745"/>
            <a:ext cx="4130167" cy="291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680" y="1847088"/>
            <a:ext cx="6106720" cy="2072378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5469775" y="1910321"/>
            <a:ext cx="2394065" cy="18824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吹き出し 3"/>
          <p:cNvSpPr/>
          <p:nvPr/>
        </p:nvSpPr>
        <p:spPr>
          <a:xfrm>
            <a:off x="302955" y="2028305"/>
            <a:ext cx="4385423" cy="1479666"/>
          </a:xfrm>
          <a:prstGeom prst="wedgeRoundRectCallou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プリミティブトポロジーに対応した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並び</a:t>
            </a:r>
            <a:r>
              <a:rPr kumimoji="1" lang="ja-JP" altLang="en-US" dirty="0"/>
              <a:t>順</a:t>
            </a:r>
            <a:r>
              <a:rPr kumimoji="1" lang="ja-JP" altLang="en-US" dirty="0" smtClean="0"/>
              <a:t>でデータを用意することで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複数個</a:t>
            </a:r>
            <a:r>
              <a:rPr kumimoji="1" lang="ja-JP" altLang="en-US" dirty="0" smtClean="0"/>
              <a:t>の</a:t>
            </a:r>
            <a:r>
              <a:rPr kumimoji="1" lang="ja-JP" altLang="en-US" dirty="0"/>
              <a:t>プリミティブ</a:t>
            </a:r>
            <a:r>
              <a:rPr kumimoji="1" lang="ja-JP" altLang="en-US" dirty="0" smtClean="0"/>
              <a:t>を描画できる</a:t>
            </a:r>
            <a:endParaRPr kumimoji="1" lang="ja-JP" altLang="en-US" dirty="0"/>
          </a:p>
        </p:txBody>
      </p:sp>
      <p:sp>
        <p:nvSpPr>
          <p:cNvPr id="13" name="円形吹き出し 12"/>
          <p:cNvSpPr/>
          <p:nvPr/>
        </p:nvSpPr>
        <p:spPr>
          <a:xfrm>
            <a:off x="7231351" y="4151212"/>
            <a:ext cx="4040707" cy="2195921"/>
          </a:xfrm>
          <a:prstGeom prst="wedgeEllipseCallout">
            <a:avLst>
              <a:gd name="adj1" fmla="val -59554"/>
              <a:gd name="adj2" fmla="val -9775"/>
            </a:avLst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TriangleList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>6</a:t>
            </a:r>
            <a:r>
              <a:rPr kumimoji="1" lang="ja-JP" altLang="en-US" dirty="0" smtClean="0"/>
              <a:t>頂点で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四</a:t>
            </a:r>
            <a:r>
              <a:rPr kumimoji="1" lang="ja-JP" altLang="en-US" dirty="0" smtClean="0"/>
              <a:t>角形が描画できる</a:t>
            </a:r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r>
              <a:rPr kumimoji="1" lang="en-US" altLang="ja-JP" dirty="0" smtClean="0"/>
              <a:t>60</a:t>
            </a:r>
            <a:r>
              <a:rPr kumimoji="1" lang="ja-JP" altLang="en-US" dirty="0" smtClean="0"/>
              <a:t>頂点用意すれば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四角形が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枚描画できる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7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776</TotalTime>
  <Words>274</Words>
  <Application>Microsoft Office PowerPoint</Application>
  <PresentationFormat>ワイド画面</PresentationFormat>
  <Paragraphs>80</Paragraphs>
  <Slides>11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描画エンジン開発Ⅰ・Ⅱ</vt:lpstr>
      <vt:lpstr>授業内容</vt:lpstr>
      <vt:lpstr>実行結果</vt:lpstr>
      <vt:lpstr>描画パイプラインのおさらい</vt:lpstr>
      <vt:lpstr>描画パイプラインのおさらい</vt:lpstr>
      <vt:lpstr>描画パイプラインのおさらい</vt:lpstr>
      <vt:lpstr>描画を最適化するには</vt:lpstr>
      <vt:lpstr>現状の問題点</vt:lpstr>
      <vt:lpstr>一回のDrawでスプライトを大量に描画するには</vt:lpstr>
      <vt:lpstr>一括描画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61</cp:revision>
  <dcterms:created xsi:type="dcterms:W3CDTF">2019-03-17T05:51:21Z</dcterms:created>
  <dcterms:modified xsi:type="dcterms:W3CDTF">2021-03-05T04:04:33Z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