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3" r:id="rId3"/>
    <p:sldId id="286" r:id="rId4"/>
    <p:sldId id="313" r:id="rId5"/>
    <p:sldId id="312" r:id="rId6"/>
    <p:sldId id="314" r:id="rId7"/>
    <p:sldId id="315" r:id="rId8"/>
    <p:sldId id="298" r:id="rId9"/>
    <p:sldId id="299" r:id="rId10"/>
    <p:sldId id="323" r:id="rId11"/>
    <p:sldId id="309" r:id="rId12"/>
    <p:sldId id="319" r:id="rId13"/>
    <p:sldId id="316" r:id="rId14"/>
    <p:sldId id="317" r:id="rId15"/>
    <p:sldId id="318" r:id="rId16"/>
    <p:sldId id="320" r:id="rId17"/>
    <p:sldId id="321" r:id="rId18"/>
    <p:sldId id="322" r:id="rId19"/>
    <p:sldId id="305" r:id="rId2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4394" autoAdjust="0"/>
  </p:normalViewPr>
  <p:slideViewPr>
    <p:cSldViewPr snapToGrid="0">
      <p:cViewPr varScale="1">
        <p:scale>
          <a:sx n="57" d="100"/>
          <a:sy n="57" d="100"/>
        </p:scale>
        <p:origin x="7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2021年7月21日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2021年7月21日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70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1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0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863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92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50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2021年7月21日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2021年7月21日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2021年7月21日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FbxSurfaceMaterial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ディフューズ、アンビエント、スペキュラなどのプロパティを取得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FbxProperty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fbx_property</a:t>
            </a:r>
            <a:r>
              <a:rPr lang="en-US" altLang="ja-JP" dirty="0" smtClean="0"/>
              <a:t> =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fbx_material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FindProperty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FbxSurfaceMaterial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sDiffuse</a:t>
            </a:r>
            <a:r>
              <a:rPr lang="en-US" altLang="ja-JP" dirty="0" smtClean="0"/>
              <a:t>);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fbx_material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FindProperty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FbxSurfaceMaterial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sAmbient</a:t>
            </a:r>
            <a:r>
              <a:rPr lang="en-US" altLang="ja-JP" dirty="0" smtClean="0"/>
              <a:t>);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fbx_material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FindProperty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FbxSurfaceMaterial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sSpecular</a:t>
            </a:r>
            <a:r>
              <a:rPr lang="en-US" altLang="ja-JP" dirty="0" smtClean="0"/>
              <a:t>);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プロパティから色やテクスチャファイルパスを取得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FbxDouble3 </a:t>
            </a:r>
            <a:r>
              <a:rPr lang="en-US" altLang="ja-JP" dirty="0" err="1" smtClean="0"/>
              <a:t>fbx_color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fbx_property.Get</a:t>
            </a:r>
            <a:r>
              <a:rPr lang="en-US" altLang="ja-JP" dirty="0" smtClean="0"/>
              <a:t>&lt;FbxDouble3&gt;();</a:t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FbxFileTexture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fbx_file_texture</a:t>
            </a:r>
            <a:r>
              <a:rPr lang="en-US" altLang="ja-JP" dirty="0" smtClean="0"/>
              <a:t> =</a:t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en-US" altLang="ja-JP" dirty="0" err="1" smtClean="0"/>
              <a:t>fbx_property.GetSrcObject</a:t>
            </a:r>
            <a:r>
              <a:rPr lang="en-US" altLang="ja-JP" dirty="0" smtClean="0"/>
              <a:t>&lt;</a:t>
            </a:r>
            <a:r>
              <a:rPr lang="en-US" altLang="ja-JP" dirty="0" err="1" smtClean="0"/>
              <a:t>FbxFileTexture</a:t>
            </a:r>
            <a:r>
              <a:rPr lang="en-US" altLang="ja-JP" dirty="0" smtClean="0"/>
              <a:t>&gt;();</a:t>
            </a:r>
            <a:br>
              <a:rPr lang="en-US" altLang="ja-JP" dirty="0" smtClean="0"/>
            </a:b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35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3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6751538" y="2586256"/>
            <a:ext cx="2392463" cy="3992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/>
          <p:cNvSpPr/>
          <p:nvPr/>
        </p:nvSpPr>
        <p:spPr>
          <a:xfrm>
            <a:off x="9382367" y="2774326"/>
            <a:ext cx="2456038" cy="1375317"/>
          </a:xfrm>
          <a:prstGeom prst="wedgeEllipseCallout">
            <a:avLst>
              <a:gd name="adj1" fmla="val -55030"/>
              <a:gd name="adj2" fmla="val 13296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色や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テクスチャを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抽出する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51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のマテリアル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837278" y="3014970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616597" y="2121571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2343291" y="2709518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4078186" y="370563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3675453" y="3491437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4078186" y="4566921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3244810" y="3922080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6381560" y="3710713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5953325" y="3894171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3491737" y="5428207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3491736" y="6120867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1463902" y="3588908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1117571" y="3935238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6683932" y="5171614"/>
            <a:ext cx="2279279" cy="377072"/>
          </a:xfrm>
          <a:prstGeom prst="roundRect">
            <a:avLst/>
          </a:prstGeom>
          <a:solidFill>
            <a:srgbClr val="FFFFD5"/>
          </a:solidFill>
          <a:ln w="28575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FbxProperty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5771016" y="5360150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40" idx="1"/>
          </p:cNvCxnSpPr>
          <p:nvPr/>
        </p:nvCxnSpPr>
        <p:spPr>
          <a:xfrm>
            <a:off x="5771016" y="5616743"/>
            <a:ext cx="937569" cy="44059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角丸四角形 2"/>
          <p:cNvSpPr/>
          <p:nvPr/>
        </p:nvSpPr>
        <p:spPr>
          <a:xfrm>
            <a:off x="3022951" y="5152666"/>
            <a:ext cx="3090441" cy="15764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5771016" y="3894171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5771015" y="3894171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角丸四角形吹き出し 4"/>
          <p:cNvSpPr/>
          <p:nvPr/>
        </p:nvSpPr>
        <p:spPr>
          <a:xfrm>
            <a:off x="120622" y="4664596"/>
            <a:ext cx="1996169" cy="1891087"/>
          </a:xfrm>
          <a:prstGeom prst="wedgeRoundRectCallout">
            <a:avLst>
              <a:gd name="adj1" fmla="val 90496"/>
              <a:gd name="adj2" fmla="val 2131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管理している。</a:t>
            </a:r>
            <a:endParaRPr kumimoji="1" lang="ja-JP" altLang="en-US" dirty="0"/>
          </a:p>
        </p:txBody>
      </p:sp>
      <p:sp>
        <p:nvSpPr>
          <p:cNvPr id="33" name="角丸四角形吹き出し 32"/>
          <p:cNvSpPr/>
          <p:nvPr/>
        </p:nvSpPr>
        <p:spPr>
          <a:xfrm>
            <a:off x="9342476" y="3014970"/>
            <a:ext cx="1996169" cy="1740487"/>
          </a:xfrm>
          <a:prstGeom prst="wedgeRoundRectCallout">
            <a:avLst>
              <a:gd name="adj1" fmla="val -195947"/>
              <a:gd name="adj2" fmla="val 38081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r>
              <a:rPr kumimoji="1" lang="ja-JP" altLang="en-US" dirty="0" smtClean="0"/>
              <a:t>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利用している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マテリアルを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err="1" smtClean="0"/>
              <a:t>FbxNode</a:t>
            </a:r>
            <a:r>
              <a:rPr kumimoji="1" lang="ja-JP" altLang="en-US" dirty="0" smtClean="0"/>
              <a:t>経由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で参照できる</a:t>
            </a:r>
            <a:endParaRPr kumimoji="1" lang="ja-JP" altLang="en-US" dirty="0"/>
          </a:p>
        </p:txBody>
      </p:sp>
      <p:sp>
        <p:nvSpPr>
          <p:cNvPr id="36" name="角丸四角形 35"/>
          <p:cNvSpPr/>
          <p:nvPr/>
        </p:nvSpPr>
        <p:spPr>
          <a:xfrm>
            <a:off x="9533749" y="5171614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37" name="角丸四角形 36"/>
          <p:cNvSpPr/>
          <p:nvPr/>
        </p:nvSpPr>
        <p:spPr>
          <a:xfrm>
            <a:off x="9533749" y="5868805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6708585" y="5868805"/>
            <a:ext cx="2279279" cy="377072"/>
          </a:xfrm>
          <a:prstGeom prst="roundRect">
            <a:avLst/>
          </a:prstGeom>
          <a:solidFill>
            <a:srgbClr val="FFFFD5"/>
          </a:solidFill>
          <a:ln w="28575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FbxProperty</a:t>
            </a:r>
            <a:endParaRPr kumimoji="1" lang="ja-JP" altLang="en-US" dirty="0"/>
          </a:p>
        </p:txBody>
      </p:sp>
      <p:cxnSp>
        <p:nvCxnSpPr>
          <p:cNvPr id="41" name="曲線コネクタ 13"/>
          <p:cNvCxnSpPr>
            <a:stCxn id="128" idx="3"/>
            <a:endCxn id="36" idx="1"/>
          </p:cNvCxnSpPr>
          <p:nvPr/>
        </p:nvCxnSpPr>
        <p:spPr>
          <a:xfrm>
            <a:off x="8963211" y="5360150"/>
            <a:ext cx="570538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13"/>
          <p:cNvCxnSpPr>
            <a:stCxn id="40" idx="3"/>
            <a:endCxn id="37" idx="1"/>
          </p:cNvCxnSpPr>
          <p:nvPr/>
        </p:nvCxnSpPr>
        <p:spPr>
          <a:xfrm>
            <a:off x="8987864" y="6057341"/>
            <a:ext cx="545885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7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FbxMesh</a:t>
            </a:r>
            <a:r>
              <a:rPr lang="ja-JP" altLang="en-US" dirty="0" smtClean="0"/>
              <a:t>からマテリアルを取り出すには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033327" y="4708856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237097" y="4708856"/>
            <a:ext cx="2279279" cy="377072"/>
          </a:xfrm>
          <a:prstGeom prst="roundRect">
            <a:avLst/>
          </a:prstGeom>
          <a:solidFill>
            <a:srgbClr val="FFFFD5"/>
          </a:solidFill>
          <a:ln w="28575">
            <a:solidFill>
              <a:srgbClr val="FFFF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FbxProperty</a:t>
            </a:r>
            <a:endParaRPr kumimoji="1" lang="ja-JP" altLang="en-US" dirty="0"/>
          </a:p>
        </p:txBody>
      </p:sp>
      <p:cxnSp>
        <p:nvCxnSpPr>
          <p:cNvPr id="6" name="曲線コネクタ 13"/>
          <p:cNvCxnSpPr>
            <a:stCxn id="4" idx="3"/>
            <a:endCxn id="5" idx="1"/>
          </p:cNvCxnSpPr>
          <p:nvPr/>
        </p:nvCxnSpPr>
        <p:spPr>
          <a:xfrm>
            <a:off x="4312606" y="4897392"/>
            <a:ext cx="924491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8086914" y="4708856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1" name="曲線コネクタ 13"/>
          <p:cNvCxnSpPr>
            <a:stCxn id="5" idx="3"/>
            <a:endCxn id="8" idx="1"/>
          </p:cNvCxnSpPr>
          <p:nvPr/>
        </p:nvCxnSpPr>
        <p:spPr>
          <a:xfrm>
            <a:off x="7516376" y="4897392"/>
            <a:ext cx="570538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841115" y="393183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14" name="曲線コネクタ 13"/>
          <p:cNvCxnSpPr>
            <a:stCxn id="13" idx="3"/>
            <a:endCxn id="4" idx="0"/>
          </p:cNvCxnSpPr>
          <p:nvPr/>
        </p:nvCxnSpPr>
        <p:spPr>
          <a:xfrm>
            <a:off x="2716254" y="4120375"/>
            <a:ext cx="456713" cy="588481"/>
          </a:xfrm>
          <a:prstGeom prst="curvedConnector2">
            <a:avLst/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 24"/>
          <p:cNvSpPr/>
          <p:nvPr/>
        </p:nvSpPr>
        <p:spPr>
          <a:xfrm>
            <a:off x="782602" y="2625180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28" name="曲線コネクタ 27"/>
          <p:cNvCxnSpPr>
            <a:stCxn id="25" idx="2"/>
            <a:endCxn id="13" idx="0"/>
          </p:cNvCxnSpPr>
          <p:nvPr/>
        </p:nvCxnSpPr>
        <p:spPr>
          <a:xfrm rot="16200000" flipH="1">
            <a:off x="1284635" y="3437788"/>
            <a:ext cx="929587" cy="58513"/>
          </a:xfrm>
          <a:prstGeom prst="curvedConnector3">
            <a:avLst>
              <a:gd name="adj1" fmla="val 50000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吹き出し 34"/>
          <p:cNvSpPr/>
          <p:nvPr/>
        </p:nvSpPr>
        <p:spPr>
          <a:xfrm>
            <a:off x="2944610" y="2345657"/>
            <a:ext cx="1581091" cy="556224"/>
          </a:xfrm>
          <a:prstGeom prst="wedgeRoundRectCallout">
            <a:avLst>
              <a:gd name="adj1" fmla="val -108580"/>
              <a:gd name="adj2" fmla="val 147588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GetNode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6" name="角丸四角形吹き出し 35"/>
          <p:cNvSpPr/>
          <p:nvPr/>
        </p:nvSpPr>
        <p:spPr>
          <a:xfrm>
            <a:off x="3165860" y="3394985"/>
            <a:ext cx="2459984" cy="556224"/>
          </a:xfrm>
          <a:prstGeom prst="wedgeRoundRectCallout">
            <a:avLst>
              <a:gd name="adj1" fmla="val -50014"/>
              <a:gd name="adj2" fmla="val 103888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GetMaterial</a:t>
            </a:r>
            <a:r>
              <a:rPr kumimoji="1" lang="en-US" altLang="ja-JP" dirty="0" smtClean="0"/>
              <a:t>(index)</a:t>
            </a:r>
            <a:endParaRPr kumimoji="1" lang="ja-JP" altLang="en-US" dirty="0"/>
          </a:p>
        </p:txBody>
      </p:sp>
      <p:sp>
        <p:nvSpPr>
          <p:cNvPr id="37" name="角丸四角形吹き出し 36"/>
          <p:cNvSpPr/>
          <p:nvPr/>
        </p:nvSpPr>
        <p:spPr>
          <a:xfrm>
            <a:off x="609600" y="5499106"/>
            <a:ext cx="5016244" cy="1153153"/>
          </a:xfrm>
          <a:prstGeom prst="wedgeRoundRectCallout">
            <a:avLst>
              <a:gd name="adj1" fmla="val 32639"/>
              <a:gd name="adj2" fmla="val -90961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FindProperty</a:t>
            </a:r>
            <a:r>
              <a:rPr kumimoji="1" lang="en-US" altLang="ja-JP" dirty="0" smtClean="0"/>
              <a:t>(</a:t>
            </a:r>
            <a:r>
              <a:rPr lang="en-US" altLang="ja-JP" dirty="0" err="1" smtClean="0"/>
              <a:t>FbxSurfaceMaterial</a:t>
            </a:r>
            <a:r>
              <a:rPr lang="en-US" altLang="ja-JP" dirty="0"/>
              <a:t>::</a:t>
            </a:r>
            <a:r>
              <a:rPr lang="en-US" altLang="ja-JP" dirty="0" err="1"/>
              <a:t>sDiffuse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引数の指定で任意のプロパティを検索する。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6376736" y="3858391"/>
            <a:ext cx="3771681" cy="556224"/>
          </a:xfrm>
          <a:prstGeom prst="wedgeRoundRectCallout">
            <a:avLst>
              <a:gd name="adj1" fmla="val -11758"/>
              <a:gd name="adj2" fmla="val 105969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GetSrcObject</a:t>
            </a:r>
            <a:r>
              <a:rPr kumimoji="1" lang="en-US" altLang="ja-JP" dirty="0"/>
              <a:t>&lt;</a:t>
            </a:r>
            <a:r>
              <a:rPr kumimoji="1" lang="en-US" altLang="ja-JP" dirty="0" err="1"/>
              <a:t>FbxFileTexture</a:t>
            </a:r>
            <a:r>
              <a:rPr kumimoji="1" lang="en-US" altLang="ja-JP" dirty="0"/>
              <a:t>&gt;()</a:t>
            </a:r>
            <a:endParaRPr kumimoji="1" lang="ja-JP" altLang="en-US" dirty="0"/>
          </a:p>
        </p:txBody>
      </p:sp>
      <p:sp>
        <p:nvSpPr>
          <p:cNvPr id="39" name="円形吹き出し 38"/>
          <p:cNvSpPr/>
          <p:nvPr/>
        </p:nvSpPr>
        <p:spPr>
          <a:xfrm>
            <a:off x="5745813" y="5661989"/>
            <a:ext cx="2974694" cy="763929"/>
          </a:xfrm>
          <a:prstGeom prst="wedgeEllipseCallout">
            <a:avLst>
              <a:gd name="adj1" fmla="val -26949"/>
              <a:gd name="adj2" fmla="val -114773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カラーデータなどを取り出せるよ。</a:t>
            </a:r>
            <a:endParaRPr kumimoji="1" lang="ja-JP" altLang="en-US" dirty="0"/>
          </a:p>
        </p:txBody>
      </p:sp>
      <p:sp>
        <p:nvSpPr>
          <p:cNvPr id="40" name="円形吹き出し 39"/>
          <p:cNvSpPr/>
          <p:nvPr/>
        </p:nvSpPr>
        <p:spPr>
          <a:xfrm>
            <a:off x="8840477" y="5590571"/>
            <a:ext cx="2615879" cy="1061688"/>
          </a:xfrm>
          <a:prstGeom prst="wedgeEllipseCallout">
            <a:avLst>
              <a:gd name="adj1" fmla="val -29550"/>
              <a:gd name="adj2" fmla="val -89754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テクスチャ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ファイルパスを取り出せるよ。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71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テクスチャがなかった時の対応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881812"/>
            <a:ext cx="10640992" cy="668824"/>
          </a:xfrm>
        </p:spPr>
        <p:txBody>
          <a:bodyPr/>
          <a:lstStyle/>
          <a:p>
            <a:r>
              <a:rPr lang="ja-JP" altLang="en-US" dirty="0" smtClean="0"/>
              <a:t>ダミーテクスチャ（真っ白なテクスチャ）を利用しよう。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250065" y="4247909"/>
            <a:ext cx="8993529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Texture2D </a:t>
            </a:r>
            <a:r>
              <a:rPr lang="en-US" altLang="ja-JP" dirty="0" err="1"/>
              <a:t>diffuse_map</a:t>
            </a:r>
            <a:r>
              <a:rPr lang="en-US" altLang="ja-JP" dirty="0"/>
              <a:t> : register(t0);</a:t>
            </a:r>
          </a:p>
          <a:p>
            <a:r>
              <a:rPr lang="en-US" altLang="ja-JP" dirty="0" err="1"/>
              <a:t>SamplerState</a:t>
            </a:r>
            <a:r>
              <a:rPr lang="en-US" altLang="ja-JP" dirty="0"/>
              <a:t> </a:t>
            </a:r>
            <a:r>
              <a:rPr lang="en-US" altLang="ja-JP" dirty="0" err="1"/>
              <a:t>diffuse_map_sampler_state</a:t>
            </a:r>
            <a:r>
              <a:rPr lang="en-US" altLang="ja-JP" dirty="0"/>
              <a:t> : register(s0);</a:t>
            </a:r>
          </a:p>
          <a:p>
            <a:endParaRPr lang="ja-JP" altLang="en-US" dirty="0"/>
          </a:p>
          <a:p>
            <a:r>
              <a:rPr lang="en-US" altLang="ja-JP" dirty="0"/>
              <a:t>float4 main(VS_OUT pin) : SV_TARGET</a:t>
            </a:r>
          </a:p>
          <a:p>
            <a:r>
              <a:rPr lang="en-US" altLang="ja-JP" dirty="0"/>
              <a:t>{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    </a:t>
            </a:r>
            <a:r>
              <a:rPr lang="en-US" altLang="ja-JP" dirty="0" smtClean="0"/>
              <a:t>return </a:t>
            </a:r>
            <a:r>
              <a:rPr lang="en-US" altLang="ja-JP" dirty="0" err="1"/>
              <a:t>diffuse_map.Sample</a:t>
            </a:r>
            <a:r>
              <a:rPr lang="en-US" altLang="ja-JP" dirty="0"/>
              <a:t>(</a:t>
            </a:r>
            <a:r>
              <a:rPr lang="en-US" altLang="ja-JP" dirty="0" err="1"/>
              <a:t>diffuse_map_sampler_state</a:t>
            </a:r>
            <a:r>
              <a:rPr lang="en-US" altLang="ja-JP" dirty="0"/>
              <a:t>, </a:t>
            </a:r>
            <a:r>
              <a:rPr lang="en-US" altLang="ja-JP" dirty="0" err="1"/>
              <a:t>pin.texcoord</a:t>
            </a:r>
            <a:r>
              <a:rPr lang="en-US" altLang="ja-JP" dirty="0"/>
              <a:t>) * </a:t>
            </a:r>
            <a:r>
              <a:rPr lang="en-US" altLang="ja-JP" dirty="0" err="1"/>
              <a:t>pin.color</a:t>
            </a:r>
            <a:r>
              <a:rPr lang="en-US" altLang="ja-JP" dirty="0"/>
              <a:t>;</a:t>
            </a:r>
          </a:p>
          <a:p>
            <a:r>
              <a:rPr lang="en-US" altLang="ja-JP" dirty="0"/>
              <a:t>}</a:t>
            </a:r>
            <a:endParaRPr kumimoji="1" lang="ja-JP" altLang="en-US" dirty="0" err="1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50065" y="3029940"/>
            <a:ext cx="6609145" cy="3696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context-</a:t>
            </a:r>
            <a:r>
              <a:rPr lang="en-US" altLang="ja-JP" dirty="0"/>
              <a:t>&gt;</a:t>
            </a:r>
            <a:r>
              <a:rPr lang="en-US" altLang="ja-JP" dirty="0" err="1"/>
              <a:t>PSSetShaderResources</a:t>
            </a:r>
            <a:r>
              <a:rPr lang="en-US" altLang="ja-JP" dirty="0"/>
              <a:t>(0, 1, </a:t>
            </a:r>
            <a:r>
              <a:rPr lang="en-US" altLang="ja-JP" dirty="0" smtClean="0"/>
              <a:t>&amp;</a:t>
            </a:r>
            <a:r>
              <a:rPr lang="en-US" altLang="ja-JP" dirty="0" err="1" smtClean="0"/>
              <a:t>shader_resource_view</a:t>
            </a:r>
            <a:r>
              <a:rPr lang="en-US" altLang="ja-JP" dirty="0"/>
              <a:t>);</a:t>
            </a:r>
            <a:endParaRPr kumimoji="1" lang="ja-JP" altLang="en-US" dirty="0" smtClean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50066" y="2668891"/>
            <a:ext cx="221076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skinned_mesh.cpp</a:t>
            </a:r>
            <a:endParaRPr kumimoji="1" lang="ja-JP" altLang="en-US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50065" y="3878576"/>
            <a:ext cx="259273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skinned_mesh_ps.hlsl</a:t>
            </a:r>
            <a:endParaRPr kumimoji="1" lang="ja-JP" altLang="en-US" dirty="0" smtClean="0"/>
          </a:p>
        </p:txBody>
      </p:sp>
      <p:sp>
        <p:nvSpPr>
          <p:cNvPr id="8" name="円形吹き出し 7"/>
          <p:cNvSpPr/>
          <p:nvPr/>
        </p:nvSpPr>
        <p:spPr>
          <a:xfrm>
            <a:off x="8152435" y="2968011"/>
            <a:ext cx="4039565" cy="1076446"/>
          </a:xfrm>
          <a:prstGeom prst="wedgeEllipseCallout">
            <a:avLst>
              <a:gd name="adj1" fmla="val -53062"/>
              <a:gd name="adj2" fmla="val -23946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こいつが</a:t>
            </a:r>
            <a:r>
              <a:rPr kumimoji="1" lang="en-US" altLang="ja-JP" dirty="0" err="1" smtClean="0"/>
              <a:t>nullptr</a:t>
            </a:r>
            <a:r>
              <a:rPr kumimoji="1" lang="ja-JP" altLang="en-US" dirty="0" smtClean="0"/>
              <a:t>だと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ピクセルシェーダーが正常に動かない</a:t>
            </a:r>
            <a:endParaRPr kumimoji="1" lang="ja-JP" altLang="en-US" dirty="0"/>
          </a:p>
        </p:txBody>
      </p:sp>
      <p:sp>
        <p:nvSpPr>
          <p:cNvPr id="9" name="円形吹き出し 8"/>
          <p:cNvSpPr/>
          <p:nvPr/>
        </p:nvSpPr>
        <p:spPr>
          <a:xfrm>
            <a:off x="6921662" y="4354511"/>
            <a:ext cx="5034987" cy="1076446"/>
          </a:xfrm>
          <a:prstGeom prst="wedgeEllipseCallout">
            <a:avLst>
              <a:gd name="adj1" fmla="val -63367"/>
              <a:gd name="adj2" fmla="val 56699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ダミーテクスチャを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設定することで同じピクセルシェーダーを利用できる。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ダミーテクスチャ生成のための設定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600" y="1968274"/>
            <a:ext cx="10972800" cy="477053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// 1x1</a:t>
            </a:r>
            <a:r>
              <a:rPr kumimoji="1" lang="ja-JP" altLang="en-US" sz="1600" dirty="0"/>
              <a:t>のテクスチャとして作る</a:t>
            </a:r>
          </a:p>
          <a:p>
            <a:r>
              <a:rPr kumimoji="1" lang="en-US" altLang="ja-JP" sz="1600" dirty="0"/>
              <a:t>D3D11_TEXTURE2D_DESC texture2d_desc = {};</a:t>
            </a:r>
          </a:p>
          <a:p>
            <a:r>
              <a:rPr kumimoji="1" lang="en-US" altLang="ja-JP" sz="1600" dirty="0"/>
              <a:t>texture2d_desc.Width = 1;</a:t>
            </a:r>
          </a:p>
          <a:p>
            <a:r>
              <a:rPr kumimoji="1" lang="en-US" altLang="ja-JP" sz="1600" dirty="0"/>
              <a:t>texture2d_desc.Height = 1;</a:t>
            </a:r>
          </a:p>
          <a:p>
            <a:r>
              <a:rPr kumimoji="1" lang="en-US" altLang="ja-JP" sz="1600" dirty="0"/>
              <a:t>texture2d_desc.MipLevels = 1;</a:t>
            </a:r>
          </a:p>
          <a:p>
            <a:r>
              <a:rPr kumimoji="1" lang="en-US" altLang="ja-JP" sz="1600" dirty="0"/>
              <a:t>texture2d_desc.ArraySize = 1;</a:t>
            </a:r>
          </a:p>
          <a:p>
            <a:r>
              <a:rPr kumimoji="1" lang="en-US" altLang="ja-JP" sz="1600" dirty="0"/>
              <a:t>texture2d_desc.Format = DXGI_FORMAT_R8G8B8A8_UNORM;</a:t>
            </a:r>
          </a:p>
          <a:p>
            <a:r>
              <a:rPr kumimoji="1" lang="en-US" altLang="ja-JP" sz="1600" dirty="0"/>
              <a:t>texture2d_desc.SampleDesc.Count = 1;</a:t>
            </a:r>
          </a:p>
          <a:p>
            <a:r>
              <a:rPr kumimoji="1" lang="en-US" altLang="ja-JP" sz="1600" dirty="0"/>
              <a:t>texture2d_desc.SampleDesc.Quality = 0;</a:t>
            </a:r>
          </a:p>
          <a:p>
            <a:r>
              <a:rPr kumimoji="1" lang="en-US" altLang="ja-JP" sz="1600" dirty="0"/>
              <a:t>texture2d_desc.Usage = D3D11_USAGE_DEFAULT;</a:t>
            </a:r>
          </a:p>
          <a:p>
            <a:r>
              <a:rPr kumimoji="1" lang="en-US" altLang="ja-JP" sz="1600" dirty="0"/>
              <a:t>texture2d_desc.BindFlags = D3D11_BIND_SHADER_RESOURCE;</a:t>
            </a:r>
          </a:p>
          <a:p>
            <a:r>
              <a:rPr kumimoji="1" lang="en-US" altLang="ja-JP" sz="1600" dirty="0"/>
              <a:t>texture2d_desc.CPUAccessFlags = 0;</a:t>
            </a:r>
          </a:p>
          <a:p>
            <a:r>
              <a:rPr kumimoji="1" lang="en-US" altLang="ja-JP" sz="1600" dirty="0"/>
              <a:t>texture2d_desc.MiscFlags = 0</a:t>
            </a:r>
            <a:r>
              <a:rPr kumimoji="1" lang="en-US" altLang="ja-JP" sz="1600" dirty="0" smtClean="0"/>
              <a:t>;</a:t>
            </a:r>
            <a:endParaRPr kumimoji="1" lang="en-US" altLang="ja-JP" sz="1600" dirty="0"/>
          </a:p>
          <a:p>
            <a:r>
              <a:rPr kumimoji="1" lang="en-US" altLang="ja-JP" sz="1600" dirty="0"/>
              <a:t>// </a:t>
            </a:r>
            <a:r>
              <a:rPr kumimoji="1" lang="ja-JP" altLang="en-US" sz="1600" dirty="0"/>
              <a:t>白色のデータを設定</a:t>
            </a:r>
          </a:p>
          <a:p>
            <a:r>
              <a:rPr kumimoji="1" lang="en-US" altLang="ja-JP" sz="1600" dirty="0"/>
              <a:t>D3D11_SUBRESOURCE_DATA </a:t>
            </a:r>
            <a:r>
              <a:rPr kumimoji="1" lang="en-US" altLang="ja-JP" sz="1600" dirty="0" err="1"/>
              <a:t>subresource_data</a:t>
            </a:r>
            <a:r>
              <a:rPr kumimoji="1" lang="en-US" altLang="ja-JP" sz="1600" dirty="0"/>
              <a:t> = {};</a:t>
            </a:r>
          </a:p>
          <a:p>
            <a:r>
              <a:rPr kumimoji="1" lang="en-US" altLang="ja-JP" sz="1600" dirty="0" err="1"/>
              <a:t>u_int</a:t>
            </a:r>
            <a:r>
              <a:rPr kumimoji="1" lang="en-US" altLang="ja-JP" sz="1600" dirty="0"/>
              <a:t> color = 0xFFFFFFFF;</a:t>
            </a:r>
          </a:p>
          <a:p>
            <a:r>
              <a:rPr kumimoji="1" lang="en-US" altLang="ja-JP" sz="1600" dirty="0" err="1"/>
              <a:t>subresource_data.pSysMem</a:t>
            </a:r>
            <a:r>
              <a:rPr kumimoji="1" lang="en-US" altLang="ja-JP" sz="1600" dirty="0"/>
              <a:t> = &amp;color;</a:t>
            </a:r>
          </a:p>
          <a:p>
            <a:r>
              <a:rPr kumimoji="1" lang="en-US" altLang="ja-JP" sz="1600" dirty="0" err="1"/>
              <a:t>subresource_data.SysMemPitch</a:t>
            </a:r>
            <a:r>
              <a:rPr kumimoji="1" lang="en-US" altLang="ja-JP" sz="1600" dirty="0"/>
              <a:t> = 4;</a:t>
            </a:r>
          </a:p>
          <a:p>
            <a:r>
              <a:rPr kumimoji="1" lang="en-US" altLang="ja-JP" sz="1600" dirty="0" err="1"/>
              <a:t>subresource_data.SysMemSlicePitch</a:t>
            </a:r>
            <a:r>
              <a:rPr kumimoji="1" lang="en-US" altLang="ja-JP" sz="1600" dirty="0"/>
              <a:t> = 4;</a:t>
            </a:r>
          </a:p>
        </p:txBody>
      </p:sp>
    </p:spTree>
    <p:extLst>
      <p:ext uri="{BB962C8B-B14F-4D97-AF65-F5344CB8AC3E}">
        <p14:creationId xmlns:p14="http://schemas.microsoft.com/office/powerpoint/2010/main" val="148919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ダミーテクスチャ生成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599" y="2023358"/>
            <a:ext cx="10972801" cy="35394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// </a:t>
            </a:r>
            <a:r>
              <a:rPr kumimoji="1" lang="ja-JP" altLang="en-US" sz="1600" dirty="0"/>
              <a:t>テクスチャの生成</a:t>
            </a:r>
          </a:p>
          <a:p>
            <a:r>
              <a:rPr kumimoji="1" lang="en-US" altLang="ja-JP" sz="1600" dirty="0"/>
              <a:t>ID3D11Texture2D *texture2d;</a:t>
            </a:r>
          </a:p>
          <a:p>
            <a:r>
              <a:rPr kumimoji="1" lang="en-US" altLang="ja-JP" sz="1600" dirty="0" err="1"/>
              <a:t>hr</a:t>
            </a:r>
            <a:r>
              <a:rPr kumimoji="1" lang="en-US" altLang="ja-JP" sz="1600" dirty="0"/>
              <a:t> = device-&gt;CreateTexture2D(&amp;texture2d_desc, &amp;</a:t>
            </a:r>
            <a:r>
              <a:rPr kumimoji="1" lang="en-US" altLang="ja-JP" sz="1600" dirty="0" err="1"/>
              <a:t>subresource_data</a:t>
            </a:r>
            <a:r>
              <a:rPr kumimoji="1" lang="en-US" altLang="ja-JP" sz="1600" dirty="0"/>
              <a:t>, &amp;texture2d);</a:t>
            </a:r>
          </a:p>
          <a:p>
            <a:r>
              <a:rPr kumimoji="1" lang="en-US" altLang="ja-JP" sz="1600" dirty="0"/>
              <a:t>_ASSERT_EXPR(SUCCEEDED(</a:t>
            </a:r>
            <a:r>
              <a:rPr kumimoji="1" lang="en-US" altLang="ja-JP" sz="1600" dirty="0" err="1"/>
              <a:t>hr</a:t>
            </a:r>
            <a:r>
              <a:rPr kumimoji="1" lang="en-US" altLang="ja-JP" sz="1600" dirty="0"/>
              <a:t>), </a:t>
            </a:r>
            <a:r>
              <a:rPr kumimoji="1" lang="en-US" altLang="ja-JP" sz="1600" dirty="0" err="1"/>
              <a:t>hr_trace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hr</a:t>
            </a:r>
            <a:r>
              <a:rPr kumimoji="1" lang="en-US" altLang="ja-JP" sz="1600" dirty="0"/>
              <a:t>));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/>
              <a:t>D3D11_SHADER_RESOURCE_VIEW_DESC </a:t>
            </a:r>
            <a:r>
              <a:rPr kumimoji="1" lang="en-US" altLang="ja-JP" sz="1600" dirty="0" err="1"/>
              <a:t>shader_resource_view_desc</a:t>
            </a:r>
            <a:r>
              <a:rPr kumimoji="1" lang="en-US" altLang="ja-JP" sz="1600" dirty="0"/>
              <a:t> = {};</a:t>
            </a:r>
          </a:p>
          <a:p>
            <a:r>
              <a:rPr kumimoji="1" lang="en-US" altLang="ja-JP" sz="1600" dirty="0" err="1"/>
              <a:t>shader_resource_view_desc.Format</a:t>
            </a:r>
            <a:r>
              <a:rPr kumimoji="1" lang="en-US" altLang="ja-JP" sz="1600" dirty="0"/>
              <a:t> = DXGI_FORMAT_R8G8B8A8_UNORM;</a:t>
            </a:r>
          </a:p>
          <a:p>
            <a:r>
              <a:rPr kumimoji="1" lang="en-US" altLang="ja-JP" sz="1600" dirty="0" err="1"/>
              <a:t>shader_resource_view_desc.ViewDimension</a:t>
            </a:r>
            <a:r>
              <a:rPr kumimoji="1" lang="en-US" altLang="ja-JP" sz="1600" dirty="0"/>
              <a:t> = D3D11_SRV_DIMENSION_TEXTURE2D;</a:t>
            </a:r>
          </a:p>
          <a:p>
            <a:r>
              <a:rPr kumimoji="1" lang="en-US" altLang="ja-JP" sz="1600" dirty="0"/>
              <a:t>shader_resource_view_desc.Texture2D.MipLevels = 1</a:t>
            </a:r>
            <a:r>
              <a:rPr kumimoji="1" lang="en-US" altLang="ja-JP" sz="1600" dirty="0" smtClean="0"/>
              <a:t>;</a:t>
            </a:r>
          </a:p>
          <a:p>
            <a:endParaRPr kumimoji="1" lang="en-US" altLang="ja-JP" sz="1600" dirty="0"/>
          </a:p>
          <a:p>
            <a:r>
              <a:rPr kumimoji="1" lang="en-US" altLang="ja-JP" sz="1600" dirty="0" err="1"/>
              <a:t>hr</a:t>
            </a:r>
            <a:r>
              <a:rPr kumimoji="1" lang="en-US" altLang="ja-JP" sz="1600" dirty="0"/>
              <a:t> = device-&gt;</a:t>
            </a:r>
            <a:r>
              <a:rPr kumimoji="1" lang="en-US" altLang="ja-JP" sz="1600" dirty="0" err="1"/>
              <a:t>CreateShaderResourceView</a:t>
            </a:r>
            <a:r>
              <a:rPr kumimoji="1" lang="en-US" altLang="ja-JP" sz="1600" dirty="0"/>
              <a:t>(texture2d</a:t>
            </a:r>
            <a:r>
              <a:rPr kumimoji="1" lang="en-US" altLang="ja-JP" sz="1600" dirty="0" smtClean="0"/>
              <a:t>,</a:t>
            </a:r>
            <a:r>
              <a:rPr kumimoji="1" lang="ja-JP" altLang="en-US" sz="1600" dirty="0"/>
              <a:t> </a:t>
            </a:r>
            <a:r>
              <a:rPr kumimoji="1" lang="en-US" altLang="ja-JP" sz="1600" dirty="0" smtClean="0"/>
              <a:t>&amp;</a:t>
            </a:r>
            <a:r>
              <a:rPr kumimoji="1" lang="en-US" altLang="ja-JP" sz="1600" dirty="0" err="1"/>
              <a:t>shader_resource_view_desc</a:t>
            </a:r>
            <a:r>
              <a:rPr kumimoji="1" lang="en-US" altLang="ja-JP" sz="1600" dirty="0" smtClean="0"/>
              <a:t>, &amp;</a:t>
            </a:r>
            <a:r>
              <a:rPr kumimoji="1" lang="en-US" altLang="ja-JP" sz="1600" dirty="0" err="1"/>
              <a:t>diffuse.shader_resource_view</a:t>
            </a:r>
            <a:r>
              <a:rPr kumimoji="1" lang="en-US" altLang="ja-JP" sz="1600" dirty="0"/>
              <a:t>);</a:t>
            </a:r>
          </a:p>
          <a:p>
            <a:r>
              <a:rPr kumimoji="1" lang="en-US" altLang="ja-JP" sz="1600" dirty="0"/>
              <a:t>_ASSERT_EXPR(SUCCEEDED(</a:t>
            </a:r>
            <a:r>
              <a:rPr kumimoji="1" lang="en-US" altLang="ja-JP" sz="1600" dirty="0" err="1"/>
              <a:t>hr</a:t>
            </a:r>
            <a:r>
              <a:rPr kumimoji="1" lang="en-US" altLang="ja-JP" sz="1600" dirty="0"/>
              <a:t>), </a:t>
            </a:r>
            <a:r>
              <a:rPr kumimoji="1" lang="en-US" altLang="ja-JP" sz="1600" dirty="0" err="1"/>
              <a:t>hr_trace</a:t>
            </a:r>
            <a:r>
              <a:rPr kumimoji="1" lang="en-US" altLang="ja-JP" sz="1600" dirty="0"/>
              <a:t>(</a:t>
            </a:r>
            <a:r>
              <a:rPr kumimoji="1" lang="en-US" altLang="ja-JP" sz="1600" dirty="0" err="1"/>
              <a:t>hr</a:t>
            </a:r>
            <a:r>
              <a:rPr kumimoji="1" lang="en-US" altLang="ja-JP" sz="1600" dirty="0" smtClean="0"/>
              <a:t>));</a:t>
            </a:r>
            <a:endParaRPr kumimoji="1" lang="en-US" altLang="ja-JP" sz="1600" dirty="0"/>
          </a:p>
          <a:p>
            <a:r>
              <a:rPr kumimoji="1" lang="en-US" altLang="ja-JP" sz="1600" dirty="0"/>
              <a:t>// </a:t>
            </a:r>
            <a:r>
              <a:rPr kumimoji="1" lang="ja-JP" altLang="en-US" sz="1600" dirty="0"/>
              <a:t>必要ないので開放する</a:t>
            </a:r>
          </a:p>
          <a:p>
            <a:r>
              <a:rPr kumimoji="1" lang="en-US" altLang="ja-JP" sz="1600" dirty="0"/>
              <a:t>texture2d-&gt;Release();</a:t>
            </a:r>
          </a:p>
        </p:txBody>
      </p:sp>
    </p:spTree>
    <p:extLst>
      <p:ext uri="{BB962C8B-B14F-4D97-AF65-F5344CB8AC3E}">
        <p14:creationId xmlns:p14="http://schemas.microsoft.com/office/powerpoint/2010/main" val="316117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テクスチャ座標の取り出し（予備知識）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１つの頂点に複数のテクスチャ座標が存在する可能性がある。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複数のテクスチャのそれぞれ別のテクスチャ座標の色を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サンプリングするときなどに使う。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マルチテクスチャ、マルチＵＶと呼ばれる場合がある。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では</a:t>
            </a:r>
            <a:r>
              <a:rPr kumimoji="1" lang="en-US" altLang="ja-JP" dirty="0" err="1" smtClean="0"/>
              <a:t>UVSet</a:t>
            </a:r>
            <a:r>
              <a:rPr kumimoji="1" lang="ja-JP" altLang="en-US" dirty="0" smtClean="0"/>
              <a:t>という単位でテクスチャ座標を管理している。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 smtClean="0"/>
              <a:t>UVSet</a:t>
            </a:r>
            <a:r>
              <a:rPr lang="ja-JP" altLang="en-US" dirty="0" smtClean="0"/>
              <a:t>の名前を指定してテクスチャ座標を取り出す。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72292" y="5485781"/>
            <a:ext cx="1733126" cy="1134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Position[]</a:t>
            </a:r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3068110" y="5485781"/>
            <a:ext cx="1733126" cy="1134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Normal[]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5418900" y="5485780"/>
            <a:ext cx="1733126" cy="1134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Texcoord</a:t>
            </a:r>
            <a:r>
              <a:rPr kumimoji="1" lang="en-US" altLang="ja-JP" sz="2000" dirty="0" smtClean="0"/>
              <a:t>[]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(UV0)</a:t>
            </a:r>
            <a:endParaRPr kumimoji="1" lang="ja-JP" altLang="en-US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7634087" y="5485780"/>
            <a:ext cx="1733126" cy="11349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Texcoord</a:t>
            </a:r>
            <a:r>
              <a:rPr kumimoji="1" lang="en-US" altLang="ja-JP" sz="2000" dirty="0" smtClean="0"/>
              <a:t>[]</a:t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>(UV1)</a:t>
            </a:r>
            <a:endParaRPr kumimoji="1" lang="ja-JP" altLang="en-US" sz="2000" dirty="0"/>
          </a:p>
        </p:txBody>
      </p:sp>
      <p:sp>
        <p:nvSpPr>
          <p:cNvPr id="9" name="円形吹き出し 8"/>
          <p:cNvSpPr/>
          <p:nvPr/>
        </p:nvSpPr>
        <p:spPr>
          <a:xfrm>
            <a:off x="9398990" y="4953965"/>
            <a:ext cx="2801074" cy="1324915"/>
          </a:xfrm>
          <a:prstGeom prst="wedgeEllipseCallout">
            <a:avLst>
              <a:gd name="adj1" fmla="val -65874"/>
              <a:gd name="adj2" fmla="val 45617"/>
            </a:avLst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テクスチャ座標データには名前がついている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40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からマテリアルデータを抽出する。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テクスチャマッピングされたメッシュの描画する。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マテリアル色が設定されたメッシュの描画する。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マテリアル情報がないメッシュの描画する。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86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マテリアル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テクスチャ</a:t>
            </a:r>
            <a:endParaRPr lang="en-US" altLang="ja-JP" dirty="0" smtClean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11" name="コンテンツ プレースホルダー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cube.001.0.fbx</a:t>
            </a: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cube.001.1.fbx</a:t>
            </a: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6695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9" name="コンテンツ プレースホルダー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cube.001.2.fbx</a:t>
            </a:r>
            <a:endParaRPr kumimoji="1" lang="ja-JP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2307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cube.000.fbx</a:t>
            </a:r>
            <a:endParaRPr kumimoji="1" lang="ja-JP" altLang="en-US" dirty="0" err="1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マテリアルのおさらい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色データやテクスチャデータを使ってポリゴンに色をつける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8" y="2643055"/>
            <a:ext cx="2507728" cy="36358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48" y="2643055"/>
            <a:ext cx="2667796" cy="36053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262" y="2935480"/>
            <a:ext cx="2372810" cy="236538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1384" y="2921473"/>
            <a:ext cx="2401016" cy="239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4131732" y="5137898"/>
            <a:ext cx="6146657" cy="15449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8788028" y="3547389"/>
            <a:ext cx="2864386" cy="1520327"/>
          </a:xfrm>
          <a:prstGeom prst="wedgeEllipseCallout">
            <a:avLst>
              <a:gd name="adj1" fmla="val -39665"/>
              <a:gd name="adj2" fmla="val 49886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はここを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学習します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1911</TotalTime>
  <Words>497</Words>
  <Application>Microsoft Office PowerPoint</Application>
  <PresentationFormat>ワイド画面</PresentationFormat>
  <Paragraphs>214</Paragraphs>
  <Slides>19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実行結果</vt:lpstr>
      <vt:lpstr>実行結果</vt:lpstr>
      <vt:lpstr>実行結果</vt:lpstr>
      <vt:lpstr>マテリアルのおさらい</vt:lpstr>
      <vt:lpstr>FBXの全体的な構造</vt:lpstr>
      <vt:lpstr>FBXの全体的な構造</vt:lpstr>
      <vt:lpstr>FbxSurfaceMaterial</vt:lpstr>
      <vt:lpstr>課題でのskinned_meshの構造</vt:lpstr>
      <vt:lpstr>課題でのskinned_meshの構造</vt:lpstr>
      <vt:lpstr>FBXのマテリアル</vt:lpstr>
      <vt:lpstr>FbxMeshからマテリアルを取り出すには</vt:lpstr>
      <vt:lpstr>テクスチャがなかった時の対応</vt:lpstr>
      <vt:lpstr>ダミーテクスチャ生成のための設定</vt:lpstr>
      <vt:lpstr>ダミーテクスチャ生成</vt:lpstr>
      <vt:lpstr>テクスチャ座標の取り出し（予備知識）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113</cp:revision>
  <dcterms:created xsi:type="dcterms:W3CDTF">2019-03-17T05:51:21Z</dcterms:created>
  <dcterms:modified xsi:type="dcterms:W3CDTF">2021-07-21T07:30:16Z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