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72" r:id="rId2"/>
    <p:sldId id="273" r:id="rId3"/>
    <p:sldId id="286" r:id="rId4"/>
    <p:sldId id="313" r:id="rId5"/>
    <p:sldId id="329" r:id="rId6"/>
    <p:sldId id="298" r:id="rId7"/>
    <p:sldId id="299" r:id="rId8"/>
    <p:sldId id="309" r:id="rId9"/>
    <p:sldId id="319" r:id="rId10"/>
    <p:sldId id="330" r:id="rId11"/>
    <p:sldId id="337" r:id="rId12"/>
    <p:sldId id="332" r:id="rId13"/>
    <p:sldId id="331" r:id="rId14"/>
    <p:sldId id="333" r:id="rId15"/>
    <p:sldId id="335" r:id="rId16"/>
    <p:sldId id="334" r:id="rId17"/>
    <p:sldId id="336" r:id="rId18"/>
    <p:sldId id="305" r:id="rId19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4394" autoAdjust="0"/>
  </p:normalViewPr>
  <p:slideViewPr>
    <p:cSldViewPr snapToGrid="0">
      <p:cViewPr varScale="1">
        <p:scale>
          <a:sx n="86" d="100"/>
          <a:sy n="86" d="100"/>
        </p:scale>
        <p:origin x="126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2021年7月27日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2021年7月27日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090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0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430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508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7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2021年7月27日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2021年7月27日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2021年7月27日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UNIT21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err="1" smtClean="0"/>
              <a:t>には</a:t>
            </a:r>
            <a:r>
              <a:rPr lang="ja-JP" altLang="en-US" dirty="0" smtClean="0"/>
              <a:t>メッシュ</a:t>
            </a:r>
            <a:r>
              <a:rPr lang="ja-JP" altLang="en-US" dirty="0"/>
              <a:t>データ</a:t>
            </a:r>
            <a:r>
              <a:rPr lang="ja-JP" altLang="en-US" dirty="0" smtClean="0"/>
              <a:t>が複数存在する。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298904" y="2974873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078223" y="2081474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6" name="曲線コネクタ 10"/>
          <p:cNvCxnSpPr>
            <a:stCxn id="5" idx="2"/>
            <a:endCxn id="4" idx="1"/>
          </p:cNvCxnSpPr>
          <p:nvPr/>
        </p:nvCxnSpPr>
        <p:spPr>
          <a:xfrm rot="16200000" flipH="1">
            <a:off x="1804917" y="2669421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3539812" y="3665538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8" name="曲線コネクタ 13"/>
          <p:cNvCxnSpPr>
            <a:stCxn id="4" idx="2"/>
            <a:endCxn id="7" idx="1"/>
          </p:cNvCxnSpPr>
          <p:nvPr/>
        </p:nvCxnSpPr>
        <p:spPr>
          <a:xfrm rot="16200000" flipH="1">
            <a:off x="3137079" y="3451340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3539812" y="452682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10" name="曲線コネクタ 13"/>
          <p:cNvCxnSpPr>
            <a:stCxn id="4" idx="2"/>
            <a:endCxn id="9" idx="1"/>
          </p:cNvCxnSpPr>
          <p:nvPr/>
        </p:nvCxnSpPr>
        <p:spPr>
          <a:xfrm rot="16200000" flipH="1">
            <a:off x="2706436" y="3881983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5843186" y="3670616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12" name="曲線コネクタ 13"/>
          <p:cNvCxnSpPr>
            <a:stCxn id="7" idx="3"/>
            <a:endCxn id="11" idx="1"/>
          </p:cNvCxnSpPr>
          <p:nvPr/>
        </p:nvCxnSpPr>
        <p:spPr>
          <a:xfrm>
            <a:off x="5414951" y="3854074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5843186" y="4526824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28" name="曲線コネクタ 13"/>
          <p:cNvCxnSpPr>
            <a:stCxn id="9" idx="3"/>
            <a:endCxn id="27" idx="1"/>
          </p:cNvCxnSpPr>
          <p:nvPr/>
        </p:nvCxnSpPr>
        <p:spPr>
          <a:xfrm>
            <a:off x="5414951" y="4715360"/>
            <a:ext cx="428235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629068" y="3467667"/>
            <a:ext cx="2311165" cy="157642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角丸四角形吹き出し 33"/>
          <p:cNvSpPr/>
          <p:nvPr/>
        </p:nvSpPr>
        <p:spPr>
          <a:xfrm>
            <a:off x="7028313" y="5247044"/>
            <a:ext cx="3407277" cy="1096606"/>
          </a:xfrm>
          <a:prstGeom prst="wedgeRoundRectCallout">
            <a:avLst>
              <a:gd name="adj1" fmla="val -60934"/>
              <a:gd name="adj2" fmla="val -5761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このメッシュデータを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すべて描画できるようにする。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1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三角形化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DirectX</a:t>
            </a:r>
            <a:r>
              <a:rPr kumimoji="1" lang="ja-JP" altLang="en-US" dirty="0" smtClean="0"/>
              <a:t>でポリゴンを描画するには三角形化する必要がある</a:t>
            </a:r>
            <a:endParaRPr kumimoji="1" lang="en-US" altLang="ja-JP" dirty="0" smtClean="0"/>
          </a:p>
          <a:p>
            <a:r>
              <a:rPr lang="en-US" altLang="ja-JP" dirty="0" smtClean="0"/>
              <a:t>FBX SDK</a:t>
            </a:r>
            <a:r>
              <a:rPr lang="ja-JP" altLang="en-US" dirty="0" smtClean="0"/>
              <a:t>では三角形化する関数が用意されている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fbx_converter.Triangulate</a:t>
            </a:r>
            <a:r>
              <a:rPr lang="en-US" altLang="ja-JP" dirty="0" smtClean="0"/>
              <a:t>()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74340"/>
            <a:ext cx="5281640" cy="270454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74340"/>
            <a:ext cx="5282306" cy="270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メッシュを表示するための位置や姿勢のデータ</a:t>
            </a:r>
            <a:endParaRPr kumimoji="1" lang="en-US" altLang="ja-JP" dirty="0" smtClean="0"/>
          </a:p>
          <a:p>
            <a:r>
              <a:rPr lang="en-US" altLang="ja-JP" dirty="0" err="1" smtClean="0"/>
              <a:t>fbx_mesh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GetNode</a:t>
            </a:r>
            <a:r>
              <a:rPr lang="en-US" altLang="ja-JP" dirty="0" smtClean="0"/>
              <a:t>()-&gt;</a:t>
            </a:r>
            <a:r>
              <a:rPr lang="en-US" altLang="ja-JP" dirty="0" err="1"/>
              <a:t>EvaluateGlobalTransform</a:t>
            </a:r>
            <a:r>
              <a:rPr lang="en-US" altLang="ja-JP" dirty="0"/>
              <a:t>(0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496" y="3248994"/>
            <a:ext cx="8071988" cy="3330934"/>
          </a:xfrm>
          <a:prstGeom prst="rect">
            <a:avLst/>
          </a:prstGeom>
        </p:spPr>
      </p:pic>
      <p:sp>
        <p:nvSpPr>
          <p:cNvPr id="5" name="楕円 4"/>
          <p:cNvSpPr/>
          <p:nvPr/>
        </p:nvSpPr>
        <p:spPr>
          <a:xfrm>
            <a:off x="5765833" y="4800600"/>
            <a:ext cx="205740" cy="2057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8365359" y="4800600"/>
            <a:ext cx="205740" cy="2057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/>
          <p:cNvSpPr/>
          <p:nvPr/>
        </p:nvSpPr>
        <p:spPr>
          <a:xfrm>
            <a:off x="10596814" y="4800161"/>
            <a:ext cx="205740" cy="2057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285348" y="5182274"/>
            <a:ext cx="2629302" cy="1096606"/>
          </a:xfrm>
          <a:prstGeom prst="wedgeRoundRectCallout">
            <a:avLst>
              <a:gd name="adj1" fmla="val 152078"/>
              <a:gd name="adj2" fmla="val -7116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今回だとこの辺の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/>
              <a:t>位置</a:t>
            </a:r>
            <a:r>
              <a:rPr kumimoji="1" lang="ja-JP" altLang="en-US" dirty="0" smtClean="0"/>
              <a:t>情報がとれる。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285348" y="3248994"/>
            <a:ext cx="2629302" cy="1096606"/>
          </a:xfrm>
          <a:prstGeom prst="wedgeRoundRectCallout">
            <a:avLst>
              <a:gd name="adj1" fmla="val 134255"/>
              <a:gd name="adj2" fmla="val -7116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位置や姿勢の行列を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取得できる。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537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メッシュデータ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今までは単体のメッシュを描画していたので複数対応をする。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r>
              <a:rPr kumimoji="1" lang="ja-JP" altLang="en-US" dirty="0" smtClean="0"/>
              <a:t>メッシュに必要な情報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頂点バッファ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インデックスバッファ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サブセットデータ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行列データ← </a:t>
            </a:r>
            <a:r>
              <a:rPr lang="ja-JP" altLang="en-US" dirty="0" smtClean="0"/>
              <a:t>メッシュを表示する場所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56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行列の計算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ワールド行列　＝　</a:t>
            </a:r>
            <a:r>
              <a:rPr lang="ja-JP" altLang="en-US" dirty="0"/>
              <a:t>ローカル行列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　</a:t>
            </a:r>
            <a:r>
              <a:rPr lang="ja-JP" altLang="en-US" dirty="0"/>
              <a:t>親のワールド</a:t>
            </a:r>
            <a:r>
              <a:rPr lang="ja-JP" altLang="en-US" dirty="0" smtClean="0"/>
              <a:t>行列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447494" y="4003573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3688402" y="4694238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endParaRPr kumimoji="1" lang="ja-JP" altLang="en-US" dirty="0"/>
          </a:p>
        </p:txBody>
      </p:sp>
      <p:cxnSp>
        <p:nvCxnSpPr>
          <p:cNvPr id="9" name="曲線コネクタ 13"/>
          <p:cNvCxnSpPr>
            <a:stCxn id="7" idx="2"/>
            <a:endCxn id="8" idx="1"/>
          </p:cNvCxnSpPr>
          <p:nvPr/>
        </p:nvCxnSpPr>
        <p:spPr>
          <a:xfrm rot="16200000" flipH="1">
            <a:off x="3285669" y="4480040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/>
          <p:cNvSpPr/>
          <p:nvPr/>
        </p:nvSpPr>
        <p:spPr>
          <a:xfrm>
            <a:off x="3688402" y="555552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</a:t>
            </a:r>
            <a:endParaRPr kumimoji="1" lang="ja-JP" altLang="en-US" dirty="0"/>
          </a:p>
        </p:txBody>
      </p:sp>
      <p:cxnSp>
        <p:nvCxnSpPr>
          <p:cNvPr id="11" name="曲線コネクタ 13"/>
          <p:cNvCxnSpPr>
            <a:stCxn id="7" idx="2"/>
            <a:endCxn id="10" idx="1"/>
          </p:cNvCxnSpPr>
          <p:nvPr/>
        </p:nvCxnSpPr>
        <p:spPr>
          <a:xfrm rot="16200000" flipH="1">
            <a:off x="2855026" y="4910683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角丸四角形吹き出し 11"/>
          <p:cNvSpPr/>
          <p:nvPr/>
        </p:nvSpPr>
        <p:spPr>
          <a:xfrm>
            <a:off x="6690361" y="5384293"/>
            <a:ext cx="4892039" cy="1096606"/>
          </a:xfrm>
          <a:prstGeom prst="wedgeRoundRectCallout">
            <a:avLst>
              <a:gd name="adj1" fmla="val -72499"/>
              <a:gd name="adj2" fmla="val -6907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のワールド行列を求める場合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/>
              <a:t>B</a:t>
            </a:r>
            <a:r>
              <a:rPr kumimoji="1" lang="ja-JP" altLang="en-US" dirty="0"/>
              <a:t>ローカル行列</a:t>
            </a:r>
            <a:r>
              <a:rPr kumimoji="1" lang="en-US" altLang="ja-JP" dirty="0" smtClean="0"/>
              <a:t>× </a:t>
            </a:r>
            <a:r>
              <a:rPr kumimoji="1" lang="en-US" altLang="ja-JP" dirty="0"/>
              <a:t>A </a:t>
            </a:r>
            <a:r>
              <a:rPr kumimoji="1" lang="ja-JP" altLang="en-US" dirty="0"/>
              <a:t>ワールド</a:t>
            </a:r>
            <a:r>
              <a:rPr kumimoji="1" lang="ja-JP" altLang="en-US" dirty="0" smtClean="0"/>
              <a:t>行列。</a:t>
            </a:r>
            <a:endParaRPr kumimoji="1" lang="ja-JP" altLang="en-US" dirty="0"/>
          </a:p>
        </p:txBody>
      </p:sp>
      <p:sp>
        <p:nvSpPr>
          <p:cNvPr id="20" name="角丸四角形 19"/>
          <p:cNvSpPr/>
          <p:nvPr/>
        </p:nvSpPr>
        <p:spPr>
          <a:xfrm>
            <a:off x="2229480" y="3474721"/>
            <a:ext cx="3565530" cy="268605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232423" y="3576800"/>
            <a:ext cx="109021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hoge.fbx</a:t>
            </a:r>
            <a:endParaRPr kumimoji="1" lang="ja-JP" altLang="en-US" dirty="0" err="1" smtClean="0"/>
          </a:p>
        </p:txBody>
      </p:sp>
      <p:sp>
        <p:nvSpPr>
          <p:cNvPr id="22" name="角丸四角形 21"/>
          <p:cNvSpPr/>
          <p:nvPr/>
        </p:nvSpPr>
        <p:spPr>
          <a:xfrm>
            <a:off x="1125424" y="2595520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Player</a:t>
            </a:r>
            <a:endParaRPr kumimoji="1" lang="ja-JP" altLang="en-US" dirty="0"/>
          </a:p>
        </p:txBody>
      </p:sp>
      <p:cxnSp>
        <p:nvCxnSpPr>
          <p:cNvPr id="23" name="曲線コネクタ 13"/>
          <p:cNvCxnSpPr>
            <a:stCxn id="22" idx="2"/>
            <a:endCxn id="7" idx="1"/>
          </p:cNvCxnSpPr>
          <p:nvPr/>
        </p:nvCxnSpPr>
        <p:spPr>
          <a:xfrm rot="16200000" flipH="1">
            <a:off x="1645486" y="3390100"/>
            <a:ext cx="1219517" cy="38450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6012180" y="2606070"/>
            <a:ext cx="5955030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 smtClean="0"/>
              <a:t>fbx_node</a:t>
            </a:r>
            <a:r>
              <a:rPr lang="en-US" altLang="ja-JP" sz="2000" dirty="0" smtClean="0"/>
              <a:t>-</a:t>
            </a:r>
            <a:r>
              <a:rPr lang="en-US" altLang="ja-JP" sz="2000" dirty="0"/>
              <a:t>&gt;</a:t>
            </a:r>
            <a:r>
              <a:rPr lang="en-US" altLang="ja-JP" sz="2000" dirty="0" err="1" smtClean="0"/>
              <a:t>EvaluateLocalTransform</a:t>
            </a:r>
            <a:r>
              <a:rPr lang="en-US" altLang="ja-JP" sz="2000" dirty="0" smtClean="0"/>
              <a:t>(0)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/>
              <a:t>ローカル行列とは親目線で見た自分の姿勢</a:t>
            </a:r>
            <a:endParaRPr kumimoji="1" lang="en-US" altLang="ja-JP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ja-JP" sz="2000" dirty="0" smtClean="0"/>
          </a:p>
          <a:p>
            <a:pPr lvl="1"/>
            <a:endParaRPr kumimoji="1" lang="en-US" altLang="ja-JP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fbx_node</a:t>
            </a:r>
            <a:r>
              <a:rPr lang="en-US" altLang="ja-JP" sz="2000" dirty="0"/>
              <a:t>-&gt;</a:t>
            </a:r>
            <a:r>
              <a:rPr lang="en-US" altLang="ja-JP" sz="2000" dirty="0" err="1"/>
              <a:t>EvaluateGlobalTransform</a:t>
            </a:r>
            <a:r>
              <a:rPr lang="en-US" altLang="ja-JP" sz="2000" dirty="0"/>
              <a:t>(0</a:t>
            </a:r>
            <a:r>
              <a:rPr lang="en-US" altLang="ja-JP" sz="20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ja-JP" altLang="en-US" sz="2000" dirty="0" smtClean="0"/>
              <a:t>モデル空間の原点から見た姿勢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（厳密にはワールド行列ではない）</a:t>
            </a:r>
            <a:endParaRPr lang="en-US" altLang="ja-JP" sz="2000" dirty="0"/>
          </a:p>
          <a:p>
            <a:pPr lvl="2"/>
            <a:endParaRPr kumimoji="1" lang="ja-JP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676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座標軸の変換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DCC</a:t>
            </a:r>
            <a:r>
              <a:rPr kumimoji="1" lang="ja-JP" altLang="en-US" dirty="0" smtClean="0"/>
              <a:t>ツールによって座標軸が異なる。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smtClean="0"/>
              <a:t>授業で</a:t>
            </a:r>
            <a:r>
              <a:rPr lang="ja-JP" altLang="en-US" smtClean="0"/>
              <a:t>は</a:t>
            </a:r>
            <a:r>
              <a:rPr lang="ja-JP" altLang="en-US" dirty="0" smtClean="0"/>
              <a:t>左手座標系の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軸を上方向としてゲーム作っているので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辻褄が合うように変換する必要がある。</a:t>
            </a:r>
            <a:endParaRPr kumimoji="1" lang="en-US" altLang="ja-JP" dirty="0" smtClean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1091223" y="2557258"/>
          <a:ext cx="8127999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514383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07278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4720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環境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座標系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上方向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5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Maya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右手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baseline="0" dirty="0" smtClean="0"/>
                        <a:t>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07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Blender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右手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Z</a:t>
                      </a:r>
                      <a:r>
                        <a:rPr kumimoji="1" lang="ja-JP" altLang="en-US" dirty="0" smtClean="0"/>
                        <a:t>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9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Unreal Engine 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右手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Z</a:t>
                      </a:r>
                      <a:r>
                        <a:rPr kumimoji="1" lang="ja-JP" altLang="en-US" dirty="0" smtClean="0"/>
                        <a:t>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41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Unity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左手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Y</a:t>
                      </a:r>
                      <a:r>
                        <a:rPr kumimoji="1" lang="ja-JP" altLang="en-US" dirty="0" smtClean="0"/>
                        <a:t>軸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7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6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692" y="706289"/>
            <a:ext cx="8558578" cy="61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67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座標軸の辻褄を合わせる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座標系が変わるとカリングが逆になるので辻褄を合わせる。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RasterizerState</a:t>
            </a:r>
            <a:endParaRPr lang="en-US" altLang="ja-JP" dirty="0"/>
          </a:p>
          <a:p>
            <a:pPr lvl="2"/>
            <a:r>
              <a:rPr kumimoji="1" lang="en-US" altLang="ja-JP" dirty="0" err="1" smtClean="0"/>
              <a:t>FrontCounterClockwise</a:t>
            </a:r>
            <a:endParaRPr kumimoji="1" lang="en-US" altLang="ja-JP" dirty="0" smtClean="0"/>
          </a:p>
          <a:p>
            <a:pPr lvl="2"/>
            <a:endParaRPr lang="en-US" altLang="ja-JP" dirty="0"/>
          </a:p>
          <a:p>
            <a:r>
              <a:rPr kumimoji="1" lang="ja-JP" altLang="en-US" dirty="0" smtClean="0"/>
              <a:t>座標軸の辻褄を合わせるための変換行列をしてワールド行列と乗算する。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右手座標系</a:t>
            </a:r>
            <a:r>
              <a:rPr lang="en-US" altLang="ja-JP" dirty="0" smtClean="0"/>
              <a:t>Z-up</a:t>
            </a:r>
            <a:r>
              <a:rPr lang="ja-JP" altLang="en-US" dirty="0" smtClean="0"/>
              <a:t>を左手座標系</a:t>
            </a:r>
            <a:r>
              <a:rPr lang="en-US" altLang="ja-JP" dirty="0" smtClean="0"/>
              <a:t>Y-up</a:t>
            </a:r>
            <a:r>
              <a:rPr lang="ja-JP" altLang="en-US" dirty="0" smtClean="0"/>
              <a:t>に変換する。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DirectX::FLOAT4X4 </a:t>
            </a:r>
            <a:r>
              <a:rPr lang="en-US" altLang="ja-JP" dirty="0" err="1" smtClean="0"/>
              <a:t>coordinate_conversion</a:t>
            </a:r>
            <a:r>
              <a:rPr lang="en-US" altLang="ja-JP" dirty="0" smtClean="0"/>
              <a:t> = {</a:t>
            </a:r>
            <a:br>
              <a:rPr lang="en-US" altLang="ja-JP" dirty="0" smtClean="0"/>
            </a:br>
            <a:r>
              <a:rPr lang="en-US" altLang="ja-JP" dirty="0" smtClean="0"/>
              <a:t>    1, 0, 0, 0,</a:t>
            </a:r>
            <a:br>
              <a:rPr lang="en-US" altLang="ja-JP" dirty="0" smtClean="0"/>
            </a:br>
            <a:r>
              <a:rPr lang="en-US" altLang="ja-JP" dirty="0" smtClean="0"/>
              <a:t>    0, 0, 1, 0,   </a:t>
            </a:r>
            <a:r>
              <a:rPr lang="ja-JP" altLang="en-US" dirty="0" smtClean="0"/>
              <a:t>← 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軸と</a:t>
            </a:r>
            <a:r>
              <a:rPr lang="en-US" altLang="ja-JP" dirty="0" smtClean="0"/>
              <a:t>Z</a:t>
            </a:r>
            <a:r>
              <a:rPr lang="ja-JP" altLang="en-US" dirty="0" smtClean="0"/>
              <a:t>軸を入れ替える。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  0, 1, 0, 0,</a:t>
            </a:r>
            <a:br>
              <a:rPr lang="en-US" altLang="ja-JP" dirty="0" smtClean="0"/>
            </a:br>
            <a:r>
              <a:rPr lang="en-US" altLang="ja-JP" dirty="0" smtClean="0"/>
              <a:t>    0, 0, 0, 1</a:t>
            </a:r>
            <a:br>
              <a:rPr lang="en-US" altLang="ja-JP" dirty="0" smtClean="0"/>
            </a:br>
            <a:r>
              <a:rPr lang="en-US" altLang="ja-JP" dirty="0" smtClean="0"/>
              <a:t>}</a:t>
            </a:r>
          </a:p>
          <a:p>
            <a:r>
              <a:rPr lang="ja-JP" altLang="en-US" dirty="0" smtClean="0"/>
              <a:t>最終的に見た目が上手くいっていれば</a:t>
            </a:r>
            <a:r>
              <a:rPr lang="en-US" altLang="ja-JP" dirty="0" smtClean="0"/>
              <a:t>OK</a:t>
            </a:r>
            <a:r>
              <a:rPr lang="ja-JP" altLang="en-US" dirty="0" err="1" smtClean="0"/>
              <a:t>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26560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複数メッシュを持つ</a:t>
            </a:r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ファイルを描画する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ポリゴンの三角形化。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座標系変換。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986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複数</a:t>
            </a:r>
            <a:r>
              <a:rPr lang="ja-JP" altLang="en-US" dirty="0"/>
              <a:t>メッシュ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グローバル変換行列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座標系変換</a:t>
            </a:r>
            <a:endParaRPr lang="en-US" altLang="ja-JP" dirty="0" smtClean="0"/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cube.003.0.fbx</a:t>
            </a:r>
            <a:endParaRPr kumimoji="1" lang="ja-JP" altLang="en-US" dirty="0" err="1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cube.003.1.fbx</a:t>
            </a:r>
            <a:endParaRPr kumimoji="1" lang="ja-JP" altLang="en-US" dirty="0" err="1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4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80001" y="6366638"/>
            <a:ext cx="1710266" cy="3728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cube.000.fbx</a:t>
            </a:r>
            <a:endParaRPr kumimoji="1" lang="ja-JP" altLang="en-US" dirty="0" err="1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7256121" y="3632556"/>
            <a:ext cx="2166138" cy="1469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7990066" y="1735157"/>
            <a:ext cx="2864386" cy="1520327"/>
          </a:xfrm>
          <a:prstGeom prst="wedgeEllipseCallout">
            <a:avLst>
              <a:gd name="adj1" fmla="val -39665"/>
              <a:gd name="adj2" fmla="val 49886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はここを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学習します</a:t>
            </a:r>
            <a:endParaRPr kumimoji="1" lang="ja-JP" altLang="en-US" dirty="0"/>
          </a:p>
        </p:txBody>
      </p:sp>
      <p:cxnSp>
        <p:nvCxnSpPr>
          <p:cNvPr id="36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3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18" name="正方形/長方形 17"/>
          <p:cNvSpPr/>
          <p:nvPr/>
        </p:nvSpPr>
        <p:spPr>
          <a:xfrm>
            <a:off x="2259766" y="2606403"/>
            <a:ext cx="4480015" cy="39393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/>
          <p:cNvSpPr/>
          <p:nvPr/>
        </p:nvSpPr>
        <p:spPr>
          <a:xfrm>
            <a:off x="8854581" y="1560857"/>
            <a:ext cx="2949511" cy="1271865"/>
          </a:xfrm>
          <a:prstGeom prst="wedgeEllipseCallout">
            <a:avLst>
              <a:gd name="adj1" fmla="val -131648"/>
              <a:gd name="adj2" fmla="val 53709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メッシュ毎に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姿勢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行列</a:t>
            </a:r>
            <a:r>
              <a:rPr kumimoji="1" lang="en-US" altLang="ja-JP" dirty="0" smtClean="0"/>
              <a:t>)</a:t>
            </a:r>
          </a:p>
          <a:p>
            <a:pPr algn="ctr"/>
            <a:r>
              <a:rPr kumimoji="1" lang="ja-JP" altLang="en-US" dirty="0" smtClean="0"/>
              <a:t>データを抽出する</a:t>
            </a:r>
            <a:endParaRPr kumimoji="1" lang="en-US" altLang="ja-JP" dirty="0" smtClean="0"/>
          </a:p>
        </p:txBody>
      </p:sp>
      <p:sp>
        <p:nvSpPr>
          <p:cNvPr id="16" name="フローチャート: 複数書類 15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1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2432</TotalTime>
  <Words>407</Words>
  <Application>Microsoft Office PowerPoint</Application>
  <PresentationFormat>ワイド画面</PresentationFormat>
  <Paragraphs>194</Paragraphs>
  <Slides>18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Meiryo UI</vt:lpstr>
      <vt:lpstr>ＭＳ ゴシック</vt:lpstr>
      <vt:lpstr>ＭＳ 明朝</vt:lpstr>
      <vt:lpstr>Arial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実行結果</vt:lpstr>
      <vt:lpstr>実行結果</vt:lpstr>
      <vt:lpstr>FBXの全体的な構造</vt:lpstr>
      <vt:lpstr>FBXの全体的な構造</vt:lpstr>
      <vt:lpstr>課題でのskinned_meshの構造</vt:lpstr>
      <vt:lpstr>課題でのskinned_meshの構造</vt:lpstr>
      <vt:lpstr>FBXにはメッシュデータが複数存在する。</vt:lpstr>
      <vt:lpstr>三角形化</vt:lpstr>
      <vt:lpstr>行列データ</vt:lpstr>
      <vt:lpstr>メッシュデータ</vt:lpstr>
      <vt:lpstr>行列の計算</vt:lpstr>
      <vt:lpstr>座標軸の変換</vt:lpstr>
      <vt:lpstr>PowerPoint プレゼンテーション</vt:lpstr>
      <vt:lpstr>座標軸の辻褄を合わせる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121</cp:revision>
  <dcterms:created xsi:type="dcterms:W3CDTF">2019-03-17T05:51:21Z</dcterms:created>
  <dcterms:modified xsi:type="dcterms:W3CDTF">2021-07-27T08:05:27Z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