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86" r:id="rId4"/>
    <p:sldId id="338" r:id="rId5"/>
    <p:sldId id="339" r:id="rId6"/>
    <p:sldId id="340" r:id="rId7"/>
    <p:sldId id="298" r:id="rId8"/>
    <p:sldId id="299" r:id="rId9"/>
    <p:sldId id="341" r:id="rId10"/>
    <p:sldId id="309" r:id="rId11"/>
    <p:sldId id="319" r:id="rId12"/>
    <p:sldId id="342" r:id="rId13"/>
    <p:sldId id="343" r:id="rId1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74394" autoAdjust="0"/>
  </p:normalViewPr>
  <p:slideViewPr>
    <p:cSldViewPr snapToGrid="0">
      <p:cViewPr varScale="1">
        <p:scale>
          <a:sx n="86" d="100"/>
          <a:sy n="86" d="100"/>
        </p:scale>
        <p:origin x="12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2021年7月28日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2021年7月28日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93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46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410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50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57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2021年7月28日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2021年7月28日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</a:t>
            </a:r>
            <a:r>
              <a:rPr lang="ja-JP" altLang="en-US" dirty="0" smtClean="0"/>
              <a:t>開発</a:t>
            </a:r>
            <a:r>
              <a:rPr lang="en-US" altLang="ja-JP" dirty="0" smtClean="0"/>
              <a:t>Ⅲ</a:t>
            </a:r>
            <a:r>
              <a:rPr lang="ja-JP" altLang="en-US" dirty="0" smtClean="0"/>
              <a:t>・</a:t>
            </a:r>
            <a:r>
              <a:rPr lang="en-US" altLang="ja-JP" dirty="0" smtClean="0"/>
              <a:t>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2" name="フローチャート: 複数書類 31"/>
          <p:cNvSpPr/>
          <p:nvPr/>
        </p:nvSpPr>
        <p:spPr>
          <a:xfrm>
            <a:off x="9268887" y="2690634"/>
            <a:ext cx="2585982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animation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0" name="フローチャート: 複数書類 39"/>
          <p:cNvSpPr/>
          <p:nvPr/>
        </p:nvSpPr>
        <p:spPr>
          <a:xfrm>
            <a:off x="9491439" y="3997714"/>
            <a:ext cx="1783776" cy="1602814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keyframe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1" name="フローチャート: 複数書類 50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6" name="フローチャート: 書類 55"/>
          <p:cNvSpPr/>
          <p:nvPr/>
        </p:nvSpPr>
        <p:spPr>
          <a:xfrm>
            <a:off x="2549491" y="4627404"/>
            <a:ext cx="1498621" cy="1743869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skeleton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57" name="フローチャート: 複数書類 56"/>
          <p:cNvSpPr/>
          <p:nvPr/>
        </p:nvSpPr>
        <p:spPr>
          <a:xfrm>
            <a:off x="2681801" y="5124075"/>
            <a:ext cx="1151367" cy="103456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bone</a:t>
            </a:r>
            <a:endParaRPr kumimoji="1" lang="ja-JP" altLang="en-US" sz="2400" dirty="0"/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13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442117" y="3689492"/>
            <a:ext cx="1652072" cy="964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/>
          <p:cNvSpPr/>
          <p:nvPr/>
        </p:nvSpPr>
        <p:spPr>
          <a:xfrm>
            <a:off x="281534" y="1941454"/>
            <a:ext cx="3175344" cy="1136285"/>
          </a:xfrm>
          <a:prstGeom prst="wedgeEllipseCallout">
            <a:avLst>
              <a:gd name="adj1" fmla="val 39240"/>
              <a:gd name="adj2" fmla="val 8527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ボーン影響力と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ボーンインデックスを追加する</a:t>
            </a:r>
            <a:endParaRPr kumimoji="1" lang="en-US" altLang="ja-JP" dirty="0" smtClean="0"/>
          </a:p>
        </p:txBody>
      </p:sp>
      <p:sp>
        <p:nvSpPr>
          <p:cNvPr id="16" name="フローチャート: 複数書類 15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12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頂点影響力を視覚的に確認する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09600" y="1847088"/>
            <a:ext cx="95829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VS_OUT main(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float4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pos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: POSITIONfloat4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bone_weights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: WEIGHTS,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uint4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bone_indices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: BONES)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{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VS_OUT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vout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;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float4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influence = { 0, 0, 0, 1 };</a:t>
            </a:r>
          </a:p>
          <a:p>
            <a:r>
              <a:rPr lang="nn-NO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for</a:t>
            </a:r>
            <a:r>
              <a:rPr lang="nn-NO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</a:t>
            </a:r>
            <a:r>
              <a:rPr lang="nn-NO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(</a:t>
            </a:r>
            <a:r>
              <a:rPr lang="nn-NO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int</a:t>
            </a:r>
            <a:r>
              <a:rPr lang="nn-NO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i = 0; i &lt; 4; i++)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{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    float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weight =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bone_weights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[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];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    if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(weight &gt; 0.0f)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    {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        switch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bone_indices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[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])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        {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            case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0: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influence.r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= weight;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break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;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            case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1: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influence.g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= weight;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break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;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            case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2: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influence.b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= weight;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break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;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        }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    }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}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vout.color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= influence;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   return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vout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2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FbxMesh</a:t>
            </a:r>
            <a:r>
              <a:rPr kumimoji="1" lang="ja-JP" altLang="en-US" dirty="0" smtClean="0"/>
              <a:t>からボーン影響力の頂点データを取り出す。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頂点シェーダーでボーン影響力を可視化する。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4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ja-JP" dirty="0" smtClean="0"/>
          </a:p>
          <a:p>
            <a:pPr rtl="0"/>
            <a:r>
              <a:rPr lang="ja-JP" altLang="en-US" dirty="0"/>
              <a:t>ボーン</a:t>
            </a:r>
            <a:r>
              <a:rPr lang="ja-JP" altLang="en-US" dirty="0" smtClean="0"/>
              <a:t>影響力</a:t>
            </a:r>
            <a:endParaRPr lang="en-US" altLang="ja-JP" dirty="0" smtClean="0"/>
          </a:p>
          <a:p>
            <a:pPr rt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80001" y="6366638"/>
            <a:ext cx="17102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cube.004.0.fbx</a:t>
            </a:r>
            <a:endParaRPr kumimoji="1" lang="ja-JP" altLang="en-US" dirty="0" err="1" smtClean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キャラクターモデルの構造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935480"/>
            <a:ext cx="7599262" cy="4343400"/>
          </a:xfrm>
        </p:spPr>
        <p:txBody>
          <a:bodyPr/>
          <a:lstStyle/>
          <a:p>
            <a:r>
              <a:rPr kumimoji="1" lang="ja-JP" altLang="en-US" dirty="0" smtClean="0"/>
              <a:t>ボーンと呼ばれる骨格データを持っている。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ボーンを動かすことでメッシュが変形する。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肌のようにポリゴンが伸縮することから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スキニングと呼ぶ。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スキニングするメッシュのことを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スキンメッシュと呼ぶ。</a:t>
            </a:r>
            <a:endParaRPr lang="en-US" altLang="ja-JP" dirty="0" smtClean="0"/>
          </a:p>
        </p:txBody>
      </p:sp>
      <p:pic>
        <p:nvPicPr>
          <p:cNvPr id="3074" name="Picture 2" descr="ãã¹ã­ãã³ã°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62" y="1847088"/>
            <a:ext cx="384810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 rot="20755940">
            <a:off x="9097820" y="5325546"/>
            <a:ext cx="445626" cy="71763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スキニングするために必要なデータ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ボーン行列データ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頂点がボーンに追従する影響力データ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09600" y="4252701"/>
            <a:ext cx="2372810" cy="7176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82410" y="4252700"/>
            <a:ext cx="2372810" cy="7176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807125" y="3111779"/>
            <a:ext cx="2372810" cy="7176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9734160">
            <a:off x="9083376" y="2539247"/>
            <a:ext cx="2372810" cy="7176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5400000">
            <a:off x="1636853" y="3425110"/>
            <a:ext cx="318303" cy="2372810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5400000">
            <a:off x="4009664" y="3425112"/>
            <a:ext cx="318303" cy="2372810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5400000">
            <a:off x="7843422" y="2287111"/>
            <a:ext cx="318303" cy="2372810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3526426">
            <a:off x="10120288" y="1710695"/>
            <a:ext cx="308032" cy="2372810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16173" y="5355736"/>
            <a:ext cx="2372810" cy="7176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19734160">
            <a:off x="9203809" y="4719347"/>
            <a:ext cx="2372810" cy="7176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/>
          <p:cNvSpPr/>
          <p:nvPr/>
        </p:nvSpPr>
        <p:spPr>
          <a:xfrm rot="5400000">
            <a:off x="7852470" y="4531068"/>
            <a:ext cx="318303" cy="2372810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3526426">
            <a:off x="10129336" y="3954652"/>
            <a:ext cx="308032" cy="2372810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16459" y="4024967"/>
            <a:ext cx="2830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ボーン影響力データなし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16459" y="6289160"/>
            <a:ext cx="2830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ボーン影響力データあり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2038337" y="5706242"/>
            <a:ext cx="3407277" cy="528254"/>
          </a:xfrm>
          <a:prstGeom prst="wedgeRoundRectCallout">
            <a:avLst>
              <a:gd name="adj1" fmla="val 55245"/>
              <a:gd name="adj2" fmla="val -209904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このボーンを回転させると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19746688">
            <a:off x="5751986" y="3892473"/>
            <a:ext cx="800471" cy="498155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1968811">
            <a:off x="5757470" y="5103195"/>
            <a:ext cx="800471" cy="498155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57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頂点ごとのボーン影響力を確認する。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935480"/>
            <a:ext cx="6281714" cy="958331"/>
          </a:xfrm>
        </p:spPr>
        <p:txBody>
          <a:bodyPr/>
          <a:lstStyle/>
          <a:p>
            <a:r>
              <a:rPr kumimoji="1" lang="ja-JP" altLang="en-US" dirty="0" smtClean="0"/>
              <a:t>頂点に設定されているボーン影響力を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シェーダー内でカラーで出力する。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 rot="20755940">
            <a:off x="7854000" y="3010532"/>
            <a:ext cx="445626" cy="71763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572353" y="3040722"/>
            <a:ext cx="2372810" cy="7176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9734160">
            <a:off x="7959989" y="2404333"/>
            <a:ext cx="2372810" cy="7176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5400000">
            <a:off x="6608650" y="2216054"/>
            <a:ext cx="318303" cy="2372810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/>
          <p:cNvSpPr/>
          <p:nvPr/>
        </p:nvSpPr>
        <p:spPr>
          <a:xfrm rot="3526426">
            <a:off x="8885516" y="1639638"/>
            <a:ext cx="308032" cy="2372810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7731436" y="2611323"/>
            <a:ext cx="955822" cy="157642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9442836" y="3050901"/>
            <a:ext cx="2663639" cy="583683"/>
          </a:xfrm>
          <a:prstGeom prst="wedgeRoundRectCallout">
            <a:avLst>
              <a:gd name="adj1" fmla="val -30030"/>
              <a:gd name="adj2" fmla="val -96807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Index  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1  Weight : 1.0</a:t>
            </a:r>
            <a:endParaRPr kumimoji="1" lang="ja-JP" altLang="en-US" dirty="0"/>
          </a:p>
        </p:txBody>
      </p:sp>
      <p:pic>
        <p:nvPicPr>
          <p:cNvPr id="23" name="Picture 2" descr="https://help.autodesk.com/cloudhelp/2016/JPN/3DSMax/images/GUID-EE8A52FD-A85A-43CF-8CDD-50BA4FBD1F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745" y="3040722"/>
            <a:ext cx="2255194" cy="36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/>
          <p:cNvSpPr/>
          <p:nvPr/>
        </p:nvSpPr>
        <p:spPr>
          <a:xfrm>
            <a:off x="6088847" y="3665977"/>
            <a:ext cx="195943" cy="195943"/>
          </a:xfrm>
          <a:prstGeom prst="ellipse">
            <a:avLst/>
          </a:prstGeom>
          <a:solidFill>
            <a:srgbClr val="080808"/>
          </a:solidFill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9843105" y="2567205"/>
            <a:ext cx="195943" cy="195943"/>
          </a:xfrm>
          <a:prstGeom prst="ellipse">
            <a:avLst/>
          </a:prstGeom>
          <a:solidFill>
            <a:srgbClr val="080808"/>
          </a:solidFill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01814" y="3098395"/>
            <a:ext cx="3734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</a:t>
            </a:r>
            <a:endParaRPr kumimoji="1" lang="en-US" altLang="ja-JP" sz="32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78341" y="2505755"/>
            <a:ext cx="3734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1</a:t>
            </a:r>
          </a:p>
        </p:txBody>
      </p:sp>
      <p:sp>
        <p:nvSpPr>
          <p:cNvPr id="24" name="角丸四角形吹き出し 23"/>
          <p:cNvSpPr/>
          <p:nvPr/>
        </p:nvSpPr>
        <p:spPr>
          <a:xfrm>
            <a:off x="4222693" y="5109117"/>
            <a:ext cx="6366075" cy="1698107"/>
          </a:xfrm>
          <a:prstGeom prst="wedgeRoundRectCallout">
            <a:avLst>
              <a:gd name="adj1" fmla="val 12967"/>
              <a:gd name="adj2" fmla="val -9861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このあたりの頂点は左側と右側の両方のボーンに追従する。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グラデーションしているのは追従する割合を表している。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赤っぽいところは右側のボーンへの追従力が高い。</a:t>
            </a:r>
            <a:endParaRPr kumimoji="1" lang="ja-JP" altLang="en-US" dirty="0"/>
          </a:p>
        </p:txBody>
      </p:sp>
      <p:sp>
        <p:nvSpPr>
          <p:cNvPr id="25" name="楕円 24"/>
          <p:cNvSpPr/>
          <p:nvPr/>
        </p:nvSpPr>
        <p:spPr>
          <a:xfrm>
            <a:off x="7963446" y="3613042"/>
            <a:ext cx="195943" cy="195943"/>
          </a:xfrm>
          <a:prstGeom prst="ellipse">
            <a:avLst/>
          </a:prstGeom>
          <a:solidFill>
            <a:srgbClr val="080808"/>
          </a:solidFill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4798627" y="4320850"/>
            <a:ext cx="2607104" cy="583683"/>
          </a:xfrm>
          <a:prstGeom prst="wedgeRoundRectCallout">
            <a:avLst>
              <a:gd name="adj1" fmla="val 11247"/>
              <a:gd name="adj2" fmla="val -96911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Index  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0  Weight : 1.0</a:t>
            </a:r>
            <a:endParaRPr kumimoji="1" lang="ja-JP" altLang="en-US" dirty="0"/>
          </a:p>
        </p:txBody>
      </p:sp>
      <p:sp>
        <p:nvSpPr>
          <p:cNvPr id="27" name="角丸四角形吹き出し 26"/>
          <p:cNvSpPr/>
          <p:nvPr/>
        </p:nvSpPr>
        <p:spPr>
          <a:xfrm>
            <a:off x="9358400" y="3978729"/>
            <a:ext cx="2486037" cy="787864"/>
          </a:xfrm>
          <a:prstGeom prst="wedgeRoundRectCallout">
            <a:avLst>
              <a:gd name="adj1" fmla="val -90923"/>
              <a:gd name="adj2" fmla="val -67573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Index : 0  Weight : 0.7</a:t>
            </a:r>
          </a:p>
          <a:p>
            <a:r>
              <a:rPr kumimoji="1" lang="en-US" altLang="ja-JP" dirty="0" smtClean="0"/>
              <a:t>Index : 1  Weight : 0.3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486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13"/>
          <p:cNvCxnSpPr/>
          <p:nvPr/>
        </p:nvCxnSpPr>
        <p:spPr>
          <a:xfrm>
            <a:off x="6998823" y="4808253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7427058" y="4624795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21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9796819" y="3229966"/>
            <a:ext cx="2166138" cy="1469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形吹き出し 4"/>
          <p:cNvSpPr/>
          <p:nvPr/>
        </p:nvSpPr>
        <p:spPr>
          <a:xfrm>
            <a:off x="7212940" y="1621346"/>
            <a:ext cx="2864386" cy="1520327"/>
          </a:xfrm>
          <a:prstGeom prst="wedgeEllipseCallout">
            <a:avLst>
              <a:gd name="adj1" fmla="val 42089"/>
              <a:gd name="adj2" fmla="val 47686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今回</a:t>
            </a:r>
            <a:r>
              <a:rPr kumimoji="1" lang="ja-JP" altLang="en-US" dirty="0" smtClean="0"/>
              <a:t>はここを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学習します</a:t>
            </a:r>
            <a:endParaRPr kumimoji="1" lang="ja-JP" altLang="en-US" dirty="0"/>
          </a:p>
        </p:txBody>
      </p:sp>
      <p:cxnSp>
        <p:nvCxnSpPr>
          <p:cNvPr id="36" name="曲線コネクタ 13"/>
          <p:cNvCxnSpPr/>
          <p:nvPr/>
        </p:nvCxnSpPr>
        <p:spPr>
          <a:xfrm>
            <a:off x="6998823" y="4808253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7427058" y="4624795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9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からボーン影響力データを取り出す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629989" y="382758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3933363" y="3832662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10" name="曲線コネクタ 13"/>
          <p:cNvCxnSpPr>
            <a:stCxn id="8" idx="3"/>
            <a:endCxn id="9" idx="1"/>
          </p:cNvCxnSpPr>
          <p:nvPr/>
        </p:nvCxnSpPr>
        <p:spPr>
          <a:xfrm>
            <a:off x="3505128" y="4016120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6236737" y="3827584"/>
            <a:ext cx="1875139" cy="37707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16" name="曲線コネクタ 13"/>
          <p:cNvCxnSpPr>
            <a:stCxn id="9" idx="3"/>
            <a:endCxn id="11" idx="1"/>
          </p:cNvCxnSpPr>
          <p:nvPr/>
        </p:nvCxnSpPr>
        <p:spPr>
          <a:xfrm flipV="1">
            <a:off x="5808502" y="4016120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8745526" y="3827584"/>
            <a:ext cx="1875139" cy="377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FbxCluster</a:t>
            </a:r>
            <a:endParaRPr kumimoji="1" lang="ja-JP" altLang="en-US" dirty="0"/>
          </a:p>
        </p:txBody>
      </p:sp>
      <p:cxnSp>
        <p:nvCxnSpPr>
          <p:cNvPr id="25" name="曲線コネクタ 13"/>
          <p:cNvCxnSpPr>
            <a:stCxn id="11" idx="3"/>
            <a:endCxn id="20" idx="1"/>
          </p:cNvCxnSpPr>
          <p:nvPr/>
        </p:nvCxnSpPr>
        <p:spPr>
          <a:xfrm>
            <a:off x="8111876" y="4016120"/>
            <a:ext cx="633650" cy="12700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8745525" y="4568890"/>
            <a:ext cx="1875139" cy="377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FbxCluster</a:t>
            </a:r>
            <a:endParaRPr kumimoji="1" lang="ja-JP" altLang="en-US" dirty="0"/>
          </a:p>
        </p:txBody>
      </p:sp>
      <p:cxnSp>
        <p:nvCxnSpPr>
          <p:cNvPr id="29" name="曲線コネクタ 13"/>
          <p:cNvCxnSpPr>
            <a:stCxn id="11" idx="3"/>
            <a:endCxn id="28" idx="1"/>
          </p:cNvCxnSpPr>
          <p:nvPr/>
        </p:nvCxnSpPr>
        <p:spPr>
          <a:xfrm>
            <a:off x="8111876" y="4016120"/>
            <a:ext cx="633649" cy="74130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吹き出し 32"/>
          <p:cNvSpPr/>
          <p:nvPr/>
        </p:nvSpPr>
        <p:spPr>
          <a:xfrm>
            <a:off x="842942" y="2438099"/>
            <a:ext cx="4027990" cy="868556"/>
          </a:xfrm>
          <a:prstGeom prst="wedgeRoundRectCallout">
            <a:avLst>
              <a:gd name="adj1" fmla="val 37942"/>
              <a:gd name="adj2" fmla="val 9890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スキンデータが存在する場合、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FbxSkin</a:t>
            </a:r>
            <a:r>
              <a:rPr kumimoji="1" lang="ja-JP" altLang="en-US" dirty="0" smtClean="0"/>
              <a:t>を取得できる。</a:t>
            </a:r>
            <a:endParaRPr kumimoji="1" lang="ja-JP" altLang="en-US" dirty="0"/>
          </a:p>
        </p:txBody>
      </p:sp>
      <p:sp>
        <p:nvSpPr>
          <p:cNvPr id="35" name="角丸四角形吹き出し 34"/>
          <p:cNvSpPr/>
          <p:nvPr/>
        </p:nvSpPr>
        <p:spPr>
          <a:xfrm>
            <a:off x="7660328" y="1921832"/>
            <a:ext cx="4392772" cy="1329357"/>
          </a:xfrm>
          <a:prstGeom prst="wedgeRoundRectCallout">
            <a:avLst>
              <a:gd name="adj1" fmla="val -9184"/>
              <a:gd name="adj2" fmla="val 69793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このメッシュに影響するボーンの数は</a:t>
            </a:r>
            <a:endParaRPr kumimoji="1" lang="en-US" altLang="ja-JP" dirty="0" smtClean="0"/>
          </a:p>
          <a:p>
            <a:pPr algn="ctr"/>
            <a:r>
              <a:rPr kumimoji="1" lang="en-US" altLang="ja-JP" dirty="0" err="1" smtClean="0"/>
              <a:t>FbxCluster</a:t>
            </a:r>
            <a:r>
              <a:rPr kumimoji="1" lang="ja-JP" altLang="en-US" dirty="0" smtClean="0"/>
              <a:t>の数。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8745525" y="5333821"/>
            <a:ext cx="1875139" cy="377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FbxCluster</a:t>
            </a:r>
            <a:endParaRPr kumimoji="1" lang="ja-JP" altLang="en-US" dirty="0"/>
          </a:p>
        </p:txBody>
      </p:sp>
      <p:cxnSp>
        <p:nvCxnSpPr>
          <p:cNvPr id="39" name="曲線コネクタ 13"/>
          <p:cNvCxnSpPr>
            <a:stCxn id="11" idx="3"/>
            <a:endCxn id="38" idx="1"/>
          </p:cNvCxnSpPr>
          <p:nvPr/>
        </p:nvCxnSpPr>
        <p:spPr>
          <a:xfrm>
            <a:off x="8111876" y="4016120"/>
            <a:ext cx="633649" cy="150623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吹き出し 41"/>
          <p:cNvSpPr/>
          <p:nvPr/>
        </p:nvSpPr>
        <p:spPr>
          <a:xfrm>
            <a:off x="733008" y="5161417"/>
            <a:ext cx="6134582" cy="1129443"/>
          </a:xfrm>
          <a:prstGeom prst="wedgeRoundRectCallout">
            <a:avLst>
              <a:gd name="adj1" fmla="val 36771"/>
              <a:gd name="adj2" fmla="val -138346"/>
              <a:gd name="adj3" fmla="val 16667"/>
            </a:avLst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GetDeformerCount</a:t>
            </a:r>
            <a:r>
              <a:rPr lang="en-US" altLang="ja-JP" dirty="0"/>
              <a:t>(</a:t>
            </a:r>
            <a:r>
              <a:rPr lang="en-US" altLang="ja-JP" dirty="0" err="1"/>
              <a:t>FbxDeformer</a:t>
            </a:r>
            <a:r>
              <a:rPr lang="en-US" altLang="ja-JP" dirty="0"/>
              <a:t>::</a:t>
            </a:r>
            <a:r>
              <a:rPr lang="en-US" altLang="ja-JP" dirty="0" err="1"/>
              <a:t>eSkin</a:t>
            </a:r>
            <a:r>
              <a:rPr lang="en-US" altLang="ja-JP" dirty="0" smtClean="0"/>
              <a:t>)</a:t>
            </a:r>
          </a:p>
          <a:p>
            <a:pPr algn="ctr"/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GetDeformer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index_of_deformer</a:t>
            </a:r>
            <a:r>
              <a:rPr lang="en-US" altLang="ja-JP" dirty="0"/>
              <a:t>, </a:t>
            </a:r>
            <a:r>
              <a:rPr lang="en-US" altLang="ja-JP" dirty="0" err="1"/>
              <a:t>FbxDeformer</a:t>
            </a:r>
            <a:r>
              <a:rPr lang="en-US" altLang="ja-JP" dirty="0"/>
              <a:t>::</a:t>
            </a:r>
            <a:r>
              <a:rPr lang="en-US" altLang="ja-JP" dirty="0" err="1"/>
              <a:t>eSkin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3" name="角丸四角形吹き出し 42"/>
          <p:cNvSpPr/>
          <p:nvPr/>
        </p:nvSpPr>
        <p:spPr>
          <a:xfrm>
            <a:off x="8019277" y="6098752"/>
            <a:ext cx="3067291" cy="553048"/>
          </a:xfrm>
          <a:prstGeom prst="wedgeRoundRectCallout">
            <a:avLst>
              <a:gd name="adj1" fmla="val 12619"/>
              <a:gd name="adj2" fmla="val -104743"/>
              <a:gd name="adj3" fmla="val 16667"/>
            </a:avLst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GetControlPointWeights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47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2454</TotalTime>
  <Words>423</Words>
  <Application>Microsoft Office PowerPoint</Application>
  <PresentationFormat>ワイド画面</PresentationFormat>
  <Paragraphs>168</Paragraphs>
  <Slides>13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描画エンジン開発Ⅲ・Ⅳ</vt:lpstr>
      <vt:lpstr>授業内容</vt:lpstr>
      <vt:lpstr>実行結果</vt:lpstr>
      <vt:lpstr>３Dキャラクターモデルの構造</vt:lpstr>
      <vt:lpstr>スキニングするために必要なデータ</vt:lpstr>
      <vt:lpstr>頂点ごとのボーン影響力を確認する。</vt:lpstr>
      <vt:lpstr>FBXの全体的な構造</vt:lpstr>
      <vt:lpstr>FBXの全体的な構造</vt:lpstr>
      <vt:lpstr>FBXからボーン影響力データを取り出す</vt:lpstr>
      <vt:lpstr>課題でのskinned_meshの構造</vt:lpstr>
      <vt:lpstr>課題でのskinned_meshの構造</vt:lpstr>
      <vt:lpstr>頂点影響力を視覚的に確認する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125</cp:revision>
  <dcterms:created xsi:type="dcterms:W3CDTF">2019-03-17T05:51:21Z</dcterms:created>
  <dcterms:modified xsi:type="dcterms:W3CDTF">2021-07-28T00:19:39Z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