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72" r:id="rId2"/>
    <p:sldId id="273" r:id="rId3"/>
    <p:sldId id="286" r:id="rId4"/>
    <p:sldId id="344" r:id="rId5"/>
    <p:sldId id="298" r:id="rId6"/>
    <p:sldId id="299" r:id="rId7"/>
    <p:sldId id="309" r:id="rId8"/>
    <p:sldId id="319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F3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74394" autoAdjust="0"/>
  </p:normalViewPr>
  <p:slideViewPr>
    <p:cSldViewPr snapToGrid="0">
      <p:cViewPr varScale="1">
        <p:scale>
          <a:sx n="57" d="100"/>
          <a:sy n="57" d="100"/>
        </p:scale>
        <p:origin x="71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2021年7月28日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2021年7月28日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93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746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410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50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570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6236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16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937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2021年7月28日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smtClean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2021年7月28日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 smtClean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 smtClean="0"/>
              <a:t>フッターを追加</a:t>
            </a:r>
            <a:endParaRPr lang="ja-JP" altLang="en-US" noProof="0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ja-JP" altLang="en-US" dirty="0"/>
              <a:t>描画エンジン</a:t>
            </a:r>
            <a:r>
              <a:rPr lang="ja-JP" altLang="en-US" dirty="0" smtClean="0"/>
              <a:t>開発</a:t>
            </a:r>
            <a:r>
              <a:rPr lang="en-US" altLang="ja-JP" dirty="0" smtClean="0"/>
              <a:t>Ⅲ</a:t>
            </a:r>
            <a:r>
              <a:rPr lang="ja-JP" altLang="en-US" dirty="0" smtClean="0"/>
              <a:t>・</a:t>
            </a:r>
            <a:r>
              <a:rPr lang="en-US" altLang="ja-JP" dirty="0" smtClean="0"/>
              <a:t>Ⅳ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 smtClean="0"/>
              <a:t>UNIT24</a:t>
            </a:r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スキニングに必要な</a:t>
            </a:r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の構成図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609600" y="2251041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2058852" y="5513910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8" name="曲線コネクタ 13"/>
          <p:cNvCxnSpPr>
            <a:stCxn id="4" idx="2"/>
            <a:endCxn id="7" idx="1"/>
          </p:cNvCxnSpPr>
          <p:nvPr/>
        </p:nvCxnSpPr>
        <p:spPr>
          <a:xfrm rot="16200000" flipH="1">
            <a:off x="265845" y="3909438"/>
            <a:ext cx="3074333" cy="511682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2058852" y="2912914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10" name="曲線コネクタ 13"/>
          <p:cNvCxnSpPr>
            <a:stCxn id="4" idx="2"/>
            <a:endCxn id="9" idx="1"/>
          </p:cNvCxnSpPr>
          <p:nvPr/>
        </p:nvCxnSpPr>
        <p:spPr>
          <a:xfrm rot="16200000" flipH="1">
            <a:off x="1566343" y="2608940"/>
            <a:ext cx="473337" cy="511682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4362226" y="5518988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  <p:cxnSp>
        <p:nvCxnSpPr>
          <p:cNvPr id="12" name="曲線コネクタ 13"/>
          <p:cNvCxnSpPr>
            <a:stCxn id="7" idx="3"/>
            <a:endCxn id="11" idx="1"/>
          </p:cNvCxnSpPr>
          <p:nvPr/>
        </p:nvCxnSpPr>
        <p:spPr>
          <a:xfrm>
            <a:off x="3933991" y="5702446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6747107" y="5513910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14" name="曲線コネクタ 13"/>
          <p:cNvCxnSpPr>
            <a:stCxn id="11" idx="3"/>
            <a:endCxn id="13" idx="1"/>
          </p:cNvCxnSpPr>
          <p:nvPr/>
        </p:nvCxnSpPr>
        <p:spPr>
          <a:xfrm flipV="1">
            <a:off x="6237365" y="5702446"/>
            <a:ext cx="509742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3424656" y="3574787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33" name="曲線コネクタ 13"/>
          <p:cNvCxnSpPr>
            <a:stCxn id="9" idx="2"/>
            <a:endCxn id="32" idx="1"/>
          </p:cNvCxnSpPr>
          <p:nvPr/>
        </p:nvCxnSpPr>
        <p:spPr>
          <a:xfrm rot="16200000" flipH="1">
            <a:off x="2973871" y="3312537"/>
            <a:ext cx="473337" cy="428234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3424655" y="4353274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38" name="曲線コネクタ 13"/>
          <p:cNvCxnSpPr>
            <a:stCxn id="9" idx="2"/>
            <a:endCxn id="37" idx="1"/>
          </p:cNvCxnSpPr>
          <p:nvPr/>
        </p:nvCxnSpPr>
        <p:spPr>
          <a:xfrm rot="16200000" flipH="1">
            <a:off x="2584626" y="3701781"/>
            <a:ext cx="1251824" cy="428233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角丸四角形 40"/>
          <p:cNvSpPr/>
          <p:nvPr/>
        </p:nvSpPr>
        <p:spPr>
          <a:xfrm>
            <a:off x="9131988" y="5518444"/>
            <a:ext cx="1875139" cy="377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FbxCluster</a:t>
            </a:r>
            <a:endParaRPr kumimoji="1" lang="ja-JP" altLang="en-US" dirty="0"/>
          </a:p>
        </p:txBody>
      </p:sp>
      <p:sp>
        <p:nvSpPr>
          <p:cNvPr id="42" name="角丸四角形 41"/>
          <p:cNvSpPr/>
          <p:nvPr/>
        </p:nvSpPr>
        <p:spPr>
          <a:xfrm>
            <a:off x="9131987" y="6259750"/>
            <a:ext cx="1875139" cy="377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FbxCluster</a:t>
            </a:r>
            <a:endParaRPr kumimoji="1" lang="ja-JP" altLang="en-US" dirty="0"/>
          </a:p>
        </p:txBody>
      </p:sp>
      <p:cxnSp>
        <p:nvCxnSpPr>
          <p:cNvPr id="43" name="曲線コネクタ 13"/>
          <p:cNvCxnSpPr>
            <a:stCxn id="13" idx="3"/>
            <a:endCxn id="41" idx="1"/>
          </p:cNvCxnSpPr>
          <p:nvPr/>
        </p:nvCxnSpPr>
        <p:spPr>
          <a:xfrm>
            <a:off x="8622246" y="5702446"/>
            <a:ext cx="509742" cy="4534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曲線コネクタ 13"/>
          <p:cNvCxnSpPr>
            <a:stCxn id="13" idx="3"/>
            <a:endCxn id="42" idx="1"/>
          </p:cNvCxnSpPr>
          <p:nvPr/>
        </p:nvCxnSpPr>
        <p:spPr>
          <a:xfrm>
            <a:off x="8622246" y="5702446"/>
            <a:ext cx="509741" cy="745840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線コネクタ 13"/>
          <p:cNvCxnSpPr>
            <a:stCxn id="41" idx="3"/>
            <a:endCxn id="37" idx="3"/>
          </p:cNvCxnSpPr>
          <p:nvPr/>
        </p:nvCxnSpPr>
        <p:spPr>
          <a:xfrm flipH="1" flipV="1">
            <a:off x="5299794" y="4541810"/>
            <a:ext cx="5707333" cy="1165170"/>
          </a:xfrm>
          <a:prstGeom prst="curvedConnector3">
            <a:avLst>
              <a:gd name="adj1" fmla="val -5627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曲線コネクタ 13"/>
          <p:cNvCxnSpPr>
            <a:stCxn id="42" idx="3"/>
            <a:endCxn id="32" idx="3"/>
          </p:cNvCxnSpPr>
          <p:nvPr/>
        </p:nvCxnSpPr>
        <p:spPr>
          <a:xfrm flipH="1" flipV="1">
            <a:off x="5299795" y="3763323"/>
            <a:ext cx="5707331" cy="2684963"/>
          </a:xfrm>
          <a:prstGeom prst="curvedConnector3">
            <a:avLst>
              <a:gd name="adj1" fmla="val -14754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角丸四角形吹き出し 56"/>
          <p:cNvSpPr/>
          <p:nvPr/>
        </p:nvSpPr>
        <p:spPr>
          <a:xfrm>
            <a:off x="10501319" y="3485211"/>
            <a:ext cx="1500851" cy="556224"/>
          </a:xfrm>
          <a:prstGeom prst="wedgeRoundRectCallout">
            <a:avLst>
              <a:gd name="adj1" fmla="val -30353"/>
              <a:gd name="adj2" fmla="val 98277"/>
              <a:gd name="adj3" fmla="val 16667"/>
            </a:avLst>
          </a:prstGeom>
          <a:noFill/>
          <a:ln w="38100">
            <a:solidFill>
              <a:srgbClr val="92D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GetLink</a:t>
            </a:r>
            <a:r>
              <a:rPr kumimoji="1"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23" name="円形吹き出し 22"/>
          <p:cNvSpPr/>
          <p:nvPr/>
        </p:nvSpPr>
        <p:spPr>
          <a:xfrm>
            <a:off x="7126198" y="2211322"/>
            <a:ext cx="3880928" cy="1136285"/>
          </a:xfrm>
          <a:prstGeom prst="wedgeEllipseCallout">
            <a:avLst>
              <a:gd name="adj1" fmla="val 34399"/>
              <a:gd name="adj2" fmla="val 6957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この関数でボーンの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姿勢</a:t>
            </a:r>
            <a:r>
              <a:rPr kumimoji="1" lang="ja-JP" altLang="en-US" dirty="0" smtClean="0"/>
              <a:t>などが詰まっている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ノードを参照できる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3709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一般的なモデルのノードツリー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609600" y="2251041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Root</a:t>
            </a:r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058852" y="5513910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ArmMesh</a:t>
            </a:r>
            <a:endParaRPr kumimoji="1" lang="ja-JP" altLang="en-US" dirty="0"/>
          </a:p>
        </p:txBody>
      </p:sp>
      <p:cxnSp>
        <p:nvCxnSpPr>
          <p:cNvPr id="6" name="曲線コネクタ 13"/>
          <p:cNvCxnSpPr>
            <a:stCxn id="4" idx="2"/>
            <a:endCxn id="5" idx="1"/>
          </p:cNvCxnSpPr>
          <p:nvPr/>
        </p:nvCxnSpPr>
        <p:spPr>
          <a:xfrm rot="16200000" flipH="1">
            <a:off x="265845" y="3909438"/>
            <a:ext cx="3074333" cy="511682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角丸四角形 6"/>
          <p:cNvSpPr/>
          <p:nvPr/>
        </p:nvSpPr>
        <p:spPr>
          <a:xfrm>
            <a:off x="2058852" y="2912914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Shoulder</a:t>
            </a:r>
            <a:endParaRPr kumimoji="1" lang="ja-JP" altLang="en-US" dirty="0"/>
          </a:p>
        </p:txBody>
      </p:sp>
      <p:cxnSp>
        <p:nvCxnSpPr>
          <p:cNvPr id="8" name="曲線コネクタ 13"/>
          <p:cNvCxnSpPr>
            <a:stCxn id="4" idx="2"/>
            <a:endCxn id="7" idx="1"/>
          </p:cNvCxnSpPr>
          <p:nvPr/>
        </p:nvCxnSpPr>
        <p:spPr>
          <a:xfrm rot="16200000" flipH="1">
            <a:off x="1566343" y="2608940"/>
            <a:ext cx="473337" cy="511682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/>
          <p:cNvSpPr/>
          <p:nvPr/>
        </p:nvSpPr>
        <p:spPr>
          <a:xfrm>
            <a:off x="4362226" y="5518988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Mesh</a:t>
            </a:r>
            <a:endParaRPr kumimoji="1" lang="ja-JP" altLang="en-US" dirty="0"/>
          </a:p>
        </p:txBody>
      </p:sp>
      <p:cxnSp>
        <p:nvCxnSpPr>
          <p:cNvPr id="10" name="曲線コネクタ 13"/>
          <p:cNvCxnSpPr>
            <a:stCxn id="5" idx="3"/>
            <a:endCxn id="9" idx="1"/>
          </p:cNvCxnSpPr>
          <p:nvPr/>
        </p:nvCxnSpPr>
        <p:spPr>
          <a:xfrm>
            <a:off x="3933991" y="5702446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0"/>
          <p:cNvSpPr/>
          <p:nvPr/>
        </p:nvSpPr>
        <p:spPr>
          <a:xfrm>
            <a:off x="3424656" y="3574787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UpperArm</a:t>
            </a:r>
            <a:endParaRPr kumimoji="1" lang="ja-JP" altLang="en-US" dirty="0"/>
          </a:p>
        </p:txBody>
      </p:sp>
      <p:cxnSp>
        <p:nvCxnSpPr>
          <p:cNvPr id="12" name="曲線コネクタ 13"/>
          <p:cNvCxnSpPr>
            <a:stCxn id="7" idx="2"/>
            <a:endCxn id="11" idx="1"/>
          </p:cNvCxnSpPr>
          <p:nvPr/>
        </p:nvCxnSpPr>
        <p:spPr>
          <a:xfrm rot="16200000" flipH="1">
            <a:off x="2973871" y="3312537"/>
            <a:ext cx="473337" cy="428234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線コネクタ 13"/>
          <p:cNvCxnSpPr>
            <a:stCxn id="11" idx="2"/>
            <a:endCxn id="13" idx="1"/>
          </p:cNvCxnSpPr>
          <p:nvPr/>
        </p:nvCxnSpPr>
        <p:spPr>
          <a:xfrm rot="16200000" flipH="1">
            <a:off x="4332552" y="3981533"/>
            <a:ext cx="592489" cy="53314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6" descr="https://oakcorp.net/okino/wp-content/themes/okino/img/skinning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076" y="2068508"/>
            <a:ext cx="5701011" cy="462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角丸四角形 15"/>
          <p:cNvSpPr/>
          <p:nvPr/>
        </p:nvSpPr>
        <p:spPr>
          <a:xfrm>
            <a:off x="9552051" y="2506344"/>
            <a:ext cx="2161530" cy="81642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/>
          <p:cNvSpPr/>
          <p:nvPr/>
        </p:nvSpPr>
        <p:spPr>
          <a:xfrm>
            <a:off x="4895366" y="4355812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LowerArm</a:t>
            </a:r>
            <a:endParaRPr kumimoji="1" lang="ja-JP" altLang="en-US" dirty="0"/>
          </a:p>
        </p:txBody>
      </p:sp>
      <p:cxnSp>
        <p:nvCxnSpPr>
          <p:cNvPr id="20" name="曲線コネクタ 13"/>
          <p:cNvCxnSpPr>
            <a:stCxn id="9" idx="3"/>
            <a:endCxn id="16" idx="2"/>
          </p:cNvCxnSpPr>
          <p:nvPr/>
        </p:nvCxnSpPr>
        <p:spPr>
          <a:xfrm flipV="1">
            <a:off x="6237365" y="3322773"/>
            <a:ext cx="4395451" cy="2384751"/>
          </a:xfrm>
          <a:prstGeom prst="curvedConnector2">
            <a:avLst/>
          </a:prstGeom>
          <a:ln w="381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線コネクタ 13"/>
          <p:cNvCxnSpPr>
            <a:stCxn id="13" idx="3"/>
          </p:cNvCxnSpPr>
          <p:nvPr/>
        </p:nvCxnSpPr>
        <p:spPr>
          <a:xfrm flipV="1">
            <a:off x="6770505" y="2912914"/>
            <a:ext cx="3681434" cy="1631434"/>
          </a:xfrm>
          <a:prstGeom prst="curvedConnector3">
            <a:avLst>
              <a:gd name="adj1" fmla="val 97790"/>
            </a:avLst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線コネクタ 13"/>
          <p:cNvCxnSpPr>
            <a:stCxn id="11" idx="3"/>
          </p:cNvCxnSpPr>
          <p:nvPr/>
        </p:nvCxnSpPr>
        <p:spPr>
          <a:xfrm flipV="1">
            <a:off x="5299795" y="2863059"/>
            <a:ext cx="4561835" cy="900264"/>
          </a:xfrm>
          <a:prstGeom prst="curvedConnector3">
            <a:avLst>
              <a:gd name="adj1" fmla="val 99985"/>
            </a:avLst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9097701" y="6418341"/>
            <a:ext cx="127321" cy="15849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曲線コネクタ 13"/>
          <p:cNvCxnSpPr>
            <a:stCxn id="5" idx="2"/>
            <a:endCxn id="33" idx="2"/>
          </p:cNvCxnSpPr>
          <p:nvPr/>
        </p:nvCxnSpPr>
        <p:spPr>
          <a:xfrm rot="16200000" flipH="1">
            <a:off x="5743759" y="3143644"/>
            <a:ext cx="606605" cy="6101279"/>
          </a:xfrm>
          <a:prstGeom prst="curvedConnector2">
            <a:avLst/>
          </a:prstGeom>
          <a:ln w="381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吹き出し 36"/>
          <p:cNvSpPr/>
          <p:nvPr/>
        </p:nvSpPr>
        <p:spPr>
          <a:xfrm>
            <a:off x="8237259" y="959810"/>
            <a:ext cx="3739392" cy="896080"/>
          </a:xfrm>
          <a:prstGeom prst="wedgeRoundRectCallout">
            <a:avLst>
              <a:gd name="adj1" fmla="val 11144"/>
              <a:gd name="adj2" fmla="val 100697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このメッシュの頂点の位置は</a:t>
            </a:r>
            <a:r>
              <a:rPr kumimoji="1" lang="en-US" altLang="ja-JP" dirty="0" err="1" smtClean="0"/>
              <a:t>ArmMesh</a:t>
            </a:r>
            <a:r>
              <a:rPr kumimoji="1" lang="ja-JP" altLang="en-US" dirty="0" smtClean="0"/>
              <a:t>の位置からの相対位置。</a:t>
            </a:r>
            <a:endParaRPr kumimoji="1" lang="ja-JP" altLang="en-US" dirty="0"/>
          </a:p>
        </p:txBody>
      </p:sp>
      <p:sp>
        <p:nvSpPr>
          <p:cNvPr id="38" name="角丸四角形吹き出し 37"/>
          <p:cNvSpPr/>
          <p:nvPr/>
        </p:nvSpPr>
        <p:spPr>
          <a:xfrm>
            <a:off x="3659048" y="1925648"/>
            <a:ext cx="3739392" cy="896080"/>
          </a:xfrm>
          <a:prstGeom prst="wedgeRoundRectCallout">
            <a:avLst>
              <a:gd name="adj1" fmla="val 112146"/>
              <a:gd name="adj2" fmla="val 48566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LowerArm</a:t>
            </a:r>
            <a:r>
              <a:rPr kumimoji="1" lang="ja-JP" altLang="en-US" dirty="0" smtClean="0"/>
              <a:t>を回転させたときに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どうなって欲しいか考えよう。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931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ボーンを回転させた時のメッシュの変形</a:t>
            </a:r>
            <a:endParaRPr kumimoji="1" lang="ja-JP" altLang="en-US" dirty="0"/>
          </a:p>
        </p:txBody>
      </p:sp>
      <p:pic>
        <p:nvPicPr>
          <p:cNvPr id="1028" name="Picture 4" descr="gmpg_01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53" y="2072141"/>
            <a:ext cx="5363818" cy="442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mpg_01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419" y="2166730"/>
            <a:ext cx="5961564" cy="422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/>
          <p:cNvSpPr txBox="1"/>
          <p:nvPr/>
        </p:nvSpPr>
        <p:spPr>
          <a:xfrm>
            <a:off x="2554798" y="6390862"/>
            <a:ext cx="737928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正解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657908" y="6390862"/>
            <a:ext cx="92058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不正解</a:t>
            </a:r>
          </a:p>
        </p:txBody>
      </p:sp>
    </p:spTree>
    <p:extLst>
      <p:ext uri="{BB962C8B-B14F-4D97-AF65-F5344CB8AC3E}">
        <p14:creationId xmlns:p14="http://schemas.microsoft.com/office/powerpoint/2010/main" val="110075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4618383" cy="1143000"/>
          </a:xfrm>
        </p:spPr>
        <p:txBody>
          <a:bodyPr/>
          <a:lstStyle/>
          <a:p>
            <a:r>
              <a:rPr kumimoji="1" lang="ja-JP" altLang="en-US" dirty="0" smtClean="0"/>
              <a:t>回転の手順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9" y="1935480"/>
            <a:ext cx="4399723" cy="4343400"/>
          </a:xfrm>
        </p:spPr>
        <p:txBody>
          <a:bodyPr/>
          <a:lstStyle/>
          <a:p>
            <a:r>
              <a:rPr kumimoji="1" lang="en-US" altLang="ja-JP" dirty="0" smtClean="0"/>
              <a:t>Unit.04</a:t>
            </a:r>
            <a:r>
              <a:rPr lang="ja-JP" altLang="en-US" dirty="0" smtClean="0"/>
              <a:t>の</a:t>
            </a:r>
            <a:r>
              <a:rPr lang="ja-JP" altLang="en-US" dirty="0" smtClean="0"/>
              <a:t>スプライト回転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と手順は同じ。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原点に戻すところに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初期姿勢の逆行列を使う。</a:t>
            </a:r>
            <a:endParaRPr kumimoji="1" lang="ja-JP" altLang="en-US" dirty="0"/>
          </a:p>
        </p:txBody>
      </p:sp>
      <p:pic>
        <p:nvPicPr>
          <p:cNvPr id="4" name="Picture 2" descr="gmpg_01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251" y="79674"/>
            <a:ext cx="6659217" cy="677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89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様々な変換行列の空間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メッシュ空間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ボーン空間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グローバル空間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様々な空間があるが、どの視点で考えるかというだけの話。</a:t>
            </a:r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6023113" y="3569747"/>
            <a:ext cx="41744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>
            <a:off x="8001001" y="1770764"/>
            <a:ext cx="0" cy="37470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8347546" y="2055968"/>
            <a:ext cx="1143000" cy="6361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/>
          <p:cNvSpPr/>
          <p:nvPr/>
        </p:nvSpPr>
        <p:spPr>
          <a:xfrm>
            <a:off x="8706677" y="4051794"/>
            <a:ext cx="198783" cy="198783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/>
          <p:cNvSpPr/>
          <p:nvPr/>
        </p:nvSpPr>
        <p:spPr>
          <a:xfrm>
            <a:off x="7812976" y="2363643"/>
            <a:ext cx="376048" cy="903460"/>
          </a:xfrm>
          <a:prstGeom prst="triangl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楕円 7"/>
          <p:cNvSpPr/>
          <p:nvPr/>
        </p:nvSpPr>
        <p:spPr>
          <a:xfrm>
            <a:off x="7901609" y="3470355"/>
            <a:ext cx="198783" cy="198783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/>
          <p:cNvSpPr/>
          <p:nvPr/>
        </p:nvSpPr>
        <p:spPr>
          <a:xfrm rot="5400000">
            <a:off x="8256082" y="1922290"/>
            <a:ext cx="376048" cy="903460"/>
          </a:xfrm>
          <a:prstGeom prst="triangle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3788257" y="4151185"/>
            <a:ext cx="3739392" cy="896080"/>
          </a:xfrm>
          <a:prstGeom prst="wedgeRoundRectCallout">
            <a:avLst>
              <a:gd name="adj1" fmla="val 55797"/>
              <a:gd name="adj2" fmla="val -98955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原点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こいつを基準とした空間が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グローバル空間</a:t>
            </a:r>
            <a:endParaRPr kumimoji="1" lang="ja-JP" altLang="en-US" dirty="0"/>
          </a:p>
        </p:txBody>
      </p:sp>
      <p:sp>
        <p:nvSpPr>
          <p:cNvPr id="15" name="角丸四角形吹き出し 14"/>
          <p:cNvSpPr/>
          <p:nvPr/>
        </p:nvSpPr>
        <p:spPr>
          <a:xfrm>
            <a:off x="8180938" y="4621736"/>
            <a:ext cx="3739392" cy="896080"/>
          </a:xfrm>
          <a:prstGeom prst="wedgeRoundRectCallout">
            <a:avLst>
              <a:gd name="adj1" fmla="val -31915"/>
              <a:gd name="adj2" fmla="val -82318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MeshNode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こいつを基準とした空間が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メッシュ空間</a:t>
            </a:r>
            <a:endParaRPr kumimoji="1" lang="ja-JP" altLang="en-US" dirty="0"/>
          </a:p>
        </p:txBody>
      </p:sp>
      <p:sp>
        <p:nvSpPr>
          <p:cNvPr id="16" name="角丸四角形吹き出し 15"/>
          <p:cNvSpPr/>
          <p:nvPr/>
        </p:nvSpPr>
        <p:spPr>
          <a:xfrm>
            <a:off x="3769981" y="2328797"/>
            <a:ext cx="3739392" cy="896080"/>
          </a:xfrm>
          <a:prstGeom prst="wedgeRoundRectCallout">
            <a:avLst>
              <a:gd name="adj1" fmla="val 59253"/>
              <a:gd name="adj2" fmla="val -42388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Bone</a:t>
            </a:r>
            <a:br>
              <a:rPr kumimoji="1" lang="en-US" altLang="ja-JP" dirty="0" smtClean="0"/>
            </a:br>
            <a:r>
              <a:rPr kumimoji="1" lang="ja-JP" altLang="en-US" dirty="0" smtClean="0"/>
              <a:t>こいつを基準とした空間が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ボーン空間</a:t>
            </a:r>
            <a:endParaRPr kumimoji="1" lang="ja-JP" altLang="en-US" dirty="0"/>
          </a:p>
        </p:txBody>
      </p:sp>
      <p:sp>
        <p:nvSpPr>
          <p:cNvPr id="17" name="角丸四角形吹き出し 16"/>
          <p:cNvSpPr/>
          <p:nvPr/>
        </p:nvSpPr>
        <p:spPr>
          <a:xfrm>
            <a:off x="8347546" y="827548"/>
            <a:ext cx="3739392" cy="896080"/>
          </a:xfrm>
          <a:prstGeom prst="wedgeRoundRectCallout">
            <a:avLst>
              <a:gd name="adj1" fmla="val -31383"/>
              <a:gd name="adj2" fmla="val 75185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Mesh</a:t>
            </a:r>
            <a:br>
              <a:rPr kumimoji="1" lang="en-US" altLang="ja-JP" dirty="0" smtClean="0"/>
            </a:br>
            <a:r>
              <a:rPr kumimoji="1" lang="ja-JP" altLang="en-US" dirty="0" smtClean="0"/>
              <a:t>こいつは</a:t>
            </a:r>
            <a:r>
              <a:rPr kumimoji="1" lang="en-US" altLang="ja-JP" dirty="0" err="1" smtClean="0"/>
              <a:t>MeshNode</a:t>
            </a:r>
            <a:r>
              <a:rPr kumimoji="1" lang="ja-JP" altLang="en-US" dirty="0" smtClean="0"/>
              <a:t>基準の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頂点データを持っている。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0868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やりたい行列変換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599" y="1935480"/>
            <a:ext cx="11337561" cy="4343400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(M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B) = </a:t>
            </a:r>
            <a:r>
              <a:rPr kumimoji="1" lang="ja-JP" altLang="en-US" dirty="0" smtClean="0"/>
              <a:t>メッシュ空間　→　ボーン</a:t>
            </a:r>
            <a:r>
              <a:rPr kumimoji="1" lang="ja-JP" altLang="en-US" dirty="0" smtClean="0"/>
              <a:t>空間 </a:t>
            </a:r>
            <a:r>
              <a:rPr lang="ja-JP" altLang="en-US" dirty="0" smtClean="0"/>
              <a:t>へ変換する行列</a:t>
            </a:r>
            <a:endParaRPr lang="en-US" altLang="ja-JP" dirty="0" smtClean="0"/>
          </a:p>
          <a:p>
            <a:r>
              <a:rPr kumimoji="1" lang="en-US" altLang="ja-JP" dirty="0" smtClean="0"/>
              <a:t>(M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G) = </a:t>
            </a:r>
            <a:r>
              <a:rPr kumimoji="1" lang="ja-JP" altLang="en-US" dirty="0" smtClean="0"/>
              <a:t>メッシュ空間　→　グローバル</a:t>
            </a:r>
            <a:r>
              <a:rPr kumimoji="1" lang="ja-JP" altLang="en-US" dirty="0" smtClean="0"/>
              <a:t>空間　へ変換する行列</a:t>
            </a:r>
            <a:endParaRPr kumimoji="1" lang="en-US" altLang="ja-JP" dirty="0" smtClean="0"/>
          </a:p>
          <a:p>
            <a:r>
              <a:rPr kumimoji="1" lang="en-US" altLang="ja-JP" dirty="0" smtClean="0"/>
              <a:t>(B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G)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= </a:t>
            </a:r>
            <a:r>
              <a:rPr kumimoji="1" lang="ja-JP" altLang="en-US" dirty="0" smtClean="0"/>
              <a:t>ボーン空間　→　グローバル</a:t>
            </a:r>
            <a:r>
              <a:rPr kumimoji="1" lang="ja-JP" altLang="en-US" dirty="0" smtClean="0"/>
              <a:t>空間　へ変換する行列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(M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B) = Inverse(B</a:t>
            </a:r>
            <a:r>
              <a:rPr kumimoji="1" lang="ja-JP" altLang="en-US" dirty="0" smtClean="0"/>
              <a:t>→</a:t>
            </a:r>
            <a:r>
              <a:rPr kumimoji="1" lang="en-US" altLang="ja-JP" dirty="0" smtClean="0"/>
              <a:t>G)</a:t>
            </a:r>
            <a:r>
              <a:rPr lang="ja-JP" altLang="en-US" dirty="0"/>
              <a:t> </a:t>
            </a:r>
            <a:r>
              <a:rPr lang="en-US" altLang="ja-JP" dirty="0" smtClean="0"/>
              <a:t>* </a:t>
            </a:r>
            <a:r>
              <a:rPr lang="en-US" altLang="ja-JP" dirty="0"/>
              <a:t>(M</a:t>
            </a:r>
            <a:r>
              <a:rPr lang="ja-JP" altLang="en-US" dirty="0"/>
              <a:t>→</a:t>
            </a:r>
            <a:r>
              <a:rPr lang="en-US" altLang="ja-JP" dirty="0"/>
              <a:t>G)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/>
              <a:t>オフセット</a:t>
            </a:r>
            <a:r>
              <a:rPr kumimoji="1" lang="ja-JP" altLang="en-US" dirty="0" smtClean="0"/>
              <a:t>行列 </a:t>
            </a:r>
            <a:r>
              <a:rPr kumimoji="1" lang="en-US" altLang="ja-JP" dirty="0" smtClean="0"/>
              <a:t>= </a:t>
            </a:r>
            <a:r>
              <a:rPr lang="en-US" altLang="ja-JP" dirty="0" smtClean="0"/>
              <a:t>Inverse(</a:t>
            </a:r>
            <a:r>
              <a:rPr lang="en-US" altLang="ja-JP" dirty="0" err="1" smtClean="0"/>
              <a:t>GlobalMesh</a:t>
            </a:r>
            <a:r>
              <a:rPr lang="en-US" altLang="ja-JP" dirty="0" smtClean="0"/>
              <a:t>) * (</a:t>
            </a:r>
            <a:r>
              <a:rPr kumimoji="1" lang="en-US" altLang="ja-JP" dirty="0" err="1" smtClean="0"/>
              <a:t>GlobalBone</a:t>
            </a:r>
            <a:r>
              <a:rPr kumimoji="1" lang="en-US" altLang="ja-JP" dirty="0" smtClean="0"/>
              <a:t>) * (M-&gt;B)</a:t>
            </a:r>
          </a:p>
          <a:p>
            <a:endParaRPr lang="en-US" altLang="ja-JP" dirty="0"/>
          </a:p>
          <a:p>
            <a:r>
              <a:rPr lang="ja-JP" altLang="en-US" dirty="0" smtClean="0"/>
              <a:t>スキニング後の頂点座標 </a:t>
            </a:r>
            <a:r>
              <a:rPr lang="en-US" altLang="ja-JP" dirty="0" smtClean="0"/>
              <a:t>= </a:t>
            </a:r>
            <a:r>
              <a:rPr lang="ja-JP" altLang="en-US" dirty="0" smtClean="0"/>
              <a:t>メッシュ空間の頂点座標 </a:t>
            </a:r>
            <a:r>
              <a:rPr lang="en-US" altLang="ja-JP" dirty="0" smtClean="0"/>
              <a:t>* </a:t>
            </a:r>
            <a:r>
              <a:rPr lang="ja-JP" altLang="en-US" dirty="0"/>
              <a:t>オフセット</a:t>
            </a:r>
            <a:r>
              <a:rPr lang="ja-JP" altLang="en-US" dirty="0" smtClean="0"/>
              <a:t>行列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757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実習</a:t>
            </a:r>
            <a:r>
              <a:rPr lang="ja-JP" altLang="en-US" dirty="0"/>
              <a:t>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FbxMesh</a:t>
            </a:r>
            <a:r>
              <a:rPr kumimoji="1" lang="ja-JP" altLang="en-US" dirty="0" smtClean="0"/>
              <a:t>からボーン行列を取り出す。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ボーン行列を取り出す際、スキニングがうまくいくように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行列空間の差異を解消する変換行列を計算する。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取り出したボーン行列を定数バッファに格納し、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意図した姿勢で描画できているか確認する。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3650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授業</a:t>
            </a:r>
            <a:r>
              <a:rPr lang="ja-JP" altLang="en-US" dirty="0"/>
              <a:t>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 smtClean="0"/>
              <a:t>スケルトン</a:t>
            </a:r>
            <a:endParaRPr lang="en-US" altLang="ja-JP" dirty="0" smtClean="0"/>
          </a:p>
          <a:p>
            <a:pPr rtl="0"/>
            <a:endParaRPr lang="en-US" altLang="ja-JP" dirty="0"/>
          </a:p>
          <a:p>
            <a:pPr rtl="0"/>
            <a:r>
              <a:rPr lang="ja-JP" altLang="en-US" dirty="0" smtClean="0"/>
              <a:t>ボーン</a:t>
            </a:r>
            <a:endParaRPr lang="en-US" altLang="ja-JP" dirty="0" smtClean="0"/>
          </a:p>
          <a:p>
            <a:pPr rtl="0"/>
            <a:endParaRPr lang="en-US" altLang="ja-JP" dirty="0"/>
          </a:p>
          <a:p>
            <a:pPr rtl="0"/>
            <a:r>
              <a:rPr lang="ja-JP" altLang="en-US" dirty="0" smtClean="0"/>
              <a:t>バインドポーズ</a:t>
            </a:r>
            <a:endParaRPr lang="en-US" altLang="ja-JP" dirty="0" smtClean="0"/>
          </a:p>
          <a:p>
            <a:pPr rtl="0"/>
            <a:endParaRPr lang="en-US" altLang="ja-JP" dirty="0"/>
          </a:p>
          <a:p>
            <a:pPr rtl="0"/>
            <a:r>
              <a:rPr lang="ja-JP" altLang="en-US" dirty="0" smtClean="0"/>
              <a:t>オフセット行列</a:t>
            </a:r>
            <a:endParaRPr lang="en-US" altLang="ja-JP" dirty="0" smtClean="0"/>
          </a:p>
          <a:p>
            <a:pPr rt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80001" y="6366638"/>
            <a:ext cx="17102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cube.004.fbx</a:t>
            </a:r>
            <a:endParaRPr kumimoji="1" lang="ja-JP" altLang="en-US" dirty="0" err="1" smtClean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7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やりたいこと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796" y="2018679"/>
            <a:ext cx="1948087" cy="4343400"/>
          </a:xfrm>
          <a:prstGeom prst="rect">
            <a:avLst/>
          </a:prstGeom>
        </p:spPr>
      </p:pic>
      <p:sp>
        <p:nvSpPr>
          <p:cNvPr id="6" name="二等辺三角形 5"/>
          <p:cNvSpPr/>
          <p:nvPr/>
        </p:nvSpPr>
        <p:spPr>
          <a:xfrm>
            <a:off x="2506081" y="4850094"/>
            <a:ext cx="515900" cy="1200939"/>
          </a:xfrm>
          <a:prstGeom prst="triangle">
            <a:avLst>
              <a:gd name="adj" fmla="val 47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0</a:t>
            </a:r>
            <a:endParaRPr kumimoji="1" lang="ja-JP" altLang="en-US" sz="2400" dirty="0"/>
          </a:p>
        </p:txBody>
      </p:sp>
      <p:sp>
        <p:nvSpPr>
          <p:cNvPr id="7" name="二等辺三角形 6"/>
          <p:cNvSpPr/>
          <p:nvPr/>
        </p:nvSpPr>
        <p:spPr>
          <a:xfrm>
            <a:off x="2506081" y="3649155"/>
            <a:ext cx="515900" cy="1200939"/>
          </a:xfrm>
          <a:prstGeom prst="triangle">
            <a:avLst>
              <a:gd name="adj" fmla="val 47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8" name="二等辺三角形 7"/>
          <p:cNvSpPr/>
          <p:nvPr/>
        </p:nvSpPr>
        <p:spPr>
          <a:xfrm>
            <a:off x="2506081" y="2446518"/>
            <a:ext cx="515900" cy="1200939"/>
          </a:xfrm>
          <a:prstGeom prst="triangle">
            <a:avLst>
              <a:gd name="adj" fmla="val 47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2</a:t>
            </a:r>
            <a:endParaRPr kumimoji="1" lang="ja-JP" altLang="en-US" sz="2400" dirty="0"/>
          </a:p>
        </p:txBody>
      </p:sp>
      <p:sp>
        <p:nvSpPr>
          <p:cNvPr id="12" name="右矢印 11"/>
          <p:cNvSpPr/>
          <p:nvPr/>
        </p:nvSpPr>
        <p:spPr>
          <a:xfrm>
            <a:off x="5280865" y="3685717"/>
            <a:ext cx="1165185" cy="86718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032" y="2018679"/>
            <a:ext cx="2342175" cy="4343400"/>
          </a:xfrm>
          <a:prstGeom prst="rect">
            <a:avLst/>
          </a:prstGeom>
        </p:spPr>
      </p:pic>
      <p:sp>
        <p:nvSpPr>
          <p:cNvPr id="17" name="二等辺三角形 16"/>
          <p:cNvSpPr/>
          <p:nvPr/>
        </p:nvSpPr>
        <p:spPr>
          <a:xfrm>
            <a:off x="8741219" y="4878067"/>
            <a:ext cx="515900" cy="1200939"/>
          </a:xfrm>
          <a:prstGeom prst="triangle">
            <a:avLst>
              <a:gd name="adj" fmla="val 47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0</a:t>
            </a:r>
            <a:endParaRPr kumimoji="1" lang="ja-JP" altLang="en-US" sz="2400" dirty="0"/>
          </a:p>
        </p:txBody>
      </p:sp>
      <p:sp>
        <p:nvSpPr>
          <p:cNvPr id="18" name="二等辺三角形 17"/>
          <p:cNvSpPr/>
          <p:nvPr/>
        </p:nvSpPr>
        <p:spPr>
          <a:xfrm rot="1678446">
            <a:off x="9048234" y="3703103"/>
            <a:ext cx="515900" cy="1200939"/>
          </a:xfrm>
          <a:prstGeom prst="triangle">
            <a:avLst>
              <a:gd name="adj" fmla="val 47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19" name="二等辺三角形 18"/>
          <p:cNvSpPr/>
          <p:nvPr/>
        </p:nvSpPr>
        <p:spPr>
          <a:xfrm rot="280370">
            <a:off x="9415351" y="2465759"/>
            <a:ext cx="515900" cy="1200939"/>
          </a:xfrm>
          <a:prstGeom prst="triangle">
            <a:avLst>
              <a:gd name="adj" fmla="val 47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2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977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の全体的な構造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882776" y="3072844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662095" y="2179445"/>
            <a:ext cx="1875139" cy="377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FbxScene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6" idx="2"/>
            <a:endCxn id="4" idx="1"/>
          </p:cNvCxnSpPr>
          <p:nvPr/>
        </p:nvCxnSpPr>
        <p:spPr>
          <a:xfrm rot="16200000" flipH="1">
            <a:off x="3388789" y="2767392"/>
            <a:ext cx="704863" cy="283111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5123684" y="3763509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22" name="曲線コネクタ 13"/>
          <p:cNvCxnSpPr>
            <a:stCxn id="4" idx="2"/>
            <a:endCxn id="20" idx="1"/>
          </p:cNvCxnSpPr>
          <p:nvPr/>
        </p:nvCxnSpPr>
        <p:spPr>
          <a:xfrm rot="16200000" flipH="1">
            <a:off x="4720951" y="3549311"/>
            <a:ext cx="502129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5123684" y="4624795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35" name="曲線コネクタ 13"/>
          <p:cNvCxnSpPr>
            <a:stCxn id="4" idx="2"/>
            <a:endCxn id="34" idx="1"/>
          </p:cNvCxnSpPr>
          <p:nvPr/>
        </p:nvCxnSpPr>
        <p:spPr>
          <a:xfrm rot="16200000" flipH="1">
            <a:off x="4290308" y="3979954"/>
            <a:ext cx="1363415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7427058" y="3768587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  <p:cxnSp>
        <p:nvCxnSpPr>
          <p:cNvPr id="47" name="曲線コネクタ 13"/>
          <p:cNvCxnSpPr>
            <a:stCxn id="20" idx="3"/>
            <a:endCxn id="39" idx="1"/>
          </p:cNvCxnSpPr>
          <p:nvPr/>
        </p:nvCxnSpPr>
        <p:spPr>
          <a:xfrm>
            <a:off x="6998823" y="3952045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10008709" y="3444020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51" name="曲線コネクタ 13"/>
          <p:cNvCxnSpPr>
            <a:stCxn id="39" idx="3"/>
            <a:endCxn id="50" idx="1"/>
          </p:cNvCxnSpPr>
          <p:nvPr/>
        </p:nvCxnSpPr>
        <p:spPr>
          <a:xfrm flipV="1">
            <a:off x="9302197" y="3632556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10008709" y="4093154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60" name="曲線コネクタ 13"/>
          <p:cNvCxnSpPr>
            <a:stCxn id="39" idx="3"/>
            <a:endCxn id="59" idx="1"/>
          </p:cNvCxnSpPr>
          <p:nvPr/>
        </p:nvCxnSpPr>
        <p:spPr>
          <a:xfrm>
            <a:off x="9302197" y="3957123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4537235" y="548608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4537234" y="617874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cxnSp>
        <p:nvCxnSpPr>
          <p:cNvPr id="67" name="曲線コネクタ 10"/>
          <p:cNvCxnSpPr>
            <a:stCxn id="6" idx="2"/>
            <a:endCxn id="65" idx="1"/>
          </p:cNvCxnSpPr>
          <p:nvPr/>
        </p:nvCxnSpPr>
        <p:spPr>
          <a:xfrm rot="16200000" flipH="1">
            <a:off x="2509400" y="3646782"/>
            <a:ext cx="3118100" cy="93757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10"/>
          <p:cNvCxnSpPr>
            <a:stCxn id="6" idx="2"/>
            <a:endCxn id="66" idx="1"/>
          </p:cNvCxnSpPr>
          <p:nvPr/>
        </p:nvCxnSpPr>
        <p:spPr>
          <a:xfrm rot="16200000" flipH="1">
            <a:off x="2163069" y="3993112"/>
            <a:ext cx="3810760" cy="93756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角丸四角形 88"/>
          <p:cNvSpPr/>
          <p:nvPr/>
        </p:nvSpPr>
        <p:spPr>
          <a:xfrm>
            <a:off x="100222" y="1915647"/>
            <a:ext cx="1875139" cy="927357"/>
          </a:xfrm>
          <a:prstGeom prst="roundRect">
            <a:avLst/>
          </a:prstGeom>
          <a:solidFill>
            <a:srgbClr val="FFA3A3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FbxManager</a:t>
            </a:r>
            <a:endParaRPr kumimoji="1" lang="ja-JP" altLang="en-US" dirty="0"/>
          </a:p>
        </p:txBody>
      </p:sp>
      <p:sp>
        <p:nvSpPr>
          <p:cNvPr id="90" name="角丸四角形 89"/>
          <p:cNvSpPr/>
          <p:nvPr/>
        </p:nvSpPr>
        <p:spPr>
          <a:xfrm>
            <a:off x="100222" y="3763509"/>
            <a:ext cx="1875139" cy="656884"/>
          </a:xfrm>
          <a:prstGeom prst="roundRect">
            <a:avLst/>
          </a:prstGeom>
          <a:solidFill>
            <a:srgbClr val="B4AFF3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FbxImporter</a:t>
            </a:r>
            <a:endParaRPr kumimoji="1" lang="ja-JP" altLang="en-US" dirty="0"/>
          </a:p>
        </p:txBody>
      </p:sp>
      <p:cxnSp>
        <p:nvCxnSpPr>
          <p:cNvPr id="97" name="曲線コネクタ 13"/>
          <p:cNvCxnSpPr>
            <a:stCxn id="89" idx="3"/>
            <a:endCxn id="6" idx="1"/>
          </p:cNvCxnSpPr>
          <p:nvPr/>
        </p:nvCxnSpPr>
        <p:spPr>
          <a:xfrm flipV="1">
            <a:off x="1975361" y="2367981"/>
            <a:ext cx="686734" cy="1134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線コネクタ 13"/>
          <p:cNvCxnSpPr>
            <a:stCxn id="89" idx="2"/>
            <a:endCxn id="90" idx="0"/>
          </p:cNvCxnSpPr>
          <p:nvPr/>
        </p:nvCxnSpPr>
        <p:spPr>
          <a:xfrm rot="5400000">
            <a:off x="577540" y="3303256"/>
            <a:ext cx="920505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線コネクタ 13"/>
          <p:cNvCxnSpPr>
            <a:stCxn id="90" idx="3"/>
            <a:endCxn id="6" idx="1"/>
          </p:cNvCxnSpPr>
          <p:nvPr/>
        </p:nvCxnSpPr>
        <p:spPr>
          <a:xfrm flipV="1">
            <a:off x="1975361" y="2367981"/>
            <a:ext cx="686734" cy="1723970"/>
          </a:xfrm>
          <a:prstGeom prst="curvedConnector3">
            <a:avLst>
              <a:gd name="adj1" fmla="val 50000"/>
            </a:avLst>
          </a:prstGeom>
          <a:ln w="25400">
            <a:solidFill>
              <a:srgbClr val="B4AFF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7729430" y="5229488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sp>
        <p:nvSpPr>
          <p:cNvPr id="129" name="角丸四角形 128"/>
          <p:cNvSpPr/>
          <p:nvPr/>
        </p:nvSpPr>
        <p:spPr>
          <a:xfrm>
            <a:off x="7754083" y="5863153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cxnSp>
        <p:nvCxnSpPr>
          <p:cNvPr id="130" name="曲線コネクタ 13"/>
          <p:cNvCxnSpPr>
            <a:stCxn id="65" idx="3"/>
            <a:endCxn id="128" idx="1"/>
          </p:cNvCxnSpPr>
          <p:nvPr/>
        </p:nvCxnSpPr>
        <p:spPr>
          <a:xfrm flipV="1">
            <a:off x="6816514" y="5418024"/>
            <a:ext cx="912916" cy="256593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線コネクタ 13"/>
          <p:cNvCxnSpPr>
            <a:stCxn id="65" idx="3"/>
            <a:endCxn id="129" idx="1"/>
          </p:cNvCxnSpPr>
          <p:nvPr/>
        </p:nvCxnSpPr>
        <p:spPr>
          <a:xfrm>
            <a:off x="6816514" y="5674617"/>
            <a:ext cx="937569" cy="37707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線コネクタ 13"/>
          <p:cNvCxnSpPr>
            <a:stCxn id="20" idx="3"/>
            <a:endCxn id="66" idx="3"/>
          </p:cNvCxnSpPr>
          <p:nvPr/>
        </p:nvCxnSpPr>
        <p:spPr>
          <a:xfrm flipH="1">
            <a:off x="6816513" y="3952045"/>
            <a:ext cx="182310" cy="2415232"/>
          </a:xfrm>
          <a:prstGeom prst="curvedConnector3">
            <a:avLst>
              <a:gd name="adj1" fmla="val -125391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13"/>
          <p:cNvCxnSpPr>
            <a:stCxn id="20" idx="3"/>
            <a:endCxn id="65" idx="3"/>
          </p:cNvCxnSpPr>
          <p:nvPr/>
        </p:nvCxnSpPr>
        <p:spPr>
          <a:xfrm flipH="1">
            <a:off x="6816514" y="3952045"/>
            <a:ext cx="182309" cy="1722572"/>
          </a:xfrm>
          <a:prstGeom prst="curvedConnector3">
            <a:avLst>
              <a:gd name="adj1" fmla="val -125392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線コネクタ 13"/>
          <p:cNvCxnSpPr/>
          <p:nvPr/>
        </p:nvCxnSpPr>
        <p:spPr>
          <a:xfrm>
            <a:off x="6998823" y="4808253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7427058" y="4624795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211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の全体的な構造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882776" y="3072844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662095" y="2179445"/>
            <a:ext cx="1875139" cy="377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FbxScene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6" idx="2"/>
            <a:endCxn id="4" idx="1"/>
          </p:cNvCxnSpPr>
          <p:nvPr/>
        </p:nvCxnSpPr>
        <p:spPr>
          <a:xfrm rot="16200000" flipH="1">
            <a:off x="3388789" y="2767392"/>
            <a:ext cx="704863" cy="283111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5123684" y="3763509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22" name="曲線コネクタ 13"/>
          <p:cNvCxnSpPr>
            <a:stCxn id="4" idx="2"/>
            <a:endCxn id="20" idx="1"/>
          </p:cNvCxnSpPr>
          <p:nvPr/>
        </p:nvCxnSpPr>
        <p:spPr>
          <a:xfrm rot="16200000" flipH="1">
            <a:off x="4720951" y="3549311"/>
            <a:ext cx="502129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5123684" y="4624795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35" name="曲線コネクタ 13"/>
          <p:cNvCxnSpPr>
            <a:stCxn id="4" idx="2"/>
            <a:endCxn id="34" idx="1"/>
          </p:cNvCxnSpPr>
          <p:nvPr/>
        </p:nvCxnSpPr>
        <p:spPr>
          <a:xfrm rot="16200000" flipH="1">
            <a:off x="4290308" y="3979954"/>
            <a:ext cx="1363415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7427058" y="3768587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  <p:cxnSp>
        <p:nvCxnSpPr>
          <p:cNvPr id="47" name="曲線コネクタ 13"/>
          <p:cNvCxnSpPr>
            <a:stCxn id="20" idx="3"/>
            <a:endCxn id="39" idx="1"/>
          </p:cNvCxnSpPr>
          <p:nvPr/>
        </p:nvCxnSpPr>
        <p:spPr>
          <a:xfrm>
            <a:off x="6998823" y="3952045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10008709" y="3444020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51" name="曲線コネクタ 13"/>
          <p:cNvCxnSpPr>
            <a:stCxn id="39" idx="3"/>
            <a:endCxn id="50" idx="1"/>
          </p:cNvCxnSpPr>
          <p:nvPr/>
        </p:nvCxnSpPr>
        <p:spPr>
          <a:xfrm flipV="1">
            <a:off x="9302197" y="3632556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10008709" y="4093154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60" name="曲線コネクタ 13"/>
          <p:cNvCxnSpPr>
            <a:stCxn id="39" idx="3"/>
            <a:endCxn id="59" idx="1"/>
          </p:cNvCxnSpPr>
          <p:nvPr/>
        </p:nvCxnSpPr>
        <p:spPr>
          <a:xfrm>
            <a:off x="9302197" y="3957123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4537235" y="548608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4537234" y="617874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cxnSp>
        <p:nvCxnSpPr>
          <p:cNvPr id="67" name="曲線コネクタ 10"/>
          <p:cNvCxnSpPr>
            <a:stCxn id="6" idx="2"/>
            <a:endCxn id="65" idx="1"/>
          </p:cNvCxnSpPr>
          <p:nvPr/>
        </p:nvCxnSpPr>
        <p:spPr>
          <a:xfrm rot="16200000" flipH="1">
            <a:off x="2509400" y="3646782"/>
            <a:ext cx="3118100" cy="93757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10"/>
          <p:cNvCxnSpPr>
            <a:stCxn id="6" idx="2"/>
            <a:endCxn id="66" idx="1"/>
          </p:cNvCxnSpPr>
          <p:nvPr/>
        </p:nvCxnSpPr>
        <p:spPr>
          <a:xfrm rot="16200000" flipH="1">
            <a:off x="2163069" y="3993112"/>
            <a:ext cx="3810760" cy="93756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角丸四角形 88"/>
          <p:cNvSpPr/>
          <p:nvPr/>
        </p:nvSpPr>
        <p:spPr>
          <a:xfrm>
            <a:off x="100222" y="1915647"/>
            <a:ext cx="1875139" cy="927357"/>
          </a:xfrm>
          <a:prstGeom prst="roundRect">
            <a:avLst/>
          </a:prstGeom>
          <a:solidFill>
            <a:srgbClr val="FFA3A3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FbxManager</a:t>
            </a:r>
            <a:endParaRPr kumimoji="1" lang="ja-JP" altLang="en-US" dirty="0"/>
          </a:p>
        </p:txBody>
      </p:sp>
      <p:sp>
        <p:nvSpPr>
          <p:cNvPr id="90" name="角丸四角形 89"/>
          <p:cNvSpPr/>
          <p:nvPr/>
        </p:nvSpPr>
        <p:spPr>
          <a:xfrm>
            <a:off x="100222" y="3763509"/>
            <a:ext cx="1875139" cy="656884"/>
          </a:xfrm>
          <a:prstGeom prst="roundRect">
            <a:avLst/>
          </a:prstGeom>
          <a:solidFill>
            <a:srgbClr val="B4AFF3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FbxImporter</a:t>
            </a:r>
            <a:endParaRPr kumimoji="1" lang="ja-JP" altLang="en-US" dirty="0"/>
          </a:p>
        </p:txBody>
      </p:sp>
      <p:cxnSp>
        <p:nvCxnSpPr>
          <p:cNvPr id="97" name="曲線コネクタ 13"/>
          <p:cNvCxnSpPr>
            <a:stCxn id="89" idx="3"/>
            <a:endCxn id="6" idx="1"/>
          </p:cNvCxnSpPr>
          <p:nvPr/>
        </p:nvCxnSpPr>
        <p:spPr>
          <a:xfrm flipV="1">
            <a:off x="1975361" y="2367981"/>
            <a:ext cx="686734" cy="1134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線コネクタ 13"/>
          <p:cNvCxnSpPr>
            <a:stCxn id="89" idx="2"/>
            <a:endCxn id="90" idx="0"/>
          </p:cNvCxnSpPr>
          <p:nvPr/>
        </p:nvCxnSpPr>
        <p:spPr>
          <a:xfrm rot="5400000">
            <a:off x="577540" y="3303256"/>
            <a:ext cx="920505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線コネクタ 13"/>
          <p:cNvCxnSpPr>
            <a:stCxn id="90" idx="3"/>
            <a:endCxn id="6" idx="1"/>
          </p:cNvCxnSpPr>
          <p:nvPr/>
        </p:nvCxnSpPr>
        <p:spPr>
          <a:xfrm flipV="1">
            <a:off x="1975361" y="2367981"/>
            <a:ext cx="686734" cy="1723970"/>
          </a:xfrm>
          <a:prstGeom prst="curvedConnector3">
            <a:avLst>
              <a:gd name="adj1" fmla="val 50000"/>
            </a:avLst>
          </a:prstGeom>
          <a:ln w="25400">
            <a:solidFill>
              <a:srgbClr val="B4AFF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7729430" y="5229488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sp>
        <p:nvSpPr>
          <p:cNvPr id="129" name="角丸四角形 128"/>
          <p:cNvSpPr/>
          <p:nvPr/>
        </p:nvSpPr>
        <p:spPr>
          <a:xfrm>
            <a:off x="7754083" y="5863153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cxnSp>
        <p:nvCxnSpPr>
          <p:cNvPr id="130" name="曲線コネクタ 13"/>
          <p:cNvCxnSpPr>
            <a:stCxn id="65" idx="3"/>
            <a:endCxn id="128" idx="1"/>
          </p:cNvCxnSpPr>
          <p:nvPr/>
        </p:nvCxnSpPr>
        <p:spPr>
          <a:xfrm flipV="1">
            <a:off x="6816514" y="5418024"/>
            <a:ext cx="912916" cy="256593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線コネクタ 13"/>
          <p:cNvCxnSpPr>
            <a:stCxn id="65" idx="3"/>
            <a:endCxn id="129" idx="1"/>
          </p:cNvCxnSpPr>
          <p:nvPr/>
        </p:nvCxnSpPr>
        <p:spPr>
          <a:xfrm>
            <a:off x="6816514" y="5674617"/>
            <a:ext cx="937569" cy="37707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線コネクタ 13"/>
          <p:cNvCxnSpPr>
            <a:stCxn id="20" idx="3"/>
            <a:endCxn id="66" idx="3"/>
          </p:cNvCxnSpPr>
          <p:nvPr/>
        </p:nvCxnSpPr>
        <p:spPr>
          <a:xfrm flipH="1">
            <a:off x="6816513" y="3952045"/>
            <a:ext cx="182310" cy="2415232"/>
          </a:xfrm>
          <a:prstGeom prst="curvedConnector3">
            <a:avLst>
              <a:gd name="adj1" fmla="val -125391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13"/>
          <p:cNvCxnSpPr>
            <a:stCxn id="20" idx="3"/>
            <a:endCxn id="65" idx="3"/>
          </p:cNvCxnSpPr>
          <p:nvPr/>
        </p:nvCxnSpPr>
        <p:spPr>
          <a:xfrm flipH="1">
            <a:off x="6816514" y="3952045"/>
            <a:ext cx="182309" cy="1722572"/>
          </a:xfrm>
          <a:prstGeom prst="curvedConnector3">
            <a:avLst>
              <a:gd name="adj1" fmla="val -125392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3735659" y="2843004"/>
            <a:ext cx="8227298" cy="2259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形吹き出し 4"/>
          <p:cNvSpPr/>
          <p:nvPr/>
        </p:nvSpPr>
        <p:spPr>
          <a:xfrm>
            <a:off x="7461529" y="863022"/>
            <a:ext cx="3957320" cy="1520327"/>
          </a:xfrm>
          <a:prstGeom prst="wedgeEllipseCallout">
            <a:avLst>
              <a:gd name="adj1" fmla="val -14550"/>
              <a:gd name="adj2" fmla="val 63089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今回</a:t>
            </a:r>
            <a:r>
              <a:rPr kumimoji="1" lang="ja-JP" altLang="en-US" dirty="0" smtClean="0"/>
              <a:t>はこのあたりから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様々</a:t>
            </a:r>
            <a:r>
              <a:rPr kumimoji="1" lang="ja-JP" altLang="en-US" dirty="0" smtClean="0"/>
              <a:t>な変換行列の抽出と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計算</a:t>
            </a:r>
            <a:r>
              <a:rPr kumimoji="1" lang="ja-JP" altLang="en-US" dirty="0" smtClean="0"/>
              <a:t>を行います</a:t>
            </a:r>
            <a:endParaRPr kumimoji="1" lang="en-US" altLang="ja-JP" dirty="0" smtClean="0"/>
          </a:p>
        </p:txBody>
      </p:sp>
      <p:cxnSp>
        <p:nvCxnSpPr>
          <p:cNvPr id="36" name="曲線コネクタ 13"/>
          <p:cNvCxnSpPr/>
          <p:nvPr/>
        </p:nvCxnSpPr>
        <p:spPr>
          <a:xfrm>
            <a:off x="6998823" y="4808253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7427058" y="4624795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999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課題での</a:t>
            </a:r>
            <a:r>
              <a:rPr lang="en-US" altLang="ja-JP" dirty="0" err="1" smtClean="0"/>
              <a:t>skinned_mesh</a:t>
            </a:r>
            <a:r>
              <a:rPr lang="ja-JP" altLang="en-US" dirty="0" smtClean="0"/>
              <a:t>の構造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44966" y="2074127"/>
            <a:ext cx="11931805" cy="465005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横巻き 4"/>
          <p:cNvSpPr/>
          <p:nvPr/>
        </p:nvSpPr>
        <p:spPr>
          <a:xfrm>
            <a:off x="4533063" y="1807323"/>
            <a:ext cx="3056865" cy="778934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skinned_mesh</a:t>
            </a:r>
            <a:endParaRPr kumimoji="1" lang="ja-JP" altLang="en-US" sz="3200" dirty="0"/>
          </a:p>
        </p:txBody>
      </p:sp>
      <p:sp>
        <p:nvSpPr>
          <p:cNvPr id="32" name="フローチャート: 複数書類 31"/>
          <p:cNvSpPr/>
          <p:nvPr/>
        </p:nvSpPr>
        <p:spPr>
          <a:xfrm>
            <a:off x="9268887" y="2690634"/>
            <a:ext cx="2585982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animation</a:t>
            </a:r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</p:txBody>
      </p:sp>
      <p:sp>
        <p:nvSpPr>
          <p:cNvPr id="33" name="フローチャート: 書類 32"/>
          <p:cNvSpPr/>
          <p:nvPr/>
        </p:nvSpPr>
        <p:spPr>
          <a:xfrm>
            <a:off x="353122" y="3323064"/>
            <a:ext cx="1799283" cy="3155796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scene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ja-JP" altLang="en-US" dirty="0"/>
          </a:p>
        </p:txBody>
      </p:sp>
      <p:sp>
        <p:nvSpPr>
          <p:cNvPr id="35" name="フローチャート: 複数書類 34"/>
          <p:cNvSpPr/>
          <p:nvPr/>
        </p:nvSpPr>
        <p:spPr>
          <a:xfrm>
            <a:off x="518871" y="3975410"/>
            <a:ext cx="1450966" cy="194588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node</a:t>
            </a:r>
            <a:endParaRPr kumimoji="1" lang="ja-JP" altLang="en-US" sz="2400" dirty="0"/>
          </a:p>
        </p:txBody>
      </p:sp>
      <p:sp>
        <p:nvSpPr>
          <p:cNvPr id="40" name="フローチャート: 複数書類 39"/>
          <p:cNvSpPr/>
          <p:nvPr/>
        </p:nvSpPr>
        <p:spPr>
          <a:xfrm>
            <a:off x="9491439" y="3997714"/>
            <a:ext cx="1783776" cy="1602814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keyframe</a:t>
            </a:r>
            <a:endParaRPr kumimoji="1" lang="ja-JP" altLang="en-US" sz="2400" dirty="0"/>
          </a:p>
        </p:txBody>
      </p:sp>
      <p:sp>
        <p:nvSpPr>
          <p:cNvPr id="48" name="フローチャート: 複数書類 47"/>
          <p:cNvSpPr/>
          <p:nvPr/>
        </p:nvSpPr>
        <p:spPr>
          <a:xfrm>
            <a:off x="2353127" y="2690634"/>
            <a:ext cx="4297447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mesh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0" name="フローチャート: 複数書類 49"/>
          <p:cNvSpPr/>
          <p:nvPr/>
        </p:nvSpPr>
        <p:spPr>
          <a:xfrm>
            <a:off x="253875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vertex</a:t>
            </a:r>
            <a:endParaRPr kumimoji="1" lang="ja-JP" altLang="en-US" sz="2400" dirty="0"/>
          </a:p>
        </p:txBody>
      </p:sp>
      <p:sp>
        <p:nvSpPr>
          <p:cNvPr id="51" name="フローチャート: 複数書類 50"/>
          <p:cNvSpPr/>
          <p:nvPr/>
        </p:nvSpPr>
        <p:spPr>
          <a:xfrm>
            <a:off x="4360566" y="4653801"/>
            <a:ext cx="1516126" cy="1052647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subset</a:t>
            </a:r>
            <a:endParaRPr kumimoji="1" lang="ja-JP" altLang="en-US" sz="2400" dirty="0"/>
          </a:p>
        </p:txBody>
      </p:sp>
      <p:sp>
        <p:nvSpPr>
          <p:cNvPr id="52" name="フローチャート: 複数書類 51"/>
          <p:cNvSpPr/>
          <p:nvPr/>
        </p:nvSpPr>
        <p:spPr>
          <a:xfrm>
            <a:off x="6851296" y="2684459"/>
            <a:ext cx="2195689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material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3" name="フローチャート: 複数書類 52"/>
          <p:cNvSpPr/>
          <p:nvPr/>
        </p:nvSpPr>
        <p:spPr>
          <a:xfrm>
            <a:off x="7037313" y="4946790"/>
            <a:ext cx="1384576" cy="97450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texture</a:t>
            </a:r>
            <a:endParaRPr kumimoji="1" lang="ja-JP" altLang="en-US" sz="2400" dirty="0"/>
          </a:p>
        </p:txBody>
      </p:sp>
      <p:sp>
        <p:nvSpPr>
          <p:cNvPr id="54" name="フローチャート: 書類 53"/>
          <p:cNvSpPr/>
          <p:nvPr/>
        </p:nvSpPr>
        <p:spPr>
          <a:xfrm>
            <a:off x="7037313" y="3997714"/>
            <a:ext cx="1409696" cy="629691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color</a:t>
            </a:r>
          </a:p>
        </p:txBody>
      </p:sp>
      <p:sp>
        <p:nvSpPr>
          <p:cNvPr id="56" name="フローチャート: 書類 55"/>
          <p:cNvSpPr/>
          <p:nvPr/>
        </p:nvSpPr>
        <p:spPr>
          <a:xfrm>
            <a:off x="2549491" y="4627404"/>
            <a:ext cx="1498621" cy="1743869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skeleton</a:t>
            </a:r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57" name="フローチャート: 複数書類 56"/>
          <p:cNvSpPr/>
          <p:nvPr/>
        </p:nvSpPr>
        <p:spPr>
          <a:xfrm>
            <a:off x="2681801" y="5124075"/>
            <a:ext cx="1151367" cy="1034562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bone</a:t>
            </a:r>
            <a:endParaRPr kumimoji="1" lang="ja-JP" altLang="en-US" sz="2400" dirty="0"/>
          </a:p>
        </p:txBody>
      </p:sp>
      <p:sp>
        <p:nvSpPr>
          <p:cNvPr id="58" name="フローチャート: 複数書類 57"/>
          <p:cNvSpPr/>
          <p:nvPr/>
        </p:nvSpPr>
        <p:spPr>
          <a:xfrm>
            <a:off x="433636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index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133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課題での</a:t>
            </a:r>
            <a:r>
              <a:rPr lang="en-US" altLang="ja-JP" dirty="0" err="1" smtClean="0"/>
              <a:t>skinned_mesh</a:t>
            </a:r>
            <a:r>
              <a:rPr lang="ja-JP" altLang="en-US" dirty="0" smtClean="0"/>
              <a:t>の構造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44966" y="2074127"/>
            <a:ext cx="11931805" cy="465005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横巻き 4"/>
          <p:cNvSpPr/>
          <p:nvPr/>
        </p:nvSpPr>
        <p:spPr>
          <a:xfrm>
            <a:off x="4533063" y="1807323"/>
            <a:ext cx="3056865" cy="778934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skinned_mesh</a:t>
            </a:r>
            <a:endParaRPr kumimoji="1" lang="ja-JP" altLang="en-US" sz="3200" dirty="0"/>
          </a:p>
        </p:txBody>
      </p:sp>
      <p:sp>
        <p:nvSpPr>
          <p:cNvPr id="33" name="フローチャート: 書類 32"/>
          <p:cNvSpPr/>
          <p:nvPr/>
        </p:nvSpPr>
        <p:spPr>
          <a:xfrm>
            <a:off x="353122" y="3323064"/>
            <a:ext cx="1799283" cy="3155796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scene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ja-JP" altLang="en-US" dirty="0"/>
          </a:p>
        </p:txBody>
      </p:sp>
      <p:sp>
        <p:nvSpPr>
          <p:cNvPr id="35" name="フローチャート: 複数書類 34"/>
          <p:cNvSpPr/>
          <p:nvPr/>
        </p:nvSpPr>
        <p:spPr>
          <a:xfrm>
            <a:off x="518871" y="3975410"/>
            <a:ext cx="1450966" cy="194588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node</a:t>
            </a:r>
            <a:endParaRPr kumimoji="1" lang="ja-JP" altLang="en-US" sz="2400" dirty="0"/>
          </a:p>
        </p:txBody>
      </p:sp>
      <p:sp>
        <p:nvSpPr>
          <p:cNvPr id="48" name="フローチャート: 複数書類 47"/>
          <p:cNvSpPr/>
          <p:nvPr/>
        </p:nvSpPr>
        <p:spPr>
          <a:xfrm>
            <a:off x="2353127" y="2690634"/>
            <a:ext cx="4297447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mesh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0" name="フローチャート: 複数書類 49"/>
          <p:cNvSpPr/>
          <p:nvPr/>
        </p:nvSpPr>
        <p:spPr>
          <a:xfrm>
            <a:off x="253875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vertex</a:t>
            </a:r>
            <a:endParaRPr kumimoji="1" lang="ja-JP" altLang="en-US" sz="2400" dirty="0"/>
          </a:p>
        </p:txBody>
      </p:sp>
      <p:sp>
        <p:nvSpPr>
          <p:cNvPr id="53" name="フローチャート: 複数書類 52"/>
          <p:cNvSpPr/>
          <p:nvPr/>
        </p:nvSpPr>
        <p:spPr>
          <a:xfrm>
            <a:off x="7037313" y="4946790"/>
            <a:ext cx="1384576" cy="97450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texture</a:t>
            </a:r>
            <a:endParaRPr kumimoji="1" lang="ja-JP" altLang="en-US" sz="2400" dirty="0"/>
          </a:p>
        </p:txBody>
      </p:sp>
      <p:sp>
        <p:nvSpPr>
          <p:cNvPr id="54" name="フローチャート: 書類 53"/>
          <p:cNvSpPr/>
          <p:nvPr/>
        </p:nvSpPr>
        <p:spPr>
          <a:xfrm>
            <a:off x="7037313" y="3997714"/>
            <a:ext cx="1409696" cy="629691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color</a:t>
            </a:r>
          </a:p>
        </p:txBody>
      </p:sp>
      <p:sp>
        <p:nvSpPr>
          <p:cNvPr id="58" name="フローチャート: 複数書類 57"/>
          <p:cNvSpPr/>
          <p:nvPr/>
        </p:nvSpPr>
        <p:spPr>
          <a:xfrm>
            <a:off x="433636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index</a:t>
            </a:r>
            <a:endParaRPr kumimoji="1" lang="ja-JP" altLang="en-US" sz="2400" dirty="0"/>
          </a:p>
        </p:txBody>
      </p:sp>
      <p:sp>
        <p:nvSpPr>
          <p:cNvPr id="16" name="フローチャート: 複数書類 15"/>
          <p:cNvSpPr/>
          <p:nvPr/>
        </p:nvSpPr>
        <p:spPr>
          <a:xfrm>
            <a:off x="4360566" y="4653801"/>
            <a:ext cx="1516126" cy="1052647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subset</a:t>
            </a:r>
            <a:endParaRPr kumimoji="1" lang="ja-JP" altLang="en-US" sz="2400" dirty="0"/>
          </a:p>
        </p:txBody>
      </p:sp>
      <p:sp>
        <p:nvSpPr>
          <p:cNvPr id="17" name="フローチャート: 書類 16"/>
          <p:cNvSpPr/>
          <p:nvPr/>
        </p:nvSpPr>
        <p:spPr>
          <a:xfrm>
            <a:off x="2549491" y="4627404"/>
            <a:ext cx="1498621" cy="1743869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skeleton</a:t>
            </a:r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20" name="フローチャート: 複数書類 19"/>
          <p:cNvSpPr/>
          <p:nvPr/>
        </p:nvSpPr>
        <p:spPr>
          <a:xfrm>
            <a:off x="2681801" y="5124075"/>
            <a:ext cx="1151367" cy="1034562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bone</a:t>
            </a:r>
            <a:endParaRPr kumimoji="1" lang="ja-JP" altLang="en-US" sz="2400" dirty="0"/>
          </a:p>
        </p:txBody>
      </p:sp>
      <p:sp>
        <p:nvSpPr>
          <p:cNvPr id="21" name="正方形/長方形 20"/>
          <p:cNvSpPr/>
          <p:nvPr/>
        </p:nvSpPr>
        <p:spPr>
          <a:xfrm>
            <a:off x="2431448" y="4527619"/>
            <a:ext cx="1746550" cy="1945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ローチャート: 複数書類 51"/>
          <p:cNvSpPr/>
          <p:nvPr/>
        </p:nvSpPr>
        <p:spPr>
          <a:xfrm>
            <a:off x="6851296" y="2684459"/>
            <a:ext cx="2195689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material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19" name="円形吹き出し 18"/>
          <p:cNvSpPr/>
          <p:nvPr/>
        </p:nvSpPr>
        <p:spPr>
          <a:xfrm>
            <a:off x="144966" y="2212079"/>
            <a:ext cx="3501835" cy="1136285"/>
          </a:xfrm>
          <a:prstGeom prst="wedgeEllipseCallout">
            <a:avLst>
              <a:gd name="adj1" fmla="val 18872"/>
              <a:gd name="adj2" fmla="val 13434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今回はここを実装する</a:t>
            </a:r>
            <a:endParaRPr kumimoji="1" lang="en-US" altLang="ja-JP" dirty="0" smtClean="0"/>
          </a:p>
        </p:txBody>
      </p:sp>
      <p:sp>
        <p:nvSpPr>
          <p:cNvPr id="27" name="フローチャート: 書類 26"/>
          <p:cNvSpPr/>
          <p:nvPr/>
        </p:nvSpPr>
        <p:spPr>
          <a:xfrm>
            <a:off x="7189713" y="4150114"/>
            <a:ext cx="1409696" cy="629691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color</a:t>
            </a:r>
          </a:p>
        </p:txBody>
      </p:sp>
      <p:sp>
        <p:nvSpPr>
          <p:cNvPr id="32" name="フローチャート: 複数書類 31"/>
          <p:cNvSpPr/>
          <p:nvPr/>
        </p:nvSpPr>
        <p:spPr>
          <a:xfrm>
            <a:off x="7037313" y="4946790"/>
            <a:ext cx="1384576" cy="97450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texture</a:t>
            </a:r>
            <a:endParaRPr kumimoji="1" lang="ja-JP" altLang="en-US" sz="2400" dirty="0"/>
          </a:p>
        </p:txBody>
      </p:sp>
      <p:sp>
        <p:nvSpPr>
          <p:cNvPr id="34" name="フローチャート: 書類 33"/>
          <p:cNvSpPr/>
          <p:nvPr/>
        </p:nvSpPr>
        <p:spPr>
          <a:xfrm>
            <a:off x="7037313" y="3997714"/>
            <a:ext cx="1409696" cy="629691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345127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キャラクターモデルのメッシュ</a:t>
            </a:r>
            <a:endParaRPr kumimoji="1" lang="ja-JP" altLang="en-US" dirty="0"/>
          </a:p>
        </p:txBody>
      </p:sp>
      <p:pic>
        <p:nvPicPr>
          <p:cNvPr id="1030" name="Picture 6" descr="https://oakcorp.net/okino/wp-content/themes/okino/img/skinning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1847088"/>
            <a:ext cx="6124575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角丸四角形 13"/>
          <p:cNvSpPr/>
          <p:nvPr/>
        </p:nvSpPr>
        <p:spPr>
          <a:xfrm>
            <a:off x="8857569" y="2424711"/>
            <a:ext cx="2383971" cy="81642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角丸四角形 14"/>
          <p:cNvSpPr/>
          <p:nvPr/>
        </p:nvSpPr>
        <p:spPr>
          <a:xfrm>
            <a:off x="7293017" y="3818762"/>
            <a:ext cx="2192932" cy="2853419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角丸四角形 15"/>
          <p:cNvSpPr/>
          <p:nvPr/>
        </p:nvSpPr>
        <p:spPr>
          <a:xfrm>
            <a:off x="5809570" y="2424711"/>
            <a:ext cx="2192931" cy="81642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/>
          <p:cNvSpPr/>
          <p:nvPr/>
        </p:nvSpPr>
        <p:spPr>
          <a:xfrm>
            <a:off x="8002502" y="1847088"/>
            <a:ext cx="855068" cy="816429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角丸四角形 17"/>
          <p:cNvSpPr/>
          <p:nvPr/>
        </p:nvSpPr>
        <p:spPr>
          <a:xfrm>
            <a:off x="8002501" y="2663517"/>
            <a:ext cx="855067" cy="1155245"/>
          </a:xfrm>
          <a:prstGeom prst="roundRect">
            <a:avLst/>
          </a:prstGeom>
          <a:noFill/>
          <a:ln w="57150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角丸四角形吹き出し 19"/>
          <p:cNvSpPr/>
          <p:nvPr/>
        </p:nvSpPr>
        <p:spPr>
          <a:xfrm>
            <a:off x="1926770" y="2141035"/>
            <a:ext cx="3350899" cy="896080"/>
          </a:xfrm>
          <a:prstGeom prst="wedgeRoundRectCallout">
            <a:avLst>
              <a:gd name="adj1" fmla="val 58128"/>
              <a:gd name="adj2" fmla="val -16876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パーツやマテリアルの単位で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メッシュが分割されている。</a:t>
            </a:r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7836061" y="3923819"/>
            <a:ext cx="578734" cy="13542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 rot="372453">
            <a:off x="7770582" y="5150914"/>
            <a:ext cx="578734" cy="12424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/>
          <p:cNvSpPr/>
          <p:nvPr/>
        </p:nvSpPr>
        <p:spPr>
          <a:xfrm rot="372453">
            <a:off x="7726704" y="6300847"/>
            <a:ext cx="429243" cy="4228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/>
          <p:cNvSpPr/>
          <p:nvPr/>
        </p:nvSpPr>
        <p:spPr>
          <a:xfrm>
            <a:off x="8477478" y="3891233"/>
            <a:ext cx="578734" cy="13542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 rot="21186554">
            <a:off x="8574596" y="5153496"/>
            <a:ext cx="578734" cy="124249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 rot="372453">
            <a:off x="8669633" y="6300847"/>
            <a:ext cx="429243" cy="42284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角丸四角形 25"/>
          <p:cNvSpPr/>
          <p:nvPr/>
        </p:nvSpPr>
        <p:spPr>
          <a:xfrm>
            <a:off x="345542" y="4541273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  <p:sp>
        <p:nvSpPr>
          <p:cNvPr id="27" name="角丸四角形 26"/>
          <p:cNvSpPr/>
          <p:nvPr/>
        </p:nvSpPr>
        <p:spPr>
          <a:xfrm>
            <a:off x="2648916" y="4536195"/>
            <a:ext cx="1875139" cy="37707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28" name="曲線コネクタ 13"/>
          <p:cNvCxnSpPr>
            <a:stCxn id="26" idx="3"/>
            <a:endCxn id="27" idx="1"/>
          </p:cNvCxnSpPr>
          <p:nvPr/>
        </p:nvCxnSpPr>
        <p:spPr>
          <a:xfrm flipV="1">
            <a:off x="2220681" y="4724731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 28"/>
          <p:cNvSpPr/>
          <p:nvPr/>
        </p:nvSpPr>
        <p:spPr>
          <a:xfrm>
            <a:off x="5157705" y="4536195"/>
            <a:ext cx="1875139" cy="377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FbxCluster</a:t>
            </a:r>
            <a:endParaRPr kumimoji="1" lang="ja-JP" altLang="en-US" dirty="0"/>
          </a:p>
        </p:txBody>
      </p:sp>
      <p:cxnSp>
        <p:nvCxnSpPr>
          <p:cNvPr id="30" name="曲線コネクタ 13"/>
          <p:cNvCxnSpPr>
            <a:stCxn id="27" idx="3"/>
            <a:endCxn id="29" idx="1"/>
          </p:cNvCxnSpPr>
          <p:nvPr/>
        </p:nvCxnSpPr>
        <p:spPr>
          <a:xfrm>
            <a:off x="4524055" y="4724731"/>
            <a:ext cx="633650" cy="12700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角丸四角形 30"/>
          <p:cNvSpPr/>
          <p:nvPr/>
        </p:nvSpPr>
        <p:spPr>
          <a:xfrm>
            <a:off x="5157704" y="5277501"/>
            <a:ext cx="1875139" cy="377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FbxCluster</a:t>
            </a:r>
            <a:endParaRPr kumimoji="1" lang="ja-JP" altLang="en-US" dirty="0"/>
          </a:p>
        </p:txBody>
      </p:sp>
      <p:cxnSp>
        <p:nvCxnSpPr>
          <p:cNvPr id="32" name="曲線コネクタ 13"/>
          <p:cNvCxnSpPr>
            <a:stCxn id="27" idx="3"/>
            <a:endCxn id="31" idx="1"/>
          </p:cNvCxnSpPr>
          <p:nvPr/>
        </p:nvCxnSpPr>
        <p:spPr>
          <a:xfrm>
            <a:off x="4524055" y="4724731"/>
            <a:ext cx="633649" cy="741306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角丸四角形 32"/>
          <p:cNvSpPr/>
          <p:nvPr/>
        </p:nvSpPr>
        <p:spPr>
          <a:xfrm>
            <a:off x="5157704" y="6042432"/>
            <a:ext cx="1875139" cy="37707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FbxCluster</a:t>
            </a:r>
            <a:endParaRPr kumimoji="1" lang="ja-JP" altLang="en-US" dirty="0"/>
          </a:p>
        </p:txBody>
      </p:sp>
      <p:cxnSp>
        <p:nvCxnSpPr>
          <p:cNvPr id="34" name="曲線コネクタ 13"/>
          <p:cNvCxnSpPr>
            <a:stCxn id="27" idx="3"/>
            <a:endCxn id="33" idx="1"/>
          </p:cNvCxnSpPr>
          <p:nvPr/>
        </p:nvCxnSpPr>
        <p:spPr>
          <a:xfrm>
            <a:off x="4524055" y="4724731"/>
            <a:ext cx="633649" cy="150623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線コネクタ 13"/>
          <p:cNvCxnSpPr>
            <a:stCxn id="26" idx="0"/>
          </p:cNvCxnSpPr>
          <p:nvPr/>
        </p:nvCxnSpPr>
        <p:spPr>
          <a:xfrm rot="5400000" flipH="1" flipV="1">
            <a:off x="4061489" y="1376934"/>
            <a:ext cx="385962" cy="5942716"/>
          </a:xfrm>
          <a:prstGeom prst="curved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曲線コネクタ 13"/>
          <p:cNvCxnSpPr>
            <a:endCxn id="3" idx="2"/>
          </p:cNvCxnSpPr>
          <p:nvPr/>
        </p:nvCxnSpPr>
        <p:spPr>
          <a:xfrm flipV="1">
            <a:off x="7068906" y="4600938"/>
            <a:ext cx="767155" cy="5031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曲線コネクタ 13"/>
          <p:cNvCxnSpPr>
            <a:stCxn id="31" idx="3"/>
            <a:endCxn id="13" idx="2"/>
          </p:cNvCxnSpPr>
          <p:nvPr/>
        </p:nvCxnSpPr>
        <p:spPr>
          <a:xfrm>
            <a:off x="7032843" y="5466037"/>
            <a:ext cx="739436" cy="274837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曲線コネクタ 13"/>
          <p:cNvCxnSpPr>
            <a:stCxn id="33" idx="3"/>
          </p:cNvCxnSpPr>
          <p:nvPr/>
        </p:nvCxnSpPr>
        <p:spPr>
          <a:xfrm>
            <a:off x="7032843" y="6230968"/>
            <a:ext cx="739436" cy="281301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角丸四角形吹き出し 41"/>
          <p:cNvSpPr/>
          <p:nvPr/>
        </p:nvSpPr>
        <p:spPr>
          <a:xfrm>
            <a:off x="509286" y="5523424"/>
            <a:ext cx="3779529" cy="896080"/>
          </a:xfrm>
          <a:prstGeom prst="wedgeRoundRectCallout">
            <a:avLst>
              <a:gd name="adj1" fmla="val 70909"/>
              <a:gd name="adj2" fmla="val -38835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スキニングに必要な頂点データや行列データをもっている。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692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2633</TotalTime>
  <Words>315</Words>
  <Application>Microsoft Office PowerPoint</Application>
  <PresentationFormat>ワイド画面</PresentationFormat>
  <Paragraphs>193</Paragraphs>
  <Slides>16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Meiryo UI</vt:lpstr>
      <vt:lpstr>ＭＳ ゴシック</vt:lpstr>
      <vt:lpstr>ＭＳ 明朝</vt:lpstr>
      <vt:lpstr>Palatino Linotype</vt:lpstr>
      <vt:lpstr>Wingdings 2</vt:lpstr>
      <vt:lpstr>ブレーンストーミングのプレゼンテーション</vt:lpstr>
      <vt:lpstr>描画エンジン開発Ⅲ・Ⅳ</vt:lpstr>
      <vt:lpstr>授業内容</vt:lpstr>
      <vt:lpstr>実行結果</vt:lpstr>
      <vt:lpstr>やりたいこと</vt:lpstr>
      <vt:lpstr>FBXの全体的な構造</vt:lpstr>
      <vt:lpstr>FBXの全体的な構造</vt:lpstr>
      <vt:lpstr>課題でのskinned_meshの構造</vt:lpstr>
      <vt:lpstr>課題でのskinned_meshの構造</vt:lpstr>
      <vt:lpstr>キャラクターモデルのメッシュ</vt:lpstr>
      <vt:lpstr>スキニングに必要なFBXの構成図</vt:lpstr>
      <vt:lpstr>一般的なモデルのノードツリー</vt:lpstr>
      <vt:lpstr>ボーンを回転させた時のメッシュの変形</vt:lpstr>
      <vt:lpstr>回転の手順</vt:lpstr>
      <vt:lpstr>様々な変換行列の空間</vt:lpstr>
      <vt:lpstr>やりたい行列変換</vt:lpstr>
      <vt:lpstr>実習内容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描画エンジン制作Ⅰ</dc:title>
  <dc:creator>吉野 広二</dc:creator>
  <cp:lastModifiedBy>吉野 広二</cp:lastModifiedBy>
  <cp:revision>144</cp:revision>
  <dcterms:created xsi:type="dcterms:W3CDTF">2019-03-17T05:51:21Z</dcterms:created>
  <dcterms:modified xsi:type="dcterms:W3CDTF">2021-07-28T06:50:15Z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