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72" r:id="rId2"/>
    <p:sldId id="273" r:id="rId3"/>
    <p:sldId id="286" r:id="rId4"/>
    <p:sldId id="368" r:id="rId5"/>
    <p:sldId id="377" r:id="rId6"/>
    <p:sldId id="379" r:id="rId7"/>
    <p:sldId id="380" r:id="rId8"/>
    <p:sldId id="381" r:id="rId9"/>
    <p:sldId id="382" r:id="rId10"/>
    <p:sldId id="383" r:id="rId11"/>
    <p:sldId id="384" r:id="rId12"/>
    <p:sldId id="363" r:id="rId13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99FF"/>
    <a:srgbClr val="C0CF3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8" autoAdjust="0"/>
    <p:restoredTop sz="90708" autoAdjust="0"/>
  </p:normalViewPr>
  <p:slideViewPr>
    <p:cSldViewPr snapToGrid="0">
      <p:cViewPr varScale="1">
        <p:scale>
          <a:sx n="104" d="100"/>
          <a:sy n="104" d="100"/>
        </p:scale>
        <p:origin x="582" y="1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148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DA88A-700E-4959-AD05-3C421866BDC6}" type="datetime4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2021年8月3日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9A4F4-89FA-4551-A9F4-ECDBD52C06D6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4810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ECA54F6-A409-4052-BA8C-D33E3AF8AD29}" type="datetime4">
              <a:rPr lang="ja-JP" altLang="en-US" smtClean="0"/>
              <a:pPr/>
              <a:t>2021年8月3日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93B0CF2-7F87-4E02-A248-870047730F99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351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86932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4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8347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5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1971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12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92928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長方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cxnSp>
          <p:nvCxnSpPr>
            <p:cNvPr id="7" name="直線​​コネクタ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線​​コネクタ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​​コネクタ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ja-JP" altLang="en-US" noProof="0" smtClean="0"/>
              <a:t>マスター サブタイトルの書式設定</a:t>
            </a:r>
            <a:endParaRPr kumimoji="0" lang="ja-JP" altLang="en-US" noProof="0" dirty="0"/>
          </a:p>
        </p:txBody>
      </p: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D9F5B4-D2B9-4671-9B63-0110E6386A4E}" type="datetime4">
              <a:rPr lang="ja-JP" altLang="en-US" smtClean="0"/>
              <a:t>2021年8月3日</a:t>
            </a:fld>
            <a:endParaRPr 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2 </a:t>
            </a:r>
            <a:r>
              <a:rPr kumimoji="1" lang="ja-JP" altLang="en-US" noProof="0" dirty="0" smtClean="0"/>
              <a:t>レベル</a:t>
            </a:r>
          </a:p>
          <a:p>
            <a:pPr lvl="2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3 </a:t>
            </a:r>
            <a:r>
              <a:rPr kumimoji="1" lang="ja-JP" altLang="en-US" noProof="0" dirty="0" smtClean="0"/>
              <a:t>レベル</a:t>
            </a:r>
          </a:p>
          <a:p>
            <a:pPr lvl="3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4 </a:t>
            </a:r>
            <a:r>
              <a:rPr kumimoji="1" lang="ja-JP" altLang="en-US" noProof="0" dirty="0" smtClean="0"/>
              <a:t>レベル</a:t>
            </a:r>
          </a:p>
          <a:p>
            <a:pPr lvl="4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5 </a:t>
            </a:r>
            <a:r>
              <a:rPr kumimoji="1" lang="ja-JP" altLang="en-US" noProof="0" dirty="0" smtClean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89D195-22A8-4E03-A4C1-FF558F7B427F}" type="datetime4">
              <a:rPr lang="ja-JP" altLang="en-US" smtClean="0"/>
              <a:t>2021年8月3日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2 </a:t>
            </a:r>
            <a:r>
              <a:rPr kumimoji="1" lang="ja-JP" altLang="en-US" noProof="0" dirty="0" smtClean="0"/>
              <a:t>レベル</a:t>
            </a:r>
          </a:p>
          <a:p>
            <a:pPr lvl="2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3 </a:t>
            </a:r>
            <a:r>
              <a:rPr kumimoji="1" lang="ja-JP" altLang="en-US" noProof="0" dirty="0" smtClean="0"/>
              <a:t>レベル</a:t>
            </a:r>
          </a:p>
          <a:p>
            <a:pPr lvl="3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4 </a:t>
            </a:r>
            <a:r>
              <a:rPr kumimoji="1" lang="ja-JP" altLang="en-US" noProof="0" dirty="0" smtClean="0"/>
              <a:t>レベル</a:t>
            </a:r>
          </a:p>
          <a:p>
            <a:pPr lvl="4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5 </a:t>
            </a:r>
            <a:r>
              <a:rPr kumimoji="1" lang="ja-JP" altLang="en-US" noProof="0" dirty="0" smtClean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9B777F-2BA6-42C0-83EF-2CC97DD0D6E7}" type="datetime4">
              <a:rPr lang="ja-JP" altLang="en-US" smtClean="0"/>
              <a:t>2021年8月3日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0C11D6-D226-45B1-8AA5-91C501F3B0E7}" type="datetime4">
              <a:rPr lang="ja-JP" altLang="en-US" smtClean="0"/>
              <a:t>2021年8月3日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400AA1-06A4-444F-94EA-80BA16484187}" type="datetime4">
              <a:rPr lang="ja-JP" altLang="en-US" smtClean="0"/>
              <a:t>2021年8月3日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38B790-6ACD-441F-B06D-4917F8B429D2}" type="datetime4">
              <a:rPr lang="ja-JP" altLang="en-US" smtClean="0"/>
              <a:t>2021年8月3日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kumimoji="0"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296CEC-F0EC-4499-B406-555829E93D38}" type="datetime4">
              <a:rPr lang="ja-JP" altLang="en-US" smtClean="0"/>
              <a:t>2021年8月3日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" dirty="0"/>
              <a:t>フッターを追加</a:t>
            </a:r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C8EE4A-0564-4F19-AF56-1B86A81857A1}" type="datetime4">
              <a:rPr lang="ja-JP" altLang="en-US" smtClean="0"/>
              <a:t>2021年8月3日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D0A0B1-5389-4168-8C71-456999E01C6A}" type="datetime4">
              <a:rPr lang="ja-JP" altLang="en-US" smtClean="0"/>
              <a:t>2021年8月3日</a:t>
            </a:fld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FAF4E1-8E5B-454D-966C-37225B9702A6}" type="datetime4">
              <a:rPr lang="ja-JP" altLang="en-US" smtClean="0"/>
              <a:t>2021年8月3日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キャプション付きの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つの角を切り取って丸めた四角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ja-JP" altLang="en-US" noProof="0" smtClean="0"/>
              <a:t>図を追加</a:t>
            </a:r>
            <a:endParaRPr kumimoji="0"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A228A8-1DDA-4C9E-B7BB-B3D4A4576159}" type="datetime4">
              <a:rPr lang="ja-JP" altLang="en-US" smtClean="0"/>
              <a:t>2021年8月3日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  <p:sp>
        <p:nvSpPr>
          <p:cNvPr id="10" name="フリーフォーム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フリーフォーム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長方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grpSp>
          <p:nvGrpSpPr>
            <p:cNvPr id="27" name="グループ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フリーフォーム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フリーフォーム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グループ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フリーフォーム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  <p:sp>
              <p:nvSpPr>
                <p:cNvPr id="33" name="フリーフォーム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</p:grpSp>
        </p:grpSp>
      </p:grp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ja-JP" altLang="en-US" noProof="0" dirty="0"/>
              <a:t>クリックしてマスター タイトルのスタイルを編集</a:t>
            </a:r>
            <a:endParaRPr kumimoji="0" lang="ja-JP" altLang="en-US" noProof="0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43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ja-JP" altLang="en-US" noProof="0" dirty="0" smtClean="0"/>
              <a:t>クリックしてマスター テキストのスタイルを編集</a:t>
            </a:r>
          </a:p>
          <a:p>
            <a:pPr lvl="1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2 </a:t>
            </a:r>
            <a:r>
              <a:rPr lang="ja-JP" altLang="en-US" noProof="0" dirty="0" smtClean="0"/>
              <a:t>レベル</a:t>
            </a:r>
          </a:p>
          <a:p>
            <a:pPr lvl="2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3 </a:t>
            </a:r>
            <a:r>
              <a:rPr lang="ja-JP" altLang="en-US" noProof="0" dirty="0" smtClean="0"/>
              <a:t>レベル</a:t>
            </a:r>
          </a:p>
          <a:p>
            <a:pPr lvl="3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4 </a:t>
            </a:r>
            <a:r>
              <a:rPr lang="ja-JP" altLang="en-US" noProof="0" dirty="0" smtClean="0"/>
              <a:t>レベル</a:t>
            </a:r>
          </a:p>
          <a:p>
            <a:pPr lvl="4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5 </a:t>
            </a:r>
            <a:r>
              <a:rPr lang="ja-JP" altLang="en-US" noProof="0" dirty="0" smtClean="0"/>
              <a:t>レベル</a:t>
            </a:r>
            <a:endParaRPr lang="ja-JP" altLang="en-US" noProof="0" dirty="0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196E8732-2B4B-4F0A-8362-53F7A7DF2931}" type="datetime4">
              <a:rPr lang="ja-JP" altLang="en-US" smtClean="0"/>
              <a:t>2021年8月3日</a:t>
            </a:fld>
            <a:endParaRPr lang="en-US" dirty="0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r>
              <a:rPr lang="ja-JP" altLang="en-US" noProof="0" dirty="0" smtClean="0"/>
              <a:t>フッターを追加</a:t>
            </a:r>
            <a:endParaRPr lang="ja-JP" altLang="en-US" noProof="0" dirty="0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401CF334-2D5C-4859-84A6-CA7E6E43FAEB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lnSpc>
          <a:spcPct val="80000"/>
        </a:lnSpc>
        <a:spcBef>
          <a:spcPct val="0"/>
        </a:spcBef>
        <a:buNone/>
        <a:defRPr kumimoji="1" sz="5000" b="0" kern="1200">
          <a:ln>
            <a:noFill/>
          </a:ln>
          <a:solidFill>
            <a:schemeClr val="tx2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1" sz="26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1" sz="24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1" sz="21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ja-JP" altLang="en-US" dirty="0"/>
              <a:t>描画エンジン</a:t>
            </a:r>
            <a:r>
              <a:rPr lang="ja-JP" altLang="en-US" dirty="0" smtClean="0"/>
              <a:t>開発</a:t>
            </a:r>
            <a:r>
              <a:rPr lang="en-US" altLang="ja-JP" dirty="0" smtClean="0"/>
              <a:t>Ⅲ</a:t>
            </a:r>
            <a:r>
              <a:rPr lang="ja-JP" altLang="en-US" dirty="0" smtClean="0"/>
              <a:t>・</a:t>
            </a:r>
            <a:r>
              <a:rPr lang="en-US" altLang="ja-JP" dirty="0" smtClean="0"/>
              <a:t>Ⅳ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ja-JP" dirty="0" smtClean="0"/>
              <a:t>UNIT29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従法線ベクトル</a:t>
            </a:r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Binormal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法線と接線の外積によって求められるベクトル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イメージとしては頂点の</a:t>
            </a:r>
            <a:r>
              <a:rPr lang="en-US" altLang="ja-JP" dirty="0" smtClean="0"/>
              <a:t>Y</a:t>
            </a:r>
            <a:r>
              <a:rPr lang="ja-JP" altLang="en-US" dirty="0" smtClean="0"/>
              <a:t>軸</a:t>
            </a:r>
            <a:r>
              <a:rPr lang="en-US" altLang="ja-JP" dirty="0" smtClean="0"/>
              <a:t>(</a:t>
            </a:r>
            <a:r>
              <a:rPr lang="ja-JP" altLang="en-US" dirty="0" smtClean="0"/>
              <a:t>上</a:t>
            </a:r>
            <a:r>
              <a:rPr lang="en-US" altLang="ja-JP" dirty="0" smtClean="0"/>
              <a:t>)</a:t>
            </a:r>
            <a:r>
              <a:rPr lang="ja-JP" altLang="en-US" dirty="0" smtClean="0"/>
              <a:t>ベクトル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シェーダー内で計算することが多い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接線の</a:t>
            </a:r>
            <a:r>
              <a:rPr lang="en-US" altLang="ja-JP" dirty="0" smtClean="0"/>
              <a:t>w</a:t>
            </a:r>
            <a:r>
              <a:rPr lang="ja-JP" altLang="en-US" dirty="0" smtClean="0"/>
              <a:t>値も加味して従法線を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算出する必要がある</a:t>
            </a:r>
            <a:endParaRPr kumimoji="1" lang="en-US" altLang="ja-JP" dirty="0"/>
          </a:p>
        </p:txBody>
      </p:sp>
      <p:pic>
        <p:nvPicPr>
          <p:cNvPr id="1026" name="Picture 2" descr="http://www.opengl-tutorial.org/assets/images/tuto-13-normal-mapping/NTBFromUV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636" y="3707129"/>
            <a:ext cx="45720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49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バウンディングボックス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 smtClean="0"/>
              <a:t>オブジェクト</a:t>
            </a:r>
            <a:r>
              <a:rPr lang="ja-JP" altLang="en-US" dirty="0"/>
              <a:t>の最大寸法また</a:t>
            </a:r>
            <a:r>
              <a:rPr lang="ja-JP" altLang="en-US" dirty="0" smtClean="0"/>
              <a:t>は</a:t>
            </a:r>
            <a:r>
              <a:rPr lang="ja-JP" altLang="en-US" u="sng" dirty="0" smtClean="0"/>
              <a:t>範囲</a:t>
            </a:r>
            <a:r>
              <a:rPr lang="ja-JP" altLang="en-US" dirty="0" smtClean="0"/>
              <a:t>を</a:t>
            </a:r>
            <a:r>
              <a:rPr lang="ja-JP" altLang="en-US" dirty="0"/>
              <a:t>囲む最小の</a:t>
            </a:r>
            <a:r>
              <a:rPr lang="ja-JP" altLang="en-US" dirty="0" smtClean="0"/>
              <a:t>ボックス</a:t>
            </a:r>
            <a:endParaRPr kumimoji="1" lang="ja-JP" altLang="en-US" dirty="0"/>
          </a:p>
        </p:txBody>
      </p:sp>
      <p:pic>
        <p:nvPicPr>
          <p:cNvPr id="5122" name="Picture 2" descr="http://docs.autodesk.com/3DSMAX/15/JPN/3ds-Max-Help/images/GUID-C0F48977-56E5-4CCF-95A0-99C94F68C6FD-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531" y="2865984"/>
            <a:ext cx="4838700" cy="3629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74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実習内容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鏡面</a:t>
            </a:r>
            <a:r>
              <a:rPr lang="ja-JP" altLang="en-US" dirty="0" smtClean="0"/>
              <a:t>反射や法線マッピングを実装する。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今まで使用してきた</a:t>
            </a:r>
            <a:r>
              <a:rPr lang="en-US" altLang="ja-JP" dirty="0" smtClean="0"/>
              <a:t>FBX</a:t>
            </a:r>
            <a:r>
              <a:rPr lang="ja-JP" altLang="en-US" dirty="0" smtClean="0"/>
              <a:t>ファイルをすべて正しく読み込めるようにする。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スキンメッシュを利用した３Ｄゲームを制作する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87433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 smtClean="0"/>
              <a:t>授業</a:t>
            </a:r>
            <a:r>
              <a:rPr lang="ja-JP" altLang="en-US" dirty="0"/>
              <a:t>内容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ja-JP" altLang="en-US" dirty="0" smtClean="0"/>
              <a:t>法線マッピング</a:t>
            </a:r>
            <a:endParaRPr lang="en-US" altLang="ja-JP" dirty="0" smtClean="0"/>
          </a:p>
          <a:p>
            <a:pPr rtl="0"/>
            <a:endParaRPr lang="en-US" altLang="ja-JP" dirty="0" smtClean="0"/>
          </a:p>
          <a:p>
            <a:pPr rtl="0"/>
            <a:r>
              <a:rPr lang="ja-JP" altLang="en-US" dirty="0" smtClean="0"/>
              <a:t>接線</a:t>
            </a:r>
            <a:r>
              <a:rPr lang="en-US" altLang="ja-JP" dirty="0" smtClean="0"/>
              <a:t>(Tangent)</a:t>
            </a:r>
            <a:r>
              <a:rPr lang="ja-JP" altLang="en-US" dirty="0" smtClean="0"/>
              <a:t>ベクトル</a:t>
            </a:r>
            <a:endParaRPr lang="en-US" altLang="ja-JP" dirty="0" smtClean="0"/>
          </a:p>
          <a:p>
            <a:pPr rtl="0"/>
            <a:endParaRPr lang="en-US" altLang="ja-JP" dirty="0"/>
          </a:p>
          <a:p>
            <a:pPr rtl="0"/>
            <a:r>
              <a:rPr lang="ja-JP" altLang="en-US" dirty="0" smtClean="0"/>
              <a:t>バウンディングボックス</a:t>
            </a:r>
            <a:endParaRPr lang="en-US" altLang="ja-JP" dirty="0"/>
          </a:p>
          <a:p>
            <a:pPr marL="0" indent="0" rtl="0">
              <a:buNone/>
            </a:pPr>
            <a:endParaRPr lang="en-US" altLang="ja-JP" dirty="0" smtClean="0"/>
          </a:p>
          <a:p>
            <a:pPr rtl="0"/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実行結果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080000" y="6366638"/>
            <a:ext cx="1894005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plantune.fbx</a:t>
            </a:r>
            <a:endParaRPr kumimoji="1" lang="ja-JP" altLang="en-US" dirty="0" err="1" smtClean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93713" y="1935163"/>
            <a:ext cx="740457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272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課題での</a:t>
            </a:r>
            <a:r>
              <a:rPr lang="en-US" altLang="ja-JP" dirty="0" err="1" smtClean="0"/>
              <a:t>skinned_mesh</a:t>
            </a:r>
            <a:r>
              <a:rPr lang="ja-JP" altLang="en-US" dirty="0" smtClean="0"/>
              <a:t>の構造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44966" y="2074127"/>
            <a:ext cx="11931805" cy="4650058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横巻き 4"/>
          <p:cNvSpPr/>
          <p:nvPr/>
        </p:nvSpPr>
        <p:spPr>
          <a:xfrm>
            <a:off x="4533063" y="1807323"/>
            <a:ext cx="3056865" cy="778934"/>
          </a:xfrm>
          <a:prstGeom prst="horizontalScroll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 smtClean="0"/>
              <a:t>skinned_mesh</a:t>
            </a:r>
            <a:endParaRPr kumimoji="1" lang="ja-JP" altLang="en-US" sz="3200" dirty="0"/>
          </a:p>
        </p:txBody>
      </p:sp>
      <p:sp>
        <p:nvSpPr>
          <p:cNvPr id="32" name="フローチャート: 複数書類 31"/>
          <p:cNvSpPr/>
          <p:nvPr/>
        </p:nvSpPr>
        <p:spPr>
          <a:xfrm>
            <a:off x="9268887" y="2690634"/>
            <a:ext cx="2585982" cy="3788226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animation</a:t>
            </a:r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</p:txBody>
      </p:sp>
      <p:sp>
        <p:nvSpPr>
          <p:cNvPr id="33" name="フローチャート: 書類 32"/>
          <p:cNvSpPr/>
          <p:nvPr/>
        </p:nvSpPr>
        <p:spPr>
          <a:xfrm>
            <a:off x="353122" y="3323064"/>
            <a:ext cx="1799283" cy="3155796"/>
          </a:xfrm>
          <a:prstGeom prst="flowChart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scene</a:t>
            </a:r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ja-JP" altLang="en-US" dirty="0"/>
          </a:p>
        </p:txBody>
      </p:sp>
      <p:sp>
        <p:nvSpPr>
          <p:cNvPr id="35" name="フローチャート: 複数書類 34"/>
          <p:cNvSpPr/>
          <p:nvPr/>
        </p:nvSpPr>
        <p:spPr>
          <a:xfrm>
            <a:off x="518871" y="3975410"/>
            <a:ext cx="1450966" cy="1945888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node</a:t>
            </a:r>
            <a:endParaRPr kumimoji="1" lang="ja-JP" altLang="en-US" sz="2400" dirty="0"/>
          </a:p>
        </p:txBody>
      </p:sp>
      <p:sp>
        <p:nvSpPr>
          <p:cNvPr id="40" name="フローチャート: 複数書類 39"/>
          <p:cNvSpPr/>
          <p:nvPr/>
        </p:nvSpPr>
        <p:spPr>
          <a:xfrm>
            <a:off x="9491439" y="3997714"/>
            <a:ext cx="1783776" cy="1602814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 smtClean="0"/>
              <a:t>keyframe</a:t>
            </a:r>
            <a:endParaRPr kumimoji="1" lang="ja-JP" altLang="en-US" sz="2400" dirty="0"/>
          </a:p>
        </p:txBody>
      </p:sp>
      <p:sp>
        <p:nvSpPr>
          <p:cNvPr id="48" name="フローチャート: 複数書類 47"/>
          <p:cNvSpPr/>
          <p:nvPr/>
        </p:nvSpPr>
        <p:spPr>
          <a:xfrm>
            <a:off x="2353127" y="2690634"/>
            <a:ext cx="4297447" cy="3788226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mesh</a:t>
            </a:r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ja-JP" altLang="en-US" sz="2800" dirty="0"/>
          </a:p>
        </p:txBody>
      </p:sp>
      <p:sp>
        <p:nvSpPr>
          <p:cNvPr id="50" name="フローチャート: 複数書類 49"/>
          <p:cNvSpPr/>
          <p:nvPr/>
        </p:nvSpPr>
        <p:spPr>
          <a:xfrm>
            <a:off x="2538757" y="3783858"/>
            <a:ext cx="1384576" cy="731570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vertex</a:t>
            </a:r>
            <a:endParaRPr kumimoji="1" lang="ja-JP" altLang="en-US" sz="2400" dirty="0"/>
          </a:p>
        </p:txBody>
      </p:sp>
      <p:sp>
        <p:nvSpPr>
          <p:cNvPr id="51" name="フローチャート: 複数書類 50"/>
          <p:cNvSpPr/>
          <p:nvPr/>
        </p:nvSpPr>
        <p:spPr>
          <a:xfrm>
            <a:off x="4360566" y="4653801"/>
            <a:ext cx="1516126" cy="1052647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subset</a:t>
            </a:r>
            <a:endParaRPr kumimoji="1" lang="ja-JP" altLang="en-US" sz="2400" dirty="0"/>
          </a:p>
        </p:txBody>
      </p:sp>
      <p:sp>
        <p:nvSpPr>
          <p:cNvPr id="52" name="フローチャート: 複数書類 51"/>
          <p:cNvSpPr/>
          <p:nvPr/>
        </p:nvSpPr>
        <p:spPr>
          <a:xfrm>
            <a:off x="6851296" y="2684459"/>
            <a:ext cx="2195689" cy="3788226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material</a:t>
            </a:r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ja-JP" altLang="en-US" sz="2800" dirty="0"/>
          </a:p>
        </p:txBody>
      </p:sp>
      <p:sp>
        <p:nvSpPr>
          <p:cNvPr id="53" name="フローチャート: 複数書類 52"/>
          <p:cNvSpPr/>
          <p:nvPr/>
        </p:nvSpPr>
        <p:spPr>
          <a:xfrm>
            <a:off x="7037313" y="4946790"/>
            <a:ext cx="1384576" cy="974508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texture</a:t>
            </a:r>
            <a:endParaRPr kumimoji="1" lang="ja-JP" altLang="en-US" sz="2400" dirty="0"/>
          </a:p>
        </p:txBody>
      </p:sp>
      <p:sp>
        <p:nvSpPr>
          <p:cNvPr id="54" name="フローチャート: 書類 53"/>
          <p:cNvSpPr/>
          <p:nvPr/>
        </p:nvSpPr>
        <p:spPr>
          <a:xfrm>
            <a:off x="7037313" y="3997714"/>
            <a:ext cx="1409696" cy="629691"/>
          </a:xfrm>
          <a:prstGeom prst="flowChart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color</a:t>
            </a:r>
          </a:p>
        </p:txBody>
      </p:sp>
      <p:sp>
        <p:nvSpPr>
          <p:cNvPr id="56" name="フローチャート: 書類 55"/>
          <p:cNvSpPr/>
          <p:nvPr/>
        </p:nvSpPr>
        <p:spPr>
          <a:xfrm>
            <a:off x="2549491" y="4627404"/>
            <a:ext cx="1498621" cy="1743869"/>
          </a:xfrm>
          <a:prstGeom prst="flowChartDocumen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skeleton</a:t>
            </a:r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57" name="フローチャート: 複数書類 56"/>
          <p:cNvSpPr/>
          <p:nvPr/>
        </p:nvSpPr>
        <p:spPr>
          <a:xfrm>
            <a:off x="2681801" y="5124075"/>
            <a:ext cx="1151367" cy="1034562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bone</a:t>
            </a:r>
            <a:endParaRPr kumimoji="1" lang="ja-JP" altLang="en-US" sz="2400" dirty="0"/>
          </a:p>
        </p:txBody>
      </p:sp>
      <p:sp>
        <p:nvSpPr>
          <p:cNvPr id="58" name="フローチャート: 複数書類 57"/>
          <p:cNvSpPr/>
          <p:nvPr/>
        </p:nvSpPr>
        <p:spPr>
          <a:xfrm>
            <a:off x="4336367" y="3783858"/>
            <a:ext cx="1384576" cy="731570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index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814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課題での</a:t>
            </a:r>
            <a:r>
              <a:rPr lang="en-US" altLang="ja-JP" dirty="0" err="1" smtClean="0"/>
              <a:t>skinned_mesh</a:t>
            </a:r>
            <a:r>
              <a:rPr lang="ja-JP" altLang="en-US" dirty="0" smtClean="0"/>
              <a:t>の構造</a:t>
            </a:r>
            <a:endParaRPr kumimoji="1" lang="ja-JP" altLang="en-US" dirty="0"/>
          </a:p>
        </p:txBody>
      </p:sp>
      <p:sp>
        <p:nvSpPr>
          <p:cNvPr id="4" name="角丸四角形 3"/>
          <p:cNvSpPr/>
          <p:nvPr/>
        </p:nvSpPr>
        <p:spPr>
          <a:xfrm>
            <a:off x="144966" y="2074127"/>
            <a:ext cx="11931805" cy="4650058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横巻き 4"/>
          <p:cNvSpPr/>
          <p:nvPr/>
        </p:nvSpPr>
        <p:spPr>
          <a:xfrm>
            <a:off x="4533063" y="1807323"/>
            <a:ext cx="3056865" cy="778934"/>
          </a:xfrm>
          <a:prstGeom prst="horizontalScroll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 err="1" smtClean="0"/>
              <a:t>skinned_mesh</a:t>
            </a:r>
            <a:endParaRPr kumimoji="1" lang="ja-JP" altLang="en-US" sz="3200" dirty="0"/>
          </a:p>
        </p:txBody>
      </p:sp>
      <p:sp>
        <p:nvSpPr>
          <p:cNvPr id="32" name="フローチャート: 複数書類 31"/>
          <p:cNvSpPr/>
          <p:nvPr/>
        </p:nvSpPr>
        <p:spPr>
          <a:xfrm>
            <a:off x="9268887" y="2690634"/>
            <a:ext cx="2585982" cy="3788226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animation</a:t>
            </a:r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en-US" altLang="ja-JP" dirty="0" smtClean="0"/>
          </a:p>
        </p:txBody>
      </p:sp>
      <p:sp>
        <p:nvSpPr>
          <p:cNvPr id="33" name="フローチャート: 書類 32"/>
          <p:cNvSpPr/>
          <p:nvPr/>
        </p:nvSpPr>
        <p:spPr>
          <a:xfrm>
            <a:off x="353122" y="3323064"/>
            <a:ext cx="1799283" cy="3155796"/>
          </a:xfrm>
          <a:prstGeom prst="flowChart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scene</a:t>
            </a:r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ja-JP" altLang="en-US" dirty="0"/>
          </a:p>
        </p:txBody>
      </p:sp>
      <p:sp>
        <p:nvSpPr>
          <p:cNvPr id="35" name="フローチャート: 複数書類 34"/>
          <p:cNvSpPr/>
          <p:nvPr/>
        </p:nvSpPr>
        <p:spPr>
          <a:xfrm>
            <a:off x="518871" y="3975410"/>
            <a:ext cx="1450966" cy="1945888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node</a:t>
            </a:r>
            <a:endParaRPr kumimoji="1" lang="ja-JP" altLang="en-US" sz="2400" dirty="0"/>
          </a:p>
        </p:txBody>
      </p:sp>
      <p:sp>
        <p:nvSpPr>
          <p:cNvPr id="40" name="フローチャート: 複数書類 39"/>
          <p:cNvSpPr/>
          <p:nvPr/>
        </p:nvSpPr>
        <p:spPr>
          <a:xfrm>
            <a:off x="9491439" y="3997714"/>
            <a:ext cx="1783776" cy="1602814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err="1" smtClean="0"/>
              <a:t>keyframe</a:t>
            </a:r>
            <a:endParaRPr kumimoji="1" lang="ja-JP" altLang="en-US" sz="2400" dirty="0"/>
          </a:p>
        </p:txBody>
      </p:sp>
      <p:sp>
        <p:nvSpPr>
          <p:cNvPr id="48" name="フローチャート: 複数書類 47"/>
          <p:cNvSpPr/>
          <p:nvPr/>
        </p:nvSpPr>
        <p:spPr>
          <a:xfrm>
            <a:off x="2353127" y="2690634"/>
            <a:ext cx="4297447" cy="3788226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mesh</a:t>
            </a:r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ja-JP" altLang="en-US" sz="2800" dirty="0"/>
          </a:p>
        </p:txBody>
      </p:sp>
      <p:sp>
        <p:nvSpPr>
          <p:cNvPr id="50" name="フローチャート: 複数書類 49"/>
          <p:cNvSpPr/>
          <p:nvPr/>
        </p:nvSpPr>
        <p:spPr>
          <a:xfrm>
            <a:off x="2538757" y="3783858"/>
            <a:ext cx="1384576" cy="731570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vertex</a:t>
            </a:r>
            <a:endParaRPr kumimoji="1" lang="ja-JP" altLang="en-US" sz="2400" dirty="0"/>
          </a:p>
        </p:txBody>
      </p:sp>
      <p:sp>
        <p:nvSpPr>
          <p:cNvPr id="51" name="フローチャート: 複数書類 50"/>
          <p:cNvSpPr/>
          <p:nvPr/>
        </p:nvSpPr>
        <p:spPr>
          <a:xfrm>
            <a:off x="4360566" y="4653801"/>
            <a:ext cx="1516126" cy="1052647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subset</a:t>
            </a:r>
            <a:endParaRPr kumimoji="1" lang="ja-JP" altLang="en-US" sz="2400" dirty="0"/>
          </a:p>
        </p:txBody>
      </p:sp>
      <p:sp>
        <p:nvSpPr>
          <p:cNvPr id="52" name="フローチャート: 複数書類 51"/>
          <p:cNvSpPr/>
          <p:nvPr/>
        </p:nvSpPr>
        <p:spPr>
          <a:xfrm>
            <a:off x="6851296" y="2684459"/>
            <a:ext cx="2195689" cy="3788226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rgbClr val="00B0F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material</a:t>
            </a:r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en-US" altLang="ja-JP" sz="2800" dirty="0" smtClean="0"/>
          </a:p>
          <a:p>
            <a:pPr algn="ctr"/>
            <a:endParaRPr kumimoji="1" lang="en-US" altLang="ja-JP" sz="2800" dirty="0"/>
          </a:p>
          <a:p>
            <a:pPr algn="ctr"/>
            <a:endParaRPr kumimoji="1" lang="ja-JP" altLang="en-US" sz="2800" dirty="0"/>
          </a:p>
        </p:txBody>
      </p:sp>
      <p:sp>
        <p:nvSpPr>
          <p:cNvPr id="53" name="フローチャート: 複数書類 52"/>
          <p:cNvSpPr/>
          <p:nvPr/>
        </p:nvSpPr>
        <p:spPr>
          <a:xfrm>
            <a:off x="7037313" y="4946790"/>
            <a:ext cx="1384576" cy="974508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texture</a:t>
            </a:r>
            <a:endParaRPr kumimoji="1" lang="ja-JP" altLang="en-US" sz="2400" dirty="0"/>
          </a:p>
        </p:txBody>
      </p:sp>
      <p:sp>
        <p:nvSpPr>
          <p:cNvPr id="54" name="フローチャート: 書類 53"/>
          <p:cNvSpPr/>
          <p:nvPr/>
        </p:nvSpPr>
        <p:spPr>
          <a:xfrm>
            <a:off x="7037313" y="3997714"/>
            <a:ext cx="1409696" cy="629691"/>
          </a:xfrm>
          <a:prstGeom prst="flowChart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color</a:t>
            </a:r>
          </a:p>
        </p:txBody>
      </p:sp>
      <p:sp>
        <p:nvSpPr>
          <p:cNvPr id="56" name="フローチャート: 書類 55"/>
          <p:cNvSpPr/>
          <p:nvPr/>
        </p:nvSpPr>
        <p:spPr>
          <a:xfrm>
            <a:off x="2549491" y="4627404"/>
            <a:ext cx="1498621" cy="1743869"/>
          </a:xfrm>
          <a:prstGeom prst="flowChartDocumen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800" dirty="0" smtClean="0"/>
              <a:t>skeleton</a:t>
            </a:r>
          </a:p>
          <a:p>
            <a:pPr algn="ctr"/>
            <a:endParaRPr kumimoji="1" lang="en-US" altLang="ja-JP" dirty="0" smtClean="0"/>
          </a:p>
          <a:p>
            <a:pPr algn="ctr"/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57" name="フローチャート: 複数書類 56"/>
          <p:cNvSpPr/>
          <p:nvPr/>
        </p:nvSpPr>
        <p:spPr>
          <a:xfrm>
            <a:off x="2681801" y="5124075"/>
            <a:ext cx="1151367" cy="1034562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bone</a:t>
            </a:r>
            <a:endParaRPr kumimoji="1" lang="ja-JP" altLang="en-US" sz="2400" dirty="0"/>
          </a:p>
        </p:txBody>
      </p:sp>
      <p:sp>
        <p:nvSpPr>
          <p:cNvPr id="58" name="フローチャート: 複数書類 57"/>
          <p:cNvSpPr/>
          <p:nvPr/>
        </p:nvSpPr>
        <p:spPr>
          <a:xfrm>
            <a:off x="4336367" y="3783858"/>
            <a:ext cx="1384576" cy="731570"/>
          </a:xfrm>
          <a:prstGeom prst="flowChartMultidocument">
            <a:avLst/>
          </a:prstGeom>
          <a:solidFill>
            <a:schemeClr val="bg1"/>
          </a:solidFill>
          <a:ln w="381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 smtClean="0"/>
              <a:t>index</a:t>
            </a:r>
            <a:endParaRPr kumimoji="1" lang="ja-JP" altLang="en-US" sz="2400" dirty="0"/>
          </a:p>
        </p:txBody>
      </p:sp>
      <p:sp>
        <p:nvSpPr>
          <p:cNvPr id="3" name="正方形/長方形 2"/>
          <p:cNvSpPr/>
          <p:nvPr/>
        </p:nvSpPr>
        <p:spPr>
          <a:xfrm>
            <a:off x="2425882" y="3713018"/>
            <a:ext cx="1668261" cy="8680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形吹き出し 18"/>
          <p:cNvSpPr/>
          <p:nvPr/>
        </p:nvSpPr>
        <p:spPr>
          <a:xfrm>
            <a:off x="982698" y="2226512"/>
            <a:ext cx="2339413" cy="956212"/>
          </a:xfrm>
          <a:prstGeom prst="wedgeEllipseCallout">
            <a:avLst>
              <a:gd name="adj1" fmla="val 32868"/>
              <a:gd name="adj2" fmla="val 91466"/>
            </a:avLst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Tangent(</a:t>
            </a:r>
            <a:r>
              <a:rPr kumimoji="1" lang="ja-JP" altLang="en-US" dirty="0" smtClean="0"/>
              <a:t>接線</a:t>
            </a:r>
            <a:r>
              <a:rPr kumimoji="1" lang="en-US" altLang="ja-JP" dirty="0" smtClean="0"/>
              <a:t>)</a:t>
            </a:r>
            <a:endParaRPr kumimoji="1" lang="en-US" altLang="ja-JP" dirty="0"/>
          </a:p>
          <a:p>
            <a:pPr algn="ctr"/>
            <a:r>
              <a:rPr kumimoji="1" lang="ja-JP" altLang="en-US" dirty="0" smtClean="0"/>
              <a:t>を追加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019707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フォンシェーディング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通常の陰影計算に加えて光反射の表現をする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01" y="3557847"/>
            <a:ext cx="9007183" cy="2809425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6968834" y="3612648"/>
            <a:ext cx="2988249" cy="27521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47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バンプマッピング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凹凸を表現する</a:t>
            </a:r>
            <a:endParaRPr kumimoji="1" lang="ja-JP" altLang="en-US" dirty="0"/>
          </a:p>
        </p:txBody>
      </p:sp>
      <p:pic>
        <p:nvPicPr>
          <p:cNvPr id="2050" name="Picture 2" descr="fig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05" y="2954151"/>
            <a:ext cx="4619915" cy="346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4gamer.net/specials/3de/hl2/img/02/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2925" y="1582722"/>
            <a:ext cx="6448486" cy="483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90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法線ベクトル</a:t>
            </a:r>
            <a:r>
              <a:rPr lang="en-US" altLang="ja-JP" dirty="0" smtClean="0"/>
              <a:t>(Normal)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頂点の向き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ライティングの計算などに用いる。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イメージとしては頂点の</a:t>
            </a:r>
            <a:r>
              <a:rPr kumimoji="1" lang="en-US" altLang="ja-JP" dirty="0" smtClean="0"/>
              <a:t>Z</a:t>
            </a:r>
            <a:r>
              <a:rPr kumimoji="1" lang="ja-JP" altLang="en-US" dirty="0" smtClean="0"/>
              <a:t>軸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前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ベクトル</a:t>
            </a:r>
            <a:endParaRPr kumimoji="1" lang="ja-JP" altLang="en-US" dirty="0"/>
          </a:p>
        </p:txBody>
      </p:sp>
      <p:pic>
        <p:nvPicPr>
          <p:cNvPr id="4" name="Picture 4" descr="http://www.opengl-tutorial.org/assets/images/tuto-13-normal-mapping/NormalVecto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707129"/>
            <a:ext cx="45720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8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接線ベクトル</a:t>
            </a:r>
            <a:r>
              <a:rPr kumimoji="1" lang="en-US" altLang="ja-JP" dirty="0" smtClean="0"/>
              <a:t>(Tangent)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「とある点</a:t>
            </a:r>
            <a:r>
              <a:rPr lang="ja-JP" altLang="en-US" dirty="0" smtClean="0"/>
              <a:t>（ピクセル）</a:t>
            </a:r>
            <a:r>
              <a:rPr lang="ja-JP" altLang="en-US" dirty="0"/>
              <a:t>に接している」</a:t>
            </a:r>
            <a:r>
              <a:rPr lang="ja-JP" altLang="en-US" dirty="0" smtClean="0"/>
              <a:t>ベクトル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/>
              <a:t>イメージとして</a:t>
            </a:r>
            <a:r>
              <a:rPr lang="ja-JP" altLang="en-US" dirty="0" smtClean="0"/>
              <a:t>は頂点の</a:t>
            </a:r>
            <a:r>
              <a:rPr lang="en-US" altLang="ja-JP" dirty="0" smtClean="0"/>
              <a:t>X</a:t>
            </a:r>
            <a:r>
              <a:rPr lang="ja-JP" altLang="en-US" dirty="0" smtClean="0"/>
              <a:t>軸</a:t>
            </a:r>
            <a:r>
              <a:rPr lang="en-US" altLang="ja-JP" dirty="0" smtClean="0"/>
              <a:t>(</a:t>
            </a:r>
            <a:r>
              <a:rPr lang="ja-JP" altLang="en-US" dirty="0" smtClean="0"/>
              <a:t>右</a:t>
            </a:r>
            <a:r>
              <a:rPr lang="en-US" altLang="ja-JP" dirty="0" smtClean="0"/>
              <a:t>)</a:t>
            </a:r>
            <a:r>
              <a:rPr lang="ja-JP" altLang="en-US" dirty="0" smtClean="0"/>
              <a:t>ベクトル</a:t>
            </a:r>
            <a:endParaRPr lang="en-US" altLang="ja-JP" dirty="0" smtClean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ja-JP" altLang="en-US" dirty="0" smtClean="0"/>
              <a:t>法線ベクトルとテクスチャ座標で求めれる。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※</a:t>
            </a:r>
            <a:r>
              <a:rPr lang="ja-JP" altLang="en-US" dirty="0" smtClean="0"/>
              <a:t>だいたい</a:t>
            </a:r>
            <a:r>
              <a:rPr lang="en-US" altLang="ja-JP" dirty="0" smtClean="0"/>
              <a:t>DCC</a:t>
            </a:r>
            <a:r>
              <a:rPr lang="ja-JP" altLang="en-US" dirty="0" smtClean="0"/>
              <a:t>ツールで出力時にあるので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　わざわざ上記の方法で求める場合は少ない。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法線ベクトル算出の計算途中で</a:t>
            </a:r>
            <a:r>
              <a:rPr lang="en-US" altLang="ja-JP" dirty="0" smtClean="0"/>
              <a:t>w</a:t>
            </a:r>
            <a:r>
              <a:rPr lang="ja-JP" altLang="en-US" dirty="0" smtClean="0"/>
              <a:t>成分に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符号が入ることがある。</a:t>
            </a:r>
            <a:endParaRPr lang="en-US" altLang="ja-JP" dirty="0" smtClean="0"/>
          </a:p>
        </p:txBody>
      </p:sp>
      <p:pic>
        <p:nvPicPr>
          <p:cNvPr id="4" name="Picture 8" descr="http://www.opengl-tutorial.org/assets/images/tuto-13-normal-mapping/TangentVectorFromUV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707129"/>
            <a:ext cx="45720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4211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ブレーンストーミングのプレゼンテーション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482_TF03460637.potx" id="{8F3B156D-932A-4C4F-B19B-13DA9C7AB513}" vid="{CAF0C7A8-6467-402F-B5CC-E460ADA54AE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ビジネス ブレーンストーミング プレゼンテーション</Template>
  <TotalTime>3086</TotalTime>
  <Words>246</Words>
  <Application>Microsoft Office PowerPoint</Application>
  <PresentationFormat>ワイド画面</PresentationFormat>
  <Paragraphs>120</Paragraphs>
  <Slides>12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Meiryo UI</vt:lpstr>
      <vt:lpstr>ＭＳ ゴシック</vt:lpstr>
      <vt:lpstr>ＭＳ 明朝</vt:lpstr>
      <vt:lpstr>Palatino Linotype</vt:lpstr>
      <vt:lpstr>Wingdings 2</vt:lpstr>
      <vt:lpstr>ブレーンストーミングのプレゼンテーション</vt:lpstr>
      <vt:lpstr>描画エンジン開発Ⅲ・Ⅳ</vt:lpstr>
      <vt:lpstr>授業内容</vt:lpstr>
      <vt:lpstr>実行結果</vt:lpstr>
      <vt:lpstr>課題でのskinned_meshの構造</vt:lpstr>
      <vt:lpstr>課題でのskinned_meshの構造</vt:lpstr>
      <vt:lpstr>フォンシェーディング</vt:lpstr>
      <vt:lpstr>バンプマッピング</vt:lpstr>
      <vt:lpstr>法線ベクトル(Normal)</vt:lpstr>
      <vt:lpstr>接線ベクトル(Tangent)</vt:lpstr>
      <vt:lpstr>従法線ベクトル(Binormal)</vt:lpstr>
      <vt:lpstr>バウンディングボックス</vt:lpstr>
      <vt:lpstr>実習内容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描画エンジン制作Ⅰ</dc:title>
  <dc:creator>吉野 広二</dc:creator>
  <cp:lastModifiedBy>吉野 広二</cp:lastModifiedBy>
  <cp:revision>185</cp:revision>
  <dcterms:created xsi:type="dcterms:W3CDTF">2019-03-17T05:51:21Z</dcterms:created>
  <dcterms:modified xsi:type="dcterms:W3CDTF">2021-08-03T03:27:13Z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