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72" r:id="rId2"/>
    <p:sldId id="273" r:id="rId3"/>
    <p:sldId id="391" r:id="rId4"/>
    <p:sldId id="385" r:id="rId5"/>
    <p:sldId id="386" r:id="rId6"/>
    <p:sldId id="387" r:id="rId7"/>
    <p:sldId id="388" r:id="rId8"/>
    <p:sldId id="389" r:id="rId9"/>
    <p:sldId id="390" r:id="rId10"/>
    <p:sldId id="363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90708" autoAdjust="0"/>
  </p:normalViewPr>
  <p:slideViewPr>
    <p:cSldViewPr snapToGrid="0">
      <p:cViewPr varScale="1">
        <p:scale>
          <a:sx n="80" d="100"/>
          <a:sy n="80" d="100"/>
        </p:scale>
        <p:origin x="3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2021年11月26日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2021年11月26日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2021年11月26日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2021年11月26日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2021年11月26日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UNIT30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シリアライズ処理を実装する。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FBX</a:t>
            </a:r>
            <a:r>
              <a:rPr lang="ja-JP" altLang="en-US" dirty="0" smtClean="0"/>
              <a:t>ファイルの読み込み時間と</a:t>
            </a:r>
            <a:r>
              <a:rPr lang="en-US" altLang="ja-JP" dirty="0" err="1" smtClean="0"/>
              <a:t>Cerial</a:t>
            </a:r>
            <a:r>
              <a:rPr lang="ja-JP" altLang="en-US" dirty="0" smtClean="0"/>
              <a:t>形式ファイルの読み込み時間を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比較検証する。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シリアライズ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シリアライズライブラリ「</a:t>
            </a:r>
            <a:r>
              <a:rPr lang="en-US" altLang="ja-JP" dirty="0" smtClean="0"/>
              <a:t>Cereal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0" name="右矢印 9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609600" y="4953789"/>
            <a:ext cx="2161309" cy="905164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を読み込み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3343564" y="4910706"/>
            <a:ext cx="2319945" cy="106522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から必要な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7991073" y="4910706"/>
            <a:ext cx="2453637" cy="99133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0" name="右矢印 9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609600" y="4953789"/>
            <a:ext cx="2161309" cy="905164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ファイル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を読み込み</a:t>
            </a:r>
            <a:endParaRPr kumimoji="1" lang="ja-JP" altLang="en-US" dirty="0"/>
          </a:p>
        </p:txBody>
      </p:sp>
      <p:sp>
        <p:nvSpPr>
          <p:cNvPr id="12" name="円形吹き出し 11"/>
          <p:cNvSpPr/>
          <p:nvPr/>
        </p:nvSpPr>
        <p:spPr>
          <a:xfrm>
            <a:off x="3343564" y="4910706"/>
            <a:ext cx="2319945" cy="106522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から必要な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データを収集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7991073" y="4910706"/>
            <a:ext cx="2453637" cy="991331"/>
          </a:xfrm>
          <a:prstGeom prst="wedgeEllipseCallout">
            <a:avLst>
              <a:gd name="adj1" fmla="val -19978"/>
              <a:gd name="adj2" fmla="val -5994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408481" y="4692073"/>
            <a:ext cx="5569528" cy="15147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形吹き出し 13"/>
          <p:cNvSpPr/>
          <p:nvPr/>
        </p:nvSpPr>
        <p:spPr>
          <a:xfrm>
            <a:off x="6096000" y="5711170"/>
            <a:ext cx="2453637" cy="991331"/>
          </a:xfrm>
          <a:prstGeom prst="wedgeEllipseCallout">
            <a:avLst>
              <a:gd name="adj1" fmla="val -45952"/>
              <a:gd name="adj2" fmla="val -43178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</a:t>
            </a:r>
            <a:r>
              <a:rPr kumimoji="1" lang="ja-JP" altLang="en-US" dirty="0" smtClean="0"/>
              <a:t>が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めちゃくちゃ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処理が重い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5" name="角丸四角形 14"/>
          <p:cNvSpPr/>
          <p:nvPr/>
        </p:nvSpPr>
        <p:spPr>
          <a:xfrm>
            <a:off x="1974272" y="4907669"/>
            <a:ext cx="7356764" cy="18332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101370" y="5329382"/>
            <a:ext cx="70019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1566" y="5329382"/>
            <a:ext cx="142407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vertex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25636" y="5329382"/>
            <a:ext cx="82302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48656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skeleton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96000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material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3344" y="5329382"/>
            <a:ext cx="84306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subset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986409" y="5329382"/>
            <a:ext cx="122568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animation</a:t>
            </a:r>
            <a:endParaRPr kumimoji="1" lang="ja-JP" altLang="en-US" dirty="0"/>
          </a:p>
        </p:txBody>
      </p:sp>
      <p:sp>
        <p:nvSpPr>
          <p:cNvPr id="27" name="下矢印 26"/>
          <p:cNvSpPr/>
          <p:nvPr/>
        </p:nvSpPr>
        <p:spPr>
          <a:xfrm>
            <a:off x="7761472" y="4623678"/>
            <a:ext cx="748518" cy="77701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29" name="上矢印 28"/>
          <p:cNvSpPr/>
          <p:nvPr/>
        </p:nvSpPr>
        <p:spPr>
          <a:xfrm>
            <a:off x="8527597" y="4442296"/>
            <a:ext cx="796702" cy="777016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復元</a:t>
            </a:r>
            <a:endParaRPr kumimoji="1"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4748552" y="2164284"/>
            <a:ext cx="1641947" cy="663388"/>
          </a:xfrm>
          <a:prstGeom prst="wedgeEllipseCallout">
            <a:avLst>
              <a:gd name="adj1" fmla="val 12993"/>
              <a:gd name="adj2" fmla="val 10770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重い</a:t>
            </a:r>
            <a:endParaRPr kumimoji="1" lang="ja-JP" altLang="en-US" dirty="0"/>
          </a:p>
        </p:txBody>
      </p:sp>
      <p:sp>
        <p:nvSpPr>
          <p:cNvPr id="31" name="円形吹き出し 30"/>
          <p:cNvSpPr/>
          <p:nvPr/>
        </p:nvSpPr>
        <p:spPr>
          <a:xfrm>
            <a:off x="10220389" y="4749120"/>
            <a:ext cx="1641947" cy="663388"/>
          </a:xfrm>
          <a:prstGeom prst="wedgeEllipseCallout">
            <a:avLst>
              <a:gd name="adj1" fmla="val -79846"/>
              <a:gd name="adj2" fmla="val -32113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軽い</a:t>
            </a:r>
            <a:endParaRPr kumimoji="1" lang="ja-JP" altLang="en-US" dirty="0"/>
          </a:p>
        </p:txBody>
      </p:sp>
      <p:sp>
        <p:nvSpPr>
          <p:cNvPr id="33" name="円形吹き出し 32"/>
          <p:cNvSpPr/>
          <p:nvPr/>
        </p:nvSpPr>
        <p:spPr>
          <a:xfrm>
            <a:off x="9212094" y="5571155"/>
            <a:ext cx="2910928" cy="991331"/>
          </a:xfrm>
          <a:prstGeom prst="wedgeEllipseCallout">
            <a:avLst>
              <a:gd name="adj1" fmla="val -45375"/>
              <a:gd name="adj2" fmla="val -46211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ゲームに必要な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データだけ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抽出したファイル</a:t>
            </a:r>
            <a:endParaRPr kumimoji="1" lang="ja-JP" altLang="en-US" dirty="0"/>
          </a:p>
        </p:txBody>
      </p:sp>
      <p:sp>
        <p:nvSpPr>
          <p:cNvPr id="34" name="横巻き 33"/>
          <p:cNvSpPr/>
          <p:nvPr/>
        </p:nvSpPr>
        <p:spPr>
          <a:xfrm>
            <a:off x="4008223" y="4665994"/>
            <a:ext cx="3624586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独自形式ファイル</a:t>
            </a:r>
            <a:endParaRPr kumimoji="1" lang="ja-JP" altLang="en-US" sz="3200" dirty="0"/>
          </a:p>
        </p:txBody>
      </p:sp>
      <p:sp>
        <p:nvSpPr>
          <p:cNvPr id="26" name="右矢印 25"/>
          <p:cNvSpPr/>
          <p:nvPr/>
        </p:nvSpPr>
        <p:spPr>
          <a:xfrm>
            <a:off x="5465968" y="3120678"/>
            <a:ext cx="864982" cy="67425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</p:spTree>
    <p:extLst>
      <p:ext uri="{BB962C8B-B14F-4D97-AF65-F5344CB8AC3E}">
        <p14:creationId xmlns:p14="http://schemas.microsoft.com/office/powerpoint/2010/main" val="6072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skinned_mesh</a:t>
            </a:r>
            <a:r>
              <a:rPr kumimoji="1" lang="ja-JP" altLang="en-US" dirty="0" smtClean="0"/>
              <a:t>を構築する手順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81" y="2408265"/>
            <a:ext cx="5161046" cy="2099082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267854" y="2249618"/>
            <a:ext cx="5384800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横巻き 5"/>
          <p:cNvSpPr/>
          <p:nvPr/>
        </p:nvSpPr>
        <p:spPr>
          <a:xfrm>
            <a:off x="2250910" y="1929384"/>
            <a:ext cx="1476187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FBX</a:t>
            </a:r>
            <a:endParaRPr kumimoji="1" lang="ja-JP" altLang="en-US" sz="32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265"/>
            <a:ext cx="5834145" cy="1994813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5978009" y="2249618"/>
            <a:ext cx="6047736" cy="2340855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横巻き 8"/>
          <p:cNvSpPr/>
          <p:nvPr/>
        </p:nvSpPr>
        <p:spPr>
          <a:xfrm>
            <a:off x="7552583" y="1929383"/>
            <a:ext cx="3106181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15" name="角丸四角形 14"/>
          <p:cNvSpPr/>
          <p:nvPr/>
        </p:nvSpPr>
        <p:spPr>
          <a:xfrm>
            <a:off x="1974272" y="4907669"/>
            <a:ext cx="7356764" cy="18332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横巻き 15"/>
          <p:cNvSpPr/>
          <p:nvPr/>
        </p:nvSpPr>
        <p:spPr>
          <a:xfrm>
            <a:off x="4008223" y="4665994"/>
            <a:ext cx="3624586" cy="555233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独自形式ファイル</a:t>
            </a:r>
            <a:endParaRPr kumimoji="1" lang="ja-JP" altLang="en-US" sz="3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2101370" y="5329382"/>
            <a:ext cx="70019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node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2801566" y="5329382"/>
            <a:ext cx="142407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vertex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4225636" y="5329382"/>
            <a:ext cx="823020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048656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skeleton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096000" y="5329382"/>
            <a:ext cx="1047344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material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143344" y="5329382"/>
            <a:ext cx="84306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subset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7986409" y="5329382"/>
            <a:ext cx="1225685" cy="107141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 smtClean="0"/>
              <a:t>animation</a:t>
            </a:r>
            <a:endParaRPr kumimoji="1" lang="ja-JP" altLang="en-US" dirty="0"/>
          </a:p>
        </p:txBody>
      </p:sp>
      <p:sp>
        <p:nvSpPr>
          <p:cNvPr id="30" name="円形吹き出し 29"/>
          <p:cNvSpPr/>
          <p:nvPr/>
        </p:nvSpPr>
        <p:spPr>
          <a:xfrm>
            <a:off x="9315652" y="5696498"/>
            <a:ext cx="2285055" cy="815137"/>
          </a:xfrm>
          <a:prstGeom prst="wedgeEllipseCallout">
            <a:avLst>
              <a:gd name="adj1" fmla="val -82715"/>
              <a:gd name="adj2" fmla="val -999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シリアライズ</a:t>
            </a:r>
            <a:endParaRPr kumimoji="1" lang="ja-JP" altLang="en-US" dirty="0"/>
          </a:p>
        </p:txBody>
      </p:sp>
      <p:sp>
        <p:nvSpPr>
          <p:cNvPr id="31" name="円形吹き出し 30"/>
          <p:cNvSpPr/>
          <p:nvPr/>
        </p:nvSpPr>
        <p:spPr>
          <a:xfrm>
            <a:off x="9585497" y="4749120"/>
            <a:ext cx="2551709" cy="759984"/>
          </a:xfrm>
          <a:prstGeom prst="wedgeEllipseCallout">
            <a:avLst>
              <a:gd name="adj1" fmla="val -56646"/>
              <a:gd name="adj2" fmla="val -3181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デシリアライズ</a:t>
            </a:r>
            <a:endParaRPr kumimoji="1" lang="ja-JP" altLang="en-US" dirty="0"/>
          </a:p>
        </p:txBody>
      </p:sp>
      <p:sp>
        <p:nvSpPr>
          <p:cNvPr id="26" name="下矢印 25"/>
          <p:cNvSpPr/>
          <p:nvPr/>
        </p:nvSpPr>
        <p:spPr>
          <a:xfrm>
            <a:off x="7761472" y="4623678"/>
            <a:ext cx="748518" cy="77701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変換</a:t>
            </a:r>
          </a:p>
        </p:txBody>
      </p:sp>
      <p:sp>
        <p:nvSpPr>
          <p:cNvPr id="28" name="上矢印 27"/>
          <p:cNvSpPr/>
          <p:nvPr/>
        </p:nvSpPr>
        <p:spPr>
          <a:xfrm>
            <a:off x="8527597" y="4442296"/>
            <a:ext cx="796702" cy="777016"/>
          </a:xfrm>
          <a:prstGeom prst="up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復元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50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Cerial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用のシリアライズライブラリ。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名前の由来は「</a:t>
            </a:r>
            <a:r>
              <a:rPr lang="en-US" altLang="ja-JP" dirty="0" smtClean="0"/>
              <a:t>Serial</a:t>
            </a:r>
            <a:r>
              <a:rPr lang="ja-JP" altLang="en-US" dirty="0" smtClean="0"/>
              <a:t>」をもじった造語。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バイナリ、</a:t>
            </a:r>
            <a:r>
              <a:rPr lang="en-US" altLang="ja-JP" dirty="0" smtClean="0"/>
              <a:t>JSON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の複数のフォーマットにシリアライズできる。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比較的簡単に導入できる。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6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Cerial</a:t>
            </a:r>
            <a:r>
              <a:rPr kumimoji="1" lang="ja-JP" altLang="en-US" dirty="0" smtClean="0"/>
              <a:t>の基本的な記述方法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88341" y="3133185"/>
            <a:ext cx="4043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struct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 smtClean="0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string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name;</a:t>
            </a:r>
          </a:p>
          <a:p>
            <a:pPr lvl="1"/>
            <a:r>
              <a:rPr lang="en-US" altLang="ja-JP" dirty="0" err="1">
                <a:solidFill>
                  <a:srgbClr val="0000FF"/>
                </a:solidFill>
                <a:latin typeface="ＭＳ ゴシック" panose="020B0609070205080204" pitchFamily="49" charset="-128"/>
              </a:rPr>
              <a:t>int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template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&lt;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class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&gt;</a:t>
            </a:r>
          </a:p>
          <a:p>
            <a:pPr lvl="1"/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serialize(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T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&amp; </a:t>
            </a:r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smtClean="0">
                <a:solidFill>
                  <a:srgbClr val="808080"/>
                </a:solidFill>
                <a:latin typeface="ＭＳ ゴシック" panose="020B0609070205080204" pitchFamily="49" charset="-128"/>
              </a:rPr>
              <a:t>	archive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(name, </a:t>
            </a:r>
            <a:r>
              <a:rPr lang="en-US" altLang="ja-JP" dirty="0" err="1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hp</a:t>
            </a:r>
            <a:r>
              <a:rPr lang="en-US" altLang="ja-JP" dirty="0" smtClean="0">
                <a:solidFill>
                  <a:srgbClr val="000000"/>
                </a:solidFill>
                <a:latin typeface="ＭＳ ゴシック" panose="020B0609070205080204" pitchFamily="49" charset="-128"/>
              </a:rPr>
              <a:t>);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486400" y="202518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&lt;cereal/archives/binary.hpp&gt;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&lt;cereal/types/vector.hpp&gt;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808080"/>
                </a:solidFill>
                <a:latin typeface="ＭＳ ゴシック" panose="020B0609070205080204" pitchFamily="49" charset="-128"/>
              </a:rPr>
              <a:t>#include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&lt;cereal/types/string.hpp&gt;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</a:rPr>
              <a:t>void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main()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>
                <a:solidFill>
                  <a:srgbClr val="2B91AF"/>
                </a:solidFill>
                <a:latin typeface="ＭＳ ゴシック" panose="020B0609070205080204" pitchFamily="49" charset="-128"/>
              </a:rPr>
              <a:t>vector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&lt;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&gt;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&amp;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hoges.emplace_back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hoge.name 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=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"test"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hoge.hp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= 10;</a:t>
            </a:r>
          </a:p>
          <a:p>
            <a:pPr lvl="1"/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</a:endParaRP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ofstream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ofs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</a:t>
            </a:r>
            <a:r>
              <a:rPr lang="en-US" altLang="ja-JP" dirty="0" err="1">
                <a:solidFill>
                  <a:srgbClr val="A31515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A31515"/>
                </a:solidFill>
                <a:latin typeface="ＭＳ ゴシック" panose="020B0609070205080204" pitchFamily="49" charset="-128"/>
              </a:rPr>
              <a:t>"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,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std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ios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::binary);</a:t>
            </a:r>
          </a:p>
          <a:p>
            <a:pPr lvl="1"/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cereal::</a:t>
            </a:r>
            <a:r>
              <a:rPr lang="en-US" altLang="ja-JP" dirty="0" err="1">
                <a:solidFill>
                  <a:srgbClr val="2B91AF"/>
                </a:solidFill>
                <a:latin typeface="ＭＳ ゴシック" panose="020B0609070205080204" pitchFamily="49" charset="-128"/>
              </a:rPr>
              <a:t>BinaryOutputArchive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o_archive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ofs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);</a:t>
            </a:r>
          </a:p>
          <a:p>
            <a:pPr lvl="1"/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o_archive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</a:rPr>
              <a:t>hoge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</a:rPr>
              <a:t>)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;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</a:rPr>
              <a:t>}</a:t>
            </a:r>
            <a:endParaRPr lang="ja-JP" altLang="en-US" dirty="0"/>
          </a:p>
        </p:txBody>
      </p:sp>
      <p:sp>
        <p:nvSpPr>
          <p:cNvPr id="7" name="円形吹き出し 6"/>
          <p:cNvSpPr/>
          <p:nvPr/>
        </p:nvSpPr>
        <p:spPr>
          <a:xfrm>
            <a:off x="3007557" y="3133185"/>
            <a:ext cx="2551709" cy="1390178"/>
          </a:xfrm>
          <a:prstGeom prst="wedgeEllipseCallout">
            <a:avLst>
              <a:gd name="adj1" fmla="val -36926"/>
              <a:gd name="adj2" fmla="val 60585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必ず「</a:t>
            </a:r>
            <a:r>
              <a:rPr kumimoji="1" lang="en-US" altLang="ja-JP" dirty="0" smtClean="0"/>
              <a:t>serialize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関数を定義する必要がある</a:t>
            </a:r>
            <a:endParaRPr kumimoji="1" lang="en-US" altLang="ja-JP" dirty="0" smtClean="0"/>
          </a:p>
        </p:txBody>
      </p:sp>
      <p:sp>
        <p:nvSpPr>
          <p:cNvPr id="8" name="円形吹き出し 7"/>
          <p:cNvSpPr/>
          <p:nvPr/>
        </p:nvSpPr>
        <p:spPr>
          <a:xfrm>
            <a:off x="462537" y="1877150"/>
            <a:ext cx="3895071" cy="1286097"/>
          </a:xfrm>
          <a:prstGeom prst="wedgeEllipseCallout">
            <a:avLst>
              <a:gd name="adj1" fmla="val 72813"/>
              <a:gd name="adj2" fmla="val 10487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::vector</a:t>
            </a:r>
            <a:r>
              <a:rPr kumimoji="1" lang="ja-JP" altLang="en-US" dirty="0" smtClean="0"/>
              <a:t>」や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std</a:t>
            </a:r>
            <a:r>
              <a:rPr kumimoji="1" lang="en-US" altLang="ja-JP" dirty="0" smtClean="0"/>
              <a:t>::string</a:t>
            </a:r>
            <a:r>
              <a:rPr kumimoji="1" lang="ja-JP" altLang="en-US" dirty="0" smtClean="0"/>
              <a:t>」を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シリアライズする場合は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インクルードが必要</a:t>
            </a:r>
            <a:endParaRPr kumimoji="1" lang="en-US" altLang="ja-JP" dirty="0" smtClean="0"/>
          </a:p>
        </p:txBody>
      </p:sp>
      <p:sp>
        <p:nvSpPr>
          <p:cNvPr id="9" name="円形吹き出し 8"/>
          <p:cNvSpPr/>
          <p:nvPr/>
        </p:nvSpPr>
        <p:spPr>
          <a:xfrm>
            <a:off x="9716399" y="2857568"/>
            <a:ext cx="2209711" cy="1390178"/>
          </a:xfrm>
          <a:prstGeom prst="wedgeEllipseCallout">
            <a:avLst>
              <a:gd name="adj1" fmla="val -36926"/>
              <a:gd name="adj2" fmla="val 45890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設定して保存</a:t>
            </a:r>
            <a:endParaRPr kumimoji="1" lang="en-US" altLang="ja-JP" dirty="0" smtClean="0"/>
          </a:p>
        </p:txBody>
      </p:sp>
      <p:sp>
        <p:nvSpPr>
          <p:cNvPr id="10" name="円形吹き出し 9"/>
          <p:cNvSpPr/>
          <p:nvPr/>
        </p:nvSpPr>
        <p:spPr>
          <a:xfrm>
            <a:off x="3081753" y="5630403"/>
            <a:ext cx="2861847" cy="1066787"/>
          </a:xfrm>
          <a:prstGeom prst="wedgeEllipseCallout">
            <a:avLst>
              <a:gd name="adj1" fmla="val -51882"/>
              <a:gd name="adj2" fmla="val -35161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シリアライズ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したいメンバ変数を記述</a:t>
            </a:r>
          </a:p>
        </p:txBody>
      </p:sp>
    </p:spTree>
    <p:extLst>
      <p:ext uri="{BB962C8B-B14F-4D97-AF65-F5344CB8AC3E}">
        <p14:creationId xmlns:p14="http://schemas.microsoft.com/office/powerpoint/2010/main" val="30477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3261</TotalTime>
  <Words>309</Words>
  <Application>Microsoft Office PowerPoint</Application>
  <PresentationFormat>ワイド画面</PresentationFormat>
  <Paragraphs>117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skinned_meshを構築する手順</vt:lpstr>
      <vt:lpstr>skinned_meshを構築する手順</vt:lpstr>
      <vt:lpstr>skinned_meshを構築する手順</vt:lpstr>
      <vt:lpstr>skinned_meshを構築する手順</vt:lpstr>
      <vt:lpstr>Cerial</vt:lpstr>
      <vt:lpstr>Cerialの基本的な記述方法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永瀬 鈴久</cp:lastModifiedBy>
  <cp:revision>198</cp:revision>
  <dcterms:created xsi:type="dcterms:W3CDTF">2019-03-17T05:51:21Z</dcterms:created>
  <dcterms:modified xsi:type="dcterms:W3CDTF">2021-11-26T07:50:44Z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