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72" r:id="rId2"/>
    <p:sldId id="299" r:id="rId3"/>
    <p:sldId id="290" r:id="rId4"/>
    <p:sldId id="273" r:id="rId5"/>
    <p:sldId id="292" r:id="rId6"/>
    <p:sldId id="280" r:id="rId7"/>
    <p:sldId id="274" r:id="rId8"/>
    <p:sldId id="275" r:id="rId9"/>
    <p:sldId id="293" r:id="rId10"/>
    <p:sldId id="281" r:id="rId11"/>
    <p:sldId id="284" r:id="rId12"/>
    <p:sldId id="282" r:id="rId13"/>
    <p:sldId id="277" r:id="rId14"/>
    <p:sldId id="288" r:id="rId15"/>
    <p:sldId id="286" r:id="rId16"/>
    <p:sldId id="285" r:id="rId17"/>
    <p:sldId id="279" r:id="rId18"/>
    <p:sldId id="287" r:id="rId19"/>
    <p:sldId id="294" r:id="rId20"/>
    <p:sldId id="295" r:id="rId21"/>
    <p:sldId id="296" r:id="rId22"/>
    <p:sldId id="297" r:id="rId23"/>
    <p:sldId id="298" r:id="rId24"/>
    <p:sldId id="276" r:id="rId2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CC00"/>
    <a:srgbClr val="FFFF00"/>
    <a:srgbClr val="FF66FF"/>
    <a:srgbClr val="FFB9B9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DB424-712B-F198-CF74-F68A3C58720D}" v="2" dt="2021-03-17T00:52:57.790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75270" autoAdjust="0"/>
  </p:normalViewPr>
  <p:slideViewPr>
    <p:cSldViewPr snapToGrid="0">
      <p:cViewPr varScale="1">
        <p:scale>
          <a:sx n="58" d="100"/>
          <a:sy n="58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永瀬 鈴久" userId="S::snagase@ecc.ac.jp::83032554-059d-4787-aabc-41c65cdc4991" providerId="AD" clId="Web-{A91DB424-712B-F198-CF74-F68A3C58720D}"/>
    <pc:docChg chg="sldOrd">
      <pc:chgData name="永瀬 鈴久" userId="S::snagase@ecc.ac.jp::83032554-059d-4787-aabc-41c65cdc4991" providerId="AD" clId="Web-{A91DB424-712B-F198-CF74-F68A3C58720D}" dt="2021-03-17T00:52:57.790" v="1"/>
      <pc:docMkLst>
        <pc:docMk/>
      </pc:docMkLst>
      <pc:sldChg chg="ord">
        <pc:chgData name="永瀬 鈴久" userId="S::snagase@ecc.ac.jp::83032554-059d-4787-aabc-41c65cdc4991" providerId="AD" clId="Web-{A91DB424-712B-F198-CF74-F68A3C58720D}" dt="2021-03-17T00:52:57.790" v="1"/>
        <pc:sldMkLst>
          <pc:docMk/>
          <pc:sldMk cId="19740146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2021年3月16日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2021年3月16日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739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9400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6694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2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5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24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実際にこれらのゲーム機では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DirectX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ではなく、各ハードに特化した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が用意されていて、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ゲーム会社ではプラットフォームに意識せずに開発するためのマルチプラットフォームライブラリを自社開発するか、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UE4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などのゲームエンジンを利用するなどして開発しています。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やる気のある学生は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DirectX11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DirectX12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どちらでも動く自作描画エンジンを作ってみてもいいかも。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58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394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76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90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7199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63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2021年3月16日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2021年3月16日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2021年3月16日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2021年3月16日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2021年3月16日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2021年3月16日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2021年3月16日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2021年3月16日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2021年3月16日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2021年3月16日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2021年3月16日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2021年3月16日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描画エンジン</a:t>
            </a:r>
            <a:r>
              <a:rPr lang="ja-JP" altLang="en-US" dirty="0"/>
              <a:t>開発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Ⅰ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UNIT01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DirectX</a:t>
            </a:r>
            <a:r>
              <a:rPr lang="ja-JP" altLang="en-US" dirty="0"/>
              <a:t>初期化から画面表示までの流れ</a:t>
            </a:r>
            <a:endParaRPr kumimoji="1" lang="ja-JP" altLang="en-US" dirty="0"/>
          </a:p>
        </p:txBody>
      </p:sp>
      <p:pic>
        <p:nvPicPr>
          <p:cNvPr id="1028" name="Picture 4" descr="http://www.project-asura.com/program/d3d11/images/001_SimpleDemo/SimpleDemo_0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37" y="2120358"/>
            <a:ext cx="636408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ウインドウを作成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CreateWindow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4098" name="Picture 2" descr="çµµãé£¾ãäººã®ã¤ã©ã¹ãï¼ãã©ã³ã¯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48" y="2850844"/>
            <a:ext cx="32480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DirectX11</a:t>
            </a:r>
            <a:r>
              <a:rPr kumimoji="1" lang="ja-JP" altLang="en-US" dirty="0"/>
              <a:t>初期化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ID3D11Device</a:t>
            </a:r>
          </a:p>
          <a:p>
            <a:pPr lvl="1"/>
            <a:r>
              <a:rPr kumimoji="1" lang="en-US" altLang="ja-JP" dirty="0"/>
              <a:t>DirectX11</a:t>
            </a:r>
            <a:r>
              <a:rPr kumimoji="1" lang="ja-JP" altLang="en-US" dirty="0"/>
              <a:t>で利用する様々なリソースを作成するやつ。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ID3D11DeviceContext</a:t>
            </a:r>
          </a:p>
          <a:p>
            <a:pPr lvl="1"/>
            <a:r>
              <a:rPr lang="ja-JP" altLang="en-US" dirty="0"/>
              <a:t>様々な描画命令を</a:t>
            </a:r>
            <a:r>
              <a:rPr lang="en-US" altLang="ja-JP" dirty="0"/>
              <a:t>GPU</a:t>
            </a:r>
            <a:r>
              <a:rPr lang="ja-JP" altLang="en-US" dirty="0"/>
              <a:t>に伝えるやつ</a:t>
            </a:r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 descr="ã¤ã³ã¿ã¼ãããã®ç¥æ§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08" y="1573476"/>
            <a:ext cx="2651284" cy="26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å½ä»¤ãã¦ããäººã®ã¤ã©ã¹ã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36" y="4456251"/>
            <a:ext cx="1926027" cy="21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キャンバスの作成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ID3D11RenderTargetView</a:t>
            </a:r>
          </a:p>
          <a:p>
            <a:pPr lvl="1"/>
            <a:r>
              <a:rPr lang="ja-JP" altLang="en-US" dirty="0"/>
              <a:t>色を書き込むキャンバス</a:t>
            </a:r>
            <a:endParaRPr lang="en-US" altLang="ja-JP" dirty="0"/>
          </a:p>
          <a:p>
            <a:r>
              <a:rPr lang="en-US" altLang="ja-JP" dirty="0"/>
              <a:t>ID3D11DepthStencilView</a:t>
            </a:r>
          </a:p>
          <a:p>
            <a:pPr lvl="1"/>
            <a:r>
              <a:rPr lang="ja-JP" altLang="en-US" dirty="0"/>
              <a:t>奥行き情報を書き込むキャンバス</a:t>
            </a:r>
            <a:endParaRPr lang="en-US" altLang="ja-JP" dirty="0"/>
          </a:p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6" name="Picture 4" descr="Zãããã¡æ³ã¯ä¸çªæåã®ãã¯ã»ã«ãæç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13" y="4107180"/>
            <a:ext cx="2274267" cy="255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arupeke296.com/images/DXG_No43_ZValueImag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73" y="3864774"/>
            <a:ext cx="4772626" cy="26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ã¤ã¼ã¼ã«ã«ä¹ã£ãã­ã£ã³ãã¹ã®ã¤ã©ã¹ã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32" y="3973730"/>
            <a:ext cx="2297446" cy="268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これから画を描くキャンバスを指定する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ID3DDeviceContext</a:t>
            </a:r>
          </a:p>
          <a:p>
            <a:pPr lvl="1"/>
            <a:r>
              <a:rPr lang="en-US" altLang="ja-JP" dirty="0" err="1"/>
              <a:t>OMSetRenderTargets</a:t>
            </a:r>
            <a:r>
              <a:rPr lang="en-US" altLang="ja-JP" dirty="0"/>
              <a:t>(</a:t>
            </a:r>
            <a:r>
              <a:rPr lang="en-US" altLang="ja-JP" dirty="0" err="1"/>
              <a:t>rtv</a:t>
            </a:r>
            <a:r>
              <a:rPr lang="en-US" altLang="ja-JP" dirty="0"/>
              <a:t>, </a:t>
            </a:r>
            <a:r>
              <a:rPr lang="en-US" altLang="ja-JP" dirty="0" err="1"/>
              <a:t>dsv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これから描くキャンバスを指定する。</a:t>
            </a:r>
            <a:endParaRPr lang="en-US" altLang="ja-JP" dirty="0"/>
          </a:p>
          <a:p>
            <a:pPr lvl="1"/>
            <a:r>
              <a:rPr lang="en-US" altLang="ja-JP" dirty="0" err="1"/>
              <a:t>ClearRenderTargetView</a:t>
            </a:r>
            <a:r>
              <a:rPr lang="en-US" altLang="ja-JP" dirty="0"/>
              <a:t>()</a:t>
            </a:r>
          </a:p>
          <a:p>
            <a:pPr lvl="2"/>
            <a:r>
              <a:rPr lang="ja-JP" altLang="en-US" dirty="0"/>
              <a:t>キャンバス全体を指定した色に塗りつぶす。</a:t>
            </a:r>
            <a:endParaRPr lang="en-US" altLang="ja-JP" dirty="0"/>
          </a:p>
          <a:p>
            <a:pPr lvl="1"/>
            <a:r>
              <a:rPr lang="en-US" altLang="ja-JP" dirty="0" err="1"/>
              <a:t>ClearDepthStencilView</a:t>
            </a:r>
            <a:r>
              <a:rPr lang="en-US" altLang="ja-JP" dirty="0"/>
              <a:t>()</a:t>
            </a:r>
          </a:p>
          <a:p>
            <a:pPr lvl="2"/>
            <a:r>
              <a:rPr lang="ja-JP" altLang="en-US" dirty="0"/>
              <a:t>キャンバス全体の奥行き情報をリセットする。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71" y="2162151"/>
            <a:ext cx="4116729" cy="41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画を描く場所を決める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ID3DDeviceContext</a:t>
            </a:r>
          </a:p>
          <a:p>
            <a:pPr lvl="1"/>
            <a:r>
              <a:rPr kumimoji="1" lang="en-US" altLang="ja-JP" dirty="0" err="1"/>
              <a:t>RSSetViewports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859" y="2055339"/>
            <a:ext cx="4223541" cy="42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キャンバスに画を描く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ID3DDeviceContext</a:t>
            </a:r>
          </a:p>
          <a:p>
            <a:pPr lvl="1"/>
            <a:r>
              <a:rPr lang="en-US" altLang="ja-JP" dirty="0"/>
              <a:t>Draw()</a:t>
            </a:r>
          </a:p>
          <a:p>
            <a:pPr lvl="1"/>
            <a:r>
              <a:rPr kumimoji="1" lang="en-US" altLang="ja-JP" dirty="0"/>
              <a:t>etc…</a:t>
            </a:r>
            <a:endParaRPr kumimoji="1" lang="ja-JP" altLang="en-US" dirty="0"/>
          </a:p>
        </p:txBody>
      </p:sp>
      <p:pic>
        <p:nvPicPr>
          <p:cNvPr id="6146" name="Picture 2" descr="æ²¹çµµãæãç·æ§ã®ã¤ã©ã¹ããã­ã£ã³ãã¹ã«åããç·æ§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6888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7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画面表示</a:t>
            </a:r>
            <a:endParaRPr lang="ja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ja-JP" dirty="0" err="1"/>
              <a:t>IDXGISwapChain</a:t>
            </a:r>
            <a:endParaRPr lang="en-US" altLang="ja-JP" dirty="0"/>
          </a:p>
          <a:p>
            <a:pPr lvl="1"/>
            <a:r>
              <a:rPr lang="ja-JP" altLang="en-US" dirty="0"/>
              <a:t>キャンバスに描いた画を額</a:t>
            </a:r>
            <a:r>
              <a:rPr lang="en-US" altLang="ja-JP" dirty="0"/>
              <a:t>(</a:t>
            </a:r>
            <a:r>
              <a:rPr lang="ja-JP" altLang="en-US" dirty="0"/>
              <a:t>ウインドウ</a:t>
            </a:r>
            <a:r>
              <a:rPr lang="en-US" altLang="ja-JP" dirty="0"/>
              <a:t>)</a:t>
            </a:r>
            <a:r>
              <a:rPr lang="ja-JP" altLang="en-US" dirty="0"/>
              <a:t>に入れるやつ。</a:t>
            </a:r>
            <a:endParaRPr 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30" name="Picture 6" descr="çµµãé£¾ãäººã®ã¤ã©ã¹ã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92" y="3138696"/>
            <a:ext cx="2677007" cy="314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画面を表示する仕組み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スワップチェーンはグラフィックを描画するためのメモリバッファを</a:t>
            </a:r>
            <a:br>
              <a:rPr lang="en-US" altLang="ja-JP" dirty="0"/>
            </a:br>
            <a:r>
              <a:rPr lang="ja-JP" altLang="en-US" dirty="0"/>
              <a:t>最低２つはもっている。</a:t>
            </a:r>
            <a:endParaRPr lang="en-US" altLang="ja-JP" dirty="0"/>
          </a:p>
          <a:p>
            <a:r>
              <a:rPr kumimoji="1" lang="ja-JP" altLang="en-US" dirty="0"/>
              <a:t>前のフレームの画を表示している間に裏で画を描く。</a:t>
            </a:r>
            <a:endParaRPr kumimoji="1" lang="en-US" altLang="ja-JP" dirty="0"/>
          </a:p>
          <a:p>
            <a:r>
              <a:rPr kumimoji="1" lang="ja-JP" altLang="en-US" dirty="0"/>
              <a:t>裏で描いてた画の準備が完了したら表と裏を入れ替える。</a:t>
            </a:r>
            <a:endParaRPr kumimoji="1" lang="en-US" altLang="ja-JP" dirty="0"/>
          </a:p>
          <a:p>
            <a:r>
              <a:rPr lang="ja-JP" altLang="en-US" dirty="0"/>
              <a:t>直接、表に画を描くと画面のチラつきが発生する。</a:t>
            </a:r>
            <a:endParaRPr kumimoji="1" lang="en-US" altLang="ja-JP" dirty="0"/>
          </a:p>
        </p:txBody>
      </p:sp>
      <p:pic>
        <p:nvPicPr>
          <p:cNvPr id="1026" name="Picture 2" descr="f:id:bussorenre:20110204223057p: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4240524"/>
            <a:ext cx="5646058" cy="25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id:bussorenre:20110204223058p: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228" y="3719063"/>
            <a:ext cx="2975428" cy="300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6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描画パイプライン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7618" y="2017733"/>
            <a:ext cx="1578295" cy="1259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Window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73716" y="3612593"/>
            <a:ext cx="2710149" cy="1532284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SwapChain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41742" y="2399014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12502" y="4135820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Front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93170" y="4135819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Buck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28790" y="5555159"/>
            <a:ext cx="970358" cy="889708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Depth</a:t>
            </a:r>
            <a:br>
              <a:rPr kumimoji="1" lang="en-US" altLang="ja-JP" dirty="0"/>
            </a:br>
            <a:r>
              <a:rPr kumimoji="1" lang="en-US" altLang="ja-JP" dirty="0"/>
              <a:t>Stencil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275246" y="4275112"/>
            <a:ext cx="2414528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RenderTargetView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5275246" y="5737658"/>
            <a:ext cx="2414528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DepthStencilView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077899" y="4939116"/>
            <a:ext cx="1424543" cy="7553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Draw()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4" idx="2"/>
            <a:endCxn id="13" idx="3"/>
          </p:cNvCxnSpPr>
          <p:nvPr/>
        </p:nvCxnSpPr>
        <p:spPr>
          <a:xfrm flipH="1">
            <a:off x="7689774" y="5316785"/>
            <a:ext cx="1388125" cy="683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4" idx="2"/>
            <a:endCxn id="12" idx="3"/>
          </p:cNvCxnSpPr>
          <p:nvPr/>
        </p:nvCxnSpPr>
        <p:spPr>
          <a:xfrm flipH="1" flipV="1">
            <a:off x="7689774" y="4537467"/>
            <a:ext cx="1388125" cy="779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2" idx="1"/>
            <a:endCxn id="9" idx="3"/>
          </p:cNvCxnSpPr>
          <p:nvPr/>
        </p:nvCxnSpPr>
        <p:spPr>
          <a:xfrm flipH="1">
            <a:off x="4143216" y="4537467"/>
            <a:ext cx="113203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3" idx="1"/>
            <a:endCxn id="10" idx="3"/>
          </p:cNvCxnSpPr>
          <p:nvPr/>
        </p:nvCxnSpPr>
        <p:spPr>
          <a:xfrm flipH="1">
            <a:off x="4099148" y="6000013"/>
            <a:ext cx="11760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8" idx="3"/>
          </p:cNvCxnSpPr>
          <p:nvPr/>
        </p:nvCxnSpPr>
        <p:spPr>
          <a:xfrm flipH="1">
            <a:off x="2862548" y="4537467"/>
            <a:ext cx="430622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  <a:endCxn id="7" idx="2"/>
          </p:cNvCxnSpPr>
          <p:nvPr/>
        </p:nvCxnSpPr>
        <p:spPr>
          <a:xfrm flipH="1" flipV="1">
            <a:off x="1766765" y="3202311"/>
            <a:ext cx="670760" cy="933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9" idx="2"/>
            <a:endCxn id="10" idx="0"/>
          </p:cNvCxnSpPr>
          <p:nvPr/>
        </p:nvCxnSpPr>
        <p:spPr>
          <a:xfrm flipH="1">
            <a:off x="3613969" y="4939116"/>
            <a:ext cx="104224" cy="61604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1641513" y="2667568"/>
            <a:ext cx="264405" cy="26440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38"/>
          <p:cNvSpPr/>
          <p:nvPr/>
        </p:nvSpPr>
        <p:spPr>
          <a:xfrm>
            <a:off x="1584702" y="2773353"/>
            <a:ext cx="364125" cy="345125"/>
          </a:xfrm>
          <a:prstGeom prst="triangl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9567839" y="4168687"/>
            <a:ext cx="444662" cy="401648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9669640" y="3950947"/>
            <a:ext cx="241059" cy="2177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台形 48"/>
          <p:cNvSpPr/>
          <p:nvPr/>
        </p:nvSpPr>
        <p:spPr>
          <a:xfrm rot="10800000">
            <a:off x="7490596" y="1849836"/>
            <a:ext cx="4599145" cy="2090826"/>
          </a:xfrm>
          <a:prstGeom prst="trapezoid">
            <a:avLst>
              <a:gd name="adj" fmla="val 103661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9556163" y="2464998"/>
            <a:ext cx="405139" cy="405139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/>
          <p:cNvSpPr/>
          <p:nvPr/>
        </p:nvSpPr>
        <p:spPr>
          <a:xfrm>
            <a:off x="9540816" y="3098162"/>
            <a:ext cx="435832" cy="413090"/>
          </a:xfrm>
          <a:prstGeom prst="triangl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3027804" y="2212972"/>
            <a:ext cx="2414528" cy="52471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CC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Device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5751725" y="2210309"/>
            <a:ext cx="2414528" cy="5247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DeviceContext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3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配布されている</a:t>
            </a:r>
            <a:r>
              <a:rPr kumimoji="1" lang="en-US" altLang="ja-JP" dirty="0"/>
              <a:t>.pdf</a:t>
            </a:r>
            <a:r>
              <a:rPr kumimoji="1" lang="ja-JP" altLang="en-US" dirty="0"/>
              <a:t>ファイルをもとに実習を進めてください。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難易度の高い科目ですが、なるべく自分で調べる努力をしてください。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このスライドはイメージをつけるための講義用の補助資料です。</a:t>
            </a:r>
            <a:br>
              <a:rPr lang="en-US" altLang="ja-JP" dirty="0"/>
            </a:br>
            <a:r>
              <a:rPr lang="ja-JP" altLang="en-US" dirty="0"/>
              <a:t>自分で調べた知識とスライドを照らし合わせてイメージを固めてください。</a:t>
            </a:r>
            <a:br>
              <a:rPr lang="en-US" altLang="ja-JP" dirty="0"/>
            </a:br>
            <a:r>
              <a:rPr lang="ja-JP" altLang="en-US" dirty="0"/>
              <a:t>アニメーションつきのスライドもあるので</a:t>
            </a:r>
            <a:r>
              <a:rPr lang="en-US" altLang="ja-JP" dirty="0"/>
              <a:t>F5</a:t>
            </a:r>
            <a:r>
              <a:rPr lang="ja-JP" altLang="en-US" dirty="0"/>
              <a:t>で実行して見てください。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調べてもわからない箇所も多いでしょうが、手探りでもやってみてください。</a:t>
            </a:r>
            <a:br>
              <a:rPr kumimoji="1" lang="en-US" altLang="ja-JP" dirty="0"/>
            </a:br>
            <a:r>
              <a:rPr kumimoji="1" lang="ja-JP" altLang="en-US" dirty="0"/>
              <a:t>始めはわからなくても、やってるうちに理解できるようになります。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5433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描画パイプライン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7618" y="2017733"/>
            <a:ext cx="1578295" cy="1259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Window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73716" y="3612593"/>
            <a:ext cx="2710149" cy="1532284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SwapChain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41742" y="2399014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12502" y="4135820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Front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93170" y="4135819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Buck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5" name="横巻き 14"/>
          <p:cNvSpPr/>
          <p:nvPr/>
        </p:nvSpPr>
        <p:spPr>
          <a:xfrm>
            <a:off x="5594735" y="3277406"/>
            <a:ext cx="4056041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D3D11CreateDeviceAndSwapChain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3027804" y="2212972"/>
            <a:ext cx="2414528" cy="52471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CC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Device</a:t>
            </a:r>
            <a:endParaRPr kumimoji="1" lang="ja-JP" altLang="en-US" dirty="0"/>
          </a:p>
        </p:txBody>
      </p:sp>
      <p:sp>
        <p:nvSpPr>
          <p:cNvPr id="32" name="円形吹き出し 31"/>
          <p:cNvSpPr/>
          <p:nvPr/>
        </p:nvSpPr>
        <p:spPr>
          <a:xfrm>
            <a:off x="8284684" y="4173612"/>
            <a:ext cx="3377229" cy="1061688"/>
          </a:xfrm>
          <a:prstGeom prst="wedgeEllipseCallout">
            <a:avLst>
              <a:gd name="adj1" fmla="val -31833"/>
              <a:gd name="adj2" fmla="val -63812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最初に</a:t>
            </a:r>
            <a:r>
              <a:rPr kumimoji="1" lang="en-US" altLang="ja-JP" dirty="0"/>
              <a:t>Device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SwapChain</a:t>
            </a:r>
            <a:r>
              <a:rPr kumimoji="1" lang="ja-JP" altLang="en-US" dirty="0"/>
              <a:t>を作る</a:t>
            </a:r>
          </a:p>
        </p:txBody>
      </p:sp>
      <p:sp>
        <p:nvSpPr>
          <p:cNvPr id="35" name="円形吹き出し 34"/>
          <p:cNvSpPr/>
          <p:nvPr/>
        </p:nvSpPr>
        <p:spPr>
          <a:xfrm>
            <a:off x="4799769" y="4614033"/>
            <a:ext cx="3562033" cy="1061688"/>
          </a:xfrm>
          <a:prstGeom prst="wedgeEllipseCallout">
            <a:avLst>
              <a:gd name="adj1" fmla="val 14163"/>
              <a:gd name="adj2" fmla="val -83528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作るときの設定で</a:t>
            </a:r>
            <a:br>
              <a:rPr kumimoji="1" lang="en-US" altLang="ja-JP" dirty="0"/>
            </a:br>
            <a:r>
              <a:rPr kumimoji="1" lang="en-US" altLang="ja-JP" dirty="0"/>
              <a:t>Window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SwapChain</a:t>
            </a:r>
            <a:r>
              <a:rPr kumimoji="1" lang="ja-JP" altLang="en-US" dirty="0"/>
              <a:t>を関連付けできるぞ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5751725" y="2210309"/>
            <a:ext cx="2414528" cy="5247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DeviceContext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5" grpId="0" animBg="1"/>
      <p:bldP spid="30" grpId="0" animBg="1"/>
      <p:bldP spid="32" grpId="0" animBg="1"/>
      <p:bldP spid="35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描画パイプライン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7618" y="2017733"/>
            <a:ext cx="1578295" cy="1259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Window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73716" y="3612593"/>
            <a:ext cx="2710149" cy="1532284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SwapChain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41742" y="2399014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12502" y="4135820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Front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93170" y="4135819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Buck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3027804" y="2212972"/>
            <a:ext cx="2414528" cy="52471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CC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Device</a:t>
            </a:r>
            <a:endParaRPr kumimoji="1" lang="ja-JP" altLang="en-US" dirty="0"/>
          </a:p>
        </p:txBody>
      </p:sp>
      <p:sp>
        <p:nvSpPr>
          <p:cNvPr id="32" name="円形吹き出し 31"/>
          <p:cNvSpPr/>
          <p:nvPr/>
        </p:nvSpPr>
        <p:spPr>
          <a:xfrm>
            <a:off x="8031296" y="3744268"/>
            <a:ext cx="3551104" cy="1061688"/>
          </a:xfrm>
          <a:prstGeom prst="wedgeEllipseCallout">
            <a:avLst>
              <a:gd name="adj1" fmla="val -31833"/>
              <a:gd name="adj2" fmla="val -63812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RenderTargetView</a:t>
            </a:r>
            <a:r>
              <a:rPr kumimoji="1" lang="ja-JP" altLang="en-US" dirty="0"/>
              <a:t>を</a:t>
            </a:r>
            <a:br>
              <a:rPr kumimoji="1" lang="en-US" altLang="ja-JP" dirty="0"/>
            </a:br>
            <a:r>
              <a:rPr kumimoji="1" lang="ja-JP" altLang="en-US" dirty="0"/>
              <a:t>作るにはテクスチャが必要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5275246" y="4275112"/>
            <a:ext cx="2414528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RenderTargetView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 rot="2863398">
            <a:off x="4634235" y="3037149"/>
            <a:ext cx="1476459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横巻き 14"/>
          <p:cNvSpPr/>
          <p:nvPr/>
        </p:nvSpPr>
        <p:spPr>
          <a:xfrm>
            <a:off x="5171862" y="2831424"/>
            <a:ext cx="4056041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CreateRenderTargetView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3133381" y="3937891"/>
            <a:ext cx="1206986" cy="12069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曲線コネクタ 12"/>
          <p:cNvCxnSpPr>
            <a:stCxn id="10" idx="7"/>
            <a:endCxn id="15" idx="1"/>
          </p:cNvCxnSpPr>
          <p:nvPr/>
        </p:nvCxnSpPr>
        <p:spPr>
          <a:xfrm rot="5400000" flipH="1" flipV="1">
            <a:off x="4177369" y="3120157"/>
            <a:ext cx="980732" cy="1008254"/>
          </a:xfrm>
          <a:prstGeom prst="curvedConnector2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形吹き出し 17"/>
          <p:cNvSpPr/>
          <p:nvPr/>
        </p:nvSpPr>
        <p:spPr>
          <a:xfrm>
            <a:off x="4047781" y="5246972"/>
            <a:ext cx="3983515" cy="1061688"/>
          </a:xfrm>
          <a:prstGeom prst="wedgeEllipseCallout">
            <a:avLst>
              <a:gd name="adj1" fmla="val -40210"/>
              <a:gd name="adj2" fmla="val -90792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CreateRenderTargetView</a:t>
            </a:r>
            <a:br>
              <a:rPr lang="en-US" altLang="ja-JP" dirty="0"/>
            </a:br>
            <a:r>
              <a:rPr lang="ja-JP" altLang="en-US" dirty="0"/>
              <a:t>の引数にこいつを渡す。</a:t>
            </a:r>
            <a:endParaRPr kumimoji="1" lang="ja-JP" altLang="en-US" dirty="0"/>
          </a:p>
        </p:txBody>
      </p:sp>
      <p:sp>
        <p:nvSpPr>
          <p:cNvPr id="19" name="円形吹き出し 18"/>
          <p:cNvSpPr/>
          <p:nvPr/>
        </p:nvSpPr>
        <p:spPr>
          <a:xfrm>
            <a:off x="66561" y="5623552"/>
            <a:ext cx="3811375" cy="1061688"/>
          </a:xfrm>
          <a:prstGeom prst="wedgeEllipseCallout">
            <a:avLst>
              <a:gd name="adj1" fmla="val 36607"/>
              <a:gd name="adj2" fmla="val -98056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こいつの取得方法は</a:t>
            </a:r>
            <a:br>
              <a:rPr lang="en-US" altLang="ja-JP" dirty="0"/>
            </a:br>
            <a:r>
              <a:rPr lang="en-US" altLang="ja-JP" dirty="0" err="1"/>
              <a:t>swapchain</a:t>
            </a:r>
            <a:r>
              <a:rPr lang="en-US" altLang="ja-JP" dirty="0"/>
              <a:t>-&gt;</a:t>
            </a:r>
            <a:r>
              <a:rPr lang="en-US" altLang="ja-JP" dirty="0" err="1"/>
              <a:t>GetBuffer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751725" y="2210309"/>
            <a:ext cx="2414528" cy="5247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DeviceContext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554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2" grpId="0" animBg="1"/>
      <p:bldP spid="6" grpId="0" animBg="1"/>
      <p:bldP spid="15" grpId="0" animBg="1"/>
      <p:bldP spid="10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描画パイプライン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7618" y="2017733"/>
            <a:ext cx="1578295" cy="1259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Window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73716" y="3612593"/>
            <a:ext cx="2710149" cy="1532284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SwapChain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41742" y="2399014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12502" y="4135820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Front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93170" y="4135819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Buck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3027804" y="2212972"/>
            <a:ext cx="2414528" cy="52471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CC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Device</a:t>
            </a:r>
            <a:endParaRPr kumimoji="1" lang="ja-JP" altLang="en-US" dirty="0"/>
          </a:p>
        </p:txBody>
      </p:sp>
      <p:sp>
        <p:nvSpPr>
          <p:cNvPr id="32" name="円形吹き出し 31"/>
          <p:cNvSpPr/>
          <p:nvPr/>
        </p:nvSpPr>
        <p:spPr>
          <a:xfrm>
            <a:off x="6416662" y="5721989"/>
            <a:ext cx="3551104" cy="1061688"/>
          </a:xfrm>
          <a:prstGeom prst="wedgeEllipseCallout">
            <a:avLst>
              <a:gd name="adj1" fmla="val 27732"/>
              <a:gd name="adj2" fmla="val -58624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Draw()</a:t>
            </a:r>
            <a:r>
              <a:rPr kumimoji="1" lang="ja-JP" altLang="en-US" dirty="0"/>
              <a:t>関数を呼ぶことで描画できる。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5275246" y="4275112"/>
            <a:ext cx="2414528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RenderTargetView</a:t>
            </a:r>
            <a:endParaRPr kumimoji="1" lang="ja-JP" altLang="en-US" dirty="0"/>
          </a:p>
        </p:txBody>
      </p:sp>
      <p:sp>
        <p:nvSpPr>
          <p:cNvPr id="15" name="横巻き 14"/>
          <p:cNvSpPr/>
          <p:nvPr/>
        </p:nvSpPr>
        <p:spPr>
          <a:xfrm>
            <a:off x="5433391" y="2954143"/>
            <a:ext cx="4183655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device_context</a:t>
            </a:r>
            <a:r>
              <a:rPr lang="en-US" altLang="ja-JP" dirty="0"/>
              <a:t>-&gt;</a:t>
            </a:r>
            <a:r>
              <a:rPr lang="en-US" altLang="ja-JP" dirty="0" err="1"/>
              <a:t>SetRenderTargets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751725" y="2210309"/>
            <a:ext cx="2414528" cy="5247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DeviceContext</a:t>
            </a:r>
            <a:endParaRPr kumimoji="1" lang="ja-JP" altLang="en-US" dirty="0"/>
          </a:p>
        </p:txBody>
      </p:sp>
      <p:sp>
        <p:nvSpPr>
          <p:cNvPr id="20" name="楕円 19"/>
          <p:cNvSpPr/>
          <p:nvPr/>
        </p:nvSpPr>
        <p:spPr>
          <a:xfrm>
            <a:off x="9077899" y="4939116"/>
            <a:ext cx="1424543" cy="7553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Draw()</a:t>
            </a:r>
            <a:endParaRPr kumimoji="1" lang="ja-JP" altLang="en-US" dirty="0"/>
          </a:p>
        </p:txBody>
      </p:sp>
      <p:sp>
        <p:nvSpPr>
          <p:cNvPr id="21" name="円形吹き出し 20"/>
          <p:cNvSpPr/>
          <p:nvPr/>
        </p:nvSpPr>
        <p:spPr>
          <a:xfrm>
            <a:off x="2169754" y="5595220"/>
            <a:ext cx="3551104" cy="1061688"/>
          </a:xfrm>
          <a:prstGeom prst="wedgeEllipseCallout">
            <a:avLst>
              <a:gd name="adj1" fmla="val 38901"/>
              <a:gd name="adj2" fmla="val 56558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最低限用意するものは</a:t>
            </a:r>
            <a:br>
              <a:rPr kumimoji="1" lang="en-US" altLang="ja-JP" dirty="0"/>
            </a:br>
            <a:r>
              <a:rPr kumimoji="1" lang="ja-JP" altLang="en-US" dirty="0"/>
              <a:t>揃った</a:t>
            </a:r>
          </a:p>
        </p:txBody>
      </p:sp>
      <p:sp>
        <p:nvSpPr>
          <p:cNvPr id="22" name="円形吹き出し 21"/>
          <p:cNvSpPr/>
          <p:nvPr/>
        </p:nvSpPr>
        <p:spPr>
          <a:xfrm>
            <a:off x="10319133" y="5581825"/>
            <a:ext cx="1634169" cy="1061688"/>
          </a:xfrm>
          <a:prstGeom prst="wedgeEllipseCallout">
            <a:avLst>
              <a:gd name="adj1" fmla="val -37637"/>
              <a:gd name="adj2" fmla="val -56549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どこに</a:t>
            </a:r>
            <a:br>
              <a:rPr kumimoji="1" lang="en-US" altLang="ja-JP" dirty="0"/>
            </a:br>
            <a:r>
              <a:rPr kumimoji="1" lang="ja-JP" altLang="en-US" dirty="0"/>
              <a:t>描く？</a:t>
            </a:r>
          </a:p>
        </p:txBody>
      </p:sp>
      <p:sp>
        <p:nvSpPr>
          <p:cNvPr id="23" name="円形吹き出し 22"/>
          <p:cNvSpPr/>
          <p:nvPr/>
        </p:nvSpPr>
        <p:spPr>
          <a:xfrm>
            <a:off x="8402198" y="1637775"/>
            <a:ext cx="3551104" cy="1061688"/>
          </a:xfrm>
          <a:prstGeom prst="wedgeEllipseCallout">
            <a:avLst>
              <a:gd name="adj1" fmla="val -41761"/>
              <a:gd name="adj2" fmla="val 65897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DeviceContext</a:t>
            </a:r>
            <a:r>
              <a:rPr kumimoji="1" lang="ja-JP" altLang="en-US" dirty="0"/>
              <a:t>が</a:t>
            </a:r>
            <a:br>
              <a:rPr kumimoji="1" lang="en-US" altLang="ja-JP" dirty="0"/>
            </a:br>
            <a:r>
              <a:rPr kumimoji="1" lang="ja-JP" altLang="en-US" dirty="0"/>
              <a:t>描く場所を指定する。</a:t>
            </a: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4143216" y="4537467"/>
            <a:ext cx="113203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2862548" y="4537467"/>
            <a:ext cx="430622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1766765" y="3202311"/>
            <a:ext cx="670760" cy="933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7689774" y="4537467"/>
            <a:ext cx="1388125" cy="779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線コネクタ 27"/>
          <p:cNvCxnSpPr>
            <a:stCxn id="12" idx="1"/>
            <a:endCxn id="15" idx="1"/>
          </p:cNvCxnSpPr>
          <p:nvPr/>
        </p:nvCxnSpPr>
        <p:spPr>
          <a:xfrm rot="10800000" flipH="1">
            <a:off x="5275245" y="3256637"/>
            <a:ext cx="158145" cy="1280830"/>
          </a:xfrm>
          <a:prstGeom prst="curvedConnector3">
            <a:avLst>
              <a:gd name="adj1" fmla="val -144551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二等辺三角形 28"/>
          <p:cNvSpPr/>
          <p:nvPr/>
        </p:nvSpPr>
        <p:spPr>
          <a:xfrm>
            <a:off x="1584702" y="2773353"/>
            <a:ext cx="364125" cy="345125"/>
          </a:xfrm>
          <a:prstGeom prst="triangl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形吹き出し 30"/>
          <p:cNvSpPr/>
          <p:nvPr/>
        </p:nvSpPr>
        <p:spPr>
          <a:xfrm>
            <a:off x="8640896" y="3601419"/>
            <a:ext cx="3551104" cy="1061688"/>
          </a:xfrm>
          <a:prstGeom prst="wedgeEllipseCallout">
            <a:avLst>
              <a:gd name="adj1" fmla="val -41761"/>
              <a:gd name="adj2" fmla="val 65897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SetRenderTargets</a:t>
            </a:r>
            <a:br>
              <a:rPr kumimoji="1" lang="en-US" altLang="ja-JP" dirty="0"/>
            </a:br>
            <a:r>
              <a:rPr kumimoji="1" lang="ja-JP" altLang="en-US" dirty="0"/>
              <a:t>されたことで繋がる</a:t>
            </a:r>
          </a:p>
        </p:txBody>
      </p:sp>
      <p:sp>
        <p:nvSpPr>
          <p:cNvPr id="33" name="円形吹き出し 32"/>
          <p:cNvSpPr/>
          <p:nvPr/>
        </p:nvSpPr>
        <p:spPr>
          <a:xfrm>
            <a:off x="4844294" y="652255"/>
            <a:ext cx="3859557" cy="1061688"/>
          </a:xfrm>
          <a:prstGeom prst="wedgeEllipseCallout">
            <a:avLst>
              <a:gd name="adj1" fmla="val -56236"/>
              <a:gd name="adj2" fmla="val 159227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Present()</a:t>
            </a:r>
            <a:r>
              <a:rPr kumimoji="1" lang="ja-JP" altLang="en-US" dirty="0"/>
              <a:t>で表示する</a:t>
            </a:r>
            <a:br>
              <a:rPr kumimoji="1" lang="en-US" altLang="ja-JP" dirty="0"/>
            </a:br>
            <a:r>
              <a:rPr kumimoji="1" lang="ja-JP" altLang="en-US" dirty="0"/>
              <a:t>バッファをスワップさせ、</a:t>
            </a:r>
            <a:br>
              <a:rPr kumimoji="1" lang="en-US" altLang="ja-JP" dirty="0"/>
            </a:br>
            <a:r>
              <a:rPr kumimoji="1" lang="ja-JP" altLang="en-US" dirty="0"/>
              <a:t>画面に表示する</a:t>
            </a:r>
          </a:p>
        </p:txBody>
      </p:sp>
      <p:sp>
        <p:nvSpPr>
          <p:cNvPr id="34" name="横巻き 33"/>
          <p:cNvSpPr/>
          <p:nvPr/>
        </p:nvSpPr>
        <p:spPr>
          <a:xfrm>
            <a:off x="2258089" y="2911460"/>
            <a:ext cx="2638535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swapchain</a:t>
            </a:r>
            <a:r>
              <a:rPr kumimoji="1" lang="en-US" altLang="ja-JP" dirty="0"/>
              <a:t>-&gt;Present()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255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1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右矢印 35"/>
          <p:cNvSpPr/>
          <p:nvPr/>
        </p:nvSpPr>
        <p:spPr>
          <a:xfrm rot="6011404">
            <a:off x="3065367" y="3808688"/>
            <a:ext cx="303821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右矢印 33"/>
          <p:cNvSpPr/>
          <p:nvPr/>
        </p:nvSpPr>
        <p:spPr>
          <a:xfrm rot="4070813">
            <a:off x="4137266" y="3776062"/>
            <a:ext cx="3072076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描画パイプライン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7618" y="2017733"/>
            <a:ext cx="1578295" cy="1259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Window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73716" y="3612593"/>
            <a:ext cx="2710149" cy="1532284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SwapChain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41742" y="2399014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12502" y="4135820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Front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93170" y="4135819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Buck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28790" y="5555159"/>
            <a:ext cx="970358" cy="889708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Depth</a:t>
            </a:r>
            <a:br>
              <a:rPr kumimoji="1" lang="en-US" altLang="ja-JP" dirty="0"/>
            </a:br>
            <a:r>
              <a:rPr kumimoji="1" lang="en-US" altLang="ja-JP" dirty="0"/>
              <a:t>Stencil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275246" y="4275112"/>
            <a:ext cx="2414528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RenderTargetView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5275246" y="5737658"/>
            <a:ext cx="2414528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DepthStencilView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077899" y="4939116"/>
            <a:ext cx="1424543" cy="7553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Draw()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4" idx="2"/>
            <a:endCxn id="13" idx="3"/>
          </p:cNvCxnSpPr>
          <p:nvPr/>
        </p:nvCxnSpPr>
        <p:spPr>
          <a:xfrm flipH="1">
            <a:off x="7689774" y="5316785"/>
            <a:ext cx="1388125" cy="683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4" idx="2"/>
            <a:endCxn id="12" idx="3"/>
          </p:cNvCxnSpPr>
          <p:nvPr/>
        </p:nvCxnSpPr>
        <p:spPr>
          <a:xfrm flipH="1" flipV="1">
            <a:off x="7689774" y="4537467"/>
            <a:ext cx="1388125" cy="779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2" idx="1"/>
            <a:endCxn id="9" idx="3"/>
          </p:cNvCxnSpPr>
          <p:nvPr/>
        </p:nvCxnSpPr>
        <p:spPr>
          <a:xfrm flipH="1">
            <a:off x="4143216" y="4537467"/>
            <a:ext cx="113203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3" idx="1"/>
            <a:endCxn id="10" idx="3"/>
          </p:cNvCxnSpPr>
          <p:nvPr/>
        </p:nvCxnSpPr>
        <p:spPr>
          <a:xfrm flipH="1">
            <a:off x="4099148" y="6000013"/>
            <a:ext cx="11760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8" idx="3"/>
          </p:cNvCxnSpPr>
          <p:nvPr/>
        </p:nvCxnSpPr>
        <p:spPr>
          <a:xfrm flipH="1">
            <a:off x="2862548" y="4537467"/>
            <a:ext cx="430622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  <a:endCxn id="7" idx="2"/>
          </p:cNvCxnSpPr>
          <p:nvPr/>
        </p:nvCxnSpPr>
        <p:spPr>
          <a:xfrm flipH="1" flipV="1">
            <a:off x="1766765" y="3202311"/>
            <a:ext cx="670760" cy="933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9" idx="2"/>
            <a:endCxn id="10" idx="0"/>
          </p:cNvCxnSpPr>
          <p:nvPr/>
        </p:nvCxnSpPr>
        <p:spPr>
          <a:xfrm flipH="1">
            <a:off x="3613969" y="4939116"/>
            <a:ext cx="104224" cy="61604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1641513" y="2667568"/>
            <a:ext cx="264405" cy="26440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38"/>
          <p:cNvSpPr/>
          <p:nvPr/>
        </p:nvSpPr>
        <p:spPr>
          <a:xfrm>
            <a:off x="1584702" y="2773353"/>
            <a:ext cx="364125" cy="345125"/>
          </a:xfrm>
          <a:prstGeom prst="triangl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9567839" y="4168687"/>
            <a:ext cx="444662" cy="401648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9669640" y="3950947"/>
            <a:ext cx="241059" cy="2177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台形 48"/>
          <p:cNvSpPr/>
          <p:nvPr/>
        </p:nvSpPr>
        <p:spPr>
          <a:xfrm rot="10800000">
            <a:off x="7490596" y="1849836"/>
            <a:ext cx="4599145" cy="2090826"/>
          </a:xfrm>
          <a:prstGeom prst="trapezoid">
            <a:avLst>
              <a:gd name="adj" fmla="val 103661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9556163" y="2464998"/>
            <a:ext cx="405139" cy="405139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/>
          <p:cNvSpPr/>
          <p:nvPr/>
        </p:nvSpPr>
        <p:spPr>
          <a:xfrm>
            <a:off x="9540816" y="3098162"/>
            <a:ext cx="435832" cy="413090"/>
          </a:xfrm>
          <a:prstGeom prst="triangl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3027804" y="2212972"/>
            <a:ext cx="2414528" cy="52471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CC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Device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5751725" y="2210309"/>
            <a:ext cx="2414528" cy="5247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DeviceContext</a:t>
            </a:r>
            <a:endParaRPr kumimoji="1" lang="ja-JP" altLang="en-US" dirty="0"/>
          </a:p>
        </p:txBody>
      </p:sp>
      <p:sp>
        <p:nvSpPr>
          <p:cNvPr id="30" name="円形吹き出し 29"/>
          <p:cNvSpPr/>
          <p:nvPr/>
        </p:nvSpPr>
        <p:spPr>
          <a:xfrm>
            <a:off x="5100240" y="539945"/>
            <a:ext cx="3551104" cy="1061688"/>
          </a:xfrm>
          <a:prstGeom prst="wedgeEllipseCallout">
            <a:avLst>
              <a:gd name="adj1" fmla="val 38901"/>
              <a:gd name="adj2" fmla="val 56558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２つオブジェクトを</a:t>
            </a:r>
            <a:br>
              <a:rPr kumimoji="1" lang="en-US" altLang="ja-JP" dirty="0"/>
            </a:br>
            <a:r>
              <a:rPr kumimoji="1" lang="ja-JP" altLang="en-US" dirty="0"/>
              <a:t>描く場合は前後関係を</a:t>
            </a:r>
            <a:br>
              <a:rPr kumimoji="1" lang="en-US" altLang="ja-JP" dirty="0"/>
            </a:br>
            <a:r>
              <a:rPr kumimoji="1" lang="ja-JP" altLang="en-US" dirty="0"/>
              <a:t>制御する必要がある</a:t>
            </a:r>
          </a:p>
        </p:txBody>
      </p:sp>
      <p:sp>
        <p:nvSpPr>
          <p:cNvPr id="31" name="円形吹き出し 30"/>
          <p:cNvSpPr/>
          <p:nvPr/>
        </p:nvSpPr>
        <p:spPr>
          <a:xfrm>
            <a:off x="140519" y="5546524"/>
            <a:ext cx="2884991" cy="1061688"/>
          </a:xfrm>
          <a:prstGeom prst="wedgeEllipseCallout">
            <a:avLst>
              <a:gd name="adj1" fmla="val 50496"/>
              <a:gd name="adj2" fmla="val -32682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奥行情報を描く</a:t>
            </a:r>
            <a:br>
              <a:rPr kumimoji="1" lang="en-US" altLang="ja-JP" dirty="0"/>
            </a:br>
            <a:r>
              <a:rPr kumimoji="1" lang="ja-JP" altLang="en-US" dirty="0"/>
              <a:t>テクスチャを作る</a:t>
            </a:r>
          </a:p>
        </p:txBody>
      </p:sp>
      <p:sp>
        <p:nvSpPr>
          <p:cNvPr id="32" name="横巻き 31"/>
          <p:cNvSpPr/>
          <p:nvPr/>
        </p:nvSpPr>
        <p:spPr>
          <a:xfrm>
            <a:off x="5275247" y="3162553"/>
            <a:ext cx="3144994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CreateDepthStencilView</a:t>
            </a:r>
            <a:endParaRPr kumimoji="1" lang="ja-JP" altLang="en-US" dirty="0"/>
          </a:p>
        </p:txBody>
      </p:sp>
      <p:sp>
        <p:nvSpPr>
          <p:cNvPr id="35" name="横巻き 34"/>
          <p:cNvSpPr/>
          <p:nvPr/>
        </p:nvSpPr>
        <p:spPr>
          <a:xfrm>
            <a:off x="2570243" y="2880042"/>
            <a:ext cx="2231481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CreateTexture</a:t>
            </a:r>
            <a:endParaRPr kumimoji="1" lang="ja-JP" altLang="en-US" dirty="0"/>
          </a:p>
        </p:txBody>
      </p:sp>
      <p:sp>
        <p:nvSpPr>
          <p:cNvPr id="41" name="円形吹き出し 40"/>
          <p:cNvSpPr/>
          <p:nvPr/>
        </p:nvSpPr>
        <p:spPr>
          <a:xfrm>
            <a:off x="4550383" y="4848509"/>
            <a:ext cx="2884991" cy="822521"/>
          </a:xfrm>
          <a:prstGeom prst="wedgeEllipseCallout">
            <a:avLst>
              <a:gd name="adj1" fmla="val -72847"/>
              <a:gd name="adj2" fmla="val -219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色を塗る前に</a:t>
            </a:r>
            <a:br>
              <a:rPr kumimoji="1" lang="en-US" altLang="ja-JP" dirty="0"/>
            </a:br>
            <a:r>
              <a:rPr kumimoji="1" lang="ja-JP" altLang="en-US" dirty="0"/>
              <a:t>奥行を比較するぞ</a:t>
            </a:r>
          </a:p>
        </p:txBody>
      </p:sp>
    </p:spTree>
    <p:extLst>
      <p:ext uri="{BB962C8B-B14F-4D97-AF65-F5344CB8AC3E}">
        <p14:creationId xmlns:p14="http://schemas.microsoft.com/office/powerpoint/2010/main" val="293131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  <p:bldP spid="10" grpId="0" animBg="1"/>
      <p:bldP spid="13" grpId="0" animBg="1"/>
      <p:bldP spid="38" grpId="0" animBg="1"/>
      <p:bldP spid="31" grpId="0" animBg="1"/>
      <p:bldP spid="32" grpId="0" animBg="1"/>
      <p:bldP spid="35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実習内容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DirectX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の初期化を行い、画面をクリアする。</a:t>
            </a:r>
          </a:p>
          <a:p>
            <a:pPr rtl="0"/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エラー処理やオブジェクトの解放処理を行うこと。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調べた内容はコメント記述すること。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3117757" y="4612048"/>
            <a:ext cx="3310359" cy="14005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システム班</a:t>
            </a:r>
          </a:p>
        </p:txBody>
      </p:sp>
      <p:sp>
        <p:nvSpPr>
          <p:cNvPr id="7" name="楕円 6"/>
          <p:cNvSpPr/>
          <p:nvPr/>
        </p:nvSpPr>
        <p:spPr>
          <a:xfrm>
            <a:off x="6679634" y="4018191"/>
            <a:ext cx="2807324" cy="11877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ツール班</a:t>
            </a:r>
          </a:p>
        </p:txBody>
      </p:sp>
      <p:sp>
        <p:nvSpPr>
          <p:cNvPr id="8" name="楕円 7"/>
          <p:cNvSpPr/>
          <p:nvPr/>
        </p:nvSpPr>
        <p:spPr>
          <a:xfrm>
            <a:off x="3293305" y="1504129"/>
            <a:ext cx="4789991" cy="20265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ゲーム班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2372810" y="3808071"/>
            <a:ext cx="7407798" cy="25695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授業内容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描画エンジン制作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Ⅱ</a:t>
            </a:r>
            <a:r>
              <a:rPr lang="ja-JP" altLang="en-US" dirty="0"/>
              <a:t>で学習すること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DirectX</a:t>
            </a:r>
            <a:r>
              <a:rPr lang="ja-JP" altLang="en-US" dirty="0"/>
              <a:t>について知る</a:t>
            </a:r>
            <a:endParaRPr lang="en-US" altLang="ja-JP" dirty="0"/>
          </a:p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画面全体の色を塗りつぶす。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配布物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\\nt22\</a:t>
            </a:r>
            <a:r>
              <a:rPr lang="ja-JP" altLang="en-US" dirty="0"/>
              <a:t>配布</a:t>
            </a:r>
            <a:r>
              <a:rPr lang="en-US" altLang="ja-JP" dirty="0"/>
              <a:t>\GAME_CREATIVE\</a:t>
            </a:r>
            <a:r>
              <a:rPr lang="ja-JP" altLang="en-US" dirty="0"/>
              <a:t>吉野</a:t>
            </a:r>
            <a:r>
              <a:rPr lang="en-US" altLang="ja-JP" dirty="0"/>
              <a:t>\</a:t>
            </a:r>
            <a:r>
              <a:rPr lang="ja-JP" altLang="en-US" dirty="0"/>
              <a:t>描画エンジン開発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描画エンジン開発</a:t>
            </a:r>
            <a:r>
              <a:rPr kumimoji="1" lang="en-US" altLang="ja-JP" dirty="0"/>
              <a:t>Ⅰ</a:t>
            </a:r>
            <a:r>
              <a:rPr kumimoji="1" lang="ja-JP" altLang="en-US" dirty="0"/>
              <a:t>・</a:t>
            </a:r>
            <a:r>
              <a:rPr kumimoji="1" lang="en-US" altLang="ja-JP"/>
              <a:t>Ⅱ</a:t>
            </a:r>
            <a:r>
              <a:rPr lang="ja-JP" altLang="en-US"/>
              <a:t>で</a:t>
            </a:r>
            <a:r>
              <a:rPr lang="ja-JP" altLang="en-US" dirty="0"/>
              <a:t>学習すること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２Ｄスプライトや３Ｄモデルを表示するための</a:t>
            </a:r>
            <a:br>
              <a:rPr lang="en-US" altLang="ja-JP" dirty="0"/>
            </a:br>
            <a:r>
              <a:rPr lang="ja-JP" altLang="en-US" dirty="0"/>
              <a:t>グラフィックスパイプラインを理解する。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画像ファイルや３Ｄモデル</a:t>
            </a:r>
            <a:r>
              <a:rPr lang="en-US" altLang="ja-JP" dirty="0"/>
              <a:t>(</a:t>
            </a:r>
            <a:r>
              <a:rPr lang="en-US" altLang="ja-JP" dirty="0" err="1"/>
              <a:t>obj</a:t>
            </a:r>
            <a:r>
              <a:rPr lang="en-US" altLang="ja-JP" dirty="0"/>
              <a:t>)</a:t>
            </a:r>
            <a:r>
              <a:rPr lang="ja-JP" altLang="en-US" dirty="0"/>
              <a:t>ファイルの読み込みや表示までの</a:t>
            </a:r>
            <a:br>
              <a:rPr lang="en-US" altLang="ja-JP" dirty="0"/>
            </a:br>
            <a:r>
              <a:rPr lang="ja-JP" altLang="en-US" dirty="0"/>
              <a:t>一連の流れを実習する。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DirectX11</a:t>
            </a:r>
            <a:r>
              <a:rPr lang="ja-JP" altLang="en-US" dirty="0"/>
              <a:t>を使って自作の描画ライブラリを作ります。</a:t>
            </a:r>
            <a:br>
              <a:rPr lang="en-US" altLang="ja-JP" dirty="0"/>
            </a:br>
            <a:r>
              <a:rPr lang="ja-JP" altLang="en-US" dirty="0"/>
              <a:t>→いろいろ改造して就職作品制作に使えるようにしよう。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20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DirectX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コンピュータ上で</a:t>
            </a:r>
            <a:r>
              <a:rPr lang="ja-JP" altLang="en-US" dirty="0"/>
              <a:t>３ＤＣＧを表示するためのＡＰＩのこと。</a:t>
            </a:r>
            <a:endParaRPr lang="en-US" altLang="ja-JP" dirty="0"/>
          </a:p>
          <a:p>
            <a:pPr rtl="0"/>
            <a:endParaRPr lang="en-US" altLang="ja-JP" dirty="0"/>
          </a:p>
          <a:p>
            <a:pPr rtl="0"/>
            <a:r>
              <a:rPr lang="en-US" altLang="ja-JP" dirty="0"/>
              <a:t>Microsoft</a:t>
            </a:r>
            <a:r>
              <a:rPr lang="ja-JP" altLang="en-US" dirty="0"/>
              <a:t>製のゲームや映像処理用のＡＰＩで、</a:t>
            </a:r>
            <a:br>
              <a:rPr lang="en-US" altLang="ja-JP" dirty="0"/>
            </a:br>
            <a:r>
              <a:rPr lang="ja-JP" altLang="en-US" dirty="0"/>
              <a:t>様々なプラットフォームやデバイスで利用されています。</a:t>
            </a:r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DirectX</a:t>
            </a:r>
            <a:r>
              <a:rPr lang="ja-JP" altLang="en-US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には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バージョンがあり、バージョンが上がるごとに表現できることが増えていきます。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09600" y="704886"/>
            <a:ext cx="10972800" cy="1143000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DirectX</a:t>
            </a:r>
            <a:r>
              <a:rPr lang="ja-JP" altLang="en-US" dirty="0"/>
              <a:t>の世代について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09600" y="1913708"/>
            <a:ext cx="10972800" cy="4343400"/>
          </a:xfrm>
        </p:spPr>
        <p:txBody>
          <a:bodyPr rtlCol="0"/>
          <a:lstStyle/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 rtl="0">
              <a:buNone/>
            </a:pP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28994"/>
              </p:ext>
            </p:extLst>
          </p:nvPr>
        </p:nvGraphicFramePr>
        <p:xfrm>
          <a:off x="1197428" y="2295748"/>
          <a:ext cx="9797144" cy="3579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3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9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864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世代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プラットフォーム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864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DirectX9</a:t>
                      </a:r>
                      <a:r>
                        <a:rPr kumimoji="1" lang="ja-JP" altLang="en-US" sz="2800" dirty="0"/>
                        <a:t>世代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Windows XP,</a:t>
                      </a:r>
                      <a:r>
                        <a:rPr kumimoji="1" lang="en-US" altLang="ja-JP" sz="2800" baseline="0" dirty="0"/>
                        <a:t> </a:t>
                      </a:r>
                      <a:r>
                        <a:rPr kumimoji="1" lang="en-US" altLang="ja-JP" sz="2800" dirty="0"/>
                        <a:t>PS3, XBox360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864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DirectX10</a:t>
                      </a:r>
                      <a:r>
                        <a:rPr kumimoji="1" lang="ja-JP" altLang="en-US" sz="2800" dirty="0"/>
                        <a:t>世代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Windows Vista, </a:t>
                      </a:r>
                      <a:r>
                        <a:rPr kumimoji="1" lang="en-US" altLang="ja-JP" sz="2800" dirty="0" err="1"/>
                        <a:t>WiiU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864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DirectX11</a:t>
                      </a:r>
                      <a:r>
                        <a:rPr kumimoji="1" lang="ja-JP" altLang="en-US" sz="2800" dirty="0"/>
                        <a:t>世代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Windows 7, PS4, </a:t>
                      </a:r>
                      <a:r>
                        <a:rPr kumimoji="1" lang="en-US" altLang="ja-JP" sz="2800" dirty="0" err="1"/>
                        <a:t>XBoxOne</a:t>
                      </a:r>
                      <a:r>
                        <a:rPr kumimoji="1" lang="en-US" altLang="ja-JP" sz="2800" dirty="0"/>
                        <a:t>, Switch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864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DirectX12</a:t>
                      </a:r>
                      <a:r>
                        <a:rPr kumimoji="1" lang="ja-JP" altLang="en-US" sz="2800" dirty="0"/>
                        <a:t>世代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Windows 10, </a:t>
                      </a:r>
                      <a:r>
                        <a:rPr kumimoji="1" lang="en-US" altLang="ja-JP" sz="2800" dirty="0" err="1"/>
                        <a:t>XBoxOne</a:t>
                      </a:r>
                      <a:r>
                        <a:rPr kumimoji="1" lang="en-US" altLang="ja-JP" sz="2800" dirty="0"/>
                        <a:t> X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0" y="2050287"/>
            <a:ext cx="7615099" cy="44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1771</TotalTime>
  <Words>572</Words>
  <Application>Microsoft Office PowerPoint</Application>
  <PresentationFormat>ワイド画面</PresentationFormat>
  <Paragraphs>185</Paragraphs>
  <Slides>24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ブレーンストーミングのプレゼンテーション</vt:lpstr>
      <vt:lpstr>描画エンジン開発Ⅰ・Ⅱ</vt:lpstr>
      <vt:lpstr>はじめに</vt:lpstr>
      <vt:lpstr>PowerPoint プレゼンテーション</vt:lpstr>
      <vt:lpstr>授業内容</vt:lpstr>
      <vt:lpstr>配布物</vt:lpstr>
      <vt:lpstr>描画エンジン開発Ⅰ・Ⅱで学習すること</vt:lpstr>
      <vt:lpstr>DirectXについて</vt:lpstr>
      <vt:lpstr>DirectXの世代について</vt:lpstr>
      <vt:lpstr>実行結果</vt:lpstr>
      <vt:lpstr>DirectX初期化から画面表示までの流れ</vt:lpstr>
      <vt:lpstr>ウインドウを作成</vt:lpstr>
      <vt:lpstr>DirectX11初期化</vt:lpstr>
      <vt:lpstr>キャンバスの作成</vt:lpstr>
      <vt:lpstr>これから画を描くキャンバスを指定する</vt:lpstr>
      <vt:lpstr>画を描く場所を決める</vt:lpstr>
      <vt:lpstr>キャンバスに画を描く</vt:lpstr>
      <vt:lpstr>画面表示</vt:lpstr>
      <vt:lpstr>画面を表示する仕組み</vt:lpstr>
      <vt:lpstr>描画パイプライン</vt:lpstr>
      <vt:lpstr>描画パイプライン</vt:lpstr>
      <vt:lpstr>描画パイプライン</vt:lpstr>
      <vt:lpstr>描画パイプライン</vt:lpstr>
      <vt:lpstr>描画パイプライン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75</cp:revision>
  <dcterms:created xsi:type="dcterms:W3CDTF">2019-03-17T05:51:21Z</dcterms:created>
  <dcterms:modified xsi:type="dcterms:W3CDTF">2021-03-17T00:52:58Z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