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72" r:id="rId2"/>
    <p:sldId id="273" r:id="rId3"/>
    <p:sldId id="286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4" r:id="rId14"/>
    <p:sldId id="307" r:id="rId15"/>
    <p:sldId id="308" r:id="rId16"/>
    <p:sldId id="305" r:id="rId17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75270" autoAdjust="0"/>
  </p:normalViewPr>
  <p:slideViewPr>
    <p:cSldViewPr snapToGrid="0">
      <p:cViewPr varScale="1">
        <p:scale>
          <a:sx n="87" d="100"/>
          <a:sy n="87" d="100"/>
        </p:scale>
        <p:origin x="122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1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A88A-700E-4959-AD05-3C421866BDC6}" type="datetime4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2021年7月20日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A4F4-89FA-4551-A9F4-ECDBD52C06D6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2021年7月20日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5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6932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7466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410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7872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6409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916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長方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ja-JP" altLang="en-US" noProof="0" smtClean="0"/>
              <a:t>マスター サブタイトルの書式設定</a:t>
            </a:r>
            <a:endParaRPr kumimoji="0" lang="ja-JP" altLang="en-US" noProof="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D9F5B4-D2B9-4671-9B63-0110E6386A4E}" type="datetime4">
              <a:rPr lang="ja-JP" altLang="en-US" smtClean="0"/>
              <a:t>2021年7月20日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9D195-22A8-4E03-A4C1-FF558F7B427F}" type="datetime4">
              <a:rPr lang="ja-JP" altLang="en-US" smtClean="0"/>
              <a:t>2021年7月20日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B777F-2BA6-42C0-83EF-2CC97DD0D6E7}" type="datetime4">
              <a:rPr lang="ja-JP" altLang="en-US" smtClean="0"/>
              <a:t>2021年7月20日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C11D6-D226-45B1-8AA5-91C501F3B0E7}" type="datetime4">
              <a:rPr lang="ja-JP" altLang="en-US" smtClean="0"/>
              <a:t>2021年7月20日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00AA1-06A4-444F-94EA-80BA16484187}" type="datetime4">
              <a:rPr lang="ja-JP" altLang="en-US" smtClean="0"/>
              <a:t>2021年7月20日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8B790-6ACD-441F-B06D-4917F8B429D2}" type="datetime4">
              <a:rPr lang="ja-JP" altLang="en-US" smtClean="0"/>
              <a:t>2021年7月20日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96CEC-F0EC-4499-B406-555829E93D38}" type="datetime4">
              <a:rPr lang="ja-JP" altLang="en-US" smtClean="0"/>
              <a:t>2021年7月20日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8EE4A-0564-4F19-AF56-1B86A81857A1}" type="datetime4">
              <a:rPr lang="ja-JP" altLang="en-US" smtClean="0"/>
              <a:t>2021年7月20日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D0A0B1-5389-4168-8C71-456999E01C6A}" type="datetime4">
              <a:rPr lang="ja-JP" altLang="en-US" smtClean="0"/>
              <a:t>2021年7月20日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FAF4E1-8E5B-454D-966C-37225B9702A6}" type="datetime4">
              <a:rPr lang="ja-JP" altLang="en-US" smtClean="0"/>
              <a:t>2021年7月20日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ja-JP" altLang="en-US" noProof="0" smtClean="0"/>
              <a:t>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A228A8-1DDA-4C9E-B7BB-B3D4A4576159}" type="datetime4">
              <a:rPr lang="ja-JP" altLang="en-US" smtClean="0"/>
              <a:t>2021年7月20日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</a:t>
            </a:r>
            <a:endParaRPr kumimoji="0" lang="ja-JP" altLang="en-US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 dirty="0" smtClean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2 </a:t>
            </a:r>
            <a:r>
              <a:rPr lang="ja-JP" altLang="en-US" noProof="0" dirty="0" smtClean="0"/>
              <a:t>レベル</a:t>
            </a:r>
          </a:p>
          <a:p>
            <a:pPr lvl="2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</a:p>
          <a:p>
            <a:pPr lvl="3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4 </a:t>
            </a:r>
            <a:r>
              <a:rPr lang="ja-JP" altLang="en-US" noProof="0" dirty="0" smtClean="0"/>
              <a:t>レベル</a:t>
            </a:r>
          </a:p>
          <a:p>
            <a:pPr lvl="4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5 </a:t>
            </a:r>
            <a:r>
              <a:rPr lang="ja-JP" altLang="en-US" noProof="0" dirty="0" smtClean="0"/>
              <a:t>レベル</a:t>
            </a:r>
            <a:endParaRPr lang="ja-JP" altLang="en-US" noProof="0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196E8732-2B4B-4F0A-8362-53F7A7DF2931}" type="datetime4">
              <a:rPr lang="ja-JP" altLang="en-US" smtClean="0"/>
              <a:t>2021年7月20日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 smtClean="0"/>
              <a:t>フッターを追加</a:t>
            </a:r>
            <a:endParaRPr lang="ja-JP" altLang="en-US" noProof="0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ja-JP" altLang="en-US" dirty="0"/>
              <a:t>描画エンジン</a:t>
            </a:r>
            <a:r>
              <a:rPr lang="ja-JP" altLang="en-US" dirty="0" smtClean="0"/>
              <a:t>開発</a:t>
            </a:r>
            <a:r>
              <a:rPr lang="en-US" altLang="ja-JP" dirty="0" smtClean="0"/>
              <a:t>Ⅲ</a:t>
            </a:r>
            <a:r>
              <a:rPr lang="ja-JP" altLang="en-US" dirty="0" smtClean="0"/>
              <a:t>・</a:t>
            </a:r>
            <a:r>
              <a:rPr lang="en-US" altLang="ja-JP" dirty="0" smtClean="0"/>
              <a:t>Ⅳ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 smtClean="0"/>
              <a:t>UNIT17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FbxManager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FBX</a:t>
            </a:r>
            <a:r>
              <a:rPr kumimoji="1" lang="ja-JP" altLang="en-US" dirty="0" smtClean="0"/>
              <a:t>全体を統括するやつ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err="1" smtClean="0"/>
              <a:t>FbxImporter</a:t>
            </a:r>
            <a:r>
              <a:rPr kumimoji="1" lang="ja-JP" altLang="en-US" dirty="0" smtClean="0"/>
              <a:t>や</a:t>
            </a:r>
            <a:r>
              <a:rPr kumimoji="1" lang="en-US" altLang="ja-JP" dirty="0" err="1" smtClean="0"/>
              <a:t>FbxScene</a:t>
            </a:r>
            <a:r>
              <a:rPr kumimoji="1" lang="ja-JP" altLang="en-US" dirty="0" smtClean="0"/>
              <a:t>などをつくるときに必要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こいつを破棄すると</a:t>
            </a:r>
            <a:r>
              <a:rPr kumimoji="1" lang="en-US" altLang="ja-JP" dirty="0" smtClean="0"/>
              <a:t>FBX</a:t>
            </a:r>
            <a:r>
              <a:rPr kumimoji="1" lang="ja-JP" altLang="en-US" dirty="0" smtClean="0"/>
              <a:t>のすべてのオブジェクトも破棄される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5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FbxImporter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.</a:t>
            </a:r>
            <a:r>
              <a:rPr lang="en-US" altLang="ja-JP" dirty="0" err="1" smtClean="0"/>
              <a:t>fbx</a:t>
            </a:r>
            <a:r>
              <a:rPr lang="ja-JP" altLang="en-US" dirty="0" smtClean="0"/>
              <a:t>ファイルを読み込みデータを保持する。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基本的に</a:t>
            </a:r>
            <a:r>
              <a:rPr lang="en-US" altLang="ja-JP" dirty="0" smtClean="0"/>
              <a:t>FBX</a:t>
            </a:r>
            <a:r>
              <a:rPr lang="ja-JP" altLang="en-US" dirty="0" smtClean="0"/>
              <a:t>ファイルを読み込むだけのやつ。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93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FbxScene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FbxImporter</a:t>
            </a:r>
            <a:r>
              <a:rPr kumimoji="1" lang="ja-JP" altLang="en-US" dirty="0" smtClean="0"/>
              <a:t>を元に初期化することで</a:t>
            </a:r>
            <a:r>
              <a:rPr kumimoji="1" lang="en-US" altLang="ja-JP" dirty="0" smtClean="0"/>
              <a:t>.</a:t>
            </a:r>
            <a:r>
              <a:rPr kumimoji="1" lang="en-US" altLang="ja-JP" dirty="0" err="1" smtClean="0"/>
              <a:t>fbx</a:t>
            </a:r>
            <a:r>
              <a:rPr kumimoji="1" lang="ja-JP" altLang="en-US" dirty="0" smtClean="0"/>
              <a:t>ファイルの内容を</a:t>
            </a:r>
            <a:r>
              <a:rPr lang="ja-JP" altLang="en-US" dirty="0"/>
              <a:t>構築</a:t>
            </a:r>
            <a:r>
              <a:rPr lang="ja-JP" altLang="en-US" dirty="0" smtClean="0"/>
              <a:t>する。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FBX</a:t>
            </a:r>
            <a:r>
              <a:rPr lang="ja-JP" altLang="en-US" dirty="0" smtClean="0"/>
              <a:t>オブジェクト全体を管理するやつで、</a:t>
            </a:r>
            <a:r>
              <a:rPr lang="ja-JP" altLang="en-US" dirty="0"/>
              <a:t>データ</a:t>
            </a:r>
            <a:r>
              <a:rPr lang="ja-JP" altLang="en-US" dirty="0" smtClean="0"/>
              <a:t>を取得する際は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こいつが入口となる。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smtClean="0"/>
              <a:t>FBX</a:t>
            </a:r>
            <a:r>
              <a:rPr lang="ja-JP" altLang="en-US" dirty="0" smtClean="0"/>
              <a:t>はツリー構造になっていて、データにアクセスする際の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ルートノードを取得できる。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968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ツリー構造のノードオブジェクト。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dirty="0"/>
          </a:p>
          <a:p>
            <a:r>
              <a:rPr kumimoji="1" lang="ja-JP" altLang="en-US" dirty="0" smtClean="0"/>
              <a:t>このノードから様々なデータにアクセスできる。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自身の属性データ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FbxAttribute</a:t>
            </a:r>
            <a:r>
              <a:rPr kumimoji="1" lang="en-US" altLang="ja-JP" dirty="0" smtClean="0"/>
              <a:t>)</a:t>
            </a:r>
            <a:r>
              <a:rPr lang="ja-JP" altLang="en-US" dirty="0" smtClean="0"/>
              <a:t>を取り出すことができる。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属性タイプ毎に取り出すためのＡＰＩが用意されている。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例）</a:t>
            </a:r>
            <a:r>
              <a:rPr lang="en-US" altLang="ja-JP" dirty="0" err="1" smtClean="0"/>
              <a:t>FbxAttributeType</a:t>
            </a:r>
            <a:r>
              <a:rPr lang="en-US" altLang="ja-JP" dirty="0" smtClean="0"/>
              <a:t>::</a:t>
            </a:r>
            <a:r>
              <a:rPr lang="en-US" altLang="ja-JP" dirty="0" err="1" smtClean="0"/>
              <a:t>eMesh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の時は </a:t>
            </a:r>
            <a:r>
              <a:rPr lang="en-US" altLang="ja-JP" dirty="0" err="1" smtClean="0"/>
              <a:t>FbxMesh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263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課題での</a:t>
            </a:r>
            <a:r>
              <a:rPr lang="en-US" altLang="ja-JP" dirty="0" err="1" smtClean="0"/>
              <a:t>skinned_mesh</a:t>
            </a:r>
            <a:r>
              <a:rPr lang="ja-JP" altLang="en-US" dirty="0" smtClean="0"/>
              <a:t>の構造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44966" y="2074127"/>
            <a:ext cx="11931805" cy="465005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横巻き 4"/>
          <p:cNvSpPr/>
          <p:nvPr/>
        </p:nvSpPr>
        <p:spPr>
          <a:xfrm>
            <a:off x="4533063" y="1807323"/>
            <a:ext cx="3056865" cy="778934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/>
              <a:t>skinned_mesh</a:t>
            </a:r>
            <a:endParaRPr kumimoji="1" lang="ja-JP" altLang="en-US" sz="3200" dirty="0"/>
          </a:p>
        </p:txBody>
      </p:sp>
      <p:sp>
        <p:nvSpPr>
          <p:cNvPr id="32" name="フローチャート: 複数書類 31"/>
          <p:cNvSpPr/>
          <p:nvPr/>
        </p:nvSpPr>
        <p:spPr>
          <a:xfrm>
            <a:off x="9268887" y="2690634"/>
            <a:ext cx="2585982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animation</a:t>
            </a:r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</p:txBody>
      </p:sp>
      <p:sp>
        <p:nvSpPr>
          <p:cNvPr id="33" name="フローチャート: 書類 32"/>
          <p:cNvSpPr/>
          <p:nvPr/>
        </p:nvSpPr>
        <p:spPr>
          <a:xfrm>
            <a:off x="353122" y="3323064"/>
            <a:ext cx="1799283" cy="3155796"/>
          </a:xfrm>
          <a:prstGeom prst="flowChart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scene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ja-JP" altLang="en-US" dirty="0"/>
          </a:p>
        </p:txBody>
      </p:sp>
      <p:sp>
        <p:nvSpPr>
          <p:cNvPr id="35" name="フローチャート: 複数書類 34"/>
          <p:cNvSpPr/>
          <p:nvPr/>
        </p:nvSpPr>
        <p:spPr>
          <a:xfrm>
            <a:off x="518871" y="3975410"/>
            <a:ext cx="1450966" cy="1945888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node</a:t>
            </a:r>
            <a:endParaRPr kumimoji="1" lang="ja-JP" altLang="en-US" sz="2400" dirty="0"/>
          </a:p>
        </p:txBody>
      </p:sp>
      <p:sp>
        <p:nvSpPr>
          <p:cNvPr id="40" name="フローチャート: 複数書類 39"/>
          <p:cNvSpPr/>
          <p:nvPr/>
        </p:nvSpPr>
        <p:spPr>
          <a:xfrm>
            <a:off x="9491439" y="3997714"/>
            <a:ext cx="1783776" cy="1602814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/>
              <a:t>keyframe</a:t>
            </a:r>
            <a:endParaRPr kumimoji="1" lang="ja-JP" altLang="en-US" sz="2400" dirty="0"/>
          </a:p>
        </p:txBody>
      </p:sp>
      <p:sp>
        <p:nvSpPr>
          <p:cNvPr id="48" name="フローチャート: 複数書類 47"/>
          <p:cNvSpPr/>
          <p:nvPr/>
        </p:nvSpPr>
        <p:spPr>
          <a:xfrm>
            <a:off x="2353127" y="2690634"/>
            <a:ext cx="4297447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mesh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ja-JP" altLang="en-US" sz="2800" dirty="0"/>
          </a:p>
        </p:txBody>
      </p:sp>
      <p:sp>
        <p:nvSpPr>
          <p:cNvPr id="50" name="フローチャート: 複数書類 49"/>
          <p:cNvSpPr/>
          <p:nvPr/>
        </p:nvSpPr>
        <p:spPr>
          <a:xfrm>
            <a:off x="2538757" y="3783858"/>
            <a:ext cx="1384576" cy="731570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vertex</a:t>
            </a:r>
            <a:endParaRPr kumimoji="1" lang="ja-JP" altLang="en-US" sz="2400" dirty="0"/>
          </a:p>
        </p:txBody>
      </p:sp>
      <p:sp>
        <p:nvSpPr>
          <p:cNvPr id="51" name="フローチャート: 複数書類 50"/>
          <p:cNvSpPr/>
          <p:nvPr/>
        </p:nvSpPr>
        <p:spPr>
          <a:xfrm>
            <a:off x="4360566" y="4653801"/>
            <a:ext cx="1516126" cy="1052647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subset</a:t>
            </a:r>
            <a:endParaRPr kumimoji="1" lang="ja-JP" altLang="en-US" sz="2400" dirty="0"/>
          </a:p>
        </p:txBody>
      </p:sp>
      <p:sp>
        <p:nvSpPr>
          <p:cNvPr id="52" name="フローチャート: 複数書類 51"/>
          <p:cNvSpPr/>
          <p:nvPr/>
        </p:nvSpPr>
        <p:spPr>
          <a:xfrm>
            <a:off x="6851296" y="2684459"/>
            <a:ext cx="2195689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material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ja-JP" altLang="en-US" sz="2800" dirty="0"/>
          </a:p>
        </p:txBody>
      </p:sp>
      <p:sp>
        <p:nvSpPr>
          <p:cNvPr id="53" name="フローチャート: 複数書類 52"/>
          <p:cNvSpPr/>
          <p:nvPr/>
        </p:nvSpPr>
        <p:spPr>
          <a:xfrm>
            <a:off x="7037313" y="4946790"/>
            <a:ext cx="1384576" cy="974508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texture</a:t>
            </a:r>
            <a:endParaRPr kumimoji="1" lang="ja-JP" altLang="en-US" sz="2400" dirty="0"/>
          </a:p>
        </p:txBody>
      </p:sp>
      <p:sp>
        <p:nvSpPr>
          <p:cNvPr id="54" name="フローチャート: 書類 53"/>
          <p:cNvSpPr/>
          <p:nvPr/>
        </p:nvSpPr>
        <p:spPr>
          <a:xfrm>
            <a:off x="7037313" y="3997714"/>
            <a:ext cx="1409696" cy="629691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color</a:t>
            </a:r>
          </a:p>
        </p:txBody>
      </p:sp>
      <p:sp>
        <p:nvSpPr>
          <p:cNvPr id="56" name="フローチャート: 書類 55"/>
          <p:cNvSpPr/>
          <p:nvPr/>
        </p:nvSpPr>
        <p:spPr>
          <a:xfrm>
            <a:off x="2549491" y="4627404"/>
            <a:ext cx="1498621" cy="1743869"/>
          </a:xfrm>
          <a:prstGeom prst="flowChartDocumen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skeleton</a:t>
            </a:r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57" name="フローチャート: 複数書類 56"/>
          <p:cNvSpPr/>
          <p:nvPr/>
        </p:nvSpPr>
        <p:spPr>
          <a:xfrm>
            <a:off x="2681801" y="5124075"/>
            <a:ext cx="1151367" cy="1034562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bone</a:t>
            </a:r>
            <a:endParaRPr kumimoji="1" lang="ja-JP" altLang="en-US" sz="2400" dirty="0"/>
          </a:p>
        </p:txBody>
      </p:sp>
      <p:sp>
        <p:nvSpPr>
          <p:cNvPr id="58" name="フローチャート: 複数書類 57"/>
          <p:cNvSpPr/>
          <p:nvPr/>
        </p:nvSpPr>
        <p:spPr>
          <a:xfrm>
            <a:off x="4336367" y="3783858"/>
            <a:ext cx="1384576" cy="731570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index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20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課題での</a:t>
            </a:r>
            <a:r>
              <a:rPr lang="en-US" altLang="ja-JP" dirty="0" err="1" smtClean="0"/>
              <a:t>skinned_mesh</a:t>
            </a:r>
            <a:r>
              <a:rPr lang="ja-JP" altLang="en-US" dirty="0" smtClean="0"/>
              <a:t>の構造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44966" y="2074127"/>
            <a:ext cx="11931805" cy="465005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横巻き 4"/>
          <p:cNvSpPr/>
          <p:nvPr/>
        </p:nvSpPr>
        <p:spPr>
          <a:xfrm>
            <a:off x="4533063" y="1807323"/>
            <a:ext cx="3056865" cy="778934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/>
              <a:t>skinned_mesh</a:t>
            </a:r>
            <a:endParaRPr kumimoji="1" lang="ja-JP" altLang="en-US" sz="3200" dirty="0"/>
          </a:p>
        </p:txBody>
      </p:sp>
      <p:sp>
        <p:nvSpPr>
          <p:cNvPr id="33" name="フローチャート: 書類 32"/>
          <p:cNvSpPr/>
          <p:nvPr/>
        </p:nvSpPr>
        <p:spPr>
          <a:xfrm>
            <a:off x="353122" y="3323064"/>
            <a:ext cx="1799283" cy="3155796"/>
          </a:xfrm>
          <a:prstGeom prst="flowChart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scene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ja-JP" altLang="en-US" dirty="0"/>
          </a:p>
        </p:txBody>
      </p:sp>
      <p:sp>
        <p:nvSpPr>
          <p:cNvPr id="35" name="フローチャート: 複数書類 34"/>
          <p:cNvSpPr/>
          <p:nvPr/>
        </p:nvSpPr>
        <p:spPr>
          <a:xfrm>
            <a:off x="518871" y="3975410"/>
            <a:ext cx="1450966" cy="1945888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node</a:t>
            </a:r>
            <a:endParaRPr kumimoji="1" lang="ja-JP" altLang="en-US" sz="2400" dirty="0"/>
          </a:p>
        </p:txBody>
      </p:sp>
      <p:sp>
        <p:nvSpPr>
          <p:cNvPr id="7" name="角丸四角形 6"/>
          <p:cNvSpPr/>
          <p:nvPr/>
        </p:nvSpPr>
        <p:spPr>
          <a:xfrm>
            <a:off x="6775051" y="2950323"/>
            <a:ext cx="3059732" cy="301163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ノードには以下のような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情報が存在する</a:t>
            </a:r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r>
              <a:rPr kumimoji="1" lang="ja-JP" altLang="en-US" dirty="0" smtClean="0"/>
              <a:t>・名前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ID</a:t>
            </a:r>
          </a:p>
          <a:p>
            <a:r>
              <a:rPr kumimoji="1" lang="ja-JP" altLang="en-US" dirty="0" smtClean="0"/>
              <a:t>・親子情報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・属性情報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・姿勢情報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53389" y="3194892"/>
            <a:ext cx="2064765" cy="3382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形吹き出し 58"/>
          <p:cNvSpPr/>
          <p:nvPr/>
        </p:nvSpPr>
        <p:spPr>
          <a:xfrm>
            <a:off x="2483903" y="3573037"/>
            <a:ext cx="3909090" cy="1375317"/>
          </a:xfrm>
          <a:prstGeom prst="wedgeEllipseCallout">
            <a:avLst>
              <a:gd name="adj1" fmla="val -51852"/>
              <a:gd name="adj2" fmla="val 2626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今回の課題はシーン内の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すべてのノードの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情報を出力する</a:t>
            </a:r>
            <a:endParaRPr kumimoji="1" lang="en-US" altLang="ja-JP" dirty="0" smtClean="0"/>
          </a:p>
        </p:txBody>
      </p:sp>
      <p:sp>
        <p:nvSpPr>
          <p:cNvPr id="3" name="円形吹き出し 2"/>
          <p:cNvSpPr/>
          <p:nvPr/>
        </p:nvSpPr>
        <p:spPr>
          <a:xfrm>
            <a:off x="2151183" y="2243369"/>
            <a:ext cx="2575931" cy="1115122"/>
          </a:xfrm>
          <a:prstGeom prst="wedgeEllipseCallout">
            <a:avLst>
              <a:gd name="adj1" fmla="val -40663"/>
              <a:gd name="adj2" fmla="val 5048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今回</a:t>
            </a:r>
            <a:r>
              <a:rPr kumimoji="1" lang="ja-JP" altLang="en-US" dirty="0" smtClean="0"/>
              <a:t>はこれだけ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45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実習内容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/>
              <a:t>FBX SDK</a:t>
            </a:r>
            <a:r>
              <a:rPr lang="ja-JP" altLang="en-US" dirty="0" smtClean="0"/>
              <a:t>の環境をセットアップする。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err="1" smtClean="0"/>
              <a:t>skinned_mesh</a:t>
            </a:r>
            <a:r>
              <a:rPr lang="en-US" altLang="ja-JP" dirty="0" smtClean="0"/>
              <a:t> </a:t>
            </a:r>
            <a:r>
              <a:rPr lang="ja-JP" altLang="en-US" dirty="0" smtClean="0"/>
              <a:t>クラスの作成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smtClean="0"/>
              <a:t>.</a:t>
            </a:r>
            <a:r>
              <a:rPr kumimoji="1" lang="en-US" altLang="ja-JP" dirty="0" err="1" smtClean="0"/>
              <a:t>fbx</a:t>
            </a:r>
            <a:r>
              <a:rPr kumimoji="1" lang="ja-JP" altLang="en-US" dirty="0" smtClean="0"/>
              <a:t>ファイルを読み込み、ノード情報をログ出力する。</a:t>
            </a:r>
            <a:endParaRPr kumimoji="1"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9866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授業</a:t>
            </a:r>
            <a:r>
              <a:rPr lang="ja-JP" altLang="en-US" dirty="0"/>
              <a:t>内容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endParaRPr lang="en-US" altLang="ja-JP" dirty="0" smtClean="0"/>
          </a:p>
          <a:p>
            <a:pPr rtl="0"/>
            <a:r>
              <a:rPr lang="en-US" altLang="ja-JP" dirty="0" smtClean="0"/>
              <a:t>FBX SDK </a:t>
            </a:r>
            <a:r>
              <a:rPr lang="ja-JP" altLang="en-US" dirty="0" smtClean="0"/>
              <a:t>の環境セットアップ</a:t>
            </a:r>
            <a:endParaRPr lang="en-US" altLang="ja-JP" dirty="0" smtClean="0"/>
          </a:p>
          <a:p>
            <a:pPr rtl="0"/>
            <a:endParaRPr lang="en-US" altLang="ja-JP" dirty="0" smtClean="0"/>
          </a:p>
          <a:p>
            <a:pPr rtl="0"/>
            <a:r>
              <a:rPr lang="en-US" altLang="ja-JP" dirty="0" smtClean="0"/>
              <a:t>FBX</a:t>
            </a:r>
            <a:r>
              <a:rPr lang="ja-JP" altLang="en-US" dirty="0" smtClean="0"/>
              <a:t>シーン</a:t>
            </a:r>
            <a:endParaRPr lang="en-US" altLang="ja-JP" dirty="0" smtClean="0"/>
          </a:p>
          <a:p>
            <a:pPr rtl="0"/>
            <a:endParaRPr lang="en-US" altLang="ja-JP" dirty="0" smtClean="0"/>
          </a:p>
          <a:p>
            <a:pPr rtl="0"/>
            <a:r>
              <a:rPr lang="en-US" altLang="ja-JP" dirty="0" smtClean="0"/>
              <a:t>FBX</a:t>
            </a:r>
            <a:r>
              <a:rPr lang="ja-JP" altLang="en-US" dirty="0" smtClean="0"/>
              <a:t>ノード</a:t>
            </a:r>
            <a:endParaRPr lang="en-US" altLang="ja-JP" dirty="0" smtClean="0"/>
          </a:p>
          <a:p>
            <a:pPr rt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実行結果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404" y="1935480"/>
            <a:ext cx="7404573" cy="43434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2868" y="1935480"/>
            <a:ext cx="2220222" cy="428798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0666" y="1935480"/>
            <a:ext cx="1934357" cy="335415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7824760" y="6278880"/>
            <a:ext cx="1592103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cube.000.fbx</a:t>
            </a:r>
            <a:endParaRPr kumimoji="1" lang="ja-JP" altLang="en-US" sz="20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040096" y="6311855"/>
            <a:ext cx="1625766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plantune.fbx</a:t>
            </a:r>
            <a:endParaRPr kumimoji="1"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3727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FBX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Autodesc</a:t>
            </a:r>
            <a:r>
              <a:rPr kumimoji="1" lang="ja-JP" altLang="en-US" dirty="0" smtClean="0"/>
              <a:t>が用意した汎用的な３</a:t>
            </a:r>
            <a:r>
              <a:rPr lang="ja-JP" altLang="en-US" dirty="0" smtClean="0"/>
              <a:t>Ｄデータフォーマット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Maya&lt;-&gt;Max</a:t>
            </a:r>
            <a:r>
              <a:rPr kumimoji="1" lang="ja-JP" altLang="en-US" dirty="0" smtClean="0"/>
              <a:t>などの</a:t>
            </a:r>
            <a:r>
              <a:rPr kumimoji="1" lang="en-US" altLang="ja-JP" dirty="0" smtClean="0"/>
              <a:t>DCC</a:t>
            </a:r>
            <a:r>
              <a:rPr kumimoji="1" lang="ja-JP" altLang="en-US" dirty="0" smtClean="0"/>
              <a:t>ツール間でデータをやり取りするために作られた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メッシュ、アニメーション、カメラなどのデータを内包できる。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Maya</a:t>
            </a:r>
            <a:r>
              <a:rPr kumimoji="1" lang="ja-JP" altLang="en-US" dirty="0" smtClean="0"/>
              <a:t>で設定できる大体のデータを入れれる。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8028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OBJ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FBX</a:t>
            </a:r>
            <a:r>
              <a:rPr kumimoji="1" lang="ja-JP" altLang="en-US" dirty="0" smtClean="0"/>
              <a:t>の違い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2513897"/>
          <a:ext cx="10972800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59301">
                  <a:extLst>
                    <a:ext uri="{9D8B030D-6E8A-4147-A177-3AD203B41FA5}">
                      <a16:colId xmlns:a16="http://schemas.microsoft.com/office/drawing/2014/main" val="2919220321"/>
                    </a:ext>
                  </a:extLst>
                </a:gridCol>
                <a:gridCol w="2257064">
                  <a:extLst>
                    <a:ext uri="{9D8B030D-6E8A-4147-A177-3AD203B41FA5}">
                      <a16:colId xmlns:a16="http://schemas.microsoft.com/office/drawing/2014/main" val="4283560415"/>
                    </a:ext>
                  </a:extLst>
                </a:gridCol>
                <a:gridCol w="2056435">
                  <a:extLst>
                    <a:ext uri="{9D8B030D-6E8A-4147-A177-3AD203B41FA5}">
                      <a16:colId xmlns:a16="http://schemas.microsoft.com/office/drawing/2014/main" val="4026731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データ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FBX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OBJ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31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頂点データ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435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マテリアルデータ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0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スキンデータ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85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アニメーションデータ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24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カメラデータ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62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スケルトンデータ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70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その他いっぱい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26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35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FBX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様々なツールに対応している。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あらゆるデータを取り扱うことができる。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扱うデータが結構複雑。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プログラムでデータを取り出すための資料が少なくて難しい。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読み込みが遅い。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548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FBX SDK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FBX</a:t>
            </a:r>
            <a:r>
              <a:rPr kumimoji="1" lang="ja-JP" altLang="en-US" dirty="0" smtClean="0"/>
              <a:t>ファイルを解析し、プログラムでデータを取り出すライブラリ。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公式ドキュメントが用意されているがあまり役に立たない。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バージョンが上がると過去のＡＰＩを切り捨てられることがある。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652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FBX</a:t>
            </a:r>
            <a:r>
              <a:rPr kumimoji="1" lang="ja-JP" altLang="en-US" dirty="0" smtClean="0"/>
              <a:t>の全体的な構造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882776" y="3072844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662095" y="2179445"/>
            <a:ext cx="1875139" cy="377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FbxScene</a:t>
            </a:r>
            <a:endParaRPr kumimoji="1" lang="ja-JP" altLang="en-US" dirty="0"/>
          </a:p>
        </p:txBody>
      </p:sp>
      <p:cxnSp>
        <p:nvCxnSpPr>
          <p:cNvPr id="11" name="曲線コネクタ 10"/>
          <p:cNvCxnSpPr>
            <a:stCxn id="6" idx="2"/>
            <a:endCxn id="4" idx="1"/>
          </p:cNvCxnSpPr>
          <p:nvPr/>
        </p:nvCxnSpPr>
        <p:spPr>
          <a:xfrm rot="16200000" flipH="1">
            <a:off x="3388789" y="2767392"/>
            <a:ext cx="704863" cy="283111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5123684" y="3763509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22" name="曲線コネクタ 13"/>
          <p:cNvCxnSpPr>
            <a:stCxn id="4" idx="2"/>
            <a:endCxn id="20" idx="1"/>
          </p:cNvCxnSpPr>
          <p:nvPr/>
        </p:nvCxnSpPr>
        <p:spPr>
          <a:xfrm rot="16200000" flipH="1">
            <a:off x="4720951" y="3549311"/>
            <a:ext cx="502129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33"/>
          <p:cNvSpPr/>
          <p:nvPr/>
        </p:nvSpPr>
        <p:spPr>
          <a:xfrm>
            <a:off x="5123684" y="4624795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35" name="曲線コネクタ 13"/>
          <p:cNvCxnSpPr>
            <a:stCxn id="4" idx="2"/>
            <a:endCxn id="34" idx="1"/>
          </p:cNvCxnSpPr>
          <p:nvPr/>
        </p:nvCxnSpPr>
        <p:spPr>
          <a:xfrm rot="16200000" flipH="1">
            <a:off x="4290308" y="3979954"/>
            <a:ext cx="1363415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7427058" y="3768587"/>
            <a:ext cx="1875139" cy="377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FbxMesh</a:t>
            </a:r>
            <a:endParaRPr kumimoji="1" lang="ja-JP" altLang="en-US" dirty="0"/>
          </a:p>
        </p:txBody>
      </p:sp>
      <p:cxnSp>
        <p:nvCxnSpPr>
          <p:cNvPr id="47" name="曲線コネクタ 13"/>
          <p:cNvCxnSpPr>
            <a:stCxn id="20" idx="3"/>
            <a:endCxn id="39" idx="1"/>
          </p:cNvCxnSpPr>
          <p:nvPr/>
        </p:nvCxnSpPr>
        <p:spPr>
          <a:xfrm>
            <a:off x="6998823" y="3952045"/>
            <a:ext cx="428235" cy="507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角丸四角形 49"/>
          <p:cNvSpPr/>
          <p:nvPr/>
        </p:nvSpPr>
        <p:spPr>
          <a:xfrm>
            <a:off x="10008709" y="3444020"/>
            <a:ext cx="1875139" cy="377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51" name="曲線コネクタ 13"/>
          <p:cNvCxnSpPr>
            <a:stCxn id="39" idx="3"/>
            <a:endCxn id="50" idx="1"/>
          </p:cNvCxnSpPr>
          <p:nvPr/>
        </p:nvCxnSpPr>
        <p:spPr>
          <a:xfrm flipV="1">
            <a:off x="9302197" y="3632556"/>
            <a:ext cx="706512" cy="32456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10008709" y="4093154"/>
            <a:ext cx="1875139" cy="377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60" name="曲線コネクタ 13"/>
          <p:cNvCxnSpPr>
            <a:stCxn id="39" idx="3"/>
            <a:endCxn id="59" idx="1"/>
          </p:cNvCxnSpPr>
          <p:nvPr/>
        </p:nvCxnSpPr>
        <p:spPr>
          <a:xfrm>
            <a:off x="9302197" y="3957123"/>
            <a:ext cx="706512" cy="32456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/>
          <p:cNvSpPr/>
          <p:nvPr/>
        </p:nvSpPr>
        <p:spPr>
          <a:xfrm>
            <a:off x="4537235" y="5486081"/>
            <a:ext cx="2279279" cy="377072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FbxSurfaceMaterial</a:t>
            </a:r>
            <a:endParaRPr kumimoji="1" lang="ja-JP" altLang="en-US" dirty="0"/>
          </a:p>
        </p:txBody>
      </p:sp>
      <p:sp>
        <p:nvSpPr>
          <p:cNvPr id="66" name="角丸四角形 65"/>
          <p:cNvSpPr/>
          <p:nvPr/>
        </p:nvSpPr>
        <p:spPr>
          <a:xfrm>
            <a:off x="4537234" y="6178741"/>
            <a:ext cx="2279279" cy="377072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FbxSurfaceMaterial</a:t>
            </a:r>
            <a:endParaRPr kumimoji="1" lang="ja-JP" altLang="en-US" dirty="0"/>
          </a:p>
        </p:txBody>
      </p:sp>
      <p:cxnSp>
        <p:nvCxnSpPr>
          <p:cNvPr id="67" name="曲線コネクタ 10"/>
          <p:cNvCxnSpPr>
            <a:stCxn id="6" idx="2"/>
            <a:endCxn id="65" idx="1"/>
          </p:cNvCxnSpPr>
          <p:nvPr/>
        </p:nvCxnSpPr>
        <p:spPr>
          <a:xfrm rot="16200000" flipH="1">
            <a:off x="2509400" y="3646782"/>
            <a:ext cx="3118100" cy="93757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10"/>
          <p:cNvCxnSpPr>
            <a:stCxn id="6" idx="2"/>
            <a:endCxn id="66" idx="1"/>
          </p:cNvCxnSpPr>
          <p:nvPr/>
        </p:nvCxnSpPr>
        <p:spPr>
          <a:xfrm rot="16200000" flipH="1">
            <a:off x="2163069" y="3993112"/>
            <a:ext cx="3810760" cy="93756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角丸四角形 88"/>
          <p:cNvSpPr/>
          <p:nvPr/>
        </p:nvSpPr>
        <p:spPr>
          <a:xfrm>
            <a:off x="100222" y="1915647"/>
            <a:ext cx="1875139" cy="927357"/>
          </a:xfrm>
          <a:prstGeom prst="roundRect">
            <a:avLst/>
          </a:prstGeom>
          <a:solidFill>
            <a:srgbClr val="FFA3A3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FbxManager</a:t>
            </a:r>
            <a:endParaRPr kumimoji="1" lang="ja-JP" altLang="en-US" dirty="0"/>
          </a:p>
        </p:txBody>
      </p:sp>
      <p:sp>
        <p:nvSpPr>
          <p:cNvPr id="90" name="角丸四角形 89"/>
          <p:cNvSpPr/>
          <p:nvPr/>
        </p:nvSpPr>
        <p:spPr>
          <a:xfrm>
            <a:off x="100222" y="3763509"/>
            <a:ext cx="1875139" cy="656884"/>
          </a:xfrm>
          <a:prstGeom prst="roundRect">
            <a:avLst/>
          </a:prstGeom>
          <a:solidFill>
            <a:srgbClr val="B4AFF3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FbxImporter</a:t>
            </a:r>
            <a:endParaRPr kumimoji="1" lang="ja-JP" altLang="en-US" dirty="0"/>
          </a:p>
        </p:txBody>
      </p:sp>
      <p:cxnSp>
        <p:nvCxnSpPr>
          <p:cNvPr id="97" name="曲線コネクタ 13"/>
          <p:cNvCxnSpPr>
            <a:stCxn id="89" idx="3"/>
            <a:endCxn id="6" idx="1"/>
          </p:cNvCxnSpPr>
          <p:nvPr/>
        </p:nvCxnSpPr>
        <p:spPr>
          <a:xfrm flipV="1">
            <a:off x="1975361" y="2367981"/>
            <a:ext cx="686734" cy="1134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線コネクタ 13"/>
          <p:cNvCxnSpPr>
            <a:stCxn id="89" idx="2"/>
            <a:endCxn id="90" idx="0"/>
          </p:cNvCxnSpPr>
          <p:nvPr/>
        </p:nvCxnSpPr>
        <p:spPr>
          <a:xfrm rot="5400000">
            <a:off x="577540" y="3303256"/>
            <a:ext cx="920505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曲線コネクタ 13"/>
          <p:cNvCxnSpPr>
            <a:stCxn id="90" idx="3"/>
            <a:endCxn id="6" idx="1"/>
          </p:cNvCxnSpPr>
          <p:nvPr/>
        </p:nvCxnSpPr>
        <p:spPr>
          <a:xfrm flipV="1">
            <a:off x="1975361" y="2367981"/>
            <a:ext cx="686734" cy="1723970"/>
          </a:xfrm>
          <a:prstGeom prst="curvedConnector3">
            <a:avLst>
              <a:gd name="adj1" fmla="val 50000"/>
            </a:avLst>
          </a:prstGeom>
          <a:ln w="25400">
            <a:solidFill>
              <a:srgbClr val="B4AFF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7729430" y="5229488"/>
            <a:ext cx="2279279" cy="377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FbxFileTexture</a:t>
            </a:r>
            <a:endParaRPr kumimoji="1" lang="ja-JP" altLang="en-US" dirty="0"/>
          </a:p>
        </p:txBody>
      </p:sp>
      <p:sp>
        <p:nvSpPr>
          <p:cNvPr id="129" name="角丸四角形 128"/>
          <p:cNvSpPr/>
          <p:nvPr/>
        </p:nvSpPr>
        <p:spPr>
          <a:xfrm>
            <a:off x="7754083" y="5863153"/>
            <a:ext cx="2279279" cy="377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FbxFileTexture</a:t>
            </a:r>
            <a:endParaRPr kumimoji="1" lang="ja-JP" altLang="en-US" dirty="0"/>
          </a:p>
        </p:txBody>
      </p:sp>
      <p:cxnSp>
        <p:nvCxnSpPr>
          <p:cNvPr id="130" name="曲線コネクタ 13"/>
          <p:cNvCxnSpPr>
            <a:stCxn id="65" idx="3"/>
            <a:endCxn id="128" idx="1"/>
          </p:cNvCxnSpPr>
          <p:nvPr/>
        </p:nvCxnSpPr>
        <p:spPr>
          <a:xfrm flipV="1">
            <a:off x="6816514" y="5418024"/>
            <a:ext cx="912916" cy="256593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線コネクタ 13"/>
          <p:cNvCxnSpPr>
            <a:stCxn id="65" idx="3"/>
            <a:endCxn id="129" idx="1"/>
          </p:cNvCxnSpPr>
          <p:nvPr/>
        </p:nvCxnSpPr>
        <p:spPr>
          <a:xfrm>
            <a:off x="6816514" y="5674617"/>
            <a:ext cx="937569" cy="37707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線コネクタ 13"/>
          <p:cNvCxnSpPr>
            <a:stCxn id="20" idx="3"/>
            <a:endCxn id="66" idx="3"/>
          </p:cNvCxnSpPr>
          <p:nvPr/>
        </p:nvCxnSpPr>
        <p:spPr>
          <a:xfrm flipH="1">
            <a:off x="6816513" y="3952045"/>
            <a:ext cx="182310" cy="2415232"/>
          </a:xfrm>
          <a:prstGeom prst="curvedConnector3">
            <a:avLst>
              <a:gd name="adj1" fmla="val -125391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13"/>
          <p:cNvCxnSpPr>
            <a:stCxn id="20" idx="3"/>
            <a:endCxn id="65" idx="3"/>
          </p:cNvCxnSpPr>
          <p:nvPr/>
        </p:nvCxnSpPr>
        <p:spPr>
          <a:xfrm flipH="1">
            <a:off x="6816514" y="3952045"/>
            <a:ext cx="182309" cy="1722572"/>
          </a:xfrm>
          <a:prstGeom prst="curvedConnector3">
            <a:avLst>
              <a:gd name="adj1" fmla="val -125392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11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FBX</a:t>
            </a:r>
            <a:r>
              <a:rPr kumimoji="1" lang="ja-JP" altLang="en-US" dirty="0" smtClean="0"/>
              <a:t>の全体的な構造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882776" y="3072844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662095" y="2179445"/>
            <a:ext cx="1875139" cy="377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FbxScene</a:t>
            </a:r>
            <a:endParaRPr kumimoji="1" lang="ja-JP" altLang="en-US" dirty="0"/>
          </a:p>
        </p:txBody>
      </p:sp>
      <p:cxnSp>
        <p:nvCxnSpPr>
          <p:cNvPr id="11" name="曲線コネクタ 10"/>
          <p:cNvCxnSpPr>
            <a:stCxn id="6" idx="2"/>
            <a:endCxn id="4" idx="1"/>
          </p:cNvCxnSpPr>
          <p:nvPr/>
        </p:nvCxnSpPr>
        <p:spPr>
          <a:xfrm rot="16200000" flipH="1">
            <a:off x="3388789" y="2767392"/>
            <a:ext cx="704863" cy="283111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5123684" y="3763509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22" name="曲線コネクタ 13"/>
          <p:cNvCxnSpPr>
            <a:stCxn id="4" idx="2"/>
            <a:endCxn id="20" idx="1"/>
          </p:cNvCxnSpPr>
          <p:nvPr/>
        </p:nvCxnSpPr>
        <p:spPr>
          <a:xfrm rot="16200000" flipH="1">
            <a:off x="4720951" y="3549311"/>
            <a:ext cx="502129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33"/>
          <p:cNvSpPr/>
          <p:nvPr/>
        </p:nvSpPr>
        <p:spPr>
          <a:xfrm>
            <a:off x="5123684" y="4624795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35" name="曲線コネクタ 13"/>
          <p:cNvCxnSpPr>
            <a:stCxn id="4" idx="2"/>
            <a:endCxn id="34" idx="1"/>
          </p:cNvCxnSpPr>
          <p:nvPr/>
        </p:nvCxnSpPr>
        <p:spPr>
          <a:xfrm rot="16200000" flipH="1">
            <a:off x="4290308" y="3979954"/>
            <a:ext cx="1363415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7427058" y="3768587"/>
            <a:ext cx="1875139" cy="377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FbxMesh</a:t>
            </a:r>
            <a:endParaRPr kumimoji="1" lang="ja-JP" altLang="en-US" dirty="0"/>
          </a:p>
        </p:txBody>
      </p:sp>
      <p:cxnSp>
        <p:nvCxnSpPr>
          <p:cNvPr id="47" name="曲線コネクタ 13"/>
          <p:cNvCxnSpPr>
            <a:stCxn id="20" idx="3"/>
            <a:endCxn id="39" idx="1"/>
          </p:cNvCxnSpPr>
          <p:nvPr/>
        </p:nvCxnSpPr>
        <p:spPr>
          <a:xfrm>
            <a:off x="6998823" y="3952045"/>
            <a:ext cx="428235" cy="507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角丸四角形 49"/>
          <p:cNvSpPr/>
          <p:nvPr/>
        </p:nvSpPr>
        <p:spPr>
          <a:xfrm>
            <a:off x="10008709" y="3444020"/>
            <a:ext cx="1875139" cy="377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51" name="曲線コネクタ 13"/>
          <p:cNvCxnSpPr>
            <a:stCxn id="39" idx="3"/>
            <a:endCxn id="50" idx="1"/>
          </p:cNvCxnSpPr>
          <p:nvPr/>
        </p:nvCxnSpPr>
        <p:spPr>
          <a:xfrm flipV="1">
            <a:off x="9302197" y="3632556"/>
            <a:ext cx="706512" cy="32456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10008709" y="4093154"/>
            <a:ext cx="1875139" cy="377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60" name="曲線コネクタ 13"/>
          <p:cNvCxnSpPr>
            <a:stCxn id="39" idx="3"/>
            <a:endCxn id="59" idx="1"/>
          </p:cNvCxnSpPr>
          <p:nvPr/>
        </p:nvCxnSpPr>
        <p:spPr>
          <a:xfrm>
            <a:off x="9302197" y="3957123"/>
            <a:ext cx="706512" cy="32456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/>
          <p:cNvSpPr/>
          <p:nvPr/>
        </p:nvSpPr>
        <p:spPr>
          <a:xfrm>
            <a:off x="4537235" y="5486081"/>
            <a:ext cx="2279279" cy="377072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FbxSurfaceMaterial</a:t>
            </a:r>
            <a:endParaRPr kumimoji="1" lang="ja-JP" altLang="en-US" dirty="0"/>
          </a:p>
        </p:txBody>
      </p:sp>
      <p:sp>
        <p:nvSpPr>
          <p:cNvPr id="66" name="角丸四角形 65"/>
          <p:cNvSpPr/>
          <p:nvPr/>
        </p:nvSpPr>
        <p:spPr>
          <a:xfrm>
            <a:off x="4537234" y="6178741"/>
            <a:ext cx="2279279" cy="377072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FbxSurfaceMaterial</a:t>
            </a:r>
            <a:endParaRPr kumimoji="1" lang="ja-JP" altLang="en-US" dirty="0"/>
          </a:p>
        </p:txBody>
      </p:sp>
      <p:cxnSp>
        <p:nvCxnSpPr>
          <p:cNvPr id="67" name="曲線コネクタ 10"/>
          <p:cNvCxnSpPr>
            <a:stCxn id="6" idx="2"/>
            <a:endCxn id="65" idx="1"/>
          </p:cNvCxnSpPr>
          <p:nvPr/>
        </p:nvCxnSpPr>
        <p:spPr>
          <a:xfrm rot="16200000" flipH="1">
            <a:off x="2509400" y="3646782"/>
            <a:ext cx="3118100" cy="93757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10"/>
          <p:cNvCxnSpPr>
            <a:stCxn id="6" idx="2"/>
            <a:endCxn id="66" idx="1"/>
          </p:cNvCxnSpPr>
          <p:nvPr/>
        </p:nvCxnSpPr>
        <p:spPr>
          <a:xfrm rot="16200000" flipH="1">
            <a:off x="2163069" y="3993112"/>
            <a:ext cx="3810760" cy="93756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角丸四角形 88"/>
          <p:cNvSpPr/>
          <p:nvPr/>
        </p:nvSpPr>
        <p:spPr>
          <a:xfrm>
            <a:off x="100222" y="1915647"/>
            <a:ext cx="1875139" cy="927357"/>
          </a:xfrm>
          <a:prstGeom prst="roundRect">
            <a:avLst/>
          </a:prstGeom>
          <a:solidFill>
            <a:srgbClr val="FFA3A3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FbxManager</a:t>
            </a:r>
            <a:endParaRPr kumimoji="1" lang="ja-JP" altLang="en-US" dirty="0"/>
          </a:p>
        </p:txBody>
      </p:sp>
      <p:sp>
        <p:nvSpPr>
          <p:cNvPr id="90" name="角丸四角形 89"/>
          <p:cNvSpPr/>
          <p:nvPr/>
        </p:nvSpPr>
        <p:spPr>
          <a:xfrm>
            <a:off x="100222" y="3763509"/>
            <a:ext cx="1875139" cy="656884"/>
          </a:xfrm>
          <a:prstGeom prst="roundRect">
            <a:avLst/>
          </a:prstGeom>
          <a:solidFill>
            <a:srgbClr val="B4AFF3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FbxImporter</a:t>
            </a:r>
            <a:endParaRPr kumimoji="1" lang="ja-JP" altLang="en-US" dirty="0"/>
          </a:p>
        </p:txBody>
      </p:sp>
      <p:cxnSp>
        <p:nvCxnSpPr>
          <p:cNvPr id="97" name="曲線コネクタ 13"/>
          <p:cNvCxnSpPr>
            <a:stCxn id="89" idx="3"/>
            <a:endCxn id="6" idx="1"/>
          </p:cNvCxnSpPr>
          <p:nvPr/>
        </p:nvCxnSpPr>
        <p:spPr>
          <a:xfrm flipV="1">
            <a:off x="1975361" y="2367981"/>
            <a:ext cx="686734" cy="1134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線コネクタ 13"/>
          <p:cNvCxnSpPr>
            <a:stCxn id="89" idx="2"/>
            <a:endCxn id="90" idx="0"/>
          </p:cNvCxnSpPr>
          <p:nvPr/>
        </p:nvCxnSpPr>
        <p:spPr>
          <a:xfrm rot="5400000">
            <a:off x="577540" y="3303256"/>
            <a:ext cx="920505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曲線コネクタ 13"/>
          <p:cNvCxnSpPr>
            <a:stCxn id="90" idx="3"/>
            <a:endCxn id="6" idx="1"/>
          </p:cNvCxnSpPr>
          <p:nvPr/>
        </p:nvCxnSpPr>
        <p:spPr>
          <a:xfrm flipV="1">
            <a:off x="1975361" y="2367981"/>
            <a:ext cx="686734" cy="1723970"/>
          </a:xfrm>
          <a:prstGeom prst="curvedConnector3">
            <a:avLst>
              <a:gd name="adj1" fmla="val 50000"/>
            </a:avLst>
          </a:prstGeom>
          <a:ln w="25400">
            <a:solidFill>
              <a:srgbClr val="B4AFF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7729430" y="5229488"/>
            <a:ext cx="2279279" cy="377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FbxFileTexture</a:t>
            </a:r>
            <a:endParaRPr kumimoji="1" lang="ja-JP" altLang="en-US" dirty="0"/>
          </a:p>
        </p:txBody>
      </p:sp>
      <p:sp>
        <p:nvSpPr>
          <p:cNvPr id="129" name="角丸四角形 128"/>
          <p:cNvSpPr/>
          <p:nvPr/>
        </p:nvSpPr>
        <p:spPr>
          <a:xfrm>
            <a:off x="7754083" y="5863153"/>
            <a:ext cx="2279279" cy="377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FbxFileTexture</a:t>
            </a:r>
            <a:endParaRPr kumimoji="1" lang="ja-JP" altLang="en-US" dirty="0"/>
          </a:p>
        </p:txBody>
      </p:sp>
      <p:cxnSp>
        <p:nvCxnSpPr>
          <p:cNvPr id="130" name="曲線コネクタ 13"/>
          <p:cNvCxnSpPr>
            <a:stCxn id="65" idx="3"/>
            <a:endCxn id="128" idx="1"/>
          </p:cNvCxnSpPr>
          <p:nvPr/>
        </p:nvCxnSpPr>
        <p:spPr>
          <a:xfrm flipV="1">
            <a:off x="6816514" y="5418024"/>
            <a:ext cx="912916" cy="256593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線コネクタ 13"/>
          <p:cNvCxnSpPr>
            <a:stCxn id="65" idx="3"/>
            <a:endCxn id="129" idx="1"/>
          </p:cNvCxnSpPr>
          <p:nvPr/>
        </p:nvCxnSpPr>
        <p:spPr>
          <a:xfrm>
            <a:off x="6816514" y="5674617"/>
            <a:ext cx="937569" cy="37707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線コネクタ 13"/>
          <p:cNvCxnSpPr>
            <a:stCxn id="20" idx="3"/>
            <a:endCxn id="66" idx="3"/>
          </p:cNvCxnSpPr>
          <p:nvPr/>
        </p:nvCxnSpPr>
        <p:spPr>
          <a:xfrm flipH="1">
            <a:off x="6816513" y="3952045"/>
            <a:ext cx="182310" cy="2415232"/>
          </a:xfrm>
          <a:prstGeom prst="curvedConnector3">
            <a:avLst>
              <a:gd name="adj1" fmla="val -125391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13"/>
          <p:cNvCxnSpPr>
            <a:stCxn id="20" idx="3"/>
            <a:endCxn id="65" idx="3"/>
          </p:cNvCxnSpPr>
          <p:nvPr/>
        </p:nvCxnSpPr>
        <p:spPr>
          <a:xfrm flipH="1">
            <a:off x="6816514" y="3952045"/>
            <a:ext cx="182309" cy="1722572"/>
          </a:xfrm>
          <a:prstGeom prst="curvedConnector3">
            <a:avLst>
              <a:gd name="adj1" fmla="val -125392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>
          <a:xfrm>
            <a:off x="0" y="1847088"/>
            <a:ext cx="7171981" cy="338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形吹き出し 4"/>
          <p:cNvSpPr/>
          <p:nvPr/>
        </p:nvSpPr>
        <p:spPr>
          <a:xfrm>
            <a:off x="7427058" y="1189782"/>
            <a:ext cx="2864386" cy="1520327"/>
          </a:xfrm>
          <a:prstGeom prst="wedgeEllipseCallout">
            <a:avLst>
              <a:gd name="adj1" fmla="val -56218"/>
              <a:gd name="adj2" fmla="val 32065"/>
            </a:avLst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今回</a:t>
            </a:r>
            <a:r>
              <a:rPr kumimoji="1" lang="ja-JP" altLang="en-US" dirty="0" smtClean="0"/>
              <a:t>はここを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学習します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999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ブレーンストーミング プレゼンテーション</Template>
  <TotalTime>1311</TotalTime>
  <Words>414</Words>
  <Application>Microsoft Office PowerPoint</Application>
  <PresentationFormat>ワイド画面</PresentationFormat>
  <Paragraphs>174</Paragraphs>
  <Slides>16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Meiryo UI</vt:lpstr>
      <vt:lpstr>ＭＳ ゴシック</vt:lpstr>
      <vt:lpstr>ＭＳ 明朝</vt:lpstr>
      <vt:lpstr>Palatino Linotype</vt:lpstr>
      <vt:lpstr>Wingdings 2</vt:lpstr>
      <vt:lpstr>ブレーンストーミングのプレゼンテーション</vt:lpstr>
      <vt:lpstr>描画エンジン開発Ⅲ・Ⅳ</vt:lpstr>
      <vt:lpstr>授業内容</vt:lpstr>
      <vt:lpstr>実行結果</vt:lpstr>
      <vt:lpstr>FBXとは</vt:lpstr>
      <vt:lpstr>OBJとFBXの違い</vt:lpstr>
      <vt:lpstr>FBXの特徴</vt:lpstr>
      <vt:lpstr>FBX SDK</vt:lpstr>
      <vt:lpstr>FBXの全体的な構造</vt:lpstr>
      <vt:lpstr>FBXの全体的な構造</vt:lpstr>
      <vt:lpstr>FbxManager</vt:lpstr>
      <vt:lpstr>FbxImporter</vt:lpstr>
      <vt:lpstr>FbxScene</vt:lpstr>
      <vt:lpstr>FbxNode</vt:lpstr>
      <vt:lpstr>課題でのskinned_meshの構造</vt:lpstr>
      <vt:lpstr>課題でのskinned_meshの構造</vt:lpstr>
      <vt:lpstr>実習内容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描画エンジン制作Ⅰ</dc:title>
  <dc:creator>吉野 広二</dc:creator>
  <cp:lastModifiedBy>吉野 広二</cp:lastModifiedBy>
  <cp:revision>96</cp:revision>
  <dcterms:created xsi:type="dcterms:W3CDTF">2019-03-17T05:51:21Z</dcterms:created>
  <dcterms:modified xsi:type="dcterms:W3CDTF">2021-07-20T08:37:17Z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