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72" r:id="rId2"/>
    <p:sldId id="273" r:id="rId3"/>
    <p:sldId id="286" r:id="rId4"/>
    <p:sldId id="362" r:id="rId5"/>
    <p:sldId id="366" r:id="rId6"/>
    <p:sldId id="363" r:id="rId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FF"/>
    <a:srgbClr val="C0CF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4394" autoAdjust="0"/>
  </p:normalViewPr>
  <p:slideViewPr>
    <p:cSldViewPr snapToGrid="0">
      <p:cViewPr varScale="1">
        <p:scale>
          <a:sx n="55" d="100"/>
          <a:sy n="55" d="100"/>
        </p:scale>
        <p:origin x="10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2021年7月28日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2021年7月28日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9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742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883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9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2021年7月28日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2021年7月28日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UNIT26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 smtClean="0"/>
              <a:t>オブジェクトアニメーション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marL="0" indent="0" rtl="0">
              <a:buNone/>
            </a:pPr>
            <a:endParaRPr lang="en-US" altLang="ja-JP" dirty="0" smtClean="0"/>
          </a:p>
          <a:p>
            <a:pPr rt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80001" y="6366638"/>
            <a:ext cx="17102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Drone16.1.fbx</a:t>
            </a:r>
            <a:endParaRPr kumimoji="1" lang="ja-JP" altLang="en-US" dirty="0" err="1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24" y="1935163"/>
            <a:ext cx="7465952" cy="4343400"/>
          </a:xfrm>
        </p:spPr>
      </p:pic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スケルタルアニメーション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15225" y="407285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94544" y="3179456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6" name="曲線コネクタ 10"/>
          <p:cNvCxnSpPr>
            <a:stCxn id="5" idx="2"/>
            <a:endCxn id="4" idx="1"/>
          </p:cNvCxnSpPr>
          <p:nvPr/>
        </p:nvCxnSpPr>
        <p:spPr>
          <a:xfrm rot="16200000" flipH="1">
            <a:off x="921238" y="3767403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656133" y="4763520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8" name="曲線コネクタ 13"/>
          <p:cNvCxnSpPr>
            <a:stCxn id="4" idx="2"/>
            <a:endCxn id="7" idx="1"/>
          </p:cNvCxnSpPr>
          <p:nvPr/>
        </p:nvCxnSpPr>
        <p:spPr>
          <a:xfrm rot="16200000" flipH="1">
            <a:off x="2253400" y="4549322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2656133" y="5624806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10" name="曲線コネクタ 13"/>
          <p:cNvCxnSpPr>
            <a:stCxn id="4" idx="2"/>
            <a:endCxn id="9" idx="1"/>
          </p:cNvCxnSpPr>
          <p:nvPr/>
        </p:nvCxnSpPr>
        <p:spPr>
          <a:xfrm rot="16200000" flipH="1">
            <a:off x="1822757" y="4979965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4959507" y="4768598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12" name="曲線コネクタ 13"/>
          <p:cNvCxnSpPr>
            <a:stCxn id="7" idx="3"/>
            <a:endCxn id="11" idx="1"/>
          </p:cNvCxnSpPr>
          <p:nvPr/>
        </p:nvCxnSpPr>
        <p:spPr>
          <a:xfrm>
            <a:off x="4531272" y="4952056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7229660" y="4455662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14" name="曲線コネクタ 13"/>
          <p:cNvCxnSpPr>
            <a:stCxn id="11" idx="3"/>
            <a:endCxn id="13" idx="1"/>
          </p:cNvCxnSpPr>
          <p:nvPr/>
        </p:nvCxnSpPr>
        <p:spPr>
          <a:xfrm flipV="1">
            <a:off x="6834646" y="4644198"/>
            <a:ext cx="395014" cy="31293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吹き出し 37"/>
          <p:cNvSpPr/>
          <p:nvPr/>
        </p:nvSpPr>
        <p:spPr>
          <a:xfrm>
            <a:off x="8624625" y="5015856"/>
            <a:ext cx="1508122" cy="418031"/>
          </a:xfrm>
          <a:prstGeom prst="wedgeRoundRectCallout">
            <a:avLst>
              <a:gd name="adj1" fmla="val 73765"/>
              <a:gd name="adj2" fmla="val -55227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GetLink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40" name="曲線コネクタ 39"/>
          <p:cNvCxnSpPr/>
          <p:nvPr/>
        </p:nvCxnSpPr>
        <p:spPr>
          <a:xfrm flipH="1">
            <a:off x="4584065" y="4724273"/>
            <a:ext cx="6782324" cy="992239"/>
          </a:xfrm>
          <a:prstGeom prst="curvedConnector3">
            <a:avLst>
              <a:gd name="adj1" fmla="val -337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9652574" y="4444031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cxnSp>
        <p:nvCxnSpPr>
          <p:cNvPr id="43" name="曲線コネクタ 13"/>
          <p:cNvCxnSpPr>
            <a:stCxn id="13" idx="3"/>
            <a:endCxn id="41" idx="1"/>
          </p:cNvCxnSpPr>
          <p:nvPr/>
        </p:nvCxnSpPr>
        <p:spPr>
          <a:xfrm flipV="1">
            <a:off x="9104799" y="4632567"/>
            <a:ext cx="547775" cy="1163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吹き出し 47"/>
          <p:cNvSpPr/>
          <p:nvPr/>
        </p:nvSpPr>
        <p:spPr>
          <a:xfrm>
            <a:off x="4843864" y="5868886"/>
            <a:ext cx="3780761" cy="614586"/>
          </a:xfrm>
          <a:prstGeom prst="wedgeRoundRectCallout">
            <a:avLst>
              <a:gd name="adj1" fmla="val -54406"/>
              <a:gd name="adj2" fmla="val -38614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EvaluateGlobalTransform</a:t>
            </a:r>
            <a:r>
              <a:rPr lang="en-US" altLang="ja-JP" dirty="0" smtClean="0"/>
              <a:t>(time)</a:t>
            </a:r>
            <a:endParaRPr kumimoji="1" lang="ja-JP" altLang="en-US" dirty="0"/>
          </a:p>
        </p:txBody>
      </p:sp>
      <p:sp>
        <p:nvSpPr>
          <p:cNvPr id="26" name="角丸四角形吹き出し 25"/>
          <p:cNvSpPr/>
          <p:nvPr/>
        </p:nvSpPr>
        <p:spPr>
          <a:xfrm>
            <a:off x="2352795" y="2710005"/>
            <a:ext cx="4073111" cy="1198953"/>
          </a:xfrm>
          <a:prstGeom prst="wedgeRoundRectCallout">
            <a:avLst>
              <a:gd name="adj1" fmla="val 64477"/>
              <a:gd name="adj2" fmla="val 89266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スキンデータを持っている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メッシュのボーンアニメーションを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抽出している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604574" y="1927163"/>
            <a:ext cx="516409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0000FF"/>
                </a:solidFill>
                <a:latin typeface="ＭＳ ゴシック" panose="020B0609070205080204" pitchFamily="49" charset="-128"/>
              </a:rPr>
              <a:t>struct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constants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　</a:t>
            </a:r>
            <a:r>
              <a:rPr lang="en-US" altLang="ja-JP" dirty="0" smtClean="0">
                <a:solidFill>
                  <a:srgbClr val="2B91AF"/>
                </a:solidFill>
                <a:latin typeface="ＭＳ ゴシック" panose="020B0609070205080204" pitchFamily="49" charset="-128"/>
              </a:rPr>
              <a:t>XMFLOAT4X4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world;</a:t>
            </a:r>
          </a:p>
          <a:p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　　</a:t>
            </a:r>
            <a:r>
              <a:rPr lang="en-US" altLang="ja-JP" dirty="0" smtClean="0">
                <a:solidFill>
                  <a:srgbClr val="2B91AF"/>
                </a:solidFill>
                <a:latin typeface="ＭＳ ゴシック" panose="020B0609070205080204" pitchFamily="49" charset="-128"/>
              </a:rPr>
              <a:t>XMFLOAT4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material_color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　　</a:t>
            </a:r>
            <a:r>
              <a:rPr lang="en-US" altLang="ja-JP" dirty="0" smtClean="0">
                <a:solidFill>
                  <a:srgbClr val="2B91AF"/>
                </a:solidFill>
                <a:latin typeface="ＭＳ ゴシック" panose="020B0609070205080204" pitchFamily="49" charset="-128"/>
              </a:rPr>
              <a:t>XMFLOAT4X4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bone_transforms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[MAX_BONES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];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};</a:t>
            </a:r>
            <a:endParaRPr lang="ja-JP" altLang="en-US" dirty="0"/>
          </a:p>
        </p:txBody>
      </p:sp>
      <p:sp>
        <p:nvSpPr>
          <p:cNvPr id="30" name="円形吹き出し 29"/>
          <p:cNvSpPr/>
          <p:nvPr/>
        </p:nvSpPr>
        <p:spPr>
          <a:xfrm>
            <a:off x="8466667" y="1220460"/>
            <a:ext cx="3636213" cy="1292812"/>
          </a:xfrm>
          <a:prstGeom prst="wedgeEllipseCallout">
            <a:avLst>
              <a:gd name="adj1" fmla="val 1567"/>
              <a:gd name="adj2" fmla="val 89572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定数バッファに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アニメーションを加味したボーン変換行列を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渡している</a:t>
            </a:r>
            <a:endParaRPr kumimoji="1" lang="en-US" altLang="ja-JP" dirty="0" smtClean="0"/>
          </a:p>
        </p:txBody>
      </p:sp>
      <p:sp>
        <p:nvSpPr>
          <p:cNvPr id="31" name="円形吹き出し 30"/>
          <p:cNvSpPr/>
          <p:nvPr/>
        </p:nvSpPr>
        <p:spPr>
          <a:xfrm>
            <a:off x="89653" y="4821103"/>
            <a:ext cx="2210350" cy="1450109"/>
          </a:xfrm>
          <a:prstGeom prst="wedgeEllipseCallout">
            <a:avLst>
              <a:gd name="adj1" fmla="val 62854"/>
              <a:gd name="adj2" fmla="val 899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こいつが動く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こと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メッシュが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変形する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633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</a:t>
            </a: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15225" y="407285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94544" y="3179456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6" name="曲線コネクタ 10"/>
          <p:cNvCxnSpPr>
            <a:stCxn id="5" idx="2"/>
            <a:endCxn id="4" idx="1"/>
          </p:cNvCxnSpPr>
          <p:nvPr/>
        </p:nvCxnSpPr>
        <p:spPr>
          <a:xfrm rot="16200000" flipH="1">
            <a:off x="921238" y="3767403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656133" y="4763520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8" name="曲線コネクタ 13"/>
          <p:cNvCxnSpPr>
            <a:stCxn id="4" idx="2"/>
            <a:endCxn id="7" idx="1"/>
          </p:cNvCxnSpPr>
          <p:nvPr/>
        </p:nvCxnSpPr>
        <p:spPr>
          <a:xfrm rot="16200000" flipH="1">
            <a:off x="2253400" y="4549322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2656133" y="5624806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10" name="曲線コネクタ 13"/>
          <p:cNvCxnSpPr>
            <a:stCxn id="4" idx="2"/>
            <a:endCxn id="9" idx="1"/>
          </p:cNvCxnSpPr>
          <p:nvPr/>
        </p:nvCxnSpPr>
        <p:spPr>
          <a:xfrm rot="16200000" flipH="1">
            <a:off x="1822757" y="4979965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4959507" y="4768598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12" name="曲線コネクタ 13"/>
          <p:cNvCxnSpPr>
            <a:stCxn id="7" idx="3"/>
            <a:endCxn id="11" idx="1"/>
          </p:cNvCxnSpPr>
          <p:nvPr/>
        </p:nvCxnSpPr>
        <p:spPr>
          <a:xfrm>
            <a:off x="4531272" y="4952056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7229660" y="4455662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14" name="曲線コネクタ 13"/>
          <p:cNvCxnSpPr>
            <a:stCxn id="11" idx="3"/>
            <a:endCxn id="13" idx="1"/>
          </p:cNvCxnSpPr>
          <p:nvPr/>
        </p:nvCxnSpPr>
        <p:spPr>
          <a:xfrm flipV="1">
            <a:off x="6834646" y="4644198"/>
            <a:ext cx="395014" cy="31293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吹き出し 37"/>
          <p:cNvSpPr/>
          <p:nvPr/>
        </p:nvSpPr>
        <p:spPr>
          <a:xfrm>
            <a:off x="8624625" y="5015856"/>
            <a:ext cx="1508122" cy="418031"/>
          </a:xfrm>
          <a:prstGeom prst="wedgeRoundRectCallout">
            <a:avLst>
              <a:gd name="adj1" fmla="val 73765"/>
              <a:gd name="adj2" fmla="val -55227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GetLink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40" name="曲線コネクタ 39"/>
          <p:cNvCxnSpPr/>
          <p:nvPr/>
        </p:nvCxnSpPr>
        <p:spPr>
          <a:xfrm flipH="1">
            <a:off x="4584065" y="4724273"/>
            <a:ext cx="6782324" cy="992239"/>
          </a:xfrm>
          <a:prstGeom prst="curvedConnector3">
            <a:avLst>
              <a:gd name="adj1" fmla="val -337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9652574" y="4444031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cxnSp>
        <p:nvCxnSpPr>
          <p:cNvPr id="43" name="曲線コネクタ 13"/>
          <p:cNvCxnSpPr>
            <a:stCxn id="13" idx="3"/>
            <a:endCxn id="41" idx="1"/>
          </p:cNvCxnSpPr>
          <p:nvPr/>
        </p:nvCxnSpPr>
        <p:spPr>
          <a:xfrm flipV="1">
            <a:off x="9104799" y="4632567"/>
            <a:ext cx="547775" cy="1163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吹き出し 47"/>
          <p:cNvSpPr/>
          <p:nvPr/>
        </p:nvSpPr>
        <p:spPr>
          <a:xfrm>
            <a:off x="4843864" y="5868886"/>
            <a:ext cx="3780761" cy="614586"/>
          </a:xfrm>
          <a:prstGeom prst="wedgeRoundRectCallout">
            <a:avLst>
              <a:gd name="adj1" fmla="val -54406"/>
              <a:gd name="adj2" fmla="val -38614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EvaluateGlobalTransform</a:t>
            </a:r>
            <a:r>
              <a:rPr lang="en-US" altLang="ja-JP" dirty="0" smtClean="0"/>
              <a:t>(time)</a:t>
            </a:r>
            <a:endParaRPr kumimoji="1" lang="ja-JP" altLang="en-US" dirty="0"/>
          </a:p>
        </p:txBody>
      </p:sp>
      <p:sp>
        <p:nvSpPr>
          <p:cNvPr id="26" name="角丸四角形吹き出し 25"/>
          <p:cNvSpPr/>
          <p:nvPr/>
        </p:nvSpPr>
        <p:spPr>
          <a:xfrm>
            <a:off x="2090201" y="1938213"/>
            <a:ext cx="3573891" cy="1151812"/>
          </a:xfrm>
          <a:prstGeom prst="wedgeRoundRectCallout">
            <a:avLst>
              <a:gd name="adj1" fmla="val 37227"/>
              <a:gd name="adj2" fmla="val 74046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現状ではで初期姿勢の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グローバル行列が</a:t>
            </a:r>
            <a:r>
              <a:rPr kumimoji="1" lang="ja-JP" altLang="en-US" dirty="0" smtClean="0"/>
              <a:t>渡されている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6604574" y="1927163"/>
            <a:ext cx="516409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solidFill>
                  <a:srgbClr val="0000FF"/>
                </a:solidFill>
                <a:latin typeface="ＭＳ ゴシック" panose="020B0609070205080204" pitchFamily="49" charset="-128"/>
              </a:rPr>
              <a:t>struct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constants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　</a:t>
            </a:r>
            <a:r>
              <a:rPr lang="en-US" altLang="ja-JP" dirty="0" smtClean="0">
                <a:solidFill>
                  <a:srgbClr val="2B91AF"/>
                </a:solidFill>
                <a:latin typeface="ＭＳ ゴシック" panose="020B0609070205080204" pitchFamily="49" charset="-128"/>
              </a:rPr>
              <a:t>XMFLOAT4X4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world;</a:t>
            </a:r>
          </a:p>
          <a:p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　　</a:t>
            </a:r>
            <a:r>
              <a:rPr lang="en-US" altLang="ja-JP" dirty="0" smtClean="0">
                <a:solidFill>
                  <a:srgbClr val="2B91AF"/>
                </a:solidFill>
                <a:latin typeface="ＭＳ ゴシック" panose="020B0609070205080204" pitchFamily="49" charset="-128"/>
              </a:rPr>
              <a:t>XMFLOAT4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material_color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　　</a:t>
            </a:r>
            <a:r>
              <a:rPr lang="en-US" altLang="ja-JP" dirty="0" smtClean="0">
                <a:solidFill>
                  <a:srgbClr val="2B91AF"/>
                </a:solidFill>
                <a:latin typeface="ＭＳ ゴシック" panose="020B0609070205080204" pitchFamily="49" charset="-128"/>
              </a:rPr>
              <a:t>XMFLOAT4X4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bone_transforms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[MAX_BONES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];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};</a:t>
            </a:r>
            <a:endParaRPr lang="ja-JP" altLang="en-US" dirty="0"/>
          </a:p>
        </p:txBody>
      </p:sp>
      <p:sp>
        <p:nvSpPr>
          <p:cNvPr id="31" name="円形吹き出し 30"/>
          <p:cNvSpPr/>
          <p:nvPr/>
        </p:nvSpPr>
        <p:spPr>
          <a:xfrm>
            <a:off x="70274" y="4952056"/>
            <a:ext cx="2398138" cy="1846801"/>
          </a:xfrm>
          <a:prstGeom prst="wedgeEllipseCallout">
            <a:avLst>
              <a:gd name="adj1" fmla="val 65333"/>
              <a:gd name="adj2" fmla="val -34372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こいつが動く</a:t>
            </a:r>
            <a:r>
              <a:rPr kumimoji="1" lang="ja-JP" altLang="en-US" dirty="0" smtClean="0"/>
              <a:t>ことで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メッシュ全体が動くように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したい</a:t>
            </a:r>
            <a:endParaRPr kumimoji="1" lang="ja-JP" altLang="en-US" dirty="0" smtClean="0"/>
          </a:p>
        </p:txBody>
      </p:sp>
      <p:cxnSp>
        <p:nvCxnSpPr>
          <p:cNvPr id="16" name="曲線コネクタ 15"/>
          <p:cNvCxnSpPr/>
          <p:nvPr/>
        </p:nvCxnSpPr>
        <p:spPr>
          <a:xfrm flipV="1">
            <a:off x="4037235" y="2726722"/>
            <a:ext cx="3032337" cy="2036798"/>
          </a:xfrm>
          <a:prstGeom prst="curvedConnector3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8176847" y="757476"/>
            <a:ext cx="3742846" cy="1151812"/>
          </a:xfrm>
          <a:prstGeom prst="wedgeRoundRectCallout">
            <a:avLst>
              <a:gd name="adj1" fmla="val -32371"/>
              <a:gd name="adj2" fmla="val 9542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アニメーションが加味された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グローバル</a:t>
            </a:r>
            <a:r>
              <a:rPr kumimoji="1" lang="ja-JP" altLang="en-US" dirty="0" smtClean="0"/>
              <a:t>行列を渡す必要がある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963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オブジェクトアニメーションに対応する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4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2834</TotalTime>
  <Words>123</Words>
  <Application>Microsoft Office PowerPoint</Application>
  <PresentationFormat>ワイド画面</PresentationFormat>
  <Paragraphs>64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スケルタルアニメーション</vt:lpstr>
      <vt:lpstr>オブジェクトアニメーション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160</cp:revision>
  <dcterms:created xsi:type="dcterms:W3CDTF">2019-03-17T05:51:21Z</dcterms:created>
  <dcterms:modified xsi:type="dcterms:W3CDTF">2021-07-28T07:33:37Z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