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图片占位符 5"/>
          <p:cNvSpPr>
            <a:spLocks noGrp="1"/>
          </p:cNvSpPr>
          <p:nvPr>
            <p:ph type="pic" idx="14"/>
          </p:nvPr>
        </p:nvSpPr>
        <p:spPr>
          <a:xfrm>
            <a:off x="749935" y="3563620"/>
            <a:ext cx="10540365" cy="213233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5" name="文本占位符 4"/>
          <p:cNvSpPr>
            <a:spLocks noGrp="1"/>
          </p:cNvSpPr>
          <p:nvPr>
            <p:ph type="body" idx="13" hasCustomPrompt="1"/>
          </p:nvPr>
        </p:nvSpPr>
        <p:spPr>
          <a:xfrm>
            <a:off x="659765" y="470535"/>
            <a:ext cx="10690860" cy="1036320"/>
          </a:xfrm>
        </p:spPr>
        <p:txBody>
          <a:bodyPr/>
          <a:lstStyle>
            <a:lvl1pPr marL="0" indent="0">
              <a:buNone/>
              <a:defRPr sz="3600" b="1"/>
            </a:lvl1pPr>
          </a:lstStyle>
          <a:p>
            <a:pPr lvl="0"/>
            <a:r>
              <a:rPr lang="zh-CN" altLang="en-US" smtClean="0"/>
              <a:t>测试</a:t>
            </a:r>
            <a:endParaRPr lang="zh-CN" altLang="en-US"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image" Target="../media/image7.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矩形 5"/>
          <p:cNvSpPr/>
          <p:nvPr/>
        </p:nvSpPr>
        <p:spPr>
          <a:xfrm>
            <a:off x="0" y="1871980"/>
            <a:ext cx="12200890" cy="1902460"/>
          </a:xfrm>
          <a:prstGeom prst="rect">
            <a:avLst/>
          </a:prstGeom>
          <a:solidFill>
            <a:schemeClr val="bg1">
              <a:alpha val="13000"/>
            </a:schemeClr>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7" name="标题 1"/>
          <p:cNvSpPr>
            <a:spLocks noGrp="1"/>
          </p:cNvSpPr>
          <p:nvPr/>
        </p:nvSpPr>
        <p:spPr>
          <a:xfrm>
            <a:off x="1615440" y="2065020"/>
            <a:ext cx="8454390" cy="16224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ctr"/>
            <a:r>
              <a:rPr lang="zh-CN" altLang="en-US" sz="4800" dirty="0">
                <a:latin typeface="黑体" panose="02010600030101010101" charset="-122"/>
                <a:ea typeface="黑体" panose="02010600030101010101" charset="-122"/>
                <a:cs typeface="黑体" panose="02010600030101010101" charset="-122"/>
              </a:rPr>
              <a:t>第 一 章</a:t>
            </a:r>
            <a:r>
              <a:rPr lang="en-US" altLang="zh-CN" sz="4800" dirty="0">
                <a:latin typeface="黑体" panose="02010600030101010101" charset="-122"/>
                <a:ea typeface="黑体" panose="02010600030101010101" charset="-122"/>
                <a:cs typeface="黑体" panose="02010600030101010101" charset="-122"/>
              </a:rPr>
              <a:t> </a:t>
            </a:r>
            <a:r>
              <a:rPr lang="zh-CN" altLang="en-US" sz="4800" dirty="0">
                <a:latin typeface="黑体" panose="02010600030101010101" charset="-122"/>
                <a:ea typeface="黑体" panose="02010600030101010101" charset="-122"/>
                <a:cs typeface="黑体" panose="02010600030101010101" charset="-122"/>
                <a:sym typeface="+mn-ea"/>
              </a:rPr>
              <a:t>操作系统概论</a:t>
            </a:r>
            <a:endParaRPr lang="zh-CN" altLang="en-US" sz="1800" dirty="0">
              <a:solidFill>
                <a:schemeClr val="accent3"/>
              </a:solidFill>
              <a:latin typeface="黑体" panose="02010600030101010101" charset="-122"/>
              <a:ea typeface="黑体" panose="02010600030101010101" charset="-122"/>
              <a:cs typeface="黑体" panose="02010600030101010101" charset="-122"/>
              <a:sym typeface="+mn-ea"/>
            </a:endParaRPr>
          </a:p>
        </p:txBody>
      </p:sp>
      <p:pic>
        <p:nvPicPr>
          <p:cNvPr id="8" name="图片 7" descr="9db26c9b4fadc5d84c4de0061d9375f1b5bf491d16316-jabknj"/>
          <p:cNvPicPr>
            <a:picLocks noChangeAspect="1"/>
          </p:cNvPicPr>
          <p:nvPr/>
        </p:nvPicPr>
        <p:blipFill>
          <a:blip r:embed="rId2"/>
          <a:stretch>
            <a:fillRect/>
          </a:stretch>
        </p:blipFill>
        <p:spPr>
          <a:xfrm>
            <a:off x="1615440" y="4077335"/>
            <a:ext cx="1489075" cy="1489075"/>
          </a:xfrm>
          <a:prstGeom prst="rect">
            <a:avLst/>
          </a:prstGeom>
        </p:spPr>
      </p:pic>
      <p:sp>
        <p:nvSpPr>
          <p:cNvPr id="12" name="文本框 11"/>
          <p:cNvSpPr txBox="1"/>
          <p:nvPr/>
        </p:nvSpPr>
        <p:spPr>
          <a:xfrm>
            <a:off x="3104515" y="4526280"/>
            <a:ext cx="4203700" cy="907415"/>
          </a:xfrm>
          <a:prstGeom prst="rect">
            <a:avLst/>
          </a:prstGeom>
          <a:noFill/>
        </p:spPr>
        <p:txBody>
          <a:bodyPr wrap="square" rtlCol="0" anchor="t">
            <a:noAutofit/>
          </a:bodyPr>
          <a:p>
            <a:pPr algn="ctr">
              <a:lnSpc>
                <a:spcPct val="200000"/>
              </a:lnSpc>
            </a:pPr>
            <a:r>
              <a:rPr lang="zh-CN" altLang="en-US" sz="2800" dirty="0">
                <a:solidFill>
                  <a:schemeClr val="bg1"/>
                </a:solidFill>
                <a:latin typeface="黑体" panose="02010600030101010101" charset="-122"/>
                <a:ea typeface="黑体" panose="02010600030101010101" charset="-122"/>
                <a:cs typeface="黑体" panose="02010600030101010101" charset="-122"/>
                <a:sym typeface="+mn-ea"/>
              </a:rPr>
              <a:t>主讲老师：</a:t>
            </a:r>
            <a:r>
              <a:rPr lang="en-US" altLang="zh-CN" sz="2800" dirty="0">
                <a:solidFill>
                  <a:schemeClr val="bg1"/>
                </a:solidFill>
                <a:latin typeface="黑体" panose="02010600030101010101" charset="-122"/>
                <a:ea typeface="黑体" panose="02010600030101010101" charset="-122"/>
                <a:cs typeface="黑体" panose="02010600030101010101" charset="-122"/>
                <a:sym typeface="+mn-ea"/>
              </a:rPr>
              <a:t>***</a:t>
            </a:r>
            <a:endParaRPr lang="zh-CN" altLang="en-US" sz="2400" dirty="0">
              <a:solidFill>
                <a:schemeClr val="bg1"/>
              </a:solidFill>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3" name="图片 2" descr="系统"/>
          <p:cNvPicPr>
            <a:picLocks noChangeAspect="1"/>
          </p:cNvPicPr>
          <p:nvPr/>
        </p:nvPicPr>
        <p:blipFill>
          <a:blip r:embed="rId2"/>
          <a:stretch>
            <a:fillRect/>
          </a:stretch>
        </p:blipFill>
        <p:spPr>
          <a:xfrm>
            <a:off x="10488295" y="5723890"/>
            <a:ext cx="833755" cy="833755"/>
          </a:xfrm>
          <a:prstGeom prst="rect">
            <a:avLst/>
          </a:prstGeom>
        </p:spPr>
      </p:pic>
      <p:pic>
        <p:nvPicPr>
          <p:cNvPr id="4" name="图片 3" descr="书本"/>
          <p:cNvPicPr>
            <a:picLocks noChangeAspect="1"/>
          </p:cNvPicPr>
          <p:nvPr/>
        </p:nvPicPr>
        <p:blipFill>
          <a:blip r:embed="rId3"/>
          <a:stretch>
            <a:fillRect/>
          </a:stretch>
        </p:blipFill>
        <p:spPr>
          <a:xfrm>
            <a:off x="791210" y="442595"/>
            <a:ext cx="803910" cy="803910"/>
          </a:xfrm>
          <a:prstGeom prst="rect">
            <a:avLst/>
          </a:prstGeom>
        </p:spPr>
      </p:pic>
      <p:sp>
        <p:nvSpPr>
          <p:cNvPr id="8" name="文本框 7"/>
          <p:cNvSpPr txBox="1"/>
          <p:nvPr/>
        </p:nvSpPr>
        <p:spPr>
          <a:xfrm>
            <a:off x="791210" y="1745615"/>
            <a:ext cx="9491345" cy="4454525"/>
          </a:xfrm>
          <a:prstGeom prst="rect">
            <a:avLst/>
          </a:prstGeom>
          <a:noFill/>
        </p:spPr>
        <p:txBody>
          <a:bodyPr wrap="square" rtlCol="0" anchor="t">
            <a:noAutofit/>
          </a:bodyPr>
          <a:p>
            <a:pPr>
              <a:lnSpc>
                <a:spcPct val="150000"/>
              </a:lnSpc>
              <a:buFont typeface="Wingdings" panose="05000000000000000000" pitchFamily="2" charset="2"/>
              <a:buChar char="p"/>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sp>
        <p:nvSpPr>
          <p:cNvPr id="9"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sym typeface="+mn-ea"/>
              </a:rPr>
              <a:t>例题</a:t>
            </a:r>
            <a:endParaRPr lang="zh-CN" altLang="en-US" sz="4800" dirty="0">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1" name="图片占位符 20"/>
          <p:cNvSpPr>
            <a:spLocks noGrp="1"/>
          </p:cNvSpPr>
          <p:nvPr>
            <p:ph type="pic" idx="14"/>
          </p:nvPr>
        </p:nvSpPr>
        <p:spPr>
          <a:xfrm>
            <a:off x="790575" y="1751965"/>
            <a:ext cx="9491980" cy="4448810"/>
          </a:xfrm>
        </p:spPr>
      </p:sp>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系统"/>
          <p:cNvPicPr>
            <a:picLocks noChangeAspect="1"/>
          </p:cNvPicPr>
          <p:nvPr/>
        </p:nvPicPr>
        <p:blipFill>
          <a:blip r:embed="rId4"/>
          <a:stretch>
            <a:fillRect/>
          </a:stretch>
        </p:blipFill>
        <p:spPr>
          <a:xfrm>
            <a:off x="10488295" y="5723890"/>
            <a:ext cx="833755" cy="833755"/>
          </a:xfrm>
          <a:prstGeom prst="rect">
            <a:avLst/>
          </a:prstGeom>
        </p:spPr>
      </p:pic>
      <p:sp>
        <p:nvSpPr>
          <p:cNvPr id="3"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sym typeface="+mn-ea"/>
              </a:rPr>
              <a:t>本章</a:t>
            </a:r>
            <a:r>
              <a:rPr lang="zh-CN" altLang="en-US" sz="4800" dirty="0">
                <a:latin typeface="黑体" panose="02010600030101010101" charset="-122"/>
                <a:ea typeface="黑体" panose="02010600030101010101" charset="-122"/>
                <a:cs typeface="黑体" panose="02010600030101010101" charset="-122"/>
                <a:sym typeface="+mn-ea"/>
              </a:rPr>
              <a:t>思维导图</a:t>
            </a:r>
            <a:endParaRPr lang="zh-CN" altLang="en-US" sz="4800" dirty="0">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3" name="图片 2" descr="系统"/>
          <p:cNvPicPr>
            <a:picLocks noChangeAspect="1"/>
          </p:cNvPicPr>
          <p:nvPr/>
        </p:nvPicPr>
        <p:blipFill>
          <a:blip r:embed="rId2"/>
          <a:stretch>
            <a:fillRect/>
          </a:stretch>
        </p:blipFill>
        <p:spPr>
          <a:xfrm>
            <a:off x="10488295" y="5723890"/>
            <a:ext cx="833755" cy="833755"/>
          </a:xfrm>
          <a:prstGeom prst="rect">
            <a:avLst/>
          </a:prstGeom>
        </p:spPr>
      </p:pic>
      <p:pic>
        <p:nvPicPr>
          <p:cNvPr id="4" name="图片 3" descr="书本"/>
          <p:cNvPicPr>
            <a:picLocks noChangeAspect="1"/>
          </p:cNvPicPr>
          <p:nvPr/>
        </p:nvPicPr>
        <p:blipFill>
          <a:blip r:embed="rId3"/>
          <a:stretch>
            <a:fillRect/>
          </a:stretch>
        </p:blipFill>
        <p:spPr>
          <a:xfrm>
            <a:off x="791210" y="442595"/>
            <a:ext cx="803910" cy="803910"/>
          </a:xfrm>
          <a:prstGeom prst="rect">
            <a:avLst/>
          </a:prstGeom>
        </p:spPr>
      </p:pic>
      <p:sp>
        <p:nvSpPr>
          <p:cNvPr id="8" name="文本框 7"/>
          <p:cNvSpPr txBox="1"/>
          <p:nvPr/>
        </p:nvSpPr>
        <p:spPr>
          <a:xfrm>
            <a:off x="791210" y="1745615"/>
            <a:ext cx="9491345" cy="4454525"/>
          </a:xfrm>
          <a:prstGeom prst="rect">
            <a:avLst/>
          </a:prstGeom>
          <a:noFill/>
        </p:spPr>
        <p:txBody>
          <a:bodyPr wrap="square" rtlCol="0" anchor="t">
            <a:noAutofit/>
          </a:bodyPr>
          <a:p>
            <a:pPr indent="0">
              <a:lnSpc>
                <a:spcPct val="150000"/>
              </a:lnSpc>
              <a:buNone/>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sp>
        <p:nvSpPr>
          <p:cNvPr id="7"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sym typeface="+mn-ea"/>
              </a:rPr>
              <a:t>总结</a:t>
            </a:r>
            <a:endParaRPr lang="zh-CN" altLang="en-US" sz="4800" dirty="0">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3" name="图片 2" descr="系统"/>
          <p:cNvPicPr>
            <a:picLocks noChangeAspect="1"/>
          </p:cNvPicPr>
          <p:nvPr/>
        </p:nvPicPr>
        <p:blipFill>
          <a:blip r:embed="rId2"/>
          <a:stretch>
            <a:fillRect/>
          </a:stretch>
        </p:blipFill>
        <p:spPr>
          <a:xfrm>
            <a:off x="10488295" y="5723890"/>
            <a:ext cx="833755" cy="833755"/>
          </a:xfrm>
          <a:prstGeom prst="rect">
            <a:avLst/>
          </a:prstGeom>
        </p:spPr>
      </p:pic>
      <p:pic>
        <p:nvPicPr>
          <p:cNvPr id="4" name="图片 3" descr="书本"/>
          <p:cNvPicPr>
            <a:picLocks noChangeAspect="1"/>
          </p:cNvPicPr>
          <p:nvPr/>
        </p:nvPicPr>
        <p:blipFill>
          <a:blip r:embed="rId3"/>
          <a:stretch>
            <a:fillRect/>
          </a:stretch>
        </p:blipFill>
        <p:spPr>
          <a:xfrm>
            <a:off x="791210" y="442595"/>
            <a:ext cx="803910" cy="803910"/>
          </a:xfrm>
          <a:prstGeom prst="rect">
            <a:avLst/>
          </a:prstGeom>
        </p:spPr>
      </p:pic>
      <p:sp>
        <p:nvSpPr>
          <p:cNvPr id="8" name="文本框 7"/>
          <p:cNvSpPr txBox="1"/>
          <p:nvPr/>
        </p:nvSpPr>
        <p:spPr>
          <a:xfrm>
            <a:off x="791210" y="1745615"/>
            <a:ext cx="9491345" cy="4454525"/>
          </a:xfrm>
          <a:prstGeom prst="rect">
            <a:avLst/>
          </a:prstGeom>
          <a:noFill/>
        </p:spPr>
        <p:txBody>
          <a:bodyPr wrap="square" rtlCol="0" anchor="t">
            <a:noAutofit/>
          </a:bodyPr>
          <a:p>
            <a:pPr algn="ctr">
              <a:lnSpc>
                <a:spcPct val="150000"/>
              </a:lnSpc>
              <a:buFont typeface="Wingdings" panose="05000000000000000000" pitchFamily="2" charset="2"/>
              <a:buChar char="p"/>
            </a:pPr>
            <a:endParaRPr lang="zh-CN" altLang="zh-CN" sz="3600" kern="100" dirty="0">
              <a:solidFill>
                <a:schemeClr val="bg1"/>
              </a:solidFill>
              <a:latin typeface="黑体" panose="02010600030101010101" charset="-122"/>
              <a:ea typeface="黑体" panose="02010600030101010101" charset="-122"/>
              <a:sym typeface="+mn-ea"/>
            </a:endParaRPr>
          </a:p>
          <a:p>
            <a:pPr indent="0" algn="ctr">
              <a:lnSpc>
                <a:spcPct val="150000"/>
              </a:lnSpc>
              <a:buNone/>
            </a:pPr>
            <a:endParaRPr lang="zh-CN" altLang="zh-CN" sz="3600" kern="100" dirty="0">
              <a:solidFill>
                <a:schemeClr val="bg1"/>
              </a:solidFill>
              <a:latin typeface="黑体" panose="02010600030101010101" charset="-122"/>
              <a:ea typeface="黑体" panose="02010600030101010101" charset="-122"/>
              <a:sym typeface="+mn-ea"/>
            </a:endParaRPr>
          </a:p>
          <a:p>
            <a:pPr indent="0" algn="ctr">
              <a:lnSpc>
                <a:spcPct val="150000"/>
              </a:lnSpc>
              <a:buFont typeface="Wingdings" panose="05000000000000000000" pitchFamily="2" charset="2"/>
              <a:buNone/>
            </a:pPr>
            <a:r>
              <a:rPr lang="zh-CN" altLang="zh-CN" sz="3600" kern="100" dirty="0">
                <a:solidFill>
                  <a:schemeClr val="bg1"/>
                </a:solidFill>
                <a:latin typeface="黑体" panose="02010600030101010101" charset="-122"/>
                <a:ea typeface="黑体" panose="02010600030101010101" charset="-122"/>
                <a:sym typeface="+mn-ea"/>
              </a:rPr>
              <a:t>谢谢观看</a:t>
            </a:r>
            <a:endParaRPr lang="zh-CN" altLang="zh-CN" sz="3600" kern="100" dirty="0">
              <a:solidFill>
                <a:schemeClr val="bg1"/>
              </a:solidFill>
              <a:latin typeface="黑体" panose="02010600030101010101" charset="-122"/>
              <a:ea typeface="黑体" panose="02010600030101010101" charset="-122"/>
              <a:sym typeface="+mn-ea"/>
            </a:endParaRPr>
          </a:p>
        </p:txBody>
      </p:sp>
      <p:sp>
        <p:nvSpPr>
          <p:cNvPr id="7"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sym typeface="+mn-ea"/>
              </a:rPr>
              <a:t>结束</a:t>
            </a:r>
            <a:endParaRPr lang="zh-CN" altLang="en-US" sz="4800" dirty="0">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文本框 4"/>
          <p:cNvSpPr txBox="1"/>
          <p:nvPr/>
        </p:nvSpPr>
        <p:spPr>
          <a:xfrm>
            <a:off x="786765" y="1864360"/>
            <a:ext cx="3161665" cy="1445260"/>
          </a:xfrm>
          <a:prstGeom prst="rect">
            <a:avLst/>
          </a:prstGeom>
          <a:noFill/>
        </p:spPr>
        <p:txBody>
          <a:bodyPr wrap="square" rtlCol="0" anchor="t">
            <a:spAutoFit/>
          </a:bodyPr>
          <a:p>
            <a:pPr algn="r"/>
            <a:r>
              <a:rPr lang="zh-CN" altLang="en-US" sz="4800" dirty="0">
                <a:solidFill>
                  <a:schemeClr val="bg1"/>
                </a:solidFill>
                <a:latin typeface="黑体" panose="02010600030101010101" charset="-122"/>
                <a:ea typeface="黑体" panose="02010600030101010101" charset="-122"/>
                <a:cs typeface="黑体" panose="02010600030101010101" charset="-122"/>
                <a:sym typeface="+mn-ea"/>
              </a:rPr>
              <a:t>目录</a:t>
            </a:r>
            <a:endParaRPr lang="zh-CN" altLang="en-US" sz="5400" dirty="0">
              <a:solidFill>
                <a:schemeClr val="bg1"/>
              </a:solidFill>
              <a:latin typeface="黑体" panose="02010600030101010101" charset="-122"/>
              <a:ea typeface="黑体" panose="02010600030101010101" charset="-122"/>
              <a:cs typeface="黑体" panose="02010600030101010101" charset="-122"/>
              <a:sym typeface="+mn-ea"/>
            </a:endParaRPr>
          </a:p>
          <a:p>
            <a:pPr algn="r"/>
            <a:r>
              <a:rPr lang="en-US" altLang="zh-CN" sz="4000" dirty="0">
                <a:solidFill>
                  <a:schemeClr val="bg1"/>
                </a:solidFill>
                <a:latin typeface="黑体" panose="02010600030101010101" charset="-122"/>
                <a:ea typeface="黑体" panose="02010600030101010101" charset="-122"/>
                <a:cs typeface="黑体" panose="02010600030101010101" charset="-122"/>
                <a:sym typeface="+mn-ea"/>
              </a:rPr>
              <a:t>CONTENTS</a:t>
            </a:r>
            <a:endParaRPr lang="en-US" altLang="zh-CN" sz="4000" dirty="0">
              <a:solidFill>
                <a:schemeClr val="bg1"/>
              </a:solidFill>
              <a:latin typeface="黑体" panose="02010600030101010101" charset="-122"/>
              <a:ea typeface="黑体" panose="02010600030101010101" charset="-122"/>
              <a:cs typeface="黑体" panose="02010600030101010101" charset="-122"/>
              <a:sym typeface="+mn-ea"/>
            </a:endParaRPr>
          </a:p>
        </p:txBody>
      </p:sp>
      <p:cxnSp>
        <p:nvCxnSpPr>
          <p:cNvPr id="11" name="直接连接符 10"/>
          <p:cNvCxnSpPr/>
          <p:nvPr/>
        </p:nvCxnSpPr>
        <p:spPr>
          <a:xfrm>
            <a:off x="4149725" y="1965960"/>
            <a:ext cx="0" cy="2831465"/>
          </a:xfrm>
          <a:prstGeom prst="line">
            <a:avLst/>
          </a:prstGeom>
          <a:ln w="41275">
            <a:solidFill>
              <a:srgbClr val="FAFAFA"/>
            </a:solidFill>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4658360" y="1682750"/>
            <a:ext cx="3629025" cy="3169285"/>
          </a:xfrm>
          <a:prstGeom prst="rect">
            <a:avLst/>
          </a:prstGeom>
          <a:noFill/>
        </p:spPr>
        <p:txBody>
          <a:bodyPr wrap="square" rtlCol="0" anchor="ctr" anchorCtr="0">
            <a:spAutoFit/>
          </a:bodyPr>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第一节  </a:t>
            </a:r>
            <a:r>
              <a:rPr lang="en-US" altLang="zh-CN" sz="2000" dirty="0">
                <a:solidFill>
                  <a:schemeClr val="bg1"/>
                </a:solidFill>
                <a:latin typeface="黑体" panose="02010600030101010101" charset="-122"/>
                <a:ea typeface="黑体" panose="02010600030101010101" charset="-122"/>
                <a:cs typeface="黑体" panose="02010600030101010101" charset="-122"/>
                <a:sym typeface="+mn-ea"/>
              </a:rPr>
              <a:t> </a:t>
            </a: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操作系统的概念</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第二节   操作系统的发展</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第三节   操作系统分类</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第四节   操作系统设计</a:t>
            </a:r>
            <a:endParaRPr lang="en-US" altLang="zh-CN" sz="2000" dirty="0">
              <a:solidFill>
                <a:schemeClr val="bg1"/>
              </a:solidFill>
              <a:latin typeface="黑体" panose="02010600030101010101" charset="-122"/>
              <a:ea typeface="黑体" panose="02010600030101010101" charset="-122"/>
              <a:cs typeface="黑体" panose="02010600030101010101" charset="-122"/>
            </a:endParaRPr>
          </a:p>
          <a:p>
            <a:pPr>
              <a:lnSpc>
                <a:spcPct val="200000"/>
              </a:lnSpc>
            </a:pPr>
            <a:r>
              <a:rPr lang="zh-CN" altLang="en-US" sz="2000" dirty="0">
                <a:solidFill>
                  <a:schemeClr val="bg1"/>
                </a:solidFill>
                <a:latin typeface="黑体" panose="02010600030101010101" charset="-122"/>
                <a:ea typeface="黑体" panose="02010600030101010101" charset="-122"/>
                <a:cs typeface="黑体" panose="02010600030101010101" charset="-122"/>
                <a:sym typeface="+mn-ea"/>
              </a:rPr>
              <a:t>第五节   操作系统启动</a:t>
            </a:r>
            <a:endParaRPr lang="zh-CN" altLang="en-US" sz="2000" dirty="0">
              <a:solidFill>
                <a:schemeClr val="bg1"/>
              </a:solidFill>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642620" y="273050"/>
            <a:ext cx="4720590" cy="829945"/>
          </a:xfrm>
          <a:prstGeom prst="rect">
            <a:avLst/>
          </a:prstGeom>
          <a:noFill/>
        </p:spPr>
        <p:txBody>
          <a:bodyPr wrap="square" rtlCol="0">
            <a:spAutoFit/>
          </a:bodyPr>
          <a:p>
            <a:r>
              <a:rPr lang="zh-CN" altLang="en-US" sz="4800">
                <a:solidFill>
                  <a:schemeClr val="bg1"/>
                </a:solidFill>
                <a:latin typeface="黑体" panose="02010600030101010101" charset="-122"/>
                <a:ea typeface="黑体" panose="02010600030101010101" charset="-122"/>
              </a:rPr>
              <a:t>学习目的与要求</a:t>
            </a:r>
            <a:endParaRPr lang="zh-CN" altLang="en-US" sz="4800">
              <a:solidFill>
                <a:schemeClr val="bg1"/>
              </a:solidFill>
              <a:latin typeface="黑体" panose="02010600030101010101" charset="-122"/>
              <a:ea typeface="黑体" panose="02010600030101010101" charset="-122"/>
            </a:endParaRPr>
          </a:p>
        </p:txBody>
      </p:sp>
      <p:cxnSp>
        <p:nvCxnSpPr>
          <p:cNvPr id="17" name="直接连接符 16"/>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13" name="图片 12" descr="b3bfcdd22dec8ea6f35e0fcb7b2b407c544e4d6643ec-5wJT3o_fw1200"/>
          <p:cNvPicPr>
            <a:picLocks noChangeAspect="1"/>
          </p:cNvPicPr>
          <p:nvPr/>
        </p:nvPicPr>
        <p:blipFill>
          <a:blip r:embed="rId2"/>
          <a:stretch>
            <a:fillRect/>
          </a:stretch>
        </p:blipFill>
        <p:spPr>
          <a:xfrm>
            <a:off x="5223510" y="259715"/>
            <a:ext cx="553720" cy="843280"/>
          </a:xfrm>
          <a:prstGeom prst="rect">
            <a:avLst/>
          </a:prstGeom>
        </p:spPr>
      </p:pic>
      <p:sp>
        <p:nvSpPr>
          <p:cNvPr id="6" name="内容占位符 5"/>
          <p:cNvSpPr>
            <a:spLocks noGrp="1"/>
          </p:cNvSpPr>
          <p:nvPr/>
        </p:nvSpPr>
        <p:spPr>
          <a:xfrm>
            <a:off x="642910" y="1636703"/>
            <a:ext cx="6786610" cy="3929072"/>
          </a:xfrm>
          <a:prstGeom prst="rect">
            <a:avLst/>
          </a:prstGeom>
        </p:spPr>
        <p:txBody>
          <a:bodyPr vert="horz" lIns="90000" tIns="46800" rIns="90000" bIns="46800" rtlCol="0">
            <a:normAutofit fontScale="32500" lnSpcReduction="20000"/>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理解计算机系统的组成；</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熟悉操作系统的基本概念、作用和特征；</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掌握操作系统的体系结构和基本功能；</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理解计算机操作系统按照不同应用方式的种类划分；</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了解操作系统的发展过程；</a:t>
            </a:r>
            <a:endParaRPr lang="en-US" altLang="zh-CN"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熟悉常用操作系统的结构设计方法；</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r>
              <a:rPr lang="zh-CN" altLang="en-US" sz="5500" dirty="0">
                <a:solidFill>
                  <a:schemeClr val="bg1"/>
                </a:solidFill>
                <a:latin typeface="黑体" panose="02010600030101010101" charset="-122"/>
                <a:ea typeface="黑体" panose="02010600030101010101" charset="-122"/>
                <a:sym typeface="+mn-ea"/>
              </a:rPr>
              <a:t>了解操作系统的启动过程。</a:t>
            </a:r>
            <a:endParaRPr lang="zh-CN" altLang="en-US" sz="55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endParaRPr lang="zh-CN" altLang="en-US" dirty="0">
              <a:latin typeface="黑体" panose="02010600030101010101" charset="-122"/>
              <a:ea typeface="黑体" panose="0201060003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6" name="内容占位符 5"/>
          <p:cNvSpPr>
            <a:spLocks noGrp="1"/>
          </p:cNvSpPr>
          <p:nvPr/>
        </p:nvSpPr>
        <p:spPr>
          <a:xfrm>
            <a:off x="642620" y="1636395"/>
            <a:ext cx="8966835" cy="3929380"/>
          </a:xfrm>
          <a:prstGeom prst="rect">
            <a:avLst/>
          </a:prstGeom>
        </p:spPr>
        <p:txBody>
          <a:bodyPr vert="horz" lIns="90000" tIns="46800" rIns="90000" bIns="46800" rtlCol="0">
            <a:normAutofit/>
          </a:bodyPr>
          <a:lstStyle>
            <a:lvl1pPr marL="0" indent="0" algn="ctr" defTabSz="914400" rtl="0" eaLnBrk="1" fontAlgn="auto" latinLnBrk="0" hangingPunct="1">
              <a:lnSpc>
                <a:spcPct val="110000"/>
              </a:lnSpc>
              <a:spcBef>
                <a:spcPts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mn-lt"/>
                <a:ea typeface="+mn-ea"/>
                <a:cs typeface="+mn-cs"/>
              </a:defRPr>
            </a:lvl1pPr>
            <a:lvl2pPr marL="457200" indent="0" algn="ctr" defTabSz="914400" rtl="0" eaLnBrk="1" fontAlgn="auto" latinLnBrk="0" hangingPunct="1">
              <a:lnSpc>
                <a:spcPct val="120000"/>
              </a:lnSpc>
              <a:spcBef>
                <a:spcPts val="0"/>
              </a:spcBef>
              <a:spcAft>
                <a:spcPts val="600"/>
              </a:spcAft>
              <a:buFont typeface="Arial" panose="020B0604020202020204" pitchFamily="34" charset="0"/>
              <a:buNone/>
              <a:tabLst>
                <a:tab pos="1609725" algn="l"/>
                <a:tab pos="1609725" algn="l"/>
                <a:tab pos="1609725" algn="l"/>
                <a:tab pos="1609725" algn="l"/>
              </a:tabLst>
              <a:defRPr sz="2000" u="none" strike="noStrike" kern="1200" cap="none" spc="150" normalizeH="0" baseline="0">
                <a:solidFill>
                  <a:schemeClr val="tx1">
                    <a:lumMod val="65000"/>
                    <a:lumOff val="35000"/>
                  </a:schemeClr>
                </a:solidFill>
                <a:uFillTx/>
                <a:latin typeface="+mn-lt"/>
                <a:ea typeface="+mn-ea"/>
                <a:cs typeface="+mn-cs"/>
              </a:defRPr>
            </a:lvl2pPr>
            <a:lvl3pPr marL="914400" indent="0" algn="ctr" defTabSz="914400" rtl="0" eaLnBrk="1" fontAlgn="auto" latinLnBrk="0" hangingPunct="1">
              <a:lnSpc>
                <a:spcPct val="120000"/>
              </a:lnSpc>
              <a:spcBef>
                <a:spcPts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mn-lt"/>
                <a:ea typeface="+mn-ea"/>
                <a:cs typeface="+mn-cs"/>
              </a:defRPr>
            </a:lvl3pPr>
            <a:lvl4pPr marL="1371600" indent="0" algn="ctr" defTabSz="914400" rtl="0" eaLnBrk="1" fontAlgn="auto" latinLnBrk="0" hangingPunct="1">
              <a:lnSpc>
                <a:spcPct val="120000"/>
              </a:lnSpc>
              <a:spcBef>
                <a:spcPts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mn-lt"/>
                <a:ea typeface="+mn-ea"/>
                <a:cs typeface="+mn-cs"/>
              </a:defRPr>
            </a:lvl4pPr>
            <a:lvl5pPr marL="1828800" indent="0" algn="ctr" defTabSz="914400" rtl="0" eaLnBrk="1" fontAlgn="auto" latinLnBrk="0" hangingPunct="1">
              <a:lnSpc>
                <a:spcPct val="120000"/>
              </a:lnSpc>
              <a:spcBef>
                <a:spcPts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0030101010101" charset="-122"/>
                <a:ea typeface="黑体" panose="02010600030101010101" charset="-122"/>
                <a:sym typeface="+mn-ea"/>
              </a:rPr>
              <a:t>本章的重点是掌握操作系统的定义要点以及操作系统在计算机应用中的地位和作用，熟悉其特征。</a:t>
            </a:r>
            <a:endParaRPr lang="zh-CN" altLang="en-US" sz="1800" dirty="0">
              <a:solidFill>
                <a:schemeClr val="bg1"/>
              </a:solidFill>
              <a:latin typeface="黑体" panose="02010600030101010101" charset="-122"/>
              <a:ea typeface="黑体" panose="02010600030101010101" charset="-122"/>
              <a:sym typeface="+mn-ea"/>
            </a:endParaRPr>
          </a:p>
          <a:p>
            <a:pPr marL="285750" indent="-285750" algn="l" fontAlgn="auto">
              <a:lnSpc>
                <a:spcPct val="200000"/>
              </a:lnSpc>
              <a:buFont typeface="Wingdings" panose="05000000000000000000" charset="0"/>
              <a:buChar char="u"/>
            </a:pPr>
            <a:r>
              <a:rPr lang="zh-CN" altLang="en-US" sz="1800" dirty="0">
                <a:solidFill>
                  <a:schemeClr val="bg1"/>
                </a:solidFill>
                <a:latin typeface="黑体" panose="02010600030101010101" charset="-122"/>
                <a:ea typeface="黑体" panose="02010600030101010101" charset="-122"/>
                <a:sym typeface="+mn-ea"/>
              </a:rPr>
              <a:t>本章难点是对操作系统结构的理解。</a:t>
            </a:r>
            <a:endParaRPr lang="zh-CN" altLang="en-US" sz="1800" dirty="0">
              <a:solidFill>
                <a:schemeClr val="bg1"/>
              </a:solidFill>
              <a:latin typeface="黑体" panose="02010600030101010101" charset="-122"/>
              <a:ea typeface="黑体" panose="02010600030101010101" charset="-122"/>
              <a:sym typeface="+mn-ea"/>
            </a:endParaRPr>
          </a:p>
          <a:p>
            <a:pPr marL="285750" indent="-285750" algn="l" fontAlgn="auto">
              <a:lnSpc>
                <a:spcPct val="170000"/>
              </a:lnSpc>
              <a:buFont typeface="Wingdings" panose="05000000000000000000" pitchFamily="2" charset="2"/>
              <a:buChar char="p"/>
            </a:pPr>
            <a:endParaRPr lang="zh-CN" altLang="en-US" sz="1800" dirty="0">
              <a:solidFill>
                <a:schemeClr val="bg1"/>
              </a:solidFill>
              <a:latin typeface="黑体" panose="02010600030101010101" charset="-122"/>
              <a:ea typeface="黑体" panose="02010600030101010101" charset="-122"/>
              <a:sym typeface="+mn-ea"/>
            </a:endParaRPr>
          </a:p>
        </p:txBody>
      </p:sp>
      <p:sp>
        <p:nvSpPr>
          <p:cNvPr id="8" name="文本框 7"/>
          <p:cNvSpPr txBox="1"/>
          <p:nvPr/>
        </p:nvSpPr>
        <p:spPr>
          <a:xfrm>
            <a:off x="642620" y="273050"/>
            <a:ext cx="3450590" cy="829945"/>
          </a:xfrm>
          <a:prstGeom prst="rect">
            <a:avLst/>
          </a:prstGeom>
          <a:noFill/>
        </p:spPr>
        <p:txBody>
          <a:bodyPr wrap="square" rtlCol="0">
            <a:spAutoFit/>
          </a:bodyPr>
          <a:p>
            <a:r>
              <a:rPr lang="zh-CN" altLang="en-US" sz="4800">
                <a:solidFill>
                  <a:schemeClr val="bg1"/>
                </a:solidFill>
                <a:latin typeface="黑体" panose="02010600030101010101" charset="-122"/>
                <a:ea typeface="黑体" panose="02010600030101010101" charset="-122"/>
              </a:rPr>
              <a:t>重点与难点</a:t>
            </a:r>
            <a:endParaRPr lang="zh-CN" altLang="en-US" sz="4800">
              <a:solidFill>
                <a:schemeClr val="bg1"/>
              </a:solidFill>
              <a:latin typeface="黑体" panose="02010600030101010101" charset="-122"/>
              <a:ea typeface="黑体" panose="02010600030101010101" charset="-122"/>
            </a:endParaRPr>
          </a:p>
        </p:txBody>
      </p:sp>
      <p:pic>
        <p:nvPicPr>
          <p:cNvPr id="3" name="图片 2" descr="a173635da1947a8285befe8bb0cddbe1f95f7d018a6d-6cDyW8_fw1200"/>
          <p:cNvPicPr>
            <a:picLocks noChangeAspect="1"/>
          </p:cNvPicPr>
          <p:nvPr/>
        </p:nvPicPr>
        <p:blipFill>
          <a:blip r:embed="rId2"/>
          <a:stretch>
            <a:fillRect/>
          </a:stretch>
        </p:blipFill>
        <p:spPr>
          <a:xfrm>
            <a:off x="4093210" y="274955"/>
            <a:ext cx="1186180" cy="762635"/>
          </a:xfrm>
          <a:prstGeom prst="rect">
            <a:avLst/>
          </a:prstGeom>
        </p:spPr>
      </p:pic>
      <p:cxnSp>
        <p:nvCxnSpPr>
          <p:cNvPr id="5" name="直接连接符 4"/>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8" name="文本框 7"/>
          <p:cNvSpPr txBox="1"/>
          <p:nvPr/>
        </p:nvSpPr>
        <p:spPr>
          <a:xfrm>
            <a:off x="2334260" y="2892425"/>
            <a:ext cx="7132320" cy="829945"/>
          </a:xfrm>
          <a:prstGeom prst="rect">
            <a:avLst/>
          </a:prstGeom>
          <a:noFill/>
        </p:spPr>
        <p:txBody>
          <a:bodyPr wrap="square" rtlCol="0">
            <a:spAutoFit/>
          </a:bodyPr>
          <a:p>
            <a:r>
              <a:rPr lang="zh-CN" altLang="en-US" sz="4800">
                <a:solidFill>
                  <a:schemeClr val="bg1"/>
                </a:solidFill>
                <a:latin typeface="黑体" panose="02010600030101010101" charset="-122"/>
                <a:ea typeface="黑体" panose="02010600030101010101" charset="-122"/>
              </a:rPr>
              <a:t>第一节</a:t>
            </a:r>
            <a:r>
              <a:rPr lang="en-US" altLang="zh-CN" sz="4800">
                <a:solidFill>
                  <a:schemeClr val="bg1"/>
                </a:solidFill>
                <a:latin typeface="黑体" panose="02010600030101010101" charset="-122"/>
                <a:ea typeface="黑体" panose="02010600030101010101" charset="-122"/>
              </a:rPr>
              <a:t> </a:t>
            </a:r>
            <a:r>
              <a:rPr lang="zh-CN" altLang="en-US" sz="4800">
                <a:solidFill>
                  <a:schemeClr val="bg1"/>
                </a:solidFill>
                <a:latin typeface="黑体" panose="02010600030101010101" charset="-122"/>
                <a:ea typeface="黑体" panose="02010600030101010101" charset="-122"/>
              </a:rPr>
              <a:t>操作系统的概念</a:t>
            </a:r>
            <a:endParaRPr lang="zh-CN" altLang="en-US" sz="4800">
              <a:solidFill>
                <a:schemeClr val="bg1"/>
              </a:solidFill>
              <a:latin typeface="黑体" panose="02010600030101010101" charset="-122"/>
              <a:ea typeface="黑体" panose="02010600030101010101" charset="-122"/>
            </a:endParaRPr>
          </a:p>
        </p:txBody>
      </p:sp>
      <p:pic>
        <p:nvPicPr>
          <p:cNvPr id="26" name="图片 25" descr="9db26c9b4fadc5d84c4de0061d9375f1b5bf491d16316-jabknj"/>
          <p:cNvPicPr>
            <a:picLocks noChangeAspect="1"/>
          </p:cNvPicPr>
          <p:nvPr/>
        </p:nvPicPr>
        <p:blipFill>
          <a:blip r:embed="rId2"/>
          <a:stretch>
            <a:fillRect/>
          </a:stretch>
        </p:blipFill>
        <p:spPr>
          <a:xfrm>
            <a:off x="845185" y="2501265"/>
            <a:ext cx="1489075" cy="14890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9" name="图片 8" descr="系统"/>
          <p:cNvPicPr>
            <a:picLocks noChangeAspect="1"/>
          </p:cNvPicPr>
          <p:nvPr/>
        </p:nvPicPr>
        <p:blipFill>
          <a:blip r:embed="rId4"/>
          <a:stretch>
            <a:fillRect/>
          </a:stretch>
        </p:blipFill>
        <p:spPr>
          <a:xfrm>
            <a:off x="10488295" y="5723890"/>
            <a:ext cx="833755" cy="833755"/>
          </a:xfrm>
          <a:prstGeom prst="rect">
            <a:avLst/>
          </a:prstGeom>
        </p:spPr>
      </p:pic>
      <p:sp>
        <p:nvSpPr>
          <p:cNvPr id="7"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rPr>
              <a:t>第一节</a:t>
            </a:r>
            <a:r>
              <a:rPr lang="en-US" altLang="zh-CN" sz="4800" dirty="0">
                <a:latin typeface="黑体" panose="02010600030101010101" charset="-122"/>
                <a:ea typeface="黑体" panose="02010600030101010101" charset="-122"/>
                <a:cs typeface="黑体" panose="02010600030101010101" charset="-122"/>
              </a:rPr>
              <a:t> </a:t>
            </a:r>
            <a:r>
              <a:rPr lang="zh-CN" altLang="en-US" sz="4800" dirty="0">
                <a:latin typeface="黑体" panose="02010600030101010101" charset="-122"/>
                <a:ea typeface="黑体" panose="02010600030101010101" charset="-122"/>
                <a:cs typeface="黑体" panose="02010600030101010101" charset="-122"/>
                <a:sym typeface="+mn-ea"/>
              </a:rPr>
              <a:t>操作系统的</a:t>
            </a:r>
            <a:r>
              <a:rPr lang="zh-CN" altLang="en-US" sz="4800" dirty="0">
                <a:latin typeface="黑体" panose="02010600030101010101" charset="-122"/>
                <a:ea typeface="黑体" panose="02010600030101010101" charset="-122"/>
                <a:cs typeface="黑体" panose="02010600030101010101" charset="-122"/>
                <a:sym typeface="+mn-ea"/>
              </a:rPr>
              <a:t>概念</a:t>
            </a:r>
            <a:endParaRPr lang="zh-CN" altLang="en-US" sz="4800" dirty="0">
              <a:latin typeface="黑体" panose="02010600030101010101" charset="-122"/>
              <a:ea typeface="黑体" panose="02010600030101010101" charset="-122"/>
              <a:cs typeface="黑体" panose="02010600030101010101" charset="-122"/>
              <a:sym typeface="+mn-ea"/>
            </a:endParaRPr>
          </a:p>
        </p:txBody>
      </p:sp>
      <p:sp>
        <p:nvSpPr>
          <p:cNvPr id="4" name="文本框 3"/>
          <p:cNvSpPr txBox="1"/>
          <p:nvPr/>
        </p:nvSpPr>
        <p:spPr>
          <a:xfrm>
            <a:off x="791210" y="1745615"/>
            <a:ext cx="9491345" cy="4454525"/>
          </a:xfrm>
          <a:prstGeom prst="rect">
            <a:avLst/>
          </a:prstGeom>
          <a:noFill/>
        </p:spPr>
        <p:txBody>
          <a:bodyPr wrap="square" rtlCol="0" anchor="t">
            <a:noAutofit/>
          </a:bodyPr>
          <a:p>
            <a:pPr>
              <a:lnSpc>
                <a:spcPct val="150000"/>
              </a:lnSpc>
              <a:buFont typeface="Wingdings" panose="05000000000000000000" pitchFamily="2" charset="2"/>
              <a:buChar char="p"/>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791210" y="2543175"/>
            <a:ext cx="9491345" cy="3656965"/>
          </a:xfrm>
          <a:prstGeom prst="rect">
            <a:avLst/>
          </a:prstGeom>
          <a:noFill/>
        </p:spPr>
        <p:txBody>
          <a:bodyPr wrap="square" rtlCol="0" anchor="t">
            <a:noAutofit/>
          </a:bodyPr>
          <a:p>
            <a:pPr>
              <a:lnSpc>
                <a:spcPct val="150000"/>
              </a:lnSpc>
              <a:buFont typeface="Wingdings" panose="05000000000000000000" pitchFamily="2" charset="2"/>
              <a:buChar char="p"/>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pic>
        <p:nvPicPr>
          <p:cNvPr id="9" name="图片 8" descr="系统"/>
          <p:cNvPicPr>
            <a:picLocks noChangeAspect="1"/>
          </p:cNvPicPr>
          <p:nvPr/>
        </p:nvPicPr>
        <p:blipFill>
          <a:blip r:embed="rId4"/>
          <a:stretch>
            <a:fillRect/>
          </a:stretch>
        </p:blipFill>
        <p:spPr>
          <a:xfrm>
            <a:off x="10488295" y="5723890"/>
            <a:ext cx="833755" cy="833755"/>
          </a:xfrm>
          <a:prstGeom prst="rect">
            <a:avLst/>
          </a:prstGeom>
        </p:spPr>
      </p:pic>
      <p:sp>
        <p:nvSpPr>
          <p:cNvPr id="11" name="文本框 10"/>
          <p:cNvSpPr txBox="1"/>
          <p:nvPr/>
        </p:nvSpPr>
        <p:spPr>
          <a:xfrm>
            <a:off x="791210" y="1767840"/>
            <a:ext cx="9952355" cy="471170"/>
          </a:xfrm>
          <a:prstGeom prst="rect">
            <a:avLst/>
          </a:prstGeom>
          <a:noFill/>
        </p:spPr>
        <p:txBody>
          <a:bodyPr wrap="square" rtlCol="0">
            <a:noAutofit/>
          </a:bodyPr>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一、计算机系统</a:t>
            </a:r>
            <a:endParaRPr lang="zh-CN" altLang="en-US" sz="4800">
              <a:solidFill>
                <a:schemeClr val="bg1"/>
              </a:solidFill>
              <a:latin typeface="黑体" panose="02010600030101010101" charset="-122"/>
              <a:ea typeface="黑体" panose="02010600030101010101" charset="-122"/>
            </a:endParaRPr>
          </a:p>
        </p:txBody>
      </p:sp>
      <p:sp>
        <p:nvSpPr>
          <p:cNvPr id="7"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rPr>
              <a:t>第一节</a:t>
            </a:r>
            <a:r>
              <a:rPr lang="en-US" altLang="zh-CN" sz="4800" dirty="0">
                <a:latin typeface="黑体" panose="02010600030101010101" charset="-122"/>
                <a:ea typeface="黑体" panose="02010600030101010101" charset="-122"/>
                <a:cs typeface="黑体" panose="02010600030101010101" charset="-122"/>
              </a:rPr>
              <a:t> </a:t>
            </a:r>
            <a:r>
              <a:rPr lang="zh-CN" altLang="en-US" sz="4800" dirty="0">
                <a:latin typeface="黑体" panose="02010600030101010101" charset="-122"/>
                <a:ea typeface="黑体" panose="02010600030101010101" charset="-122"/>
                <a:cs typeface="黑体" panose="02010600030101010101" charset="-122"/>
                <a:sym typeface="+mn-ea"/>
              </a:rPr>
              <a:t>操作系统的</a:t>
            </a:r>
            <a:r>
              <a:rPr lang="zh-CN" altLang="en-US" sz="4800" dirty="0">
                <a:latin typeface="黑体" panose="02010600030101010101" charset="-122"/>
                <a:ea typeface="黑体" panose="02010600030101010101" charset="-122"/>
                <a:cs typeface="黑体" panose="02010600030101010101" charset="-122"/>
                <a:sym typeface="+mn-ea"/>
              </a:rPr>
              <a:t>概念</a:t>
            </a:r>
            <a:endParaRPr lang="zh-CN" altLang="en-US" sz="4800" dirty="0">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791210" y="1745615"/>
            <a:ext cx="9491345" cy="4454525"/>
          </a:xfrm>
          <a:prstGeom prst="rect">
            <a:avLst/>
          </a:prstGeom>
          <a:noFill/>
        </p:spPr>
        <p:txBody>
          <a:bodyPr wrap="square" rtlCol="0" anchor="t">
            <a:noAutofit/>
          </a:bodyPr>
          <a:p>
            <a:pPr>
              <a:lnSpc>
                <a:spcPct val="150000"/>
              </a:lnSpc>
              <a:buFont typeface="Wingdings" panose="05000000000000000000" pitchFamily="2" charset="2"/>
              <a:buChar char="p"/>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sp>
        <p:nvSpPr>
          <p:cNvPr id="21" name="图片占位符 20"/>
          <p:cNvSpPr>
            <a:spLocks noGrp="1"/>
          </p:cNvSpPr>
          <p:nvPr>
            <p:ph type="pic" idx="14"/>
          </p:nvPr>
        </p:nvSpPr>
        <p:spPr>
          <a:xfrm>
            <a:off x="790575" y="3563620"/>
            <a:ext cx="6683375" cy="2637155"/>
          </a:xfrm>
        </p:spPr>
      </p:sp>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9" name="图片 8" descr="系统"/>
          <p:cNvPicPr>
            <a:picLocks noChangeAspect="1"/>
          </p:cNvPicPr>
          <p:nvPr/>
        </p:nvPicPr>
        <p:blipFill>
          <a:blip r:embed="rId4"/>
          <a:stretch>
            <a:fillRect/>
          </a:stretch>
        </p:blipFill>
        <p:spPr>
          <a:xfrm>
            <a:off x="10488295" y="5723890"/>
            <a:ext cx="833755" cy="833755"/>
          </a:xfrm>
          <a:prstGeom prst="rect">
            <a:avLst/>
          </a:prstGeom>
        </p:spPr>
      </p:pic>
      <p:sp>
        <p:nvSpPr>
          <p:cNvPr id="7"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rPr>
              <a:t>第一节</a:t>
            </a:r>
            <a:r>
              <a:rPr lang="en-US" altLang="zh-CN" sz="4800" dirty="0">
                <a:latin typeface="黑体" panose="02010600030101010101" charset="-122"/>
                <a:ea typeface="黑体" panose="02010600030101010101" charset="-122"/>
                <a:cs typeface="黑体" panose="02010600030101010101" charset="-122"/>
              </a:rPr>
              <a:t> </a:t>
            </a:r>
            <a:r>
              <a:rPr lang="zh-CN" altLang="en-US" sz="4800" dirty="0">
                <a:latin typeface="黑体" panose="02010600030101010101" charset="-122"/>
                <a:ea typeface="黑体" panose="02010600030101010101" charset="-122"/>
                <a:cs typeface="黑体" panose="02010600030101010101" charset="-122"/>
                <a:sym typeface="+mn-ea"/>
              </a:rPr>
              <a:t>操作系统的</a:t>
            </a:r>
            <a:r>
              <a:rPr lang="zh-CN" altLang="en-US" sz="4800" dirty="0">
                <a:latin typeface="黑体" panose="02010600030101010101" charset="-122"/>
                <a:ea typeface="黑体" panose="02010600030101010101" charset="-122"/>
                <a:cs typeface="黑体" panose="02010600030101010101" charset="-122"/>
                <a:sym typeface="+mn-ea"/>
              </a:rPr>
              <a:t>概念</a:t>
            </a:r>
            <a:endParaRPr lang="zh-CN" altLang="en-US" sz="4800" dirty="0">
              <a:latin typeface="黑体" panose="02010600030101010101" charset="-122"/>
              <a:ea typeface="黑体" panose="02010600030101010101" charset="-122"/>
              <a:cs typeface="黑体" panose="0201060003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10" name="文本框 9"/>
          <p:cNvSpPr txBox="1"/>
          <p:nvPr/>
        </p:nvSpPr>
        <p:spPr>
          <a:xfrm>
            <a:off x="791210" y="2527935"/>
            <a:ext cx="9491345" cy="3672205"/>
          </a:xfrm>
          <a:prstGeom prst="rect">
            <a:avLst/>
          </a:prstGeom>
          <a:noFill/>
        </p:spPr>
        <p:txBody>
          <a:bodyPr wrap="square" rtlCol="0" anchor="t">
            <a:noAutofit/>
          </a:bodyPr>
          <a:p>
            <a:pPr>
              <a:lnSpc>
                <a:spcPct val="150000"/>
              </a:lnSpc>
              <a:buFont typeface="Wingdings" panose="05000000000000000000" pitchFamily="2" charset="2"/>
              <a:buChar char="p"/>
            </a:pPr>
            <a:r>
              <a:rPr lang="zh-CN" altLang="zh-CN" kern="100" dirty="0">
                <a:solidFill>
                  <a:schemeClr val="bg1"/>
                </a:solidFill>
                <a:latin typeface="黑体" panose="02010600030101010101" charset="-122"/>
                <a:ea typeface="黑体" panose="02010600030101010101" charset="-122"/>
                <a:cs typeface="Times New Roman" panose="02020603050405020304" pitchFamily="18" charset="0"/>
                <a:sym typeface="+mn-ea"/>
              </a:rPr>
              <a:t>计算机系统是一种按用户的要求接收和存储信息、自动进行数据处理并输出结果信息的系统</a:t>
            </a:r>
            <a:r>
              <a:rPr lang="zh-CN" altLang="en-US" kern="100" dirty="0">
                <a:solidFill>
                  <a:schemeClr val="bg1"/>
                </a:solidFill>
                <a:latin typeface="黑体" panose="02010600030101010101" charset="-122"/>
                <a:ea typeface="黑体" panose="02010600030101010101" charset="-122"/>
                <a:cs typeface="Times New Roman" panose="02020603050405020304" pitchFamily="18" charset="0"/>
                <a:sym typeface="+mn-ea"/>
              </a:rPr>
              <a:t>，</a:t>
            </a:r>
            <a:r>
              <a:rPr lang="zh-CN" altLang="zh-CN" kern="100" dirty="0">
                <a:solidFill>
                  <a:schemeClr val="bg1"/>
                </a:solidFill>
                <a:latin typeface="黑体" panose="02010600030101010101" charset="-122"/>
                <a:ea typeface="黑体" panose="02010600030101010101" charset="-122"/>
                <a:sym typeface="+mn-ea"/>
              </a:rPr>
              <a:t>包括硬件（子）系统和软件（子）系统。</a:t>
            </a:r>
            <a:endParaRPr lang="zh-CN" altLang="zh-CN" kern="100" dirty="0">
              <a:solidFill>
                <a:schemeClr val="bg1"/>
              </a:solidFill>
              <a:latin typeface="黑体" panose="02010600030101010101" charset="-122"/>
              <a:ea typeface="黑体" panose="02010600030101010101" charset="-122"/>
              <a:sym typeface="+mn-ea"/>
            </a:endParaRPr>
          </a:p>
        </p:txBody>
      </p:sp>
      <p:sp>
        <p:nvSpPr>
          <p:cNvPr id="21" name="图片占位符 20"/>
          <p:cNvSpPr>
            <a:spLocks noGrp="1"/>
          </p:cNvSpPr>
          <p:nvPr>
            <p:ph type="pic" idx="14"/>
          </p:nvPr>
        </p:nvSpPr>
        <p:spPr>
          <a:xfrm>
            <a:off x="790575" y="3563620"/>
            <a:ext cx="6683375" cy="2637155"/>
          </a:xfrm>
        </p:spPr>
      </p:sp>
      <p:pic>
        <p:nvPicPr>
          <p:cNvPr id="6" name="图片 5" descr="书本"/>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1210" y="442595"/>
            <a:ext cx="803910" cy="803910"/>
          </a:xfrm>
          <a:prstGeom prst="rect">
            <a:avLst/>
          </a:prstGeom>
        </p:spPr>
      </p:pic>
      <p:cxnSp>
        <p:nvCxnSpPr>
          <p:cNvPr id="2" name="直接连接符 1"/>
          <p:cNvCxnSpPr/>
          <p:nvPr/>
        </p:nvCxnSpPr>
        <p:spPr>
          <a:xfrm flipV="1">
            <a:off x="791210" y="1311910"/>
            <a:ext cx="9491345" cy="0"/>
          </a:xfrm>
          <a:prstGeom prst="line">
            <a:avLst/>
          </a:prstGeom>
          <a:ln w="25400">
            <a:solidFill>
              <a:srgbClr val="FAFAFA"/>
            </a:solidFill>
          </a:ln>
        </p:spPr>
        <p:style>
          <a:lnRef idx="2">
            <a:schemeClr val="accent1"/>
          </a:lnRef>
          <a:fillRef idx="0">
            <a:srgbClr val="FFFFFF"/>
          </a:fillRef>
          <a:effectRef idx="0">
            <a:srgbClr val="FFFFFF"/>
          </a:effectRef>
          <a:fontRef idx="minor">
            <a:schemeClr val="tx1"/>
          </a:fontRef>
        </p:style>
      </p:cxnSp>
      <p:pic>
        <p:nvPicPr>
          <p:cNvPr id="9" name="图片 8" descr="系统"/>
          <p:cNvPicPr>
            <a:picLocks noChangeAspect="1"/>
          </p:cNvPicPr>
          <p:nvPr/>
        </p:nvPicPr>
        <p:blipFill>
          <a:blip r:embed="rId4"/>
          <a:stretch>
            <a:fillRect/>
          </a:stretch>
        </p:blipFill>
        <p:spPr>
          <a:xfrm>
            <a:off x="10488295" y="5723890"/>
            <a:ext cx="833755" cy="833755"/>
          </a:xfrm>
          <a:prstGeom prst="rect">
            <a:avLst/>
          </a:prstGeom>
        </p:spPr>
      </p:pic>
      <p:sp>
        <p:nvSpPr>
          <p:cNvPr id="7" name="标题 1"/>
          <p:cNvSpPr>
            <a:spLocks noGrp="1"/>
          </p:cNvSpPr>
          <p:nvPr/>
        </p:nvSpPr>
        <p:spPr>
          <a:xfrm>
            <a:off x="1595120" y="400685"/>
            <a:ext cx="8454390" cy="911225"/>
          </a:xfrm>
          <a:prstGeom prst="rect">
            <a:avLst/>
          </a:prstGeom>
        </p:spPr>
        <p:txBody>
          <a:bodyPr vert="horz" anchor="ctr">
            <a:noAutofit/>
          </a:bodyPr>
          <a:lstStyle>
            <a:lvl1pPr algn="l" rtl="0" eaLnBrk="1" latinLnBrk="0" hangingPunct="1">
              <a:spcBef>
                <a:spcPct val="0"/>
              </a:spcBef>
              <a:buNone/>
              <a:defRPr kumimoji="0" sz="2800" kern="1200">
                <a:solidFill>
                  <a:schemeClr val="bg1"/>
                </a:solidFill>
                <a:latin typeface="+mj-lt"/>
                <a:ea typeface="+mj-ea"/>
                <a:cs typeface="+mj-cs"/>
              </a:defRPr>
            </a:lvl1pPr>
          </a:lstStyle>
          <a:p>
            <a:pPr algn="l"/>
            <a:r>
              <a:rPr lang="zh-CN" altLang="en-US" sz="4800" dirty="0">
                <a:latin typeface="黑体" panose="02010600030101010101" charset="-122"/>
                <a:ea typeface="黑体" panose="02010600030101010101" charset="-122"/>
                <a:cs typeface="黑体" panose="02010600030101010101" charset="-122"/>
              </a:rPr>
              <a:t>第一节</a:t>
            </a:r>
            <a:r>
              <a:rPr lang="en-US" altLang="zh-CN" sz="4800" dirty="0">
                <a:latin typeface="黑体" panose="02010600030101010101" charset="-122"/>
                <a:ea typeface="黑体" panose="02010600030101010101" charset="-122"/>
                <a:cs typeface="黑体" panose="02010600030101010101" charset="-122"/>
              </a:rPr>
              <a:t> </a:t>
            </a:r>
            <a:r>
              <a:rPr lang="zh-CN" altLang="en-US" sz="4800" dirty="0">
                <a:latin typeface="黑体" panose="02010600030101010101" charset="-122"/>
                <a:ea typeface="黑体" panose="02010600030101010101" charset="-122"/>
                <a:cs typeface="黑体" panose="02010600030101010101" charset="-122"/>
                <a:sym typeface="+mn-ea"/>
              </a:rPr>
              <a:t>操作系统的</a:t>
            </a:r>
            <a:r>
              <a:rPr lang="zh-CN" altLang="en-US" sz="4800" dirty="0">
                <a:latin typeface="黑体" panose="02010600030101010101" charset="-122"/>
                <a:ea typeface="黑体" panose="02010600030101010101" charset="-122"/>
                <a:cs typeface="黑体" panose="02010600030101010101" charset="-122"/>
                <a:sym typeface="+mn-ea"/>
              </a:rPr>
              <a:t>概念</a:t>
            </a:r>
            <a:endParaRPr lang="zh-CN" altLang="en-US" sz="4800" dirty="0">
              <a:latin typeface="黑体" panose="02010600030101010101" charset="-122"/>
              <a:ea typeface="黑体" panose="02010600030101010101" charset="-122"/>
              <a:cs typeface="黑体" panose="02010600030101010101" charset="-122"/>
              <a:sym typeface="+mn-ea"/>
            </a:endParaRPr>
          </a:p>
        </p:txBody>
      </p:sp>
      <p:sp>
        <p:nvSpPr>
          <p:cNvPr id="11" name="文本框 10"/>
          <p:cNvSpPr txBox="1"/>
          <p:nvPr/>
        </p:nvSpPr>
        <p:spPr>
          <a:xfrm>
            <a:off x="791210" y="1767840"/>
            <a:ext cx="9952355" cy="471170"/>
          </a:xfrm>
          <a:prstGeom prst="rect">
            <a:avLst/>
          </a:prstGeom>
          <a:noFill/>
        </p:spPr>
        <p:txBody>
          <a:bodyPr wrap="square" rtlCol="0">
            <a:noAutofit/>
          </a:bodyPr>
          <a:p>
            <a:pPr>
              <a:lnSpc>
                <a:spcPct val="150000"/>
              </a:lnSpc>
              <a:buNone/>
            </a:pPr>
            <a:r>
              <a:rPr lang="zh-CN" altLang="en-US" sz="2000" b="1" dirty="0">
                <a:solidFill>
                  <a:schemeClr val="bg1"/>
                </a:solidFill>
                <a:latin typeface="黑体" panose="02010600030101010101" charset="-122"/>
                <a:ea typeface="黑体" panose="02010600030101010101" charset="-122"/>
                <a:sym typeface="+mn-ea"/>
              </a:rPr>
              <a:t>一、计算机系统</a:t>
            </a:r>
            <a:endParaRPr lang="zh-CN" altLang="en-US" sz="4800">
              <a:solidFill>
                <a:schemeClr val="bg1"/>
              </a:solidFill>
              <a:latin typeface="黑体" panose="02010600030101010101" charset="-122"/>
              <a:ea typeface="黑体" panose="02010600030101010101" charset="-122"/>
            </a:endParaRPr>
          </a:p>
        </p:txBody>
      </p:sp>
    </p:spTree>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712</Words>
  <Application>WPS 演示</Application>
  <PresentationFormat>宽屏</PresentationFormat>
  <Paragraphs>67</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13</vt:i4>
      </vt:variant>
    </vt:vector>
  </HeadingPairs>
  <TitlesOfParts>
    <vt:vector size="24" baseType="lpstr">
      <vt:lpstr>Arial</vt:lpstr>
      <vt:lpstr>宋体</vt:lpstr>
      <vt:lpstr>Wingdings</vt:lpstr>
      <vt:lpstr>Arial Unicode MS</vt:lpstr>
      <vt:lpstr>Calibri</vt:lpstr>
      <vt:lpstr>微软雅黑</vt:lpstr>
      <vt:lpstr>黑体</vt:lpstr>
      <vt:lpstr>Wingdings</vt:lpstr>
      <vt:lpstr>Times New Roman</vt:lpstr>
      <vt:lpstr>WPS</vt:lpstr>
      <vt:lpstr>1_WPS</vt:lpstr>
      <vt:lpstr>主讲老师：***（黑体 28号）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一页风云散</cp:lastModifiedBy>
  <cp:revision>61</cp:revision>
  <dcterms:created xsi:type="dcterms:W3CDTF">2023-08-09T12:44:00Z</dcterms:created>
  <dcterms:modified xsi:type="dcterms:W3CDTF">2025-07-21T06:37:47Z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D416D62243624A2A9360420C67E806EF_12</vt:lpwstr>
  </property>
</Properties>
</file>