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1" r:id="rId4"/>
    <p:sldId id="262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sr-Latn-RS" dirty="0"/>
            <a:t>Introduction and history</a:t>
          </a:r>
          <a:endParaRPr lang="en-US" dirty="0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Raspberry Pi today</a:t>
          </a:r>
        </a:p>
      </dgm:t>
    </dgm:pt>
    <dgm:pt modelId="{EF449C32-A7AE-4099-9E9B-9E2F736A89CE}" type="sibTrans" cxnId="{F226B1C2-5D99-403A-8240-EAD6BD4D853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A442E61D-F44A-46C8-9384-3AE847D600EB}">
      <dgm:prSet/>
      <dgm:spPr/>
      <dgm:t>
        <a:bodyPr/>
        <a:lstStyle/>
        <a:p>
          <a:pPr>
            <a:defRPr cap="all"/>
          </a:pPr>
          <a:r>
            <a:rPr lang="en-US" dirty="0"/>
            <a:t>Brief overview of Raspberry Pi models</a:t>
          </a:r>
        </a:p>
      </dgm:t>
    </dgm:pt>
    <dgm:pt modelId="{F29B5BD9-69B1-470B-8CAC-20D658B31011}" type="parTrans" cxnId="{9BDE32F2-3BD4-466C-BDA7-83CCE467A7C1}">
      <dgm:prSet/>
      <dgm:spPr/>
      <dgm:t>
        <a:bodyPr/>
        <a:lstStyle/>
        <a:p>
          <a:endParaRPr lang="en-US"/>
        </a:p>
      </dgm:t>
    </dgm:pt>
    <dgm:pt modelId="{BDB2BC8D-A970-45C9-953D-359F4DEE41C2}" type="sibTrans" cxnId="{9BDE32F2-3BD4-466C-BDA7-83CCE467A7C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09EE632-08FA-44BF-89FB-6E792A7CF140}">
      <dgm:prSet/>
      <dgm:spPr/>
      <dgm:t>
        <a:bodyPr/>
        <a:lstStyle/>
        <a:p>
          <a:pPr>
            <a:defRPr cap="all"/>
          </a:pPr>
          <a:r>
            <a:rPr lang="en-US" dirty="0"/>
            <a:t>Fun projects and ideas</a:t>
          </a:r>
        </a:p>
      </dgm:t>
    </dgm:pt>
    <dgm:pt modelId="{DC5BBAB3-90E6-4F02-B27B-7BB3B884544F}" type="parTrans" cxnId="{5B6C00CC-400B-40B4-BCA2-5DBB453016CB}">
      <dgm:prSet/>
      <dgm:spPr/>
      <dgm:t>
        <a:bodyPr/>
        <a:lstStyle/>
        <a:p>
          <a:endParaRPr lang="en-US"/>
        </a:p>
      </dgm:t>
    </dgm:pt>
    <dgm:pt modelId="{1CB56B97-5DB4-409D-A0F1-34FAC1B05679}" type="sibTrans" cxnId="{5B6C00CC-400B-40B4-BCA2-5DBB453016CB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4"/>
      <dgm:spPr/>
    </dgm:pt>
    <dgm:pt modelId="{BBA91679-4684-4A04-8AEB-03038C78A75C}" type="pres">
      <dgm:prSet presAssocID="{9C64CC83-643C-4E12-8F97-BC19DC031190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4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CFD5F2AB-77D9-4D3C-9E68-E011D2D83DF5}" type="pres">
      <dgm:prSet presAssocID="{A442E61D-F44A-46C8-9384-3AE847D600EB}" presName="compositeNode" presStyleCnt="0">
        <dgm:presLayoutVars>
          <dgm:bulletEnabled val="1"/>
        </dgm:presLayoutVars>
      </dgm:prSet>
      <dgm:spPr/>
    </dgm:pt>
    <dgm:pt modelId="{E24ED209-F737-4413-B9BF-49976D3A532F}" type="pres">
      <dgm:prSet presAssocID="{A442E61D-F44A-46C8-9384-3AE847D600EB}" presName="bgRect" presStyleLbl="alignNode1" presStyleIdx="1" presStyleCnt="4"/>
      <dgm:spPr/>
    </dgm:pt>
    <dgm:pt modelId="{6FA6A73B-9091-4624-BD25-C74D8AD3D2F4}" type="pres">
      <dgm:prSet presAssocID="{BDB2BC8D-A970-45C9-953D-359F4DEE41C2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8160C353-3276-43CE-8583-BD4BC0FEF85F}" type="pres">
      <dgm:prSet presAssocID="{A442E61D-F44A-46C8-9384-3AE847D600EB}" presName="nodeRect" presStyleLbl="alignNode1" presStyleIdx="1" presStyleCnt="4">
        <dgm:presLayoutVars>
          <dgm:bulletEnabled val="1"/>
        </dgm:presLayoutVars>
      </dgm:prSet>
      <dgm:spPr/>
    </dgm:pt>
    <dgm:pt modelId="{25164C21-1617-413F-8958-D7405CBB0A6B}" type="pres">
      <dgm:prSet presAssocID="{BDB2BC8D-A970-45C9-953D-359F4DEE41C2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2" presStyleCnt="4"/>
      <dgm:spPr/>
    </dgm:pt>
    <dgm:pt modelId="{975C752B-C37A-4BA6-A3AE-2202A141404A}" type="pres">
      <dgm:prSet presAssocID="{EF449C32-A7AE-4099-9E9B-9E2F736A89CE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2" presStyleCnt="4">
        <dgm:presLayoutVars>
          <dgm:bulletEnabled val="1"/>
        </dgm:presLayoutVars>
      </dgm:prSet>
      <dgm:spPr/>
    </dgm:pt>
    <dgm:pt modelId="{745AA84D-839F-4577-ADD6-44A8C9820757}" type="pres">
      <dgm:prSet presAssocID="{EF449C32-A7AE-4099-9E9B-9E2F736A89CE}" presName="sibTrans" presStyleCnt="0"/>
      <dgm:spPr/>
    </dgm:pt>
    <dgm:pt modelId="{A21C7F22-DEB5-4B68-9D25-557131BA3714}" type="pres">
      <dgm:prSet presAssocID="{D09EE632-08FA-44BF-89FB-6E792A7CF140}" presName="compositeNode" presStyleCnt="0">
        <dgm:presLayoutVars>
          <dgm:bulletEnabled val="1"/>
        </dgm:presLayoutVars>
      </dgm:prSet>
      <dgm:spPr/>
    </dgm:pt>
    <dgm:pt modelId="{DF662737-D9C1-4384-AF65-27FBCD31E4BD}" type="pres">
      <dgm:prSet presAssocID="{D09EE632-08FA-44BF-89FB-6E792A7CF140}" presName="bgRect" presStyleLbl="alignNode1" presStyleIdx="3" presStyleCnt="4"/>
      <dgm:spPr/>
    </dgm:pt>
    <dgm:pt modelId="{73D35B15-2048-4D88-A4F5-140758B97B70}" type="pres">
      <dgm:prSet presAssocID="{1CB56B97-5DB4-409D-A0F1-34FAC1B05679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15EC1693-2F00-4E35-AA1E-E274B811F976}" type="pres">
      <dgm:prSet presAssocID="{D09EE632-08FA-44BF-89FB-6E792A7CF140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8AFF051D-E880-4475-8102-C200563C628F}" type="presOf" srcId="{A442E61D-F44A-46C8-9384-3AE847D600EB}" destId="{8160C353-3276-43CE-8583-BD4BC0FEF85F}" srcOrd="1" destOrd="0" presId="urn:microsoft.com/office/officeart/2016/7/layout/LinearBlockProcessNumbered"/>
    <dgm:cxn modelId="{0085AE45-0FD2-449C-BE9C-31E07AB6416C}" type="presOf" srcId="{BDB2BC8D-A970-45C9-953D-359F4DEE41C2}" destId="{6FA6A73B-9091-4624-BD25-C74D8AD3D2F4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A40347A-4BA5-4F96-BE5A-29BEC82F4589}" type="presOf" srcId="{1CB56B97-5DB4-409D-A0F1-34FAC1B05679}" destId="{73D35B15-2048-4D88-A4F5-140758B97B70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31167491-93D0-4151-A3E5-7EAF4E4913D0}" type="presOf" srcId="{A442E61D-F44A-46C8-9384-3AE847D600EB}" destId="{E24ED209-F737-4413-B9BF-49976D3A532F}" srcOrd="0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586CD3BC-82FE-41A4-9FE5-2F6A03BD8A32}" type="presOf" srcId="{D09EE632-08FA-44BF-89FB-6E792A7CF140}" destId="{15EC1693-2F00-4E35-AA1E-E274B811F976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2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5B6C00CC-400B-40B4-BCA2-5DBB453016CB}" srcId="{8AA20905-3954-474B-A606-562BCA026DC1}" destId="{D09EE632-08FA-44BF-89FB-6E792A7CF140}" srcOrd="3" destOrd="0" parTransId="{DC5BBAB3-90E6-4F02-B27B-7BB3B884544F}" sibTransId="{1CB56B97-5DB4-409D-A0F1-34FAC1B05679}"/>
    <dgm:cxn modelId="{9BDE32F2-3BD4-466C-BDA7-83CCE467A7C1}" srcId="{8AA20905-3954-474B-A606-562BCA026DC1}" destId="{A442E61D-F44A-46C8-9384-3AE847D600EB}" srcOrd="1" destOrd="0" parTransId="{F29B5BD9-69B1-470B-8CAC-20D658B31011}" sibTransId="{BDB2BC8D-A970-45C9-953D-359F4DEE41C2}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D20C82FD-6CBF-4A50-9E86-3601CF0D15FA}" type="presOf" srcId="{D09EE632-08FA-44BF-89FB-6E792A7CF140}" destId="{DF662737-D9C1-4384-AF65-27FBCD31E4BD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62B9F60A-05E5-4363-A2A0-610720F676BB}" type="presParOf" srcId="{579698BD-D232-4926-8D7B-29A69B90858B}" destId="{CFD5F2AB-77D9-4D3C-9E68-E011D2D83DF5}" srcOrd="2" destOrd="0" presId="urn:microsoft.com/office/officeart/2016/7/layout/LinearBlockProcessNumbered"/>
    <dgm:cxn modelId="{998AC9B9-37B7-4E28-BA24-B6358FB3331D}" type="presParOf" srcId="{CFD5F2AB-77D9-4D3C-9E68-E011D2D83DF5}" destId="{E24ED209-F737-4413-B9BF-49976D3A532F}" srcOrd="0" destOrd="0" presId="urn:microsoft.com/office/officeart/2016/7/layout/LinearBlockProcessNumbered"/>
    <dgm:cxn modelId="{40F5F659-EF99-4B7C-AD10-135D156D4342}" type="presParOf" srcId="{CFD5F2AB-77D9-4D3C-9E68-E011D2D83DF5}" destId="{6FA6A73B-9091-4624-BD25-C74D8AD3D2F4}" srcOrd="1" destOrd="0" presId="urn:microsoft.com/office/officeart/2016/7/layout/LinearBlockProcessNumbered"/>
    <dgm:cxn modelId="{8A1A1676-BC63-4FBB-BA33-4DA43ABEE360}" type="presParOf" srcId="{CFD5F2AB-77D9-4D3C-9E68-E011D2D83DF5}" destId="{8160C353-3276-43CE-8583-BD4BC0FEF85F}" srcOrd="2" destOrd="0" presId="urn:microsoft.com/office/officeart/2016/7/layout/LinearBlockProcessNumbered"/>
    <dgm:cxn modelId="{11DBC49C-7BFE-42EE-AC8F-5F629DECE5A3}" type="presParOf" srcId="{579698BD-D232-4926-8D7B-29A69B90858B}" destId="{25164C21-1617-413F-8958-D7405CBB0A6B}" srcOrd="3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4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8621D3E7-5A27-416E-83CE-EE7D1350F396}" type="presParOf" srcId="{579698BD-D232-4926-8D7B-29A69B90858B}" destId="{745AA84D-839F-4577-ADD6-44A8C9820757}" srcOrd="5" destOrd="0" presId="urn:microsoft.com/office/officeart/2016/7/layout/LinearBlockProcessNumbered"/>
    <dgm:cxn modelId="{6ACE93BC-3D95-405E-A176-014A7CB56314}" type="presParOf" srcId="{579698BD-D232-4926-8D7B-29A69B90858B}" destId="{A21C7F22-DEB5-4B68-9D25-557131BA3714}" srcOrd="6" destOrd="0" presId="urn:microsoft.com/office/officeart/2016/7/layout/LinearBlockProcessNumbered"/>
    <dgm:cxn modelId="{07FCFB37-2ABE-4BE7-A131-4C94F292A2CC}" type="presParOf" srcId="{A21C7F22-DEB5-4B68-9D25-557131BA3714}" destId="{DF662737-D9C1-4384-AF65-27FBCD31E4BD}" srcOrd="0" destOrd="0" presId="urn:microsoft.com/office/officeart/2016/7/layout/LinearBlockProcessNumbered"/>
    <dgm:cxn modelId="{2BF48C53-1FAA-4032-95DF-9969D4FD9EAB}" type="presParOf" srcId="{A21C7F22-DEB5-4B68-9D25-557131BA3714}" destId="{73D35B15-2048-4D88-A4F5-140758B97B70}" srcOrd="1" destOrd="0" presId="urn:microsoft.com/office/officeart/2016/7/layout/LinearBlockProcessNumbered"/>
    <dgm:cxn modelId="{1250A1FC-1589-431B-8905-28DA10FBF246}" type="presParOf" srcId="{A21C7F22-DEB5-4B68-9D25-557131BA3714}" destId="{15EC1693-2F00-4E35-AA1E-E274B811F97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202" y="392289"/>
          <a:ext cx="2441809" cy="29301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sr-Latn-RS" sz="1900" kern="1200" dirty="0"/>
            <a:t>Introduction and history</a:t>
          </a:r>
          <a:endParaRPr lang="en-US" sz="1900" kern="1200" dirty="0"/>
        </a:p>
      </dsp:txBody>
      <dsp:txXfrm>
        <a:off x="202" y="1564357"/>
        <a:ext cx="2441809" cy="1758102"/>
      </dsp:txXfrm>
    </dsp:sp>
    <dsp:sp modelId="{BBA91679-4684-4A04-8AEB-03038C78A75C}">
      <dsp:nvSpPr>
        <dsp:cNvPr id="0" name=""/>
        <dsp:cNvSpPr/>
      </dsp:nvSpPr>
      <dsp:spPr>
        <a:xfrm>
          <a:off x="202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01</a:t>
          </a:r>
        </a:p>
      </dsp:txBody>
      <dsp:txXfrm>
        <a:off x="202" y="392289"/>
        <a:ext cx="2441809" cy="1172068"/>
      </dsp:txXfrm>
    </dsp:sp>
    <dsp:sp modelId="{E24ED209-F737-4413-B9BF-49976D3A532F}">
      <dsp:nvSpPr>
        <dsp:cNvPr id="0" name=""/>
        <dsp:cNvSpPr/>
      </dsp:nvSpPr>
      <dsp:spPr>
        <a:xfrm>
          <a:off x="2637356" y="392289"/>
          <a:ext cx="2441809" cy="2930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Brief overview of Raspberry Pi models</a:t>
          </a:r>
        </a:p>
      </dsp:txBody>
      <dsp:txXfrm>
        <a:off x="2637356" y="1564357"/>
        <a:ext cx="2441809" cy="1758102"/>
      </dsp:txXfrm>
    </dsp:sp>
    <dsp:sp modelId="{6FA6A73B-9091-4624-BD25-C74D8AD3D2F4}">
      <dsp:nvSpPr>
        <dsp:cNvPr id="0" name=""/>
        <dsp:cNvSpPr/>
      </dsp:nvSpPr>
      <dsp:spPr>
        <a:xfrm>
          <a:off x="2637356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37356" y="392289"/>
        <a:ext cx="2441809" cy="1172068"/>
      </dsp:txXfrm>
    </dsp:sp>
    <dsp:sp modelId="{00AE7F27-0E5D-4AFB-ACD6-B5A19E79EA42}">
      <dsp:nvSpPr>
        <dsp:cNvPr id="0" name=""/>
        <dsp:cNvSpPr/>
      </dsp:nvSpPr>
      <dsp:spPr>
        <a:xfrm>
          <a:off x="5274509" y="392289"/>
          <a:ext cx="2441809" cy="29301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Raspberry Pi today</a:t>
          </a:r>
        </a:p>
      </dsp:txBody>
      <dsp:txXfrm>
        <a:off x="5274509" y="1564357"/>
        <a:ext cx="2441809" cy="1758102"/>
      </dsp:txXfrm>
    </dsp:sp>
    <dsp:sp modelId="{975C752B-C37A-4BA6-A3AE-2202A141404A}">
      <dsp:nvSpPr>
        <dsp:cNvPr id="0" name=""/>
        <dsp:cNvSpPr/>
      </dsp:nvSpPr>
      <dsp:spPr>
        <a:xfrm>
          <a:off x="5274509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274509" y="392289"/>
        <a:ext cx="2441809" cy="1172068"/>
      </dsp:txXfrm>
    </dsp:sp>
    <dsp:sp modelId="{DF662737-D9C1-4384-AF65-27FBCD31E4BD}">
      <dsp:nvSpPr>
        <dsp:cNvPr id="0" name=""/>
        <dsp:cNvSpPr/>
      </dsp:nvSpPr>
      <dsp:spPr>
        <a:xfrm>
          <a:off x="7911663" y="392289"/>
          <a:ext cx="2441809" cy="29301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Fun projects and ideas</a:t>
          </a:r>
        </a:p>
      </dsp:txBody>
      <dsp:txXfrm>
        <a:off x="7911663" y="1564357"/>
        <a:ext cx="2441809" cy="1758102"/>
      </dsp:txXfrm>
    </dsp:sp>
    <dsp:sp modelId="{73D35B15-2048-4D88-A4F5-140758B97B70}">
      <dsp:nvSpPr>
        <dsp:cNvPr id="0" name=""/>
        <dsp:cNvSpPr/>
      </dsp:nvSpPr>
      <dsp:spPr>
        <a:xfrm>
          <a:off x="7911663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7911663" y="392289"/>
        <a:ext cx="2441809" cy="1172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03/01/2021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03/01/2021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03/01/2021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03/01/2021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03/01/2021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03/01/2021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03/01/2021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03/01/2021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03/01/2021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03/01/2021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03/01/2021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03/01/2021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03/01/2021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03/01/2021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03/01/2021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03/01/2021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03/01/2021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03/01/2021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fif"/><Relationship Id="rId4" Type="http://schemas.openxmlformats.org/officeDocument/2006/relationships/image" Target="../media/image13.jf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123272-46D8-4D16-A214-A988CFDBB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604" y="953516"/>
            <a:ext cx="3756457" cy="47394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Raspberry 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anchor="b">
            <a:normAutofit/>
          </a:bodyPr>
          <a:lstStyle/>
          <a:p>
            <a:pPr algn="r"/>
            <a:r>
              <a:rPr lang="en-US" sz="2800" dirty="0"/>
              <a:t>Du</a:t>
            </a:r>
            <a:r>
              <a:rPr lang="sr-Latn-RS" sz="2800" dirty="0"/>
              <a:t>šan Stanković 3611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552665-2DB3-473C-A2B2-0631904F2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35" y="55300"/>
            <a:ext cx="5947509" cy="236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55D225-BE09-4011-907C-FA9CD65A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7C960-65DA-437E-8D69-D1D55966F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</a:rPr>
              <a:t>Raspberry Pi in space??:</a:t>
            </a:r>
            <a:endParaRPr lang="en-US" b="1" dirty="0">
              <a:effectLst/>
            </a:endParaRPr>
          </a:p>
          <a:p>
            <a:pPr algn="l"/>
            <a:r>
              <a:rPr lang="en-US" b="1" dirty="0">
                <a:effectLst/>
              </a:rPr>
              <a:t>There are also Raspberry Pi in space, inside the International Space Station </a:t>
            </a:r>
            <a:r>
              <a:rPr lang="en-US" b="1" i="0" dirty="0">
                <a:effectLst/>
              </a:rPr>
              <a:t>(ISS), s</a:t>
            </a:r>
            <a:r>
              <a:rPr lang="en-US" b="0" i="0" dirty="0">
                <a:effectLst/>
              </a:rPr>
              <a:t>cientists can use them for various projects.</a:t>
            </a:r>
          </a:p>
          <a:p>
            <a:pPr algn="l"/>
            <a:r>
              <a:rPr lang="en-US" b="0" i="0" dirty="0">
                <a:effectLst/>
              </a:rPr>
              <a:t>For example, in 2018, the Raspberry Pi foundation allowed schools to run their code in space, aboard the ISS.</a:t>
            </a:r>
          </a:p>
          <a:p>
            <a:pPr algn="l"/>
            <a:r>
              <a:rPr lang="en-US" dirty="0">
                <a:effectLst/>
              </a:rPr>
              <a:t>True strength of the Raspberry Pi lies in it’s community, with </a:t>
            </a:r>
            <a:r>
              <a:rPr lang="en-US" b="0" i="0" dirty="0">
                <a:effectLst/>
              </a:rPr>
              <a:t>the Internet democratization and the social networks, the fame of this product spread naturally, which brings us to our next section of the 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88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2A19-6E45-40BB-81B2-49BB8B7B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projects and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A00B-9878-4237-A24D-E4D7B878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such a wide reach in community, it’s compatibility, processing power, versatility and compatibility with all kinds of other devices, it’s use can’t really be narrowly defined.</a:t>
            </a:r>
          </a:p>
          <a:p>
            <a:r>
              <a:rPr lang="en-US" dirty="0"/>
              <a:t>I have prepared a preview of a few interesting “DIY” community projects, which are actually useful and fun.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2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C006-39F2-4D2A-B558-46454013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projects and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7AD0B-F62D-4381-B2D8-97E707D8C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15853"/>
            <a:ext cx="3933413" cy="462933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Raspberry Pi Zero Drone</a:t>
            </a:r>
          </a:p>
          <a:p>
            <a:r>
              <a:rPr lang="en-US" dirty="0"/>
              <a:t>Air quality monitor</a:t>
            </a:r>
          </a:p>
          <a:p>
            <a:r>
              <a:rPr lang="en-US" dirty="0"/>
              <a:t>Streaming Device</a:t>
            </a:r>
          </a:p>
          <a:p>
            <a:r>
              <a:rPr lang="en-US" dirty="0"/>
              <a:t>Wi-Fi Extender</a:t>
            </a:r>
          </a:p>
          <a:p>
            <a:r>
              <a:rPr lang="en-US" dirty="0"/>
              <a:t>Security Laser Tripwire</a:t>
            </a:r>
          </a:p>
          <a:p>
            <a:r>
              <a:rPr lang="en-US" dirty="0"/>
              <a:t>FM Radio Transmitter</a:t>
            </a:r>
          </a:p>
          <a:p>
            <a:r>
              <a:rPr lang="en-US" dirty="0"/>
              <a:t>AI Thermometer</a:t>
            </a:r>
          </a:p>
          <a:p>
            <a:r>
              <a:rPr lang="en-US" dirty="0"/>
              <a:t>3D Scanner</a:t>
            </a:r>
          </a:p>
          <a:p>
            <a:r>
              <a:rPr lang="en-US" dirty="0"/>
              <a:t>Dash Cam</a:t>
            </a:r>
          </a:p>
          <a:p>
            <a:r>
              <a:rPr lang="en-US" dirty="0"/>
              <a:t>Robotics</a:t>
            </a:r>
          </a:p>
          <a:p>
            <a:r>
              <a:rPr lang="en-US" dirty="0"/>
              <a:t>And many more…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91210-46DD-4F30-9887-4B29933FF6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75"/>
          <a:stretch/>
        </p:blipFill>
        <p:spPr>
          <a:xfrm>
            <a:off x="4984924" y="1815853"/>
            <a:ext cx="2910594" cy="2196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66DA9E-3E58-4C44-AA5A-6FA4009AA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235" y="1815853"/>
            <a:ext cx="3075596" cy="21968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670F31-BE31-4D74-8E36-7636F50A4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235" y="4130520"/>
            <a:ext cx="3075596" cy="21968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DEB6AE-0E6E-46D2-94B2-83267E2735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4" r="8721"/>
          <a:stretch/>
        </p:blipFill>
        <p:spPr>
          <a:xfrm>
            <a:off x="4984924" y="4130521"/>
            <a:ext cx="2910594" cy="219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50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B69C-E663-4C79-B0C4-219696B3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530136"/>
            <a:ext cx="9590550" cy="1059744"/>
          </a:xfrm>
        </p:spPr>
        <p:txBody>
          <a:bodyPr>
            <a:normAutofit/>
          </a:bodyPr>
          <a:lstStyle/>
          <a:p>
            <a:r>
              <a:rPr lang="en-US" sz="4800" b="1" dirty="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83624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800652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B69D-7FBE-4BB9-9E0E-40EDCC53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03B00-DA6D-4B6F-8E57-BC0AD5CD9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jumping into Raspberry Pi itself, I would like to take a second and talk about it’s creator </a:t>
            </a:r>
            <a:r>
              <a:rPr lang="en-US" b="1" dirty="0"/>
              <a:t>Eben Upton</a:t>
            </a:r>
            <a:r>
              <a:rPr lang="en-US" dirty="0"/>
              <a:t>.</a:t>
            </a:r>
          </a:p>
          <a:p>
            <a:r>
              <a:rPr lang="en-US" b="1" i="0" dirty="0">
                <a:effectLst/>
              </a:rPr>
              <a:t>Eben Upton is a British engineer, creator of the Raspberry Pi and the Raspberry Pi Foundation.</a:t>
            </a:r>
          </a:p>
          <a:p>
            <a:r>
              <a:rPr lang="en-US" b="0" i="0" dirty="0">
                <a:effectLst/>
              </a:rPr>
              <a:t>He studied physics and engineering at the Cambridge university, then he worked for prestigious companies, like Broadcom, Intel and IBM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4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CD0DBB-DC86-4E15-8D3E-0FE81F4A5E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" r="1169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9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348C-01C4-4751-91CF-8D9D751C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06C12-F4D0-4236-B7C6-BC572ED2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0" dirty="0">
                <a:effectLst/>
              </a:rPr>
              <a:t>Eben Upton worked five years from 2006 to 2011 on a single board computer project</a:t>
            </a:r>
            <a:r>
              <a:rPr lang="en-US" b="0" i="0" dirty="0">
                <a:effectLst/>
              </a:rPr>
              <a:t> (mainly on evening and weekends, while working at Broadcom)</a:t>
            </a:r>
            <a:br>
              <a:rPr lang="en-US" dirty="0"/>
            </a:br>
            <a:r>
              <a:rPr lang="en-US" b="0" i="0" dirty="0">
                <a:effectLst/>
              </a:rPr>
              <a:t>The BBC Micro from Acorn computers he had used at school, inspired him to create his own product.</a:t>
            </a:r>
          </a:p>
          <a:p>
            <a:r>
              <a:rPr lang="en-US" b="0" i="0" dirty="0">
                <a:effectLst/>
              </a:rPr>
              <a:t>The BBC Micro from Acorn computer was sold for  £350 in the UK and it was difficult for schools to buy enough for all students.</a:t>
            </a:r>
          </a:p>
          <a:p>
            <a:r>
              <a:rPr lang="en-US" b="0" i="0" dirty="0">
                <a:effectLst/>
              </a:rPr>
              <a:t>While he was creating his prototypes, he realized that there was an education problem in the UK, with high prices for computers, this implies that </a:t>
            </a:r>
            <a:r>
              <a:rPr lang="en-US" b="1" i="0" dirty="0">
                <a:effectLst/>
              </a:rPr>
              <a:t>young students didn’t learn computer sciences, turned away from the computer professions</a:t>
            </a:r>
            <a:r>
              <a:rPr lang="en-US" b="0" i="0" dirty="0">
                <a:effectLst/>
              </a:rPr>
              <a:t>, and companies in the UK lacked computer professionals.</a:t>
            </a:r>
          </a:p>
        </p:txBody>
      </p:sp>
    </p:spTree>
    <p:extLst>
      <p:ext uri="{BB962C8B-B14F-4D97-AF65-F5344CB8AC3E}">
        <p14:creationId xmlns:p14="http://schemas.microsoft.com/office/powerpoint/2010/main" val="9186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57D2-2002-4708-AD67-716FA744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517E8-F114-479C-8476-E0448C01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Eben’s ultimate goal was to  build a computer ten times cheaper than the BBC Micro and to help young students learn the programming basis at low cost.</a:t>
            </a:r>
          </a:p>
          <a:p>
            <a:r>
              <a:rPr lang="en-US" b="0" i="0" dirty="0">
                <a:effectLst/>
              </a:rPr>
              <a:t>I</a:t>
            </a:r>
            <a:r>
              <a:rPr lang="en-US" b="1" i="0" dirty="0">
                <a:effectLst/>
              </a:rPr>
              <a:t>n 2009, Eben Upton created the Raspberry Pi Foundation</a:t>
            </a:r>
            <a:r>
              <a:rPr lang="en-US" b="0" i="0" dirty="0">
                <a:effectLst/>
              </a:rPr>
              <a:t> to structure the Raspberry Pi development.</a:t>
            </a:r>
            <a:br>
              <a:rPr lang="en-US" dirty="0"/>
            </a:br>
            <a:r>
              <a:rPr lang="en-US" b="0" i="0" dirty="0">
                <a:effectLst/>
              </a:rPr>
              <a:t>It’s a registered educational charity foundation based in the UK.</a:t>
            </a:r>
          </a:p>
          <a:p>
            <a:r>
              <a:rPr lang="en-US" b="0" i="0" dirty="0">
                <a:effectLst/>
              </a:rPr>
              <a:t>He could have created a classic company and sell the Raspberry Pi for $100 to make money, but his main goal was to help people and solve a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85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56D1-04F3-431F-B34B-259E861B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46AC-4B33-4336-9193-55E5A2668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Model A</a:t>
            </a:r>
          </a:p>
          <a:p>
            <a:pPr lvl="1"/>
            <a:r>
              <a:rPr lang="en-US" dirty="0"/>
              <a:t>Version 1</a:t>
            </a:r>
          </a:p>
          <a:p>
            <a:pPr lvl="1"/>
            <a:r>
              <a:rPr lang="en-US" dirty="0"/>
              <a:t>Version 2 </a:t>
            </a:r>
          </a:p>
          <a:p>
            <a:pPr lvl="1"/>
            <a:r>
              <a:rPr lang="en-US" dirty="0"/>
              <a:t>Version 3</a:t>
            </a:r>
          </a:p>
          <a:p>
            <a:r>
              <a:rPr lang="en-US" dirty="0"/>
              <a:t>Model B</a:t>
            </a:r>
          </a:p>
          <a:p>
            <a:pPr lvl="1"/>
            <a:r>
              <a:rPr lang="en-US" dirty="0"/>
              <a:t>Version 1</a:t>
            </a:r>
          </a:p>
          <a:p>
            <a:pPr lvl="1"/>
            <a:r>
              <a:rPr lang="en-US" dirty="0"/>
              <a:t>Version 2 </a:t>
            </a:r>
          </a:p>
          <a:p>
            <a:pPr lvl="1"/>
            <a:r>
              <a:rPr lang="en-US" dirty="0"/>
              <a:t>Version 3</a:t>
            </a:r>
          </a:p>
          <a:p>
            <a:r>
              <a:rPr lang="en-US" dirty="0"/>
              <a:t>Model Zero</a:t>
            </a:r>
          </a:p>
          <a:p>
            <a:pPr lvl="1"/>
            <a:r>
              <a:rPr lang="en-US" dirty="0"/>
              <a:t>Zero W</a:t>
            </a:r>
          </a:p>
          <a:p>
            <a:pPr lvl="1"/>
            <a:r>
              <a:rPr lang="en-US" dirty="0"/>
              <a:t>Zero WH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F5507-5F27-4BD0-B193-DC99E2D89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251" y="1981199"/>
            <a:ext cx="4514850" cy="3905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A0E991-6B3E-460E-B611-36ACC2592A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8" r="10634"/>
          <a:stretch/>
        </p:blipFill>
        <p:spPr>
          <a:xfrm>
            <a:off x="8442665" y="2599954"/>
            <a:ext cx="3329126" cy="26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4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01D0-2CDF-4CCE-A6D0-0906CC13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5A99-767A-4CEB-A7CD-5BB71867F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We already saw the amazing story of Eben Upton and the Raspberry Pi Foundation, starting from 0 to 20 million sales in six years.</a:t>
            </a:r>
          </a:p>
          <a:p>
            <a:r>
              <a:rPr lang="en-US" dirty="0">
                <a:effectLst/>
              </a:rPr>
              <a:t>Let’s take a brief moment to see how much space the Raspberry Pi took in our everyday lives intentionally, and possibly unintentionally.</a:t>
            </a:r>
          </a:p>
          <a:p>
            <a:r>
              <a:rPr lang="en-US" dirty="0">
                <a:effectLst/>
              </a:rPr>
              <a:t>Currently, the most used and newest Raspberry Pi Model is Pi 4, which has options for 1, 2, 3, 4 or 8 GB of 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8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860E-715B-44DC-AC63-28655748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954-2323-4C24-A1AC-0FE3FEB35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</a:rPr>
              <a:t>Raspberry Pi at school:</a:t>
            </a:r>
          </a:p>
          <a:p>
            <a:pPr algn="l"/>
            <a:r>
              <a:rPr lang="en-US" b="0" i="0" dirty="0">
                <a:effectLst/>
              </a:rPr>
              <a:t>The main goal of the Raspberry Pi creation was to bring back computing at school, for education of young people, was it a success? Probably, is it measurable? Not sure.</a:t>
            </a:r>
          </a:p>
          <a:p>
            <a:pPr algn="l"/>
            <a:r>
              <a:rPr lang="en-US" b="1" i="0" dirty="0">
                <a:effectLst/>
              </a:rPr>
              <a:t>Raspberry Pi at work:</a:t>
            </a:r>
          </a:p>
          <a:p>
            <a:pPr algn="l"/>
            <a:r>
              <a:rPr lang="en-US" b="0" i="0" dirty="0">
                <a:effectLst/>
              </a:rPr>
              <a:t>There are many applications at work for a Raspberry Pi. </a:t>
            </a:r>
            <a:r>
              <a:rPr lang="en-US" i="0" dirty="0">
                <a:effectLst/>
              </a:rPr>
              <a:t>Many companies can use it to collect data, display things or monitor something.</a:t>
            </a:r>
            <a:br>
              <a:rPr lang="en-US" i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66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{14616B35-0254-4047-A9BE-718A7BD90C45}tf12214701_win32</Template>
  <TotalTime>134</TotalTime>
  <Words>689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Goudy Old Style</vt:lpstr>
      <vt:lpstr>Wingdings 2</vt:lpstr>
      <vt:lpstr>SlateVTI</vt:lpstr>
      <vt:lpstr>Raspberry Pi</vt:lpstr>
      <vt:lpstr>Table of contents</vt:lpstr>
      <vt:lpstr>Introduction and history</vt:lpstr>
      <vt:lpstr>PowerPoint Presentation</vt:lpstr>
      <vt:lpstr>Introduction and history</vt:lpstr>
      <vt:lpstr>Introduction and history</vt:lpstr>
      <vt:lpstr>Raspberry Pi Models</vt:lpstr>
      <vt:lpstr>Raspberry Pi today</vt:lpstr>
      <vt:lpstr>Raspberry Pi today</vt:lpstr>
      <vt:lpstr>Raspberry Pi today</vt:lpstr>
      <vt:lpstr>Fun projects and ideas</vt:lpstr>
      <vt:lpstr>Fun projects and ideas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Dusan Stankovic</dc:creator>
  <cp:lastModifiedBy>Dusan Stankovic</cp:lastModifiedBy>
  <cp:revision>12</cp:revision>
  <dcterms:created xsi:type="dcterms:W3CDTF">2021-01-03T15:45:43Z</dcterms:created>
  <dcterms:modified xsi:type="dcterms:W3CDTF">2021-01-03T18:00:35Z</dcterms:modified>
</cp:coreProperties>
</file>