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83" r:id="rId5"/>
    <p:sldId id="319" r:id="rId6"/>
    <p:sldId id="316" r:id="rId7"/>
    <p:sldId id="324" r:id="rId8"/>
    <p:sldId id="313" r:id="rId9"/>
    <p:sldId id="320" r:id="rId10"/>
    <p:sldId id="321" r:id="rId11"/>
    <p:sldId id="322" r:id="rId12"/>
    <p:sldId id="323" r:id="rId1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Helder" initials="MH"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129"/>
    <a:srgbClr val="E7E7E7"/>
    <a:srgbClr val="505050"/>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98"/>
  </p:normalViewPr>
  <p:slideViewPr>
    <p:cSldViewPr snapToGrid="0" snapToObjects="1">
      <p:cViewPr varScale="1">
        <p:scale>
          <a:sx n="107" d="100"/>
          <a:sy n="107" d="100"/>
        </p:scale>
        <p:origin x="2224" y="1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6" d="100"/>
          <a:sy n="66" d="100"/>
        </p:scale>
        <p:origin x="192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6914B800-5684-4CF0-A017-1B57A69425DD}" type="datetimeFigureOut">
              <a:rPr lang="nl-NL" smtClean="0"/>
              <a:t>23-04-18</a:t>
            </a:fld>
            <a:endParaRPr lang="nl-NL"/>
          </a:p>
        </p:txBody>
      </p:sp>
      <p:sp>
        <p:nvSpPr>
          <p:cNvPr id="4" name="Tijdelijke aanduiding voor voettekst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95194D77-F3D9-4445-A9C0-9894256AC805}" type="slidenum">
              <a:rPr lang="nl-NL" smtClean="0"/>
              <a:t>‹nr.›</a:t>
            </a:fld>
            <a:endParaRPr lang="nl-NL"/>
          </a:p>
        </p:txBody>
      </p:sp>
    </p:spTree>
    <p:extLst>
      <p:ext uri="{BB962C8B-B14F-4D97-AF65-F5344CB8AC3E}">
        <p14:creationId xmlns:p14="http://schemas.microsoft.com/office/powerpoint/2010/main" val="116005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51863D91-E756-4E8A-AE26-E01958FEE6FA}" type="datetimeFigureOut">
              <a:rPr lang="nl-NL" smtClean="0"/>
              <a:t>23-04-18</a:t>
            </a:fld>
            <a:endParaRPr lang="nl-NL"/>
          </a:p>
        </p:txBody>
      </p:sp>
      <p:sp>
        <p:nvSpPr>
          <p:cNvPr id="4" name="Tijdelijke aanduiding voor dia-afbeelding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DC0E3442-7057-40EA-A9DF-3223CA7254B8}" type="slidenum">
              <a:rPr lang="nl-NL" smtClean="0"/>
              <a:t>‹nr.›</a:t>
            </a:fld>
            <a:endParaRPr lang="nl-NL"/>
          </a:p>
        </p:txBody>
      </p:sp>
    </p:spTree>
    <p:extLst>
      <p:ext uri="{BB962C8B-B14F-4D97-AF65-F5344CB8AC3E}">
        <p14:creationId xmlns:p14="http://schemas.microsoft.com/office/powerpoint/2010/main" val="1185232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C0E3442-7057-40EA-A9DF-3223CA7254B8}" type="slidenum">
              <a:rPr lang="nl-NL" smtClean="0"/>
              <a:t>3</a:t>
            </a:fld>
            <a:endParaRPr lang="nl-NL"/>
          </a:p>
        </p:txBody>
      </p:sp>
    </p:spTree>
    <p:extLst>
      <p:ext uri="{BB962C8B-B14F-4D97-AF65-F5344CB8AC3E}">
        <p14:creationId xmlns:p14="http://schemas.microsoft.com/office/powerpoint/2010/main" val="361591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C0E3442-7057-40EA-A9DF-3223CA7254B8}" type="slidenum">
              <a:rPr lang="nl-NL" smtClean="0"/>
              <a:t>5</a:t>
            </a:fld>
            <a:endParaRPr lang="nl-NL"/>
          </a:p>
        </p:txBody>
      </p:sp>
    </p:spTree>
    <p:extLst>
      <p:ext uri="{BB962C8B-B14F-4D97-AF65-F5344CB8AC3E}">
        <p14:creationId xmlns:p14="http://schemas.microsoft.com/office/powerpoint/2010/main" val="1358370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C0E3442-7057-40EA-A9DF-3223CA7254B8}" type="slidenum">
              <a:rPr lang="nl-NL" smtClean="0"/>
              <a:t>6</a:t>
            </a:fld>
            <a:endParaRPr lang="nl-NL"/>
          </a:p>
        </p:txBody>
      </p:sp>
    </p:spTree>
    <p:extLst>
      <p:ext uri="{BB962C8B-B14F-4D97-AF65-F5344CB8AC3E}">
        <p14:creationId xmlns:p14="http://schemas.microsoft.com/office/powerpoint/2010/main" val="3255749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jdelijke aanduiding voor tekst 11"/>
          <p:cNvSpPr>
            <a:spLocks noGrp="1"/>
          </p:cNvSpPr>
          <p:nvPr>
            <p:ph type="body" sz="quarter" idx="11" hasCustomPrompt="1"/>
          </p:nvPr>
        </p:nvSpPr>
        <p:spPr>
          <a:xfrm>
            <a:off x="900000" y="1206499"/>
            <a:ext cx="7344000" cy="1659223"/>
          </a:xfrm>
        </p:spPr>
        <p:txBody>
          <a:bodyPr lIns="0" tIns="0" rIns="0" bIns="0" anchor="b" anchorCtr="0">
            <a:noAutofit/>
          </a:bodyPr>
          <a:lstStyle>
            <a:lvl1pPr marL="0" indent="0">
              <a:lnSpc>
                <a:spcPct val="100000"/>
              </a:lnSpc>
              <a:spcBef>
                <a:spcPts val="0"/>
              </a:spcBef>
              <a:buNone/>
              <a:defRPr sz="5400" baseline="0">
                <a:solidFill>
                  <a:schemeClr val="bg1"/>
                </a:solidFill>
                <a:latin typeface="Arial" panose="020B0604020202020204" pitchFamily="34" charset="0"/>
                <a:cs typeface="Arial" panose="020B0604020202020204" pitchFamily="34" charset="0"/>
              </a:defRPr>
            </a:lvl1pPr>
          </a:lstStyle>
          <a:p>
            <a:pPr lvl="0"/>
            <a:r>
              <a:rPr lang="nl-NL" dirty="0"/>
              <a:t>Klik om een titel te maken</a:t>
            </a:r>
          </a:p>
        </p:txBody>
      </p:sp>
      <p:sp>
        <p:nvSpPr>
          <p:cNvPr id="13" name="Tijdelijke aanduiding voor tekst 11"/>
          <p:cNvSpPr>
            <a:spLocks noGrp="1"/>
          </p:cNvSpPr>
          <p:nvPr>
            <p:ph type="body" sz="quarter" idx="12" hasCustomPrompt="1"/>
          </p:nvPr>
        </p:nvSpPr>
        <p:spPr>
          <a:xfrm>
            <a:off x="900000" y="2938942"/>
            <a:ext cx="7344000" cy="1260475"/>
          </a:xfrm>
        </p:spPr>
        <p:txBody>
          <a:bodyPr lIns="36000" tIns="0" rIns="0" bIns="0">
            <a:noAutofit/>
          </a:bodyPr>
          <a:lstStyle>
            <a:lvl1pPr marL="0" indent="0">
              <a:buNone/>
              <a:defRPr baseline="0">
                <a:solidFill>
                  <a:schemeClr val="bg1"/>
                </a:solidFill>
                <a:latin typeface="Arial" panose="020B0604020202020204" pitchFamily="34" charset="0"/>
                <a:cs typeface="Arial" panose="020B0604020202020204" pitchFamily="34" charset="0"/>
              </a:defRPr>
            </a:lvl1pPr>
          </a:lstStyle>
          <a:p>
            <a:pPr lvl="0"/>
            <a:r>
              <a:rPr lang="nl-NL" dirty="0"/>
              <a:t>Klik om een titel te maken</a:t>
            </a:r>
          </a:p>
        </p:txBody>
      </p:sp>
    </p:spTree>
    <p:extLst>
      <p:ext uri="{BB962C8B-B14F-4D97-AF65-F5344CB8AC3E}">
        <p14:creationId xmlns:p14="http://schemas.microsoft.com/office/powerpoint/2010/main" val="2488473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BD0B8CA-B4E1-034A-BD49-97B46718E4C3}" type="datetimeFigureOut">
              <a:rPr lang="en-US" smtClean="0"/>
              <a:t>4/23/18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275C425-C4F8-E948-8BE7-B4027D52D4F6}" type="slidenum">
              <a:rPr lang="en-US" smtClean="0"/>
              <a:t>‹nr.›</a:t>
            </a:fld>
            <a:endParaRPr lang="en-US"/>
          </a:p>
        </p:txBody>
      </p:sp>
    </p:spTree>
    <p:extLst>
      <p:ext uri="{BB962C8B-B14F-4D97-AF65-F5344CB8AC3E}">
        <p14:creationId xmlns:p14="http://schemas.microsoft.com/office/powerpoint/2010/main" val="90321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D0B8CA-B4E1-034A-BD49-97B46718E4C3}" type="datetimeFigureOut">
              <a:rPr lang="en-US" smtClean="0"/>
              <a:t>4/23/18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275C425-C4F8-E948-8BE7-B4027D52D4F6}" type="slidenum">
              <a:rPr lang="en-US" smtClean="0"/>
              <a:t>‹nr.›</a:t>
            </a:fld>
            <a:endParaRPr lang="en-US"/>
          </a:p>
        </p:txBody>
      </p:sp>
    </p:spTree>
    <p:extLst>
      <p:ext uri="{BB962C8B-B14F-4D97-AF65-F5344CB8AC3E}">
        <p14:creationId xmlns:p14="http://schemas.microsoft.com/office/powerpoint/2010/main" val="2498507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D0B8CA-B4E1-034A-BD49-97B46718E4C3}" type="datetimeFigureOut">
              <a:rPr lang="en-US" smtClean="0"/>
              <a:t>4/23/18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275C425-C4F8-E948-8BE7-B4027D52D4F6}" type="slidenum">
              <a:rPr lang="en-US" smtClean="0"/>
              <a:t>‹nr.›</a:t>
            </a:fld>
            <a:endParaRPr lang="en-US"/>
          </a:p>
        </p:txBody>
      </p:sp>
    </p:spTree>
    <p:extLst>
      <p:ext uri="{BB962C8B-B14F-4D97-AF65-F5344CB8AC3E}">
        <p14:creationId xmlns:p14="http://schemas.microsoft.com/office/powerpoint/2010/main" val="13331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3452618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00767"/>
            <a:ext cx="8229600" cy="720000"/>
          </a:xfrm>
        </p:spPr>
        <p:txBody>
          <a:bodyPr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en-US" dirty="0"/>
          </a:p>
        </p:txBody>
      </p:sp>
      <p:sp>
        <p:nvSpPr>
          <p:cNvPr id="3" name="Content Placeholder 2"/>
          <p:cNvSpPr>
            <a:spLocks noGrp="1"/>
          </p:cNvSpPr>
          <p:nvPr>
            <p:ph idx="1"/>
          </p:nvPr>
        </p:nvSpPr>
        <p:spPr>
          <a:xfrm>
            <a:off x="457200" y="1200801"/>
            <a:ext cx="8229600" cy="4140000"/>
          </a:xfrm>
        </p:spPr>
        <p:txBody>
          <a:bodyPr>
            <a:noAutofit/>
          </a:bodyPr>
          <a:lstStyle>
            <a:lvl1pPr marL="360000" indent="-270000">
              <a:defRPr sz="2800"/>
            </a:lvl1pPr>
            <a:lvl2pPr indent="-216000">
              <a:defRPr sz="2600"/>
            </a:lvl2pPr>
            <a:lvl3pPr indent="-216000">
              <a:defRPr sz="2400"/>
            </a:lvl3pPr>
            <a:lvl4pPr indent="-198000">
              <a:defRPr sz="2100"/>
            </a:lvl4pPr>
            <a:lvl5pPr indent="-198000">
              <a:defRPr sz="2100"/>
            </a:lvl5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D0B8CA-B4E1-034A-BD49-97B46718E4C3}" type="datetimeFigureOut">
              <a:rPr lang="en-US" smtClean="0"/>
              <a:t>4/23/18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275C425-C4F8-E948-8BE7-B4027D52D4F6}" type="slidenum">
              <a:rPr lang="en-US" smtClean="0"/>
              <a:t>‹nr.›</a:t>
            </a:fld>
            <a:endParaRPr lang="en-US"/>
          </a:p>
        </p:txBody>
      </p:sp>
    </p:spTree>
    <p:extLst>
      <p:ext uri="{BB962C8B-B14F-4D97-AF65-F5344CB8AC3E}">
        <p14:creationId xmlns:p14="http://schemas.microsoft.com/office/powerpoint/2010/main" val="108507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D0B8CA-B4E1-034A-BD49-97B46718E4C3}" type="datetimeFigureOut">
              <a:rPr lang="en-US" smtClean="0"/>
              <a:t>4/23/18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275C425-C4F8-E948-8BE7-B4027D52D4F6}" type="slidenum">
              <a:rPr lang="en-US" smtClean="0"/>
              <a:t>‹nr.›</a:t>
            </a:fld>
            <a:endParaRPr lang="en-US"/>
          </a:p>
        </p:txBody>
      </p:sp>
    </p:spTree>
    <p:extLst>
      <p:ext uri="{BB962C8B-B14F-4D97-AF65-F5344CB8AC3E}">
        <p14:creationId xmlns:p14="http://schemas.microsoft.com/office/powerpoint/2010/main" val="85800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Click to edit Master title style</a:t>
            </a:r>
            <a:endParaRPr lang="en-US"/>
          </a:p>
        </p:txBody>
      </p:sp>
      <p:sp>
        <p:nvSpPr>
          <p:cNvPr id="3" name="Content Placeholder 2"/>
          <p:cNvSpPr>
            <a:spLocks noGrp="1"/>
          </p:cNvSpPr>
          <p:nvPr>
            <p:ph sz="half" idx="1"/>
          </p:nvPr>
        </p:nvSpPr>
        <p:spPr>
          <a:xfrm>
            <a:off x="457200" y="12008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4" name="Content Placeholder 3"/>
          <p:cNvSpPr>
            <a:spLocks noGrp="1"/>
          </p:cNvSpPr>
          <p:nvPr>
            <p:ph sz="half" idx="2"/>
          </p:nvPr>
        </p:nvSpPr>
        <p:spPr>
          <a:xfrm>
            <a:off x="4648200" y="12008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BD0B8CA-B4E1-034A-BD49-97B46718E4C3}" type="datetimeFigureOut">
              <a:rPr lang="en-US" smtClean="0"/>
              <a:t>4/23/18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275C425-C4F8-E948-8BE7-B4027D52D4F6}" type="slidenum">
              <a:rPr lang="en-US" smtClean="0"/>
              <a:t>‹nr.›</a:t>
            </a:fld>
            <a:endParaRPr lang="en-US"/>
          </a:p>
        </p:txBody>
      </p:sp>
    </p:spTree>
    <p:extLst>
      <p:ext uri="{BB962C8B-B14F-4D97-AF65-F5344CB8AC3E}">
        <p14:creationId xmlns:p14="http://schemas.microsoft.com/office/powerpoint/2010/main" val="406833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Click to edit Master title style</a:t>
            </a:r>
            <a:endParaRPr lang="en-US"/>
          </a:p>
        </p:txBody>
      </p:sp>
      <p:sp>
        <p:nvSpPr>
          <p:cNvPr id="3" name="Text Placeholder 2"/>
          <p:cNvSpPr>
            <a:spLocks noGrp="1"/>
          </p:cNvSpPr>
          <p:nvPr>
            <p:ph type="body" idx="1"/>
          </p:nvPr>
        </p:nvSpPr>
        <p:spPr>
          <a:xfrm>
            <a:off x="457200" y="127235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p:txBody>
      </p:sp>
      <p:sp>
        <p:nvSpPr>
          <p:cNvPr id="4" name="Content Placeholder 3"/>
          <p:cNvSpPr>
            <a:spLocks noGrp="1"/>
          </p:cNvSpPr>
          <p:nvPr>
            <p:ph sz="half" idx="2"/>
          </p:nvPr>
        </p:nvSpPr>
        <p:spPr>
          <a:xfrm>
            <a:off x="457200" y="191211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5" name="Text Placeholder 4"/>
          <p:cNvSpPr>
            <a:spLocks noGrp="1"/>
          </p:cNvSpPr>
          <p:nvPr>
            <p:ph type="body" sz="quarter" idx="3"/>
          </p:nvPr>
        </p:nvSpPr>
        <p:spPr>
          <a:xfrm>
            <a:off x="4645025" y="127235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Click to edit Master text styles</a:t>
            </a:r>
          </a:p>
        </p:txBody>
      </p:sp>
      <p:sp>
        <p:nvSpPr>
          <p:cNvPr id="6" name="Content Placeholder 5"/>
          <p:cNvSpPr>
            <a:spLocks noGrp="1"/>
          </p:cNvSpPr>
          <p:nvPr>
            <p:ph sz="quarter" idx="4"/>
          </p:nvPr>
        </p:nvSpPr>
        <p:spPr>
          <a:xfrm>
            <a:off x="4645025" y="191211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BD0B8CA-B4E1-034A-BD49-97B46718E4C3}" type="datetimeFigureOut">
              <a:rPr lang="en-US" smtClean="0"/>
              <a:t>4/23/18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275C425-C4F8-E948-8BE7-B4027D52D4F6}" type="slidenum">
              <a:rPr lang="en-US" smtClean="0"/>
              <a:t>‹nr.›</a:t>
            </a:fld>
            <a:endParaRPr lang="en-US"/>
          </a:p>
        </p:txBody>
      </p:sp>
    </p:spTree>
    <p:extLst>
      <p:ext uri="{BB962C8B-B14F-4D97-AF65-F5344CB8AC3E}">
        <p14:creationId xmlns:p14="http://schemas.microsoft.com/office/powerpoint/2010/main" val="3239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BD0B8CA-B4E1-034A-BD49-97B46718E4C3}" type="datetimeFigureOut">
              <a:rPr lang="en-US" smtClean="0"/>
              <a:t>4/23/18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275C425-C4F8-E948-8BE7-B4027D52D4F6}" type="slidenum">
              <a:rPr lang="en-US" smtClean="0"/>
              <a:t>‹nr.›</a:t>
            </a:fld>
            <a:endParaRPr lang="en-US"/>
          </a:p>
        </p:txBody>
      </p:sp>
    </p:spTree>
    <p:extLst>
      <p:ext uri="{BB962C8B-B14F-4D97-AF65-F5344CB8AC3E}">
        <p14:creationId xmlns:p14="http://schemas.microsoft.com/office/powerpoint/2010/main" val="429177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BD0B8CA-B4E1-034A-BD49-97B46718E4C3}" type="datetimeFigureOut">
              <a:rPr lang="en-US" smtClean="0"/>
              <a:t>4/23/18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275C425-C4F8-E948-8BE7-B4027D52D4F6}" type="slidenum">
              <a:rPr lang="en-US" smtClean="0"/>
              <a:t>‹nr.›</a:t>
            </a:fld>
            <a:endParaRPr lang="en-US"/>
          </a:p>
        </p:txBody>
      </p:sp>
    </p:spTree>
    <p:extLst>
      <p:ext uri="{BB962C8B-B14F-4D97-AF65-F5344CB8AC3E}">
        <p14:creationId xmlns:p14="http://schemas.microsoft.com/office/powerpoint/2010/main" val="161184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BD0B8CA-B4E1-034A-BD49-97B46718E4C3}" type="datetimeFigureOut">
              <a:rPr lang="en-US" smtClean="0"/>
              <a:t>4/23/18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275C425-C4F8-E948-8BE7-B4027D52D4F6}" type="slidenum">
              <a:rPr lang="en-US" smtClean="0"/>
              <a:t>‹nr.›</a:t>
            </a:fld>
            <a:endParaRPr lang="en-US"/>
          </a:p>
        </p:txBody>
      </p:sp>
    </p:spTree>
    <p:extLst>
      <p:ext uri="{BB962C8B-B14F-4D97-AF65-F5344CB8AC3E}">
        <p14:creationId xmlns:p14="http://schemas.microsoft.com/office/powerpoint/2010/main" val="105455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0758"/>
            <a:ext cx="8229600" cy="723845"/>
          </a:xfrm>
          <a:prstGeom prst="rect">
            <a:avLst/>
          </a:prstGeom>
        </p:spPr>
        <p:txBody>
          <a:bodyPr vert="horz" lIns="91440" tIns="45720" rIns="91440" bIns="45720" rtlCol="0" anchor="t" anchorCtr="0">
            <a:no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en-US" dirty="0"/>
          </a:p>
        </p:txBody>
      </p:sp>
      <p:sp>
        <p:nvSpPr>
          <p:cNvPr id="3" name="Text Placeholder 2"/>
          <p:cNvSpPr>
            <a:spLocks noGrp="1"/>
          </p:cNvSpPr>
          <p:nvPr>
            <p:ph type="body" idx="1"/>
          </p:nvPr>
        </p:nvSpPr>
        <p:spPr>
          <a:xfrm>
            <a:off x="457200" y="1200809"/>
            <a:ext cx="8229600" cy="4138446"/>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spTree>
    <p:extLst>
      <p:ext uri="{BB962C8B-B14F-4D97-AF65-F5344CB8AC3E}">
        <p14:creationId xmlns:p14="http://schemas.microsoft.com/office/powerpoint/2010/main" val="93532050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457200" rtl="0" eaLnBrk="1" latinLnBrk="0" hangingPunct="1">
        <a:spcBef>
          <a:spcPct val="0"/>
        </a:spcBef>
        <a:buNone/>
        <a:defRPr sz="4400" kern="1200">
          <a:solidFill>
            <a:srgbClr val="505050"/>
          </a:solidFill>
          <a:latin typeface="Arial" panose="020B0604020202020204" pitchFamily="34" charset="0"/>
          <a:ea typeface="+mj-ea"/>
          <a:cs typeface="Arial" panose="020B0604020202020204" pitchFamily="34" charset="0"/>
        </a:defRPr>
      </a:lvl1pPr>
    </p:titleStyle>
    <p:bodyStyle>
      <a:lvl1pPr marL="360000" indent="-270000" algn="l" defTabSz="457200" rtl="0" eaLnBrk="1" latinLnBrk="0" hangingPunct="1">
        <a:spcBef>
          <a:spcPts val="1200"/>
        </a:spcBef>
        <a:buFont typeface="Arial" panose="020B0604020202020204" pitchFamily="34" charset="0"/>
        <a:buChar char="•"/>
        <a:defRPr sz="2800" kern="1200">
          <a:solidFill>
            <a:srgbClr val="505050"/>
          </a:solidFill>
          <a:latin typeface="Arial" panose="020B0604020202020204" pitchFamily="34" charset="0"/>
          <a:ea typeface="+mn-ea"/>
          <a:cs typeface="Arial" panose="020B0604020202020204" pitchFamily="34" charset="0"/>
        </a:defRPr>
      </a:lvl1pPr>
      <a:lvl2pPr marL="742950" indent="-216000" algn="l" defTabSz="457200" rtl="0" eaLnBrk="1" latinLnBrk="0" hangingPunct="1">
        <a:spcBef>
          <a:spcPct val="20000"/>
        </a:spcBef>
        <a:buFont typeface="Arial" panose="020B0604020202020204" pitchFamily="34" charset="0"/>
        <a:buChar char="•"/>
        <a:defRPr sz="2600" kern="1200">
          <a:solidFill>
            <a:srgbClr val="505050"/>
          </a:solidFill>
          <a:latin typeface="Arial" panose="020B0604020202020204" pitchFamily="34" charset="0"/>
          <a:ea typeface="+mn-ea"/>
          <a:cs typeface="Arial" panose="020B0604020202020204" pitchFamily="34" charset="0"/>
        </a:defRPr>
      </a:lvl2pPr>
      <a:lvl3pPr marL="1143000" indent="-216000" algn="l" defTabSz="457200" rtl="0" eaLnBrk="1" latinLnBrk="0" hangingPunct="1">
        <a:spcBef>
          <a:spcPct val="20000"/>
        </a:spcBef>
        <a:buFont typeface="Arial" panose="020B0604020202020204" pitchFamily="34" charset="0"/>
        <a:buChar char="•"/>
        <a:defRPr sz="2400" kern="1200">
          <a:solidFill>
            <a:srgbClr val="505050"/>
          </a:solidFill>
          <a:latin typeface="Arial" panose="020B0604020202020204" pitchFamily="34" charset="0"/>
          <a:ea typeface="+mn-ea"/>
          <a:cs typeface="Arial" panose="020B0604020202020204" pitchFamily="34" charset="0"/>
        </a:defRPr>
      </a:lvl3pPr>
      <a:lvl4pPr marL="1600200" indent="-198000" algn="l" defTabSz="457200" rtl="0" eaLnBrk="1" latinLnBrk="0" hangingPunct="1">
        <a:spcBef>
          <a:spcPct val="20000"/>
        </a:spcBef>
        <a:buFont typeface="Arial" panose="020B0604020202020204" pitchFamily="34" charset="0"/>
        <a:buChar char="•"/>
        <a:defRPr sz="2100" kern="1200">
          <a:solidFill>
            <a:srgbClr val="505050"/>
          </a:solidFill>
          <a:latin typeface="Arial" panose="020B0604020202020204" pitchFamily="34" charset="0"/>
          <a:ea typeface="+mn-ea"/>
          <a:cs typeface="Arial" panose="020B0604020202020204" pitchFamily="34" charset="0"/>
        </a:defRPr>
      </a:lvl4pPr>
      <a:lvl5pPr marL="2057400" indent="-198000" algn="l" defTabSz="457200" rtl="0" eaLnBrk="1" latinLnBrk="0" hangingPunct="1">
        <a:spcBef>
          <a:spcPct val="20000"/>
        </a:spcBef>
        <a:buFont typeface="Arial" panose="020B0604020202020204" pitchFamily="34" charset="0"/>
        <a:buChar char="•"/>
        <a:defRPr sz="2100" kern="1200">
          <a:solidFill>
            <a:srgbClr val="505050"/>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p:cNvSpPr>
            <a:spLocks noGrp="1"/>
          </p:cNvSpPr>
          <p:nvPr>
            <p:ph type="body" sz="quarter" idx="11"/>
          </p:nvPr>
        </p:nvSpPr>
        <p:spPr>
          <a:xfrm>
            <a:off x="900000" y="676894"/>
            <a:ext cx="7344000" cy="1575240"/>
          </a:xfrm>
        </p:spPr>
        <p:txBody>
          <a:bodyPr/>
          <a:lstStyle/>
          <a:p>
            <a:pPr algn="ctr"/>
            <a:r>
              <a:rPr lang="nl-NL" sz="3200" dirty="0"/>
              <a:t>Project Horizontaal toezicht </a:t>
            </a:r>
          </a:p>
          <a:p>
            <a:pPr algn="ctr"/>
            <a:r>
              <a:rPr lang="nl-NL" sz="3200"/>
              <a:t>Leger des Heils</a:t>
            </a:r>
            <a:endParaRPr lang="nl-NL" sz="3200" dirty="0"/>
          </a:p>
          <a:p>
            <a:pPr algn="ctr"/>
            <a:r>
              <a:rPr lang="nl-NL" sz="3200" dirty="0"/>
              <a:t>Functionele overwegingen</a:t>
            </a:r>
          </a:p>
        </p:txBody>
      </p:sp>
      <p:sp>
        <p:nvSpPr>
          <p:cNvPr id="5" name="Tijdelijke aanduiding voor tekst 4"/>
          <p:cNvSpPr>
            <a:spLocks noGrp="1"/>
          </p:cNvSpPr>
          <p:nvPr>
            <p:ph type="body" sz="quarter" idx="12"/>
          </p:nvPr>
        </p:nvSpPr>
        <p:spPr>
          <a:xfrm>
            <a:off x="1204800" y="2466110"/>
            <a:ext cx="7344000" cy="1733308"/>
          </a:xfrm>
        </p:spPr>
        <p:txBody>
          <a:bodyPr/>
          <a:lstStyle/>
          <a:p>
            <a:endParaRPr lang="nl-NL" sz="2000" dirty="0"/>
          </a:p>
          <a:p>
            <a:endParaRPr lang="nl-NL" sz="2400" dirty="0"/>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728" y="2466110"/>
            <a:ext cx="2611582" cy="2781335"/>
          </a:xfrm>
          <a:prstGeom prst="rect">
            <a:avLst/>
          </a:prstGeom>
          <a:effectLst>
            <a:reflection endPos="0" dist="50800" dir="5400000" sy="-100000" algn="bl" rotWithShape="0"/>
          </a:effectLst>
        </p:spPr>
      </p:pic>
    </p:spTree>
    <p:extLst>
      <p:ext uri="{BB962C8B-B14F-4D97-AF65-F5344CB8AC3E}">
        <p14:creationId xmlns:p14="http://schemas.microsoft.com/office/powerpoint/2010/main" val="52880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00767"/>
            <a:ext cx="8229600" cy="720000"/>
          </a:xfrm>
        </p:spPr>
        <p:txBody>
          <a:bodyPr/>
          <a:lstStyle/>
          <a:p>
            <a:pPr algn="ctr"/>
            <a:r>
              <a:rPr lang="nl-NL" sz="3200" dirty="0"/>
              <a:t>Overzicht</a:t>
            </a:r>
          </a:p>
        </p:txBody>
      </p:sp>
      <p:pic>
        <p:nvPicPr>
          <p:cNvPr id="6" name="Tijdelijke aanduiding voor inhoud 5">
            <a:extLst>
              <a:ext uri="{FF2B5EF4-FFF2-40B4-BE49-F238E27FC236}">
                <a16:creationId xmlns:a16="http://schemas.microsoft.com/office/drawing/2014/main" id="{DE3ABCFD-5462-1D47-B431-057A8C9D6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349" y="1330036"/>
            <a:ext cx="922165" cy="982106"/>
          </a:xfrm>
          <a:prstGeom prst="rect">
            <a:avLst/>
          </a:prstGeom>
          <a:effectLst>
            <a:reflection endPos="0" dist="50800" dir="5400000" sy="-100000" algn="bl" rotWithShape="0"/>
          </a:effectLst>
        </p:spPr>
      </p:pic>
      <p:pic>
        <p:nvPicPr>
          <p:cNvPr id="8" name="Afbeelding 7">
            <a:extLst>
              <a:ext uri="{FF2B5EF4-FFF2-40B4-BE49-F238E27FC236}">
                <a16:creationId xmlns:a16="http://schemas.microsoft.com/office/drawing/2014/main" id="{5A95E9BA-D4D5-7942-B34E-559C58E2F6F1}"/>
              </a:ext>
            </a:extLst>
          </p:cNvPr>
          <p:cNvPicPr>
            <a:picLocks noChangeAspect="1"/>
          </p:cNvPicPr>
          <p:nvPr/>
        </p:nvPicPr>
        <p:blipFill>
          <a:blip r:embed="rId3"/>
          <a:stretch>
            <a:fillRect/>
          </a:stretch>
        </p:blipFill>
        <p:spPr>
          <a:xfrm>
            <a:off x="1710349" y="3815821"/>
            <a:ext cx="922165" cy="922165"/>
          </a:xfrm>
          <a:prstGeom prst="rect">
            <a:avLst/>
          </a:prstGeom>
        </p:spPr>
      </p:pic>
      <p:pic>
        <p:nvPicPr>
          <p:cNvPr id="10" name="Afbeelding 9">
            <a:extLst>
              <a:ext uri="{FF2B5EF4-FFF2-40B4-BE49-F238E27FC236}">
                <a16:creationId xmlns:a16="http://schemas.microsoft.com/office/drawing/2014/main" id="{EE427E98-FA7B-2747-97D4-AB9AD2BF4DF0}"/>
              </a:ext>
            </a:extLst>
          </p:cNvPr>
          <p:cNvPicPr>
            <a:picLocks noChangeAspect="1"/>
          </p:cNvPicPr>
          <p:nvPr/>
        </p:nvPicPr>
        <p:blipFill>
          <a:blip r:embed="rId4"/>
          <a:stretch>
            <a:fillRect/>
          </a:stretch>
        </p:blipFill>
        <p:spPr>
          <a:xfrm>
            <a:off x="1688831" y="2624446"/>
            <a:ext cx="943683" cy="943683"/>
          </a:xfrm>
          <a:prstGeom prst="rect">
            <a:avLst/>
          </a:prstGeom>
        </p:spPr>
      </p:pic>
      <p:sp>
        <p:nvSpPr>
          <p:cNvPr id="11" name="Tekstvak 10">
            <a:extLst>
              <a:ext uri="{FF2B5EF4-FFF2-40B4-BE49-F238E27FC236}">
                <a16:creationId xmlns:a16="http://schemas.microsoft.com/office/drawing/2014/main" id="{2721C35B-ECC5-E447-BF52-17AC1AA5A565}"/>
              </a:ext>
            </a:extLst>
          </p:cNvPr>
          <p:cNvSpPr txBox="1"/>
          <p:nvPr/>
        </p:nvSpPr>
        <p:spPr>
          <a:xfrm>
            <a:off x="3265714" y="1636423"/>
            <a:ext cx="4441372" cy="369332"/>
          </a:xfrm>
          <a:prstGeom prst="rect">
            <a:avLst/>
          </a:prstGeom>
          <a:noFill/>
        </p:spPr>
        <p:txBody>
          <a:bodyPr wrap="square" rtlCol="0" anchor="ctr">
            <a:spAutoFit/>
          </a:bodyPr>
          <a:lstStyle/>
          <a:p>
            <a:r>
              <a:rPr lang="nl-NL" dirty="0"/>
              <a:t>6200 betaalde werknemers</a:t>
            </a:r>
          </a:p>
        </p:txBody>
      </p:sp>
      <p:sp>
        <p:nvSpPr>
          <p:cNvPr id="12" name="Tekstvak 11">
            <a:extLst>
              <a:ext uri="{FF2B5EF4-FFF2-40B4-BE49-F238E27FC236}">
                <a16:creationId xmlns:a16="http://schemas.microsoft.com/office/drawing/2014/main" id="{F76E4301-5262-DC4F-AE64-2ED2A8FDDDF7}"/>
              </a:ext>
            </a:extLst>
          </p:cNvPr>
          <p:cNvSpPr txBox="1"/>
          <p:nvPr/>
        </p:nvSpPr>
        <p:spPr>
          <a:xfrm>
            <a:off x="3265714" y="2837016"/>
            <a:ext cx="4987637" cy="369332"/>
          </a:xfrm>
          <a:prstGeom prst="rect">
            <a:avLst/>
          </a:prstGeom>
          <a:noFill/>
        </p:spPr>
        <p:txBody>
          <a:bodyPr wrap="square" rtlCol="0" anchor="ctr">
            <a:spAutoFit/>
          </a:bodyPr>
          <a:lstStyle/>
          <a:p>
            <a:r>
              <a:rPr lang="nl-NL" dirty="0"/>
              <a:t>8600 gebruikers in de Active Directory</a:t>
            </a:r>
          </a:p>
        </p:txBody>
      </p:sp>
      <p:sp>
        <p:nvSpPr>
          <p:cNvPr id="13" name="Tekstvak 12">
            <a:extLst>
              <a:ext uri="{FF2B5EF4-FFF2-40B4-BE49-F238E27FC236}">
                <a16:creationId xmlns:a16="http://schemas.microsoft.com/office/drawing/2014/main" id="{E5C2085D-6EE5-6A4D-9C7C-5ACDC12ED3C5}"/>
              </a:ext>
            </a:extLst>
          </p:cNvPr>
          <p:cNvSpPr txBox="1"/>
          <p:nvPr/>
        </p:nvSpPr>
        <p:spPr>
          <a:xfrm>
            <a:off x="3265714" y="4037610"/>
            <a:ext cx="5421086" cy="380011"/>
          </a:xfrm>
          <a:prstGeom prst="rect">
            <a:avLst/>
          </a:prstGeom>
          <a:noFill/>
        </p:spPr>
        <p:txBody>
          <a:bodyPr wrap="square" rtlCol="0" anchor="ctr">
            <a:spAutoFit/>
          </a:bodyPr>
          <a:lstStyle/>
          <a:p>
            <a:r>
              <a:rPr lang="nl-NL" dirty="0"/>
              <a:t>10000 gebruikers in Client Verrichtingen systeem</a:t>
            </a:r>
          </a:p>
        </p:txBody>
      </p:sp>
    </p:spTree>
    <p:extLst>
      <p:ext uri="{BB962C8B-B14F-4D97-AF65-F5344CB8AC3E}">
        <p14:creationId xmlns:p14="http://schemas.microsoft.com/office/powerpoint/2010/main" val="224190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150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50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3200" dirty="0" err="1"/>
              <a:t>Transactioneel</a:t>
            </a:r>
            <a:endParaRPr lang="nl-NL" sz="3200" dirty="0"/>
          </a:p>
        </p:txBody>
      </p:sp>
      <p:pic>
        <p:nvPicPr>
          <p:cNvPr id="5" name="Afbeelding 4">
            <a:extLst>
              <a:ext uri="{FF2B5EF4-FFF2-40B4-BE49-F238E27FC236}">
                <a16:creationId xmlns:a16="http://schemas.microsoft.com/office/drawing/2014/main" id="{3BE16E47-2B5F-FB4E-BDE8-1B37630D726F}"/>
              </a:ext>
            </a:extLst>
          </p:cNvPr>
          <p:cNvPicPr>
            <a:picLocks noChangeAspect="1"/>
          </p:cNvPicPr>
          <p:nvPr/>
        </p:nvPicPr>
        <p:blipFill>
          <a:blip r:embed="rId3"/>
          <a:stretch>
            <a:fillRect/>
          </a:stretch>
        </p:blipFill>
        <p:spPr>
          <a:xfrm>
            <a:off x="684816" y="3195714"/>
            <a:ext cx="1675410" cy="1856091"/>
          </a:xfrm>
          <a:prstGeom prst="rect">
            <a:avLst/>
          </a:prstGeom>
        </p:spPr>
      </p:pic>
      <p:pic>
        <p:nvPicPr>
          <p:cNvPr id="7" name="Afbeelding 6">
            <a:extLst>
              <a:ext uri="{FF2B5EF4-FFF2-40B4-BE49-F238E27FC236}">
                <a16:creationId xmlns:a16="http://schemas.microsoft.com/office/drawing/2014/main" id="{CA11E562-1842-B646-B6A8-5720F6EA76F8}"/>
              </a:ext>
            </a:extLst>
          </p:cNvPr>
          <p:cNvPicPr>
            <a:picLocks noChangeAspect="1"/>
          </p:cNvPicPr>
          <p:nvPr/>
        </p:nvPicPr>
        <p:blipFill>
          <a:blip r:embed="rId4"/>
          <a:stretch>
            <a:fillRect/>
          </a:stretch>
        </p:blipFill>
        <p:spPr>
          <a:xfrm>
            <a:off x="795652" y="1302889"/>
            <a:ext cx="1564574" cy="1564574"/>
          </a:xfrm>
          <a:prstGeom prst="rect">
            <a:avLst/>
          </a:prstGeom>
        </p:spPr>
      </p:pic>
      <p:sp>
        <p:nvSpPr>
          <p:cNvPr id="8" name="Tekstvak 7">
            <a:extLst>
              <a:ext uri="{FF2B5EF4-FFF2-40B4-BE49-F238E27FC236}">
                <a16:creationId xmlns:a16="http://schemas.microsoft.com/office/drawing/2014/main" id="{C06C8DF1-98A9-DF4A-8F0C-5A3E2544C27F}"/>
              </a:ext>
            </a:extLst>
          </p:cNvPr>
          <p:cNvSpPr txBox="1"/>
          <p:nvPr/>
        </p:nvSpPr>
        <p:spPr>
          <a:xfrm>
            <a:off x="2719449" y="1488827"/>
            <a:ext cx="5967351" cy="1477328"/>
          </a:xfrm>
          <a:prstGeom prst="rect">
            <a:avLst/>
          </a:prstGeom>
          <a:noFill/>
        </p:spPr>
        <p:txBody>
          <a:bodyPr wrap="square" rtlCol="0">
            <a:spAutoFit/>
          </a:bodyPr>
          <a:lstStyle/>
          <a:p>
            <a:pPr marL="285750" indent="-285750">
              <a:buFont typeface="Wingdings" pitchFamily="2" charset="2"/>
              <a:buChar char="Ø"/>
            </a:pPr>
            <a:r>
              <a:rPr lang="nl-NL" dirty="0"/>
              <a:t>Actieve Dossiers ca. 65.000 per jaar</a:t>
            </a:r>
          </a:p>
          <a:p>
            <a:pPr marL="285750" indent="-285750">
              <a:buFont typeface="Wingdings" pitchFamily="2" charset="2"/>
              <a:buChar char="Ø"/>
            </a:pPr>
            <a:r>
              <a:rPr lang="nl-NL" dirty="0"/>
              <a:t>Totaal bereik van 100.000 mensen per jaar</a:t>
            </a:r>
            <a:br>
              <a:rPr lang="nl-NL" dirty="0"/>
            </a:br>
            <a:r>
              <a:rPr lang="nl-NL" dirty="0"/>
              <a:t>(op 402 locaties in Nederland)</a:t>
            </a:r>
          </a:p>
          <a:p>
            <a:pPr marL="285750" indent="-285750">
              <a:buFont typeface="Wingdings" pitchFamily="2" charset="2"/>
              <a:buChar char="Ø"/>
            </a:pPr>
            <a:r>
              <a:rPr lang="nl-NL" dirty="0"/>
              <a:t>Historische gegevens van ca. 10% Nederlandse bevolking</a:t>
            </a:r>
          </a:p>
          <a:p>
            <a:pPr marL="285750" indent="-285750">
              <a:buFont typeface="Wingdings" pitchFamily="2" charset="2"/>
              <a:buChar char="Ø"/>
            </a:pPr>
            <a:r>
              <a:rPr lang="nl-NL" dirty="0"/>
              <a:t>Omzet € 421.000.000 per jaar</a:t>
            </a:r>
          </a:p>
        </p:txBody>
      </p:sp>
      <p:sp>
        <p:nvSpPr>
          <p:cNvPr id="9" name="Tekstvak 8">
            <a:extLst>
              <a:ext uri="{FF2B5EF4-FFF2-40B4-BE49-F238E27FC236}">
                <a16:creationId xmlns:a16="http://schemas.microsoft.com/office/drawing/2014/main" id="{7A85034B-83B8-5748-B439-C6257064ED75}"/>
              </a:ext>
            </a:extLst>
          </p:cNvPr>
          <p:cNvSpPr txBox="1"/>
          <p:nvPr/>
        </p:nvSpPr>
        <p:spPr>
          <a:xfrm>
            <a:off x="2719449" y="3523596"/>
            <a:ext cx="5723908" cy="1200329"/>
          </a:xfrm>
          <a:prstGeom prst="rect">
            <a:avLst/>
          </a:prstGeom>
          <a:noFill/>
        </p:spPr>
        <p:txBody>
          <a:bodyPr wrap="square" rtlCol="0">
            <a:spAutoFit/>
          </a:bodyPr>
          <a:lstStyle/>
          <a:p>
            <a:pPr marL="285750" indent="-285750">
              <a:buFont typeface="Wingdings" pitchFamily="2" charset="2"/>
              <a:buChar char="Ø"/>
            </a:pPr>
            <a:r>
              <a:rPr lang="nl-NL" dirty="0"/>
              <a:t>Personeelsverloop ca. 600 per jaar</a:t>
            </a:r>
          </a:p>
          <a:p>
            <a:pPr marL="285750" indent="-285750">
              <a:buFont typeface="Wingdings" pitchFamily="2" charset="2"/>
              <a:buChar char="Ø"/>
            </a:pPr>
            <a:r>
              <a:rPr lang="nl-NL" dirty="0"/>
              <a:t>Netwerkaccount transacties: 18.000 per jaar</a:t>
            </a:r>
          </a:p>
          <a:p>
            <a:pPr marL="285750" indent="-285750">
              <a:buFont typeface="Wingdings" pitchFamily="2" charset="2"/>
              <a:buChar char="Ø"/>
            </a:pPr>
            <a:r>
              <a:rPr lang="nl-NL" dirty="0"/>
              <a:t>Dossier transacties: 5.500.000 activiteiten per jaar</a:t>
            </a:r>
            <a:br>
              <a:rPr lang="nl-NL" dirty="0"/>
            </a:br>
            <a:r>
              <a:rPr lang="nl-NL" dirty="0"/>
              <a:t>(max. 23 transacties per seconde)</a:t>
            </a:r>
          </a:p>
        </p:txBody>
      </p:sp>
    </p:spTree>
    <p:extLst>
      <p:ext uri="{BB962C8B-B14F-4D97-AF65-F5344CB8AC3E}">
        <p14:creationId xmlns:p14="http://schemas.microsoft.com/office/powerpoint/2010/main" val="357046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C701AC-41F7-0040-9871-F9223A41A939}"/>
              </a:ext>
            </a:extLst>
          </p:cNvPr>
          <p:cNvSpPr>
            <a:spLocks noGrp="1"/>
          </p:cNvSpPr>
          <p:nvPr>
            <p:ph type="title"/>
          </p:nvPr>
        </p:nvSpPr>
        <p:spPr/>
        <p:txBody>
          <a:bodyPr/>
          <a:lstStyle/>
          <a:p>
            <a:pPr algn="ctr"/>
            <a:r>
              <a:rPr lang="nl-NL" dirty="0"/>
              <a:t>Aanleiding</a:t>
            </a:r>
          </a:p>
        </p:txBody>
      </p:sp>
      <p:sp>
        <p:nvSpPr>
          <p:cNvPr id="3" name="Tijdelijke aanduiding voor inhoud 2">
            <a:extLst>
              <a:ext uri="{FF2B5EF4-FFF2-40B4-BE49-F238E27FC236}">
                <a16:creationId xmlns:a16="http://schemas.microsoft.com/office/drawing/2014/main" id="{D489517B-FD7B-C54F-BB8E-1CFFD77472D0}"/>
              </a:ext>
            </a:extLst>
          </p:cNvPr>
          <p:cNvSpPr>
            <a:spLocks noGrp="1"/>
          </p:cNvSpPr>
          <p:nvPr>
            <p:ph idx="1"/>
          </p:nvPr>
        </p:nvSpPr>
        <p:spPr/>
        <p:txBody>
          <a:bodyPr/>
          <a:lstStyle/>
          <a:p>
            <a:r>
              <a:rPr lang="nl-NL" dirty="0"/>
              <a:t>Aantal accounts t.o.v. rollen en functies</a:t>
            </a:r>
          </a:p>
          <a:p>
            <a:pPr lvl="1">
              <a:buFont typeface="Courier New" panose="02070309020205020404" pitchFamily="49" charset="0"/>
              <a:buChar char="o"/>
            </a:pPr>
            <a:r>
              <a:rPr lang="nl-NL" dirty="0"/>
              <a:t> Complexiteit van de initiële rechtenstructuur</a:t>
            </a:r>
          </a:p>
          <a:p>
            <a:pPr lvl="1">
              <a:buFont typeface="Courier New" panose="02070309020205020404" pitchFamily="49" charset="0"/>
              <a:buChar char="o"/>
            </a:pPr>
            <a:r>
              <a:rPr lang="nl-NL" dirty="0"/>
              <a:t> Dubbelfuncties</a:t>
            </a:r>
          </a:p>
          <a:p>
            <a:pPr lvl="1">
              <a:buFont typeface="Courier New" panose="02070309020205020404" pitchFamily="49" charset="0"/>
              <a:buChar char="o"/>
            </a:pPr>
            <a:r>
              <a:rPr lang="nl-NL" dirty="0"/>
              <a:t> IDU-procedure</a:t>
            </a:r>
          </a:p>
          <a:p>
            <a:r>
              <a:rPr lang="nl-NL" dirty="0"/>
              <a:t>Compliance (AVG, ISO 27001/NEN 7510)</a:t>
            </a:r>
          </a:p>
          <a:p>
            <a:r>
              <a:rPr lang="nl-NL" dirty="0"/>
              <a:t>Documentatieplicht (Wet- en regelgeving)</a:t>
            </a:r>
          </a:p>
          <a:p>
            <a:r>
              <a:rPr lang="nl-NL" dirty="0" err="1"/>
              <a:t>Governance</a:t>
            </a:r>
            <a:endParaRPr lang="nl-NL" dirty="0"/>
          </a:p>
        </p:txBody>
      </p:sp>
    </p:spTree>
    <p:extLst>
      <p:ext uri="{BB962C8B-B14F-4D97-AF65-F5344CB8AC3E}">
        <p14:creationId xmlns:p14="http://schemas.microsoft.com/office/powerpoint/2010/main" val="370223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3200" i="1" dirty="0"/>
              <a:t>Compliance en Documentatieplicht</a:t>
            </a:r>
            <a:br>
              <a:rPr lang="nl-NL" sz="3200" i="1" dirty="0"/>
            </a:br>
            <a:r>
              <a:rPr lang="nl-NL" sz="2000" i="1" dirty="0"/>
              <a:t>Artikel 24 lid 1 AVG (Verordening (EU) 2016/679)</a:t>
            </a:r>
            <a:r>
              <a:rPr lang="nl-NL" sz="3200" i="1" dirty="0"/>
              <a:t> </a:t>
            </a:r>
            <a:br>
              <a:rPr lang="nl-NL" sz="3200" i="1" dirty="0"/>
            </a:br>
            <a:endParaRPr lang="nl-NL" sz="3200" dirty="0"/>
          </a:p>
        </p:txBody>
      </p:sp>
      <p:sp>
        <p:nvSpPr>
          <p:cNvPr id="3" name="Tijdelijke aanduiding voor inhoud 2"/>
          <p:cNvSpPr>
            <a:spLocks noGrp="1"/>
          </p:cNvSpPr>
          <p:nvPr>
            <p:ph idx="1"/>
          </p:nvPr>
        </p:nvSpPr>
        <p:spPr>
          <a:xfrm>
            <a:off x="457200" y="2008318"/>
            <a:ext cx="8229600" cy="2943687"/>
          </a:xfrm>
        </p:spPr>
        <p:txBody>
          <a:bodyPr anchor="ctr"/>
          <a:lstStyle/>
          <a:p>
            <a:pPr marL="90000" indent="0">
              <a:buNone/>
            </a:pPr>
            <a:r>
              <a:rPr lang="nl-NL" sz="2000" i="1" dirty="0"/>
              <a:t>“Rekening houdend met de aard, de omvang, de context en het doel van de verwerking, alsook met de qua waarschijnlijkheid en ernst uiteenlopende risico's voor de rechten en vrijheden van natuurlijke personen, treft de verwerkingsverantwoordelijke passende technische en organisatorische maatregelen om </a:t>
            </a:r>
            <a:r>
              <a:rPr lang="nl-NL" sz="2000" b="1" i="1" dirty="0"/>
              <a:t>te waarborgen </a:t>
            </a:r>
            <a:r>
              <a:rPr lang="nl-NL" sz="2000" i="1" dirty="0"/>
              <a:t>en </a:t>
            </a:r>
            <a:r>
              <a:rPr lang="nl-NL" sz="2000" b="1" i="1" dirty="0"/>
              <a:t>te kunnen aantonen</a:t>
            </a:r>
            <a:r>
              <a:rPr lang="nl-NL" sz="2000" i="1" dirty="0"/>
              <a:t> dat de verwerking in overeenstemming met deze verordening wordt uitgevoerd. Die maatregelen worden geëvalueerd en indien nodig geactualiseerd.”</a:t>
            </a:r>
          </a:p>
        </p:txBody>
      </p:sp>
      <p:sp>
        <p:nvSpPr>
          <p:cNvPr id="5" name="Tekstvak 4">
            <a:extLst>
              <a:ext uri="{FF2B5EF4-FFF2-40B4-BE49-F238E27FC236}">
                <a16:creationId xmlns:a16="http://schemas.microsoft.com/office/drawing/2014/main" id="{A6C89880-8671-2940-B0DA-3A34A6225D30}"/>
              </a:ext>
            </a:extLst>
          </p:cNvPr>
          <p:cNvSpPr txBox="1"/>
          <p:nvPr/>
        </p:nvSpPr>
        <p:spPr>
          <a:xfrm>
            <a:off x="457200" y="1423543"/>
            <a:ext cx="7576458" cy="584775"/>
          </a:xfrm>
          <a:prstGeom prst="rect">
            <a:avLst/>
          </a:prstGeom>
          <a:noFill/>
        </p:spPr>
        <p:txBody>
          <a:bodyPr wrap="square" rtlCol="0">
            <a:spAutoFit/>
          </a:bodyPr>
          <a:lstStyle/>
          <a:p>
            <a:pPr algn="ctr"/>
            <a:r>
              <a:rPr lang="nl-NL" sz="3200" b="1" dirty="0" err="1">
                <a:solidFill>
                  <a:srgbClr val="FF0000"/>
                </a:solidFill>
              </a:rPr>
              <a:t>Notion</a:t>
            </a:r>
            <a:r>
              <a:rPr lang="nl-NL" sz="3200" b="1" dirty="0">
                <a:solidFill>
                  <a:srgbClr val="FF0000"/>
                </a:solidFill>
              </a:rPr>
              <a:t> of Accountability</a:t>
            </a:r>
          </a:p>
        </p:txBody>
      </p:sp>
    </p:spTree>
    <p:extLst>
      <p:ext uri="{BB962C8B-B14F-4D97-AF65-F5344CB8AC3E}">
        <p14:creationId xmlns:p14="http://schemas.microsoft.com/office/powerpoint/2010/main" val="97371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F0C4C-D22A-3348-8EAD-A8B01CC71FF1}"/>
              </a:ext>
            </a:extLst>
          </p:cNvPr>
          <p:cNvSpPr>
            <a:spLocks noGrp="1"/>
          </p:cNvSpPr>
          <p:nvPr>
            <p:ph type="title"/>
          </p:nvPr>
        </p:nvSpPr>
        <p:spPr/>
        <p:txBody>
          <a:bodyPr/>
          <a:lstStyle/>
          <a:p>
            <a:pPr algn="ctr"/>
            <a:r>
              <a:rPr lang="nl-NL" sz="3200" i="1" dirty="0"/>
              <a:t>Beveiliging en compliance</a:t>
            </a:r>
            <a:br>
              <a:rPr lang="nl-NL" sz="2000" i="1" dirty="0"/>
            </a:br>
            <a:r>
              <a:rPr lang="nl-NL" sz="2000" i="1" dirty="0"/>
              <a:t>Artikel 32 lid 1 AVG (Verordening (EU) 2016/679)</a:t>
            </a:r>
            <a:r>
              <a:rPr lang="nl-NL" sz="3200" i="1" dirty="0"/>
              <a:t> </a:t>
            </a:r>
            <a:endParaRPr lang="nl-NL" sz="2000" dirty="0"/>
          </a:p>
        </p:txBody>
      </p:sp>
      <p:sp>
        <p:nvSpPr>
          <p:cNvPr id="3" name="Tijdelijke aanduiding voor inhoud 2">
            <a:extLst>
              <a:ext uri="{FF2B5EF4-FFF2-40B4-BE49-F238E27FC236}">
                <a16:creationId xmlns:a16="http://schemas.microsoft.com/office/drawing/2014/main" id="{9D61F5D2-C419-2045-B6FF-88575B2C3907}"/>
              </a:ext>
            </a:extLst>
          </p:cNvPr>
          <p:cNvSpPr>
            <a:spLocks noGrp="1"/>
          </p:cNvSpPr>
          <p:nvPr>
            <p:ph idx="1"/>
          </p:nvPr>
        </p:nvSpPr>
        <p:spPr>
          <a:xfrm>
            <a:off x="457200" y="1485801"/>
            <a:ext cx="8229600" cy="4140000"/>
          </a:xfrm>
        </p:spPr>
        <p:txBody>
          <a:bodyPr anchor="ctr"/>
          <a:lstStyle/>
          <a:p>
            <a:pPr marL="90000" indent="0">
              <a:buNone/>
            </a:pPr>
            <a:r>
              <a:rPr lang="nl-NL" sz="1800" i="1" dirty="0"/>
              <a:t>"Rekening houdend met …, </a:t>
            </a:r>
            <a:r>
              <a:rPr lang="nl-NL" sz="1800" b="1" i="1" dirty="0"/>
              <a:t>treffen</a:t>
            </a:r>
            <a:r>
              <a:rPr lang="nl-NL" sz="1800" i="1" dirty="0"/>
              <a:t> de verwerkingsverantwoordelijke en de verwerker </a:t>
            </a:r>
            <a:r>
              <a:rPr lang="nl-NL" sz="1800" b="1" i="1" dirty="0"/>
              <a:t>passende technische en organisatorische maatregelen </a:t>
            </a:r>
            <a:r>
              <a:rPr lang="nl-NL" sz="1800" i="1" dirty="0"/>
              <a:t>om een op het risico afgestemd beveiligingsniveau te waarborgen, die, waar passend, onder meer het volgende omvatten: </a:t>
            </a:r>
          </a:p>
          <a:p>
            <a:pPr marL="432900" indent="-342900">
              <a:buAutoNum type="alphaLcParenR"/>
            </a:pPr>
            <a:r>
              <a:rPr lang="nl-NL" sz="1800" i="1" dirty="0"/>
              <a:t>…; </a:t>
            </a:r>
          </a:p>
          <a:p>
            <a:pPr marL="432900" indent="-342900">
              <a:buAutoNum type="alphaLcParenR"/>
            </a:pPr>
            <a:r>
              <a:rPr lang="nl-NL" sz="1800" b="1" i="1" dirty="0"/>
              <a:t>het vermogen om op permanente basis de vertrouwelijkheid, integriteit, beschikbaarheid en veerkracht van de verwerkingssystemen en diensten te garanderen</a:t>
            </a:r>
            <a:r>
              <a:rPr lang="nl-NL" sz="1800" i="1" dirty="0"/>
              <a:t>; </a:t>
            </a:r>
          </a:p>
          <a:p>
            <a:pPr marL="432900" indent="-342900">
              <a:buAutoNum type="alphaLcParenR"/>
            </a:pPr>
            <a:r>
              <a:rPr lang="nl-NL" sz="1800" i="1" dirty="0"/>
              <a:t>…; </a:t>
            </a:r>
          </a:p>
          <a:p>
            <a:pPr marL="432900" indent="-342900">
              <a:buAutoNum type="alphaLcParenR"/>
            </a:pPr>
            <a:r>
              <a:rPr lang="nl-NL" sz="1800" b="1" i="1" dirty="0"/>
              <a:t>een procedure voor het op gezette tijdstippen testen, beoordelen en evalueren van de doeltreffendheid van de technische en organisatorische maatregelen ter beveiliging van de verwerking</a:t>
            </a:r>
            <a:r>
              <a:rPr lang="nl-NL" sz="1800" i="1" dirty="0"/>
              <a:t>. ”</a:t>
            </a:r>
          </a:p>
        </p:txBody>
      </p:sp>
    </p:spTree>
    <p:extLst>
      <p:ext uri="{BB962C8B-B14F-4D97-AF65-F5344CB8AC3E}">
        <p14:creationId xmlns:p14="http://schemas.microsoft.com/office/powerpoint/2010/main" val="16560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029D5C-02A3-5A41-88D7-70D9FC78B0F0}"/>
              </a:ext>
            </a:extLst>
          </p:cNvPr>
          <p:cNvSpPr>
            <a:spLocks noGrp="1"/>
          </p:cNvSpPr>
          <p:nvPr>
            <p:ph type="title"/>
          </p:nvPr>
        </p:nvSpPr>
        <p:spPr>
          <a:xfrm>
            <a:off x="457200" y="400767"/>
            <a:ext cx="8229600" cy="720000"/>
          </a:xfrm>
        </p:spPr>
        <p:txBody>
          <a:bodyPr/>
          <a:lstStyle/>
          <a:p>
            <a:pPr algn="ctr"/>
            <a:r>
              <a:rPr lang="nl-NL" sz="3200" i="1" dirty="0"/>
              <a:t>Documentatieplicht</a:t>
            </a:r>
            <a:br>
              <a:rPr lang="nl-NL" sz="3200" i="1" dirty="0"/>
            </a:br>
            <a:r>
              <a:rPr lang="nl-NL" sz="2000" i="1" dirty="0"/>
              <a:t>Artikel 33 lid 5 AVG</a:t>
            </a:r>
            <a:r>
              <a:rPr lang="nl-NL" sz="3200" i="1" dirty="0"/>
              <a:t> </a:t>
            </a:r>
            <a:r>
              <a:rPr lang="nl-NL" sz="2000" i="1" dirty="0"/>
              <a:t>(Verordening (EU) 2016/679)</a:t>
            </a:r>
            <a:r>
              <a:rPr lang="nl-NL" sz="3200" i="1" dirty="0"/>
              <a:t> </a:t>
            </a:r>
            <a:endParaRPr lang="nl-NL" sz="2000" dirty="0"/>
          </a:p>
        </p:txBody>
      </p:sp>
      <p:sp>
        <p:nvSpPr>
          <p:cNvPr id="3" name="Tijdelijke aanduiding voor inhoud 2">
            <a:extLst>
              <a:ext uri="{FF2B5EF4-FFF2-40B4-BE49-F238E27FC236}">
                <a16:creationId xmlns:a16="http://schemas.microsoft.com/office/drawing/2014/main" id="{98D48A91-56C2-9341-B431-9691040CB880}"/>
              </a:ext>
            </a:extLst>
          </p:cNvPr>
          <p:cNvSpPr>
            <a:spLocks noGrp="1"/>
          </p:cNvSpPr>
          <p:nvPr>
            <p:ph idx="1"/>
          </p:nvPr>
        </p:nvSpPr>
        <p:spPr>
          <a:xfrm>
            <a:off x="457200" y="1272051"/>
            <a:ext cx="8229600" cy="4140000"/>
          </a:xfrm>
        </p:spPr>
        <p:txBody>
          <a:bodyPr anchor="ctr"/>
          <a:lstStyle/>
          <a:p>
            <a:pPr marL="90000" indent="0">
              <a:buNone/>
            </a:pPr>
            <a:r>
              <a:rPr lang="nl-NL" sz="2000" i="1" dirty="0"/>
              <a:t>“De verwerkingsverantwoordelijke </a:t>
            </a:r>
            <a:r>
              <a:rPr lang="nl-NL" sz="2000" b="1" i="1" dirty="0"/>
              <a:t>documenteert alle inbreuken</a:t>
            </a:r>
            <a:r>
              <a:rPr lang="nl-NL" sz="2000" i="1" dirty="0"/>
              <a:t> in verband met persoonsgegevens, met inbegrip van de feiten omtrent de inbreuk in verband met persoonsgegevens, de gevolgen daarvan en de genomen corrigerende maatregelen. Die documentatie stelt de toezichthoudende autoriteit in staat de naleving van dit artikel te controleren.”</a:t>
            </a:r>
          </a:p>
        </p:txBody>
      </p:sp>
    </p:spTree>
    <p:extLst>
      <p:ext uri="{BB962C8B-B14F-4D97-AF65-F5344CB8AC3E}">
        <p14:creationId xmlns:p14="http://schemas.microsoft.com/office/powerpoint/2010/main" val="28153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DC55D9-39B6-1C45-892F-867A447ACCCC}"/>
              </a:ext>
            </a:extLst>
          </p:cNvPr>
          <p:cNvSpPr>
            <a:spLocks noGrp="1"/>
          </p:cNvSpPr>
          <p:nvPr>
            <p:ph type="title"/>
          </p:nvPr>
        </p:nvSpPr>
        <p:spPr/>
        <p:txBody>
          <a:bodyPr/>
          <a:lstStyle/>
          <a:p>
            <a:pPr algn="ctr"/>
            <a:r>
              <a:rPr lang="nl-NL" dirty="0"/>
              <a:t>Functionele noodzaak</a:t>
            </a:r>
          </a:p>
        </p:txBody>
      </p:sp>
      <p:sp>
        <p:nvSpPr>
          <p:cNvPr id="3" name="Tijdelijke aanduiding voor inhoud 2">
            <a:extLst>
              <a:ext uri="{FF2B5EF4-FFF2-40B4-BE49-F238E27FC236}">
                <a16:creationId xmlns:a16="http://schemas.microsoft.com/office/drawing/2014/main" id="{F9A69FE3-84B8-AB46-B712-DA223BA52227}"/>
              </a:ext>
            </a:extLst>
          </p:cNvPr>
          <p:cNvSpPr>
            <a:spLocks noGrp="1"/>
          </p:cNvSpPr>
          <p:nvPr>
            <p:ph idx="1"/>
          </p:nvPr>
        </p:nvSpPr>
        <p:spPr/>
        <p:txBody>
          <a:bodyPr/>
          <a:lstStyle/>
          <a:p>
            <a:r>
              <a:rPr lang="nl-NL" sz="2400" dirty="0"/>
              <a:t>Monitoring en </a:t>
            </a:r>
            <a:r>
              <a:rPr lang="nl-NL" sz="2400" b="1" dirty="0"/>
              <a:t>signalering</a:t>
            </a:r>
            <a:r>
              <a:rPr lang="nl-NL" sz="2400" dirty="0"/>
              <a:t> van </a:t>
            </a:r>
            <a:r>
              <a:rPr lang="nl-NL" sz="2400" b="1" dirty="0"/>
              <a:t>afwijkingen</a:t>
            </a:r>
            <a:r>
              <a:rPr lang="nl-NL" sz="2400" dirty="0"/>
              <a:t> </a:t>
            </a:r>
            <a:r>
              <a:rPr lang="nl-NL" sz="2400" b="1" dirty="0"/>
              <a:t>in registraties</a:t>
            </a:r>
            <a:endParaRPr lang="nl-NL" sz="2400" dirty="0"/>
          </a:p>
          <a:p>
            <a:r>
              <a:rPr lang="nl-NL" sz="2400" dirty="0"/>
              <a:t>Effectiviteit van beveiliging aantonen door in een gegeven tijdvak </a:t>
            </a:r>
            <a:r>
              <a:rPr lang="nl-NL" sz="2400" b="1" dirty="0"/>
              <a:t>afwijkingen</a:t>
            </a:r>
            <a:r>
              <a:rPr lang="nl-NL" sz="2400" dirty="0"/>
              <a:t> te kunnen </a:t>
            </a:r>
            <a:r>
              <a:rPr lang="nl-NL" sz="2400" b="1" dirty="0"/>
              <a:t>signaleren</a:t>
            </a:r>
            <a:r>
              <a:rPr lang="nl-NL" sz="2400" dirty="0"/>
              <a:t> (</a:t>
            </a:r>
            <a:r>
              <a:rPr lang="nl-NL" sz="2400" dirty="0" err="1"/>
              <a:t>Notion</a:t>
            </a:r>
            <a:r>
              <a:rPr lang="nl-NL" sz="2400" dirty="0"/>
              <a:t> of Accountability)</a:t>
            </a:r>
          </a:p>
          <a:p>
            <a:r>
              <a:rPr lang="nl-NL" sz="2400" dirty="0"/>
              <a:t>Continu of periodiek geautomatiseerd proces om pieken in opvraging van ruwe data te voorkomen</a:t>
            </a:r>
          </a:p>
          <a:p>
            <a:r>
              <a:rPr lang="nl-NL" sz="2400" dirty="0"/>
              <a:t>Snellere mitigatie van risico’s (bijv. bij datalekken of fraude)</a:t>
            </a:r>
          </a:p>
        </p:txBody>
      </p:sp>
    </p:spTree>
    <p:extLst>
      <p:ext uri="{BB962C8B-B14F-4D97-AF65-F5344CB8AC3E}">
        <p14:creationId xmlns:p14="http://schemas.microsoft.com/office/powerpoint/2010/main" val="226599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B2321F-8DB6-6B4B-830A-EC274BEAD1DD}"/>
              </a:ext>
            </a:extLst>
          </p:cNvPr>
          <p:cNvSpPr>
            <a:spLocks noGrp="1"/>
          </p:cNvSpPr>
          <p:nvPr>
            <p:ph type="title"/>
          </p:nvPr>
        </p:nvSpPr>
        <p:spPr/>
        <p:txBody>
          <a:bodyPr/>
          <a:lstStyle/>
          <a:p>
            <a:pPr algn="ctr"/>
            <a:r>
              <a:rPr lang="nl-NL" dirty="0" err="1"/>
              <a:t>Wrap</a:t>
            </a:r>
            <a:r>
              <a:rPr lang="nl-NL" dirty="0"/>
              <a:t> up</a:t>
            </a:r>
          </a:p>
        </p:txBody>
      </p:sp>
      <p:sp>
        <p:nvSpPr>
          <p:cNvPr id="3" name="Tijdelijke aanduiding voor inhoud 2">
            <a:extLst>
              <a:ext uri="{FF2B5EF4-FFF2-40B4-BE49-F238E27FC236}">
                <a16:creationId xmlns:a16="http://schemas.microsoft.com/office/drawing/2014/main" id="{62E6C67B-10BF-C348-BB09-FC72EEC4B061}"/>
              </a:ext>
            </a:extLst>
          </p:cNvPr>
          <p:cNvSpPr>
            <a:spLocks noGrp="1"/>
          </p:cNvSpPr>
          <p:nvPr>
            <p:ph idx="1"/>
          </p:nvPr>
        </p:nvSpPr>
        <p:spPr>
          <a:xfrm>
            <a:off x="457200" y="1555668"/>
            <a:ext cx="8229600" cy="3170712"/>
          </a:xfrm>
        </p:spPr>
        <p:txBody>
          <a:bodyPr anchor="ctr"/>
          <a:lstStyle/>
          <a:p>
            <a:r>
              <a:rPr lang="nl-NL" sz="2400" dirty="0"/>
              <a:t>Complexe data</a:t>
            </a:r>
          </a:p>
          <a:p>
            <a:r>
              <a:rPr lang="nl-NL" sz="2400" dirty="0"/>
              <a:t>Dynamisch</a:t>
            </a:r>
          </a:p>
          <a:p>
            <a:r>
              <a:rPr lang="nl-NL" sz="2400" dirty="0"/>
              <a:t>Signaleren proces afwijkingen (continu of periodiek)</a:t>
            </a:r>
          </a:p>
          <a:p>
            <a:r>
              <a:rPr lang="nl-NL" sz="2400" dirty="0" err="1"/>
              <a:t>Compliancy</a:t>
            </a:r>
            <a:endParaRPr lang="nl-NL" sz="2400" dirty="0"/>
          </a:p>
          <a:p>
            <a:r>
              <a:rPr lang="nl-NL" sz="2400" dirty="0" err="1"/>
              <a:t>Governance</a:t>
            </a:r>
            <a:endParaRPr lang="nl-NL" sz="2400" dirty="0"/>
          </a:p>
        </p:txBody>
      </p:sp>
    </p:spTree>
    <p:extLst>
      <p:ext uri="{BB962C8B-B14F-4D97-AF65-F5344CB8AC3E}">
        <p14:creationId xmlns:p14="http://schemas.microsoft.com/office/powerpoint/2010/main" val="122481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7077EF2F0D2945855DBDC6EAE000F6" ma:contentTypeVersion="0" ma:contentTypeDescription="Een nieuw document maken." ma:contentTypeScope="" ma:versionID="a7def95926a59ab8dd8a7a8462eaafdc">
  <xsd:schema xmlns:xsd="http://www.w3.org/2001/XMLSchema" xmlns:xs="http://www.w3.org/2001/XMLSchema" xmlns:p="http://schemas.microsoft.com/office/2006/metadata/properties" targetNamespace="http://schemas.microsoft.com/office/2006/metadata/properties" ma:root="true" ma:fieldsID="a17e5968c79d9fe2fc9f8835eee23f5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1100DB-56AB-4DC7-BCC4-4E8162A22FC3}"/>
</file>

<file path=customXml/itemProps2.xml><?xml version="1.0" encoding="utf-8"?>
<ds:datastoreItem xmlns:ds="http://schemas.openxmlformats.org/officeDocument/2006/customXml" ds:itemID="{75F7BA5F-52B4-4A4B-AE60-CD5745C1202B}"/>
</file>

<file path=customXml/itemProps3.xml><?xml version="1.0" encoding="utf-8"?>
<ds:datastoreItem xmlns:ds="http://schemas.openxmlformats.org/officeDocument/2006/customXml" ds:itemID="{430D1064-0B6E-42AE-87BB-C30F11C4202F}"/>
</file>

<file path=docProps/app.xml><?xml version="1.0" encoding="utf-8"?>
<Properties xmlns="http://schemas.openxmlformats.org/officeDocument/2006/extended-properties" xmlns:vt="http://schemas.openxmlformats.org/officeDocument/2006/docPropsVTypes">
  <TotalTime>8498</TotalTime>
  <Words>387</Words>
  <Application>Microsoft Macintosh PowerPoint</Application>
  <PresentationFormat>Diavoorstelling (4:3)</PresentationFormat>
  <Paragraphs>48</Paragraphs>
  <Slides>9</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9</vt:i4>
      </vt:variant>
    </vt:vector>
  </HeadingPairs>
  <TitlesOfParts>
    <vt:vector size="14" baseType="lpstr">
      <vt:lpstr>Arial</vt:lpstr>
      <vt:lpstr>Calibri</vt:lpstr>
      <vt:lpstr>Courier New</vt:lpstr>
      <vt:lpstr>Wingdings</vt:lpstr>
      <vt:lpstr>Office Theme</vt:lpstr>
      <vt:lpstr>PowerPoint-presentatie</vt:lpstr>
      <vt:lpstr>Overzicht</vt:lpstr>
      <vt:lpstr>Transactioneel</vt:lpstr>
      <vt:lpstr>Aanleiding</vt:lpstr>
      <vt:lpstr>Compliance en Documentatieplicht Artikel 24 lid 1 AVG (Verordening (EU) 2016/679)  </vt:lpstr>
      <vt:lpstr>Beveiliging en compliance Artikel 32 lid 1 AVG (Verordening (EU) 2016/679) </vt:lpstr>
      <vt:lpstr>Documentatieplicht Artikel 33 lid 5 AVG (Verordening (EU) 2016/679) </vt:lpstr>
      <vt:lpstr>Functionele noodzaak</vt:lpstr>
      <vt:lpstr>Wrap up</vt:lpstr>
    </vt:vector>
  </TitlesOfParts>
  <Company>RedMatters</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 Munneke</dc:creator>
  <cp:lastModifiedBy>Reijer van Galen</cp:lastModifiedBy>
  <cp:revision>187</cp:revision>
  <cp:lastPrinted>2016-12-09T07:38:08Z</cp:lastPrinted>
  <dcterms:created xsi:type="dcterms:W3CDTF">2013-03-19T17:08:11Z</dcterms:created>
  <dcterms:modified xsi:type="dcterms:W3CDTF">2018-04-23T08:10:14Z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0x010100337077EF2F0D2945855DBDC6EAE000F6</vt:lpwstr>
  </property>
</Properties>
</file>