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6" r:id="rId2"/>
    <p:sldId id="257" r:id="rId3"/>
    <p:sldId id="259" r:id="rId4"/>
    <p:sldId id="288" r:id="rId5"/>
    <p:sldId id="285" r:id="rId6"/>
    <p:sldId id="299" r:id="rId7"/>
    <p:sldId id="289" r:id="rId8"/>
    <p:sldId id="290" r:id="rId9"/>
    <p:sldId id="291" r:id="rId10"/>
    <p:sldId id="292" r:id="rId11"/>
    <p:sldId id="293" r:id="rId12"/>
    <p:sldId id="258" r:id="rId13"/>
    <p:sldId id="295" r:id="rId14"/>
    <p:sldId id="286" r:id="rId15"/>
    <p:sldId id="296" r:id="rId16"/>
    <p:sldId id="297" r:id="rId17"/>
    <p:sldId id="298" r:id="rId18"/>
  </p:sldIdLst>
  <p:sldSz cx="9144000" cy="5143500" type="screen16x9"/>
  <p:notesSz cx="6858000" cy="9144000"/>
  <p:embeddedFontLst>
    <p:embeddedFont>
      <p:font typeface="Montserrat ExtraBold" panose="00000900000000000000" pitchFamily="2" charset="0"/>
      <p:bold r:id="rId20"/>
      <p:boldItalic r:id="rId21"/>
    </p:embeddedFont>
    <p:embeddedFont>
      <p:font typeface="Work Sans" panose="020B0604020202020204" pitchFamily="2" charset="0"/>
      <p:regular r:id="rId22"/>
      <p:bold r:id="rId23"/>
      <p:italic r:id="rId24"/>
      <p:boldItalic r:id="rId25"/>
    </p:embeddedFont>
    <p:embeddedFont>
      <p:font typeface="Work Sans Light" pitchFamily="2" charset="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74E565-8A23-4CDC-A6A0-141D0D39D9BA}">
  <a:tblStyle styleId="{C674E565-8A23-4CDC-A6A0-141D0D39D9B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000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649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184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31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232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6811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1069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3659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493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405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875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66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09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5" name="Google Shape;25;p5"/>
          <p:cNvSpPr txBox="1">
            <a:spLocks noGrp="1"/>
          </p:cNvSpPr>
          <p:nvPr>
            <p:ph type="body" idx="1"/>
          </p:nvPr>
        </p:nvSpPr>
        <p:spPr>
          <a:xfrm>
            <a:off x="869150" y="2312925"/>
            <a:ext cx="7405800" cy="2004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6" name="Google Shape;26;p5"/>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869150"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body" idx="2"/>
          </p:nvPr>
        </p:nvSpPr>
        <p:spPr>
          <a:xfrm>
            <a:off x="4680228"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reverse">
  <p:cSld name="BLANK_1">
    <p:bg>
      <p:bgPr>
        <a:solidFill>
          <a:srgbClr val="000000"/>
        </a:solidFill>
        <a:effectLst/>
      </p:bgPr>
    </p:bg>
    <p:spTree>
      <p:nvGrpSpPr>
        <p:cNvPr id="1" name="Shape 51"/>
        <p:cNvGrpSpPr/>
        <p:nvPr/>
      </p:nvGrpSpPr>
      <p:grpSpPr>
        <a:xfrm>
          <a:off x="0" y="0"/>
          <a:ext cx="0" cy="0"/>
          <a:chOff x="0" y="0"/>
          <a:chExt cx="0" cy="0"/>
        </a:xfrm>
      </p:grpSpPr>
      <p:sp>
        <p:nvSpPr>
          <p:cNvPr id="52" name="Google Shape;52;p11"/>
          <p:cNvSpPr/>
          <p:nvPr/>
        </p:nvSpPr>
        <p:spPr>
          <a:xfrm>
            <a:off x="198600" y="198600"/>
            <a:ext cx="8746800" cy="4760700"/>
          </a:xfrm>
          <a:prstGeom prst="frame">
            <a:avLst>
              <a:gd name="adj1" fmla="val 412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hyperlink" Target="https://www.publicdomainpictures.net/en/view-image.php?image=262234&amp;picture=clouds-sky-backgroun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398762" y="3058625"/>
            <a:ext cx="8250224" cy="16577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200" dirty="0"/>
              <a:t>Sử dụng mô hình JAD để xây dựng trang thương mại điện tử buôn bán các sản phẩm trang trí nội thất</a:t>
            </a:r>
            <a:endParaRPr lang="en-US" sz="3200" dirty="0"/>
          </a:p>
        </p:txBody>
      </p:sp>
      <p:pic>
        <p:nvPicPr>
          <p:cNvPr id="3" name="Picture 2" descr="A picture containing diagram&#10;&#10;Description automatically generated">
            <a:extLst>
              <a:ext uri="{FF2B5EF4-FFF2-40B4-BE49-F238E27FC236}">
                <a16:creationId xmlns:a16="http://schemas.microsoft.com/office/drawing/2014/main" id="{8FB8A07A-FFE2-1EFE-AD9D-7703062E27B8}"/>
              </a:ext>
            </a:extLst>
          </p:cNvPr>
          <p:cNvPicPr>
            <a:picLocks noChangeAspect="1"/>
          </p:cNvPicPr>
          <p:nvPr/>
        </p:nvPicPr>
        <p:blipFill>
          <a:blip r:embed="rId3"/>
          <a:stretch>
            <a:fillRect/>
          </a:stretch>
        </p:blipFill>
        <p:spPr>
          <a:xfrm>
            <a:off x="398763" y="401150"/>
            <a:ext cx="4173236" cy="2657475"/>
          </a:xfrm>
          <a:prstGeom prst="rect">
            <a:avLst/>
          </a:prstGeom>
        </p:spPr>
      </p:pic>
      <p:pic>
        <p:nvPicPr>
          <p:cNvPr id="5" name="Picture 4" descr="Logo, company name&#10;&#10;Description automatically generated">
            <a:extLst>
              <a:ext uri="{FF2B5EF4-FFF2-40B4-BE49-F238E27FC236}">
                <a16:creationId xmlns:a16="http://schemas.microsoft.com/office/drawing/2014/main" id="{A8FA2B69-43B3-962A-E3C8-0CB45E0178F4}"/>
              </a:ext>
            </a:extLst>
          </p:cNvPr>
          <p:cNvPicPr>
            <a:picLocks noChangeAspect="1"/>
          </p:cNvPicPr>
          <p:nvPr/>
        </p:nvPicPr>
        <p:blipFill>
          <a:blip r:embed="rId4"/>
          <a:stretch>
            <a:fillRect/>
          </a:stretch>
        </p:blipFill>
        <p:spPr>
          <a:xfrm>
            <a:off x="4571999" y="401150"/>
            <a:ext cx="4173237" cy="265747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9" name="Picture 4">
            <a:extLst>
              <a:ext uri="{FF2B5EF4-FFF2-40B4-BE49-F238E27FC236}">
                <a16:creationId xmlns:a16="http://schemas.microsoft.com/office/drawing/2014/main" id="{C6F68C01-55E1-6D52-B990-FF3BEE1B29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277" y="305284"/>
            <a:ext cx="8399445" cy="448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Oval 8">
            <a:extLst>
              <a:ext uri="{FF2B5EF4-FFF2-40B4-BE49-F238E27FC236}">
                <a16:creationId xmlns:a16="http://schemas.microsoft.com/office/drawing/2014/main" id="{78978CB8-A6A6-D2D8-605E-7A83DA50BDEB}"/>
              </a:ext>
            </a:extLst>
          </p:cNvPr>
          <p:cNvSpPr>
            <a:spLocks noChangeArrowheads="1"/>
          </p:cNvSpPr>
          <p:nvPr/>
        </p:nvSpPr>
        <p:spPr bwMode="auto">
          <a:xfrm>
            <a:off x="1648095" y="1973010"/>
            <a:ext cx="1600796" cy="573071"/>
          </a:xfrm>
          <a:prstGeom prst="ellipse">
            <a:avLst/>
          </a:prstGeom>
          <a:noFill/>
          <a:ln w="571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ext Box 8">
            <a:extLst>
              <a:ext uri="{FF2B5EF4-FFF2-40B4-BE49-F238E27FC236}">
                <a16:creationId xmlns:a16="http://schemas.microsoft.com/office/drawing/2014/main" id="{8F159893-A72E-A808-F6E0-2F9CE4EF31E4}"/>
              </a:ext>
            </a:extLst>
          </p:cNvPr>
          <p:cNvSpPr txBox="1">
            <a:spLocks noChangeArrowheads="1"/>
          </p:cNvSpPr>
          <p:nvPr/>
        </p:nvSpPr>
        <p:spPr bwMode="auto">
          <a:xfrm>
            <a:off x="200891" y="3152034"/>
            <a:ext cx="8742218" cy="1815882"/>
          </a:xfrm>
          <a:prstGeom prst="rect">
            <a:avLst/>
          </a:prstGeom>
          <a:solidFill>
            <a:srgbClr val="CDF3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vi-VN" sz="2800" b="1">
                <a:latin typeface="Work Sans Light"/>
                <a:sym typeface="Work Sans Light"/>
              </a:rPr>
              <a:t>Các website được lưu trên các máy chủ trên Internet. Các máy chủ này được gọi là máy chủ web (web server). Về thực chất, có thể xem WWW là hệ thống các website trên Internet.</a:t>
            </a:r>
          </a:p>
        </p:txBody>
      </p:sp>
    </p:spTree>
    <p:extLst>
      <p:ext uri="{BB962C8B-B14F-4D97-AF65-F5344CB8AC3E}">
        <p14:creationId xmlns:p14="http://schemas.microsoft.com/office/powerpoint/2010/main" val="92925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671238" y="816121"/>
            <a:ext cx="7290350" cy="6576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t>2. Truy cập web</a:t>
            </a:r>
            <a:endParaRPr sz="3200"/>
          </a:p>
        </p:txBody>
      </p:sp>
      <p:sp>
        <p:nvSpPr>
          <p:cNvPr id="105" name="Google Shape;105;p17"/>
          <p:cNvSpPr txBox="1">
            <a:spLocks noGrp="1"/>
          </p:cNvSpPr>
          <p:nvPr>
            <p:ph type="body" idx="1"/>
          </p:nvPr>
        </p:nvSpPr>
        <p:spPr>
          <a:xfrm>
            <a:off x="671238" y="1860436"/>
            <a:ext cx="7960144" cy="2004000"/>
          </a:xfrm>
          <a:prstGeom prst="rect">
            <a:avLst/>
          </a:prstGeom>
        </p:spPr>
        <p:txBody>
          <a:bodyPr spcFirstLastPara="1" wrap="square" lIns="91425" tIns="91425" rIns="91425" bIns="91425" anchor="t" anchorCtr="0">
            <a:noAutofit/>
          </a:bodyPr>
          <a:lstStyle/>
          <a:p>
            <a:pPr lvl="0">
              <a:spcBef>
                <a:spcPts val="0"/>
              </a:spcBef>
              <a:buFont typeface="Wingdings" panose="05000000000000000000" pitchFamily="2" charset="2"/>
              <a:buChar char="Ø"/>
            </a:pPr>
            <a:r>
              <a:rPr lang="vi-VN" sz="4800">
                <a:latin typeface="Work Sans" pitchFamily="2" charset="0"/>
              </a:rPr>
              <a:t>Là một phần mềm ứng dụng dùng để truy cập các trang web.</a:t>
            </a:r>
          </a:p>
        </p:txBody>
      </p:sp>
      <p:grpSp>
        <p:nvGrpSpPr>
          <p:cNvPr id="106" name="Google Shape;106;p17"/>
          <p:cNvGrpSpPr/>
          <p:nvPr/>
        </p:nvGrpSpPr>
        <p:grpSpPr>
          <a:xfrm>
            <a:off x="7516121" y="711701"/>
            <a:ext cx="903434" cy="903434"/>
            <a:chOff x="2594325" y="1627175"/>
            <a:chExt cx="440850" cy="440850"/>
          </a:xfrm>
        </p:grpSpPr>
        <p:sp>
          <p:nvSpPr>
            <p:cNvPr id="107" name="Google Shape;107;p1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TextBox 1">
            <a:extLst>
              <a:ext uri="{FF2B5EF4-FFF2-40B4-BE49-F238E27FC236}">
                <a16:creationId xmlns:a16="http://schemas.microsoft.com/office/drawing/2014/main" id="{94451B63-23B9-160D-7650-3EDF027DF45E}"/>
              </a:ext>
            </a:extLst>
          </p:cNvPr>
          <p:cNvSpPr txBox="1"/>
          <p:nvPr/>
        </p:nvSpPr>
        <p:spPr>
          <a:xfrm>
            <a:off x="671238" y="1374723"/>
            <a:ext cx="8036961" cy="584775"/>
          </a:xfrm>
          <a:prstGeom prst="rect">
            <a:avLst/>
          </a:prstGeom>
          <a:noFill/>
        </p:spPr>
        <p:txBody>
          <a:bodyPr wrap="square">
            <a:spAutoFit/>
          </a:bodyPr>
          <a:lstStyle/>
          <a:p>
            <a:pPr marL="101600" lvl="0">
              <a:spcBef>
                <a:spcPts val="600"/>
              </a:spcBef>
              <a:buSzPts val="2000"/>
              <a:defRPr/>
            </a:pPr>
            <a:r>
              <a:rPr lang="en-US" sz="3200" b="1">
                <a:solidFill>
                  <a:srgbClr val="0070C0"/>
                </a:solidFill>
                <a:latin typeface="Work Sans Light"/>
                <a:sym typeface="Work Sans Light"/>
              </a:rPr>
              <a:t>a) Trình duyệt web</a:t>
            </a:r>
            <a:endParaRPr kumimoji="0" lang="en-US" sz="3200" b="1" i="0" u="none" strike="noStrike" kern="0" cap="none" spc="0" normalizeH="0" baseline="0" noProof="0">
              <a:ln>
                <a:noFill/>
              </a:ln>
              <a:solidFill>
                <a:srgbClr val="0070C0"/>
              </a:solidFill>
              <a:effectLst/>
              <a:uLnTx/>
              <a:uFillTx/>
              <a:latin typeface="Work Sans Light"/>
              <a:sym typeface="Work Sans Light"/>
            </a:endParaRPr>
          </a:p>
        </p:txBody>
      </p:sp>
    </p:spTree>
    <p:extLst>
      <p:ext uri="{BB962C8B-B14F-4D97-AF65-F5344CB8AC3E}">
        <p14:creationId xmlns:p14="http://schemas.microsoft.com/office/powerpoint/2010/main" val="285736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5">
                                            <p:txEl>
                                              <p:pRg st="0" end="0"/>
                                            </p:txEl>
                                          </p:spTgt>
                                        </p:tgtEl>
                                        <p:attrNameLst>
                                          <p:attrName>style.visibility</p:attrName>
                                        </p:attrNameLst>
                                      </p:cBhvr>
                                      <p:to>
                                        <p:strVal val="visible"/>
                                      </p:to>
                                    </p:set>
                                    <p:animEffect transition="in" filter="fade">
                                      <p:cBhvr>
                                        <p:cTn id="12" dur="1000"/>
                                        <p:tgtEl>
                                          <p:spTgt spid="105">
                                            <p:txEl>
                                              <p:pRg st="0" end="0"/>
                                            </p:txEl>
                                          </p:spTgt>
                                        </p:tgtEl>
                                      </p:cBhvr>
                                    </p:animEffect>
                                    <p:anim calcmode="lin" valueType="num">
                                      <p:cBhvr>
                                        <p:cTn id="13" dur="1000" fill="hold"/>
                                        <p:tgtEl>
                                          <p:spTgt spid="10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0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uild="p"/>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4"/>
          <p:cNvSpPr txBox="1">
            <a:spLocks noGrp="1"/>
          </p:cNvSpPr>
          <p:nvPr>
            <p:ph type="subTitle" idx="4294967295"/>
          </p:nvPr>
        </p:nvSpPr>
        <p:spPr>
          <a:xfrm>
            <a:off x="484909" y="2540435"/>
            <a:ext cx="3470400" cy="2015700"/>
          </a:xfrm>
          <a:prstGeom prst="rect">
            <a:avLst/>
          </a:prstGeom>
        </p:spPr>
        <p:txBody>
          <a:bodyPr spcFirstLastPara="1" wrap="square" lIns="91425" tIns="91425" rIns="91425" bIns="91425" anchor="b" anchorCtr="0">
            <a:noAutofit/>
          </a:bodyPr>
          <a:lstStyle/>
          <a:p>
            <a:pPr marL="342900" lvl="0" indent="-342900" algn="l" rtl="0">
              <a:spcBef>
                <a:spcPts val="600"/>
              </a:spcBef>
              <a:spcAft>
                <a:spcPts val="0"/>
              </a:spcAft>
              <a:buClr>
                <a:schemeClr val="dk1"/>
              </a:buClr>
              <a:buSzPts val="1100"/>
              <a:buFont typeface="Wingdings" panose="05000000000000000000" pitchFamily="2" charset="2"/>
              <a:buChar char="q"/>
            </a:pPr>
            <a:r>
              <a:rPr lang="vi-VN" sz="1800"/>
              <a:t>Trình duyệt web là một phần mềm ứng dụng giúp người giao tiếp với hệ thống www. truy cập các trang web và khai thác các tài nguyên trên internet</a:t>
            </a:r>
            <a:endParaRPr lang="en-US" sz="1800"/>
          </a:p>
          <a:p>
            <a:pPr marL="342900" lvl="0" indent="-342900" algn="l" rtl="0">
              <a:spcBef>
                <a:spcPts val="600"/>
              </a:spcBef>
              <a:spcAft>
                <a:spcPts val="0"/>
              </a:spcAft>
              <a:buClr>
                <a:schemeClr val="dk1"/>
              </a:buClr>
              <a:buSzPts val="1100"/>
              <a:buFont typeface="Wingdings" panose="05000000000000000000" pitchFamily="2" charset="2"/>
              <a:buChar char="q"/>
            </a:pPr>
            <a:r>
              <a:rPr lang="en-US" sz="1800"/>
              <a:t>Một số trình duyệt web:</a:t>
            </a:r>
            <a:br>
              <a:rPr lang="en-US" sz="1800"/>
            </a:br>
            <a:r>
              <a:rPr lang="en-US" b="1"/>
              <a:t>- Internet Explorer</a:t>
            </a:r>
            <a:br>
              <a:rPr lang="en-US" b="1"/>
            </a:br>
            <a:r>
              <a:rPr lang="en-US" b="1"/>
              <a:t>- Mozilla Firefox</a:t>
            </a:r>
            <a:br>
              <a:rPr lang="en-US" b="1"/>
            </a:br>
            <a:r>
              <a:rPr lang="en-US" b="1"/>
              <a:t>- Opera</a:t>
            </a:r>
            <a:br>
              <a:rPr lang="en-US" b="1"/>
            </a:br>
            <a:r>
              <a:rPr lang="en-US" b="1"/>
              <a:t>- Google Chrome</a:t>
            </a:r>
            <a:endParaRPr sz="1800" b="1"/>
          </a:p>
        </p:txBody>
      </p:sp>
      <p:sp>
        <p:nvSpPr>
          <p:cNvPr id="86" name="Google Shape;86;p1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 name="Picture 1" descr="Logo, company name&#10;&#10;Description automatically generated">
            <a:extLst>
              <a:ext uri="{FF2B5EF4-FFF2-40B4-BE49-F238E27FC236}">
                <a16:creationId xmlns:a16="http://schemas.microsoft.com/office/drawing/2014/main" id="{6953FD76-309F-1366-BEBD-FCB4394CA691}"/>
              </a:ext>
            </a:extLst>
          </p:cNvPr>
          <p:cNvPicPr>
            <a:picLocks noChangeAspect="1"/>
          </p:cNvPicPr>
          <p:nvPr/>
        </p:nvPicPr>
        <p:blipFill>
          <a:blip r:embed="rId3"/>
          <a:stretch>
            <a:fillRect/>
          </a:stretch>
        </p:blipFill>
        <p:spPr>
          <a:xfrm>
            <a:off x="3862060" y="572396"/>
            <a:ext cx="4797031" cy="3936078"/>
          </a:xfrm>
          <a:prstGeom prst="rect">
            <a:avLst/>
          </a:prstGeom>
        </p:spPr>
      </p:pic>
      <p:sp>
        <p:nvSpPr>
          <p:cNvPr id="3" name="TextBox 2">
            <a:extLst>
              <a:ext uri="{FF2B5EF4-FFF2-40B4-BE49-F238E27FC236}">
                <a16:creationId xmlns:a16="http://schemas.microsoft.com/office/drawing/2014/main" id="{4D03A957-257B-6445-EC6B-3174099DE76A}"/>
              </a:ext>
            </a:extLst>
          </p:cNvPr>
          <p:cNvSpPr txBox="1"/>
          <p:nvPr/>
        </p:nvSpPr>
        <p:spPr>
          <a:xfrm>
            <a:off x="331802" y="457200"/>
            <a:ext cx="5390125" cy="584775"/>
          </a:xfrm>
          <a:prstGeom prst="rect">
            <a:avLst/>
          </a:prstGeom>
          <a:noFill/>
        </p:spPr>
        <p:txBody>
          <a:bodyPr wrap="square">
            <a:spAutoFit/>
          </a:bodyPr>
          <a:lstStyle/>
          <a:p>
            <a:pPr marL="101600" lvl="0">
              <a:spcBef>
                <a:spcPts val="600"/>
              </a:spcBef>
              <a:buSzPts val="2000"/>
              <a:defRPr/>
            </a:pPr>
            <a:r>
              <a:rPr lang="en-US" sz="3200" b="1">
                <a:solidFill>
                  <a:srgbClr val="0070C0"/>
                </a:solidFill>
                <a:latin typeface="Work Sans Light"/>
                <a:sym typeface="Work Sans Light"/>
              </a:rPr>
              <a:t>a) Trình duyệt web</a:t>
            </a:r>
            <a:endParaRPr kumimoji="0" lang="en-US" sz="3200" b="1" i="0" u="none" strike="noStrike" kern="0" cap="none" spc="0" normalizeH="0" baseline="0" noProof="0">
              <a:ln>
                <a:noFill/>
              </a:ln>
              <a:solidFill>
                <a:srgbClr val="0070C0"/>
              </a:solidFill>
              <a:effectLst/>
              <a:uLnTx/>
              <a:uFillTx/>
              <a:latin typeface="Work Sans Light"/>
              <a:sym typeface="Work Sans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4">
                                            <p:txEl>
                                              <p:pRg st="0" end="0"/>
                                            </p:txEl>
                                          </p:spTgt>
                                        </p:tgtEl>
                                        <p:attrNameLst>
                                          <p:attrName>style.visibility</p:attrName>
                                        </p:attrNameLst>
                                      </p:cBhvr>
                                      <p:to>
                                        <p:strVal val="visible"/>
                                      </p:to>
                                    </p:set>
                                    <p:animEffect transition="in" filter="fade">
                                      <p:cBhvr>
                                        <p:cTn id="12" dur="1000"/>
                                        <p:tgtEl>
                                          <p:spTgt spid="84">
                                            <p:txEl>
                                              <p:pRg st="0" end="0"/>
                                            </p:txEl>
                                          </p:spTgt>
                                        </p:tgtEl>
                                      </p:cBhvr>
                                    </p:animEffect>
                                    <p:anim calcmode="lin" valueType="num">
                                      <p:cBhvr>
                                        <p:cTn id="13" dur="1000" fill="hold"/>
                                        <p:tgtEl>
                                          <p:spTgt spid="8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4">
                                            <p:txEl>
                                              <p:pRg st="1" end="1"/>
                                            </p:txEl>
                                          </p:spTgt>
                                        </p:tgtEl>
                                        <p:attrNameLst>
                                          <p:attrName>style.visibility</p:attrName>
                                        </p:attrNameLst>
                                      </p:cBhvr>
                                      <p:to>
                                        <p:strVal val="visible"/>
                                      </p:to>
                                    </p:set>
                                    <p:animEffect transition="in" filter="fade">
                                      <p:cBhvr>
                                        <p:cTn id="19" dur="1000"/>
                                        <p:tgtEl>
                                          <p:spTgt spid="84">
                                            <p:txEl>
                                              <p:pRg st="1" end="1"/>
                                            </p:txEl>
                                          </p:spTgt>
                                        </p:tgtEl>
                                      </p:cBhvr>
                                    </p:animEffect>
                                    <p:anim calcmode="lin" valueType="num">
                                      <p:cBhvr>
                                        <p:cTn id="20" dur="1000" fill="hold"/>
                                        <p:tgtEl>
                                          <p:spTgt spid="8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8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4"/>
          <p:cNvSpPr txBox="1">
            <a:spLocks noGrp="1"/>
          </p:cNvSpPr>
          <p:nvPr>
            <p:ph type="subTitle" idx="4294967295"/>
          </p:nvPr>
        </p:nvSpPr>
        <p:spPr>
          <a:xfrm>
            <a:off x="522737" y="2105958"/>
            <a:ext cx="3470400" cy="2015700"/>
          </a:xfrm>
          <a:prstGeom prst="rect">
            <a:avLst/>
          </a:prstGeom>
        </p:spPr>
        <p:txBody>
          <a:bodyPr spcFirstLastPara="1" wrap="square" lIns="91425" tIns="91425" rIns="91425" bIns="91425" anchor="b" anchorCtr="0">
            <a:noAutofit/>
          </a:bodyPr>
          <a:lstStyle/>
          <a:p>
            <a:pPr marL="342900" lvl="0" indent="-342900">
              <a:buSzPts val="1100"/>
              <a:buFont typeface="Wingdings" panose="05000000000000000000" pitchFamily="2" charset="2"/>
              <a:buChar char="q"/>
            </a:pPr>
            <a:r>
              <a:rPr lang="vi-VN"/>
              <a:t>Muốn truy cập vào một trang web ta làm như sau: </a:t>
            </a:r>
            <a:endParaRPr lang="en-US"/>
          </a:p>
          <a:p>
            <a:pPr marL="0" lvl="0" indent="0">
              <a:buSzPts val="1100"/>
              <a:buNone/>
            </a:pPr>
            <a:r>
              <a:rPr lang="vi-VN"/>
              <a:t>• Nhập địa chỉ của trang </a:t>
            </a:r>
            <a:r>
              <a:rPr lang="en-US"/>
              <a:t>     </a:t>
            </a:r>
            <a:r>
              <a:rPr lang="vi-VN"/>
              <a:t>web vào ở địa chỉ</a:t>
            </a:r>
            <a:r>
              <a:rPr lang="en-US"/>
              <a:t>:</a:t>
            </a:r>
            <a:br>
              <a:rPr lang="vi-VN"/>
            </a:br>
            <a:r>
              <a:rPr lang="vi-VN"/>
              <a:t>- Nhấn Enter</a:t>
            </a:r>
            <a:br>
              <a:rPr lang="vi-VN"/>
            </a:br>
            <a:r>
              <a:rPr lang="vi-VN"/>
              <a:t>- Văn bản có chứa liên kết thường có màu xanh dương hoặc được gạch chân</a:t>
            </a:r>
            <a:endParaRPr b="1"/>
          </a:p>
        </p:txBody>
      </p:sp>
      <p:sp>
        <p:nvSpPr>
          <p:cNvPr id="86" name="Google Shape;86;p1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TextBox 2">
            <a:extLst>
              <a:ext uri="{FF2B5EF4-FFF2-40B4-BE49-F238E27FC236}">
                <a16:creationId xmlns:a16="http://schemas.microsoft.com/office/drawing/2014/main" id="{149D1FF3-8B1D-D1B9-0E9A-42E32FAFEF95}"/>
              </a:ext>
            </a:extLst>
          </p:cNvPr>
          <p:cNvSpPr txBox="1"/>
          <p:nvPr/>
        </p:nvSpPr>
        <p:spPr>
          <a:xfrm>
            <a:off x="331802" y="457200"/>
            <a:ext cx="5390125" cy="584775"/>
          </a:xfrm>
          <a:prstGeom prst="rect">
            <a:avLst/>
          </a:prstGeom>
          <a:noFill/>
        </p:spPr>
        <p:txBody>
          <a:bodyPr wrap="square">
            <a:spAutoFit/>
          </a:bodyPr>
          <a:lstStyle/>
          <a:p>
            <a:pPr marL="101600" lvl="0">
              <a:spcBef>
                <a:spcPts val="600"/>
              </a:spcBef>
              <a:buSzPts val="2000"/>
              <a:defRPr/>
            </a:pPr>
            <a:r>
              <a:rPr lang="en-US" sz="3200" b="1">
                <a:solidFill>
                  <a:srgbClr val="0070C0"/>
                </a:solidFill>
                <a:latin typeface="Work Sans Light"/>
                <a:sym typeface="Work Sans Light"/>
              </a:rPr>
              <a:t>b) Truy cập trang web</a:t>
            </a:r>
            <a:endParaRPr kumimoji="0" lang="en-US" sz="3200" b="1" i="0" u="none" strike="noStrike" kern="0" cap="none" spc="0" normalizeH="0" baseline="0" noProof="0">
              <a:ln>
                <a:noFill/>
              </a:ln>
              <a:solidFill>
                <a:srgbClr val="0070C0"/>
              </a:solidFill>
              <a:effectLst/>
              <a:uLnTx/>
              <a:uFillTx/>
              <a:latin typeface="Work Sans Light"/>
              <a:sym typeface="Work Sans Light"/>
            </a:endParaRPr>
          </a:p>
        </p:txBody>
      </p:sp>
      <p:pic>
        <p:nvPicPr>
          <p:cNvPr id="5" name="Picture 4" descr="Graphical user interface, application&#10;&#10;Description automatically generated">
            <a:extLst>
              <a:ext uri="{FF2B5EF4-FFF2-40B4-BE49-F238E27FC236}">
                <a16:creationId xmlns:a16="http://schemas.microsoft.com/office/drawing/2014/main" id="{98959A2B-0D47-6E47-3C88-3141A04F3A64}"/>
              </a:ext>
            </a:extLst>
          </p:cNvPr>
          <p:cNvPicPr>
            <a:picLocks noChangeAspect="1"/>
          </p:cNvPicPr>
          <p:nvPr/>
        </p:nvPicPr>
        <p:blipFill>
          <a:blip r:embed="rId3"/>
          <a:stretch>
            <a:fillRect/>
          </a:stretch>
        </p:blipFill>
        <p:spPr>
          <a:xfrm>
            <a:off x="3699164" y="1572492"/>
            <a:ext cx="5063835" cy="1385454"/>
          </a:xfrm>
          <a:prstGeom prst="rect">
            <a:avLst/>
          </a:prstGeom>
        </p:spPr>
      </p:pic>
    </p:spTree>
    <p:extLst>
      <p:ext uri="{BB962C8B-B14F-4D97-AF65-F5344CB8AC3E}">
        <p14:creationId xmlns:p14="http://schemas.microsoft.com/office/powerpoint/2010/main" val="226181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animEffect transition="in" filter="fade">
                                      <p:cBhvr>
                                        <p:cTn id="7" dur="500"/>
                                        <p:tgtEl>
                                          <p:spTgt spid="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
                                            <p:txEl>
                                              <p:pRg st="1" end="1"/>
                                            </p:txEl>
                                          </p:spTgt>
                                        </p:tgtEl>
                                        <p:attrNameLst>
                                          <p:attrName>style.visibility</p:attrName>
                                        </p:attrNameLst>
                                      </p:cBhvr>
                                      <p:to>
                                        <p:strVal val="visible"/>
                                      </p:to>
                                    </p:set>
                                    <p:animEffect transition="in" filter="fade">
                                      <p:cBhvr>
                                        <p:cTn id="12" dur="500"/>
                                        <p:tgtEl>
                                          <p:spTgt spid="8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1000"/>
            <a:lum/>
          </a:blip>
          <a:srcRect/>
          <a:stretch>
            <a:fillRect l="3000" t="4000" r="3000" b="4000"/>
          </a:stretch>
        </a:blip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766172" y="3038077"/>
            <a:ext cx="761165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Tìm kiếm thông tin trên Internet</a:t>
            </a:r>
            <a:endParaRPr sz="6000"/>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2000" b="1">
                <a:solidFill>
                  <a:schemeClr val="dk1"/>
                </a:solidFill>
                <a:latin typeface="Work Sans"/>
                <a:ea typeface="Work Sans"/>
                <a:cs typeface="Work Sans"/>
                <a:sym typeface="Work Sans"/>
              </a:rPr>
              <a:t>3</a:t>
            </a:r>
            <a:r>
              <a:rPr lang="en" sz="9600" b="1">
                <a:solidFill>
                  <a:schemeClr val="dk1"/>
                </a:solidFill>
                <a:latin typeface="Work Sans"/>
                <a:ea typeface="Work Sans"/>
                <a:cs typeface="Work Sans"/>
                <a:sym typeface="Work Sans"/>
              </a:rPr>
              <a:t>.</a:t>
            </a:r>
            <a:endParaRPr sz="9600" b="1">
              <a:latin typeface="Work Sans"/>
              <a:ea typeface="Work Sans"/>
              <a:cs typeface="Work Sans"/>
              <a:sym typeface="Work Sans"/>
            </a:endParaRPr>
          </a:p>
        </p:txBody>
      </p:sp>
    </p:spTree>
    <p:extLst>
      <p:ext uri="{BB962C8B-B14F-4D97-AF65-F5344CB8AC3E}">
        <p14:creationId xmlns:p14="http://schemas.microsoft.com/office/powerpoint/2010/main" val="261809283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671238" y="816121"/>
            <a:ext cx="7290350" cy="6576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t>3. Tìm kiếm thông tin trên Internet</a:t>
            </a:r>
            <a:endParaRPr sz="3200"/>
          </a:p>
        </p:txBody>
      </p:sp>
      <p:grpSp>
        <p:nvGrpSpPr>
          <p:cNvPr id="106" name="Google Shape;106;p17"/>
          <p:cNvGrpSpPr/>
          <p:nvPr/>
        </p:nvGrpSpPr>
        <p:grpSpPr>
          <a:xfrm>
            <a:off x="7804765" y="570350"/>
            <a:ext cx="903434" cy="903434"/>
            <a:chOff x="2594325" y="1627175"/>
            <a:chExt cx="440850" cy="440850"/>
          </a:xfrm>
        </p:grpSpPr>
        <p:sp>
          <p:nvSpPr>
            <p:cNvPr id="107" name="Google Shape;107;p1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5" name="TextBox 4">
            <a:extLst>
              <a:ext uri="{FF2B5EF4-FFF2-40B4-BE49-F238E27FC236}">
                <a16:creationId xmlns:a16="http://schemas.microsoft.com/office/drawing/2014/main" id="{D92A7EE3-85FF-39CB-9D3A-E7DFCF2D9F6C}"/>
              </a:ext>
            </a:extLst>
          </p:cNvPr>
          <p:cNvSpPr txBox="1"/>
          <p:nvPr/>
        </p:nvSpPr>
        <p:spPr>
          <a:xfrm>
            <a:off x="574921" y="1433695"/>
            <a:ext cx="6832383" cy="584775"/>
          </a:xfrm>
          <a:prstGeom prst="rect">
            <a:avLst/>
          </a:prstGeom>
          <a:noFill/>
        </p:spPr>
        <p:txBody>
          <a:bodyPr wrap="square">
            <a:spAutoFit/>
          </a:bodyPr>
          <a:lstStyle/>
          <a:p>
            <a:pPr marL="101600" marR="0" lvl="0" indent="0" algn="l" defTabSz="914400" rtl="0" eaLnBrk="1" fontAlgn="auto" latinLnBrk="0" hangingPunct="1">
              <a:lnSpc>
                <a:spcPct val="100000"/>
              </a:lnSpc>
              <a:spcBef>
                <a:spcPts val="600"/>
              </a:spcBef>
              <a:spcAft>
                <a:spcPts val="0"/>
              </a:spcAft>
              <a:buClr>
                <a:srgbClr val="000000"/>
              </a:buClr>
              <a:buSzPts val="2000"/>
              <a:buFont typeface="Work Sans Light"/>
              <a:buNone/>
              <a:tabLst/>
              <a:defRPr/>
            </a:pPr>
            <a:r>
              <a:rPr kumimoji="0" lang="en-US" sz="3200" b="1" i="0" u="none" strike="noStrike" kern="0" cap="none" spc="0" normalizeH="0" baseline="0" noProof="0">
                <a:ln>
                  <a:noFill/>
                </a:ln>
                <a:solidFill>
                  <a:srgbClr val="0070C0"/>
                </a:solidFill>
                <a:effectLst/>
                <a:uLnTx/>
                <a:uFillTx/>
                <a:latin typeface="Work Sans Light"/>
                <a:sym typeface="Work Sans Light"/>
              </a:rPr>
              <a:t>a) Máy</a:t>
            </a:r>
            <a:r>
              <a:rPr kumimoji="0" lang="en-US" sz="3200" b="1" i="0" u="none" strike="noStrike" kern="0" cap="none" spc="0" normalizeH="0" noProof="0">
                <a:ln>
                  <a:noFill/>
                </a:ln>
                <a:solidFill>
                  <a:srgbClr val="0070C0"/>
                </a:solidFill>
                <a:effectLst/>
                <a:uLnTx/>
                <a:uFillTx/>
                <a:latin typeface="Work Sans Light"/>
                <a:sym typeface="Work Sans Light"/>
              </a:rPr>
              <a:t> tìm kiếm</a:t>
            </a:r>
            <a:endParaRPr kumimoji="0" lang="en-US" sz="3200" b="1" i="0" u="none" strike="noStrike" kern="0" cap="none" spc="0" normalizeH="0" baseline="0" noProof="0">
              <a:ln>
                <a:noFill/>
              </a:ln>
              <a:solidFill>
                <a:srgbClr val="0070C0"/>
              </a:solidFill>
              <a:effectLst/>
              <a:uLnTx/>
              <a:uFillTx/>
              <a:latin typeface="Work Sans Light"/>
              <a:sym typeface="Work Sans Light"/>
            </a:endParaRPr>
          </a:p>
        </p:txBody>
      </p:sp>
      <p:sp>
        <p:nvSpPr>
          <p:cNvPr id="8" name="TextBox 7">
            <a:extLst>
              <a:ext uri="{FF2B5EF4-FFF2-40B4-BE49-F238E27FC236}">
                <a16:creationId xmlns:a16="http://schemas.microsoft.com/office/drawing/2014/main" id="{22BD624B-157A-CB80-D668-04325471AEEE}"/>
              </a:ext>
            </a:extLst>
          </p:cNvPr>
          <p:cNvSpPr txBox="1"/>
          <p:nvPr/>
        </p:nvSpPr>
        <p:spPr>
          <a:xfrm>
            <a:off x="580123" y="2060709"/>
            <a:ext cx="7983753" cy="2308324"/>
          </a:xfrm>
          <a:prstGeom prst="rect">
            <a:avLst/>
          </a:prstGeom>
          <a:noFill/>
        </p:spPr>
        <p:txBody>
          <a:bodyPr wrap="square">
            <a:spAutoFit/>
          </a:bodyPr>
          <a:lstStyle/>
          <a:p>
            <a:pPr marL="457200" marR="0" lvl="0" indent="-355600" algn="l" defTabSz="914400" rtl="0" eaLnBrk="1" fontAlgn="auto" latinLnBrk="0" hangingPunct="1">
              <a:lnSpc>
                <a:spcPct val="100000"/>
              </a:lnSpc>
              <a:spcBef>
                <a:spcPts val="0"/>
              </a:spcBef>
              <a:spcAft>
                <a:spcPts val="0"/>
              </a:spcAft>
              <a:buClr>
                <a:srgbClr val="000000"/>
              </a:buClr>
              <a:buSzPts val="2000"/>
              <a:buFont typeface="Wingdings" panose="05000000000000000000" pitchFamily="2" charset="2"/>
              <a:buChar char="Ø"/>
              <a:tabLst/>
              <a:defRPr/>
            </a:pPr>
            <a:r>
              <a:rPr kumimoji="0" lang="vi-VN" sz="4800" b="0" i="0" u="none" strike="noStrike" kern="0" cap="none" spc="0" normalizeH="0" baseline="0" noProof="0">
                <a:ln>
                  <a:noFill/>
                </a:ln>
                <a:solidFill>
                  <a:srgbClr val="000000"/>
                </a:solidFill>
                <a:effectLst/>
                <a:uLnTx/>
                <a:uFillTx/>
                <a:latin typeface="Work Sans" pitchFamily="2" charset="0"/>
                <a:sym typeface="Work Sans Light"/>
              </a:rPr>
              <a:t>Là một phần mềm ứng dụng dùng để truy cập các trang web.</a:t>
            </a:r>
          </a:p>
        </p:txBody>
      </p:sp>
    </p:spTree>
    <p:extLst>
      <p:ext uri="{BB962C8B-B14F-4D97-AF65-F5344CB8AC3E}">
        <p14:creationId xmlns:p14="http://schemas.microsoft.com/office/powerpoint/2010/main" val="146881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1000"/>
            <a:lum/>
          </a:blip>
          <a:srcRect/>
          <a:stretch>
            <a:fillRect l="3000" t="4000" r="3000" b="4000"/>
          </a:stretch>
        </a:blipFill>
        <a:effectLst/>
      </p:bgPr>
    </p:bg>
    <p:spTree>
      <p:nvGrpSpPr>
        <p:cNvPr id="1" name="Shape 82"/>
        <p:cNvGrpSpPr/>
        <p:nvPr/>
      </p:nvGrpSpPr>
      <p:grpSpPr>
        <a:xfrm>
          <a:off x="0" y="0"/>
          <a:ext cx="0" cy="0"/>
          <a:chOff x="0" y="0"/>
          <a:chExt cx="0" cy="0"/>
        </a:xfrm>
      </p:grpSpPr>
      <p:sp>
        <p:nvSpPr>
          <p:cNvPr id="84" name="Google Shape;84;p14"/>
          <p:cNvSpPr txBox="1">
            <a:spLocks noGrp="1"/>
          </p:cNvSpPr>
          <p:nvPr>
            <p:ph type="subTitle" idx="4294967295"/>
          </p:nvPr>
        </p:nvSpPr>
        <p:spPr>
          <a:xfrm>
            <a:off x="414635" y="1563900"/>
            <a:ext cx="3470400" cy="2015700"/>
          </a:xfrm>
          <a:prstGeom prst="rect">
            <a:avLst/>
          </a:prstGeom>
        </p:spPr>
        <p:txBody>
          <a:bodyPr spcFirstLastPara="1" wrap="square" lIns="91425" tIns="91425" rIns="91425" bIns="91425" anchor="b" anchorCtr="0">
            <a:noAutofit/>
          </a:bodyPr>
          <a:lstStyle/>
          <a:p>
            <a:pPr marL="342900" lvl="0" indent="-342900">
              <a:buSzPts val="1100"/>
              <a:buFont typeface="Wingdings" panose="05000000000000000000" pitchFamily="2" charset="2"/>
              <a:buChar char="q"/>
            </a:pPr>
            <a:r>
              <a:rPr lang="vi-VN" sz="1800" b="1">
                <a:latin typeface="Montserrat ExtraBold" panose="00000900000000000000" pitchFamily="2" charset="0"/>
              </a:rPr>
              <a:t>Bước 1: Truy cập máy tìm kiếm</a:t>
            </a:r>
            <a:r>
              <a:rPr lang="en-US" sz="1800" b="1">
                <a:latin typeface="Montserrat ExtraBold" panose="00000900000000000000" pitchFamily="2" charset="0"/>
              </a:rPr>
              <a:t> (Ví dụ: google.com)</a:t>
            </a:r>
            <a:endParaRPr lang="vi-VN" sz="1800" b="1">
              <a:latin typeface="Montserrat ExtraBold" panose="00000900000000000000" pitchFamily="2" charset="0"/>
            </a:endParaRPr>
          </a:p>
          <a:p>
            <a:pPr marL="342900" lvl="0" indent="-342900">
              <a:buSzPts val="1100"/>
              <a:buFont typeface="Wingdings" panose="05000000000000000000" pitchFamily="2" charset="2"/>
              <a:buChar char="q"/>
            </a:pPr>
            <a:r>
              <a:rPr lang="vi-VN" sz="1800" b="1">
                <a:latin typeface="Montserrat ExtraBold" panose="00000900000000000000" pitchFamily="2" charset="0"/>
              </a:rPr>
              <a:t>Bước 2: Gõ từ khóa cần tìm</a:t>
            </a:r>
          </a:p>
          <a:p>
            <a:pPr marL="342900" lvl="0" indent="-342900">
              <a:buSzPts val="1100"/>
              <a:buFont typeface="Wingdings" panose="05000000000000000000" pitchFamily="2" charset="2"/>
              <a:buChar char="q"/>
            </a:pPr>
            <a:r>
              <a:rPr lang="vi-VN" sz="1800" b="1">
                <a:latin typeface="Montserrat ExtraBold" panose="00000900000000000000" pitchFamily="2" charset="0"/>
              </a:rPr>
              <a:t>Bước 3: Nhấn enter hoặc nhấn tìm kiếm</a:t>
            </a:r>
          </a:p>
        </p:txBody>
      </p:sp>
      <p:sp>
        <p:nvSpPr>
          <p:cNvPr id="86" name="Google Shape;86;p1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3" name="TextBox 2">
            <a:extLst>
              <a:ext uri="{FF2B5EF4-FFF2-40B4-BE49-F238E27FC236}">
                <a16:creationId xmlns:a16="http://schemas.microsoft.com/office/drawing/2014/main" id="{4D03A957-257B-6445-EC6B-3174099DE76A}"/>
              </a:ext>
            </a:extLst>
          </p:cNvPr>
          <p:cNvSpPr txBox="1"/>
          <p:nvPr/>
        </p:nvSpPr>
        <p:spPr>
          <a:xfrm>
            <a:off x="331802" y="457200"/>
            <a:ext cx="5390125" cy="584775"/>
          </a:xfrm>
          <a:prstGeom prst="rect">
            <a:avLst/>
          </a:prstGeom>
          <a:noFill/>
        </p:spPr>
        <p:txBody>
          <a:bodyPr wrap="square">
            <a:spAutoFit/>
          </a:bodyPr>
          <a:lstStyle/>
          <a:p>
            <a:pPr marL="101600" lvl="0">
              <a:spcBef>
                <a:spcPts val="600"/>
              </a:spcBef>
              <a:buSzPts val="2000"/>
              <a:defRPr/>
            </a:pPr>
            <a:r>
              <a:rPr lang="en-US" sz="3200" b="1">
                <a:solidFill>
                  <a:srgbClr val="0070C0"/>
                </a:solidFill>
                <a:latin typeface="Work Sans Light"/>
                <a:sym typeface="Work Sans Light"/>
              </a:rPr>
              <a:t>b) Sử dụng máy tìm kiếm</a:t>
            </a:r>
            <a:endParaRPr kumimoji="0" lang="en-US" sz="3200" b="1" i="0" u="none" strike="noStrike" kern="0" cap="none" spc="0" normalizeH="0" baseline="0" noProof="0">
              <a:ln>
                <a:noFill/>
              </a:ln>
              <a:solidFill>
                <a:srgbClr val="0070C0"/>
              </a:solidFill>
              <a:effectLst/>
              <a:uLnTx/>
              <a:uFillTx/>
              <a:latin typeface="Work Sans Light"/>
              <a:sym typeface="Work Sans Light"/>
            </a:endParaRPr>
          </a:p>
        </p:txBody>
      </p:sp>
      <p:pic>
        <p:nvPicPr>
          <p:cNvPr id="5" name="Picture 4" descr="Graphical user interface, text&#10;&#10;Description automatically generated">
            <a:extLst>
              <a:ext uri="{FF2B5EF4-FFF2-40B4-BE49-F238E27FC236}">
                <a16:creationId xmlns:a16="http://schemas.microsoft.com/office/drawing/2014/main" id="{A3081D5A-E83D-1A24-1625-D123DEFDFC9A}"/>
              </a:ext>
            </a:extLst>
          </p:cNvPr>
          <p:cNvPicPr>
            <a:picLocks noChangeAspect="1"/>
          </p:cNvPicPr>
          <p:nvPr/>
        </p:nvPicPr>
        <p:blipFill rotWithShape="1">
          <a:blip r:embed="rId3"/>
          <a:srcRect b="39899"/>
          <a:stretch/>
        </p:blipFill>
        <p:spPr>
          <a:xfrm>
            <a:off x="4080164" y="1641441"/>
            <a:ext cx="4468091" cy="2416270"/>
          </a:xfrm>
          <a:prstGeom prst="rect">
            <a:avLst/>
          </a:prstGeom>
        </p:spPr>
      </p:pic>
      <p:grpSp>
        <p:nvGrpSpPr>
          <p:cNvPr id="11" name="Google Shape;118;p18">
            <a:extLst>
              <a:ext uri="{FF2B5EF4-FFF2-40B4-BE49-F238E27FC236}">
                <a16:creationId xmlns:a16="http://schemas.microsoft.com/office/drawing/2014/main" id="{B583CB8F-9F68-D7FA-F6D2-837ED9763391}"/>
              </a:ext>
            </a:extLst>
          </p:cNvPr>
          <p:cNvGrpSpPr/>
          <p:nvPr/>
        </p:nvGrpSpPr>
        <p:grpSpPr>
          <a:xfrm>
            <a:off x="7452062" y="600383"/>
            <a:ext cx="981791" cy="838654"/>
            <a:chOff x="6654650" y="3665275"/>
            <a:chExt cx="409100" cy="409125"/>
          </a:xfrm>
          <a:solidFill>
            <a:schemeClr val="tx1"/>
          </a:solidFill>
        </p:grpSpPr>
        <p:sp>
          <p:nvSpPr>
            <p:cNvPr id="12" name="Google Shape;119;p18">
              <a:extLst>
                <a:ext uri="{FF2B5EF4-FFF2-40B4-BE49-F238E27FC236}">
                  <a16:creationId xmlns:a16="http://schemas.microsoft.com/office/drawing/2014/main" id="{F03AAEF1-6A5E-9492-FE66-2E9A22BC98FF}"/>
                </a:ext>
              </a:extLst>
            </p:cNvPr>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0;p18">
              <a:extLst>
                <a:ext uri="{FF2B5EF4-FFF2-40B4-BE49-F238E27FC236}">
                  <a16:creationId xmlns:a16="http://schemas.microsoft.com/office/drawing/2014/main" id="{3D4B3296-5396-C2CF-DEA6-9026E111E724}"/>
                </a:ext>
              </a:extLst>
            </p:cNvPr>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21;p18">
            <a:extLst>
              <a:ext uri="{FF2B5EF4-FFF2-40B4-BE49-F238E27FC236}">
                <a16:creationId xmlns:a16="http://schemas.microsoft.com/office/drawing/2014/main" id="{B9568591-0FD9-B597-63AC-EFE859FFAAA9}"/>
              </a:ext>
            </a:extLst>
          </p:cNvPr>
          <p:cNvGrpSpPr/>
          <p:nvPr/>
        </p:nvGrpSpPr>
        <p:grpSpPr>
          <a:xfrm rot="2580127">
            <a:off x="6621932" y="929334"/>
            <a:ext cx="648641" cy="553993"/>
            <a:chOff x="570875" y="4322250"/>
            <a:chExt cx="443300" cy="443325"/>
          </a:xfrm>
          <a:solidFill>
            <a:schemeClr val="tx1"/>
          </a:solidFill>
        </p:grpSpPr>
        <p:sp>
          <p:nvSpPr>
            <p:cNvPr id="15" name="Google Shape;122;p18">
              <a:extLst>
                <a:ext uri="{FF2B5EF4-FFF2-40B4-BE49-F238E27FC236}">
                  <a16:creationId xmlns:a16="http://schemas.microsoft.com/office/drawing/2014/main" id="{942C0503-C006-B501-9FC5-3C9D80EE30AB}"/>
                </a:ext>
              </a:extLst>
            </p:cNvPr>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3;p18">
              <a:extLst>
                <a:ext uri="{FF2B5EF4-FFF2-40B4-BE49-F238E27FC236}">
                  <a16:creationId xmlns:a16="http://schemas.microsoft.com/office/drawing/2014/main" id="{C9686839-7A8E-4895-91EF-0BB6DB74D7D9}"/>
                </a:ext>
              </a:extLst>
            </p:cNvPr>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4;p18">
              <a:extLst>
                <a:ext uri="{FF2B5EF4-FFF2-40B4-BE49-F238E27FC236}">
                  <a16:creationId xmlns:a16="http://schemas.microsoft.com/office/drawing/2014/main" id="{2C59F9DB-F90E-F1B4-F33B-8766F95FE377}"/>
                </a:ext>
              </a:extLst>
            </p:cNvPr>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5;p18">
              <a:extLst>
                <a:ext uri="{FF2B5EF4-FFF2-40B4-BE49-F238E27FC236}">
                  <a16:creationId xmlns:a16="http://schemas.microsoft.com/office/drawing/2014/main" id="{E7CD93DD-9EA6-48BD-C5C8-35B95805A2FF}"/>
                </a:ext>
              </a:extLst>
            </p:cNvPr>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26;p18">
            <a:extLst>
              <a:ext uri="{FF2B5EF4-FFF2-40B4-BE49-F238E27FC236}">
                <a16:creationId xmlns:a16="http://schemas.microsoft.com/office/drawing/2014/main" id="{33270514-0964-BF44-D8C0-4BDA19714760}"/>
              </a:ext>
            </a:extLst>
          </p:cNvPr>
          <p:cNvSpPr/>
          <p:nvPr/>
        </p:nvSpPr>
        <p:spPr>
          <a:xfrm rot="2466840">
            <a:off x="6389508" y="652826"/>
            <a:ext cx="318392" cy="2596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9;p18">
            <a:extLst>
              <a:ext uri="{FF2B5EF4-FFF2-40B4-BE49-F238E27FC236}">
                <a16:creationId xmlns:a16="http://schemas.microsoft.com/office/drawing/2014/main" id="{C90BD26B-FE91-2221-F2EF-6787AA193859}"/>
              </a:ext>
            </a:extLst>
          </p:cNvPr>
          <p:cNvSpPr/>
          <p:nvPr/>
        </p:nvSpPr>
        <p:spPr>
          <a:xfrm rot="-1609326">
            <a:off x="7117917" y="628485"/>
            <a:ext cx="154613" cy="12605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0;p34">
            <a:extLst>
              <a:ext uri="{FF2B5EF4-FFF2-40B4-BE49-F238E27FC236}">
                <a16:creationId xmlns:a16="http://schemas.microsoft.com/office/drawing/2014/main" id="{E7E02CD4-E93A-30C3-9A14-7766D5C8107B}"/>
              </a:ext>
            </a:extLst>
          </p:cNvPr>
          <p:cNvSpPr/>
          <p:nvPr/>
        </p:nvSpPr>
        <p:spPr>
          <a:xfrm>
            <a:off x="3885035" y="1483375"/>
            <a:ext cx="4844330" cy="316930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21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84">
                                            <p:txEl>
                                              <p:pRg st="0" end="0"/>
                                            </p:txEl>
                                          </p:spTgt>
                                        </p:tgtEl>
                                        <p:attrNameLst>
                                          <p:attrName>style.visibility</p:attrName>
                                        </p:attrNameLst>
                                      </p:cBhvr>
                                      <p:to>
                                        <p:strVal val="visible"/>
                                      </p:to>
                                    </p:set>
                                    <p:animEffect transition="in" filter="fade">
                                      <p:cBhvr>
                                        <p:cTn id="13" dur="1000"/>
                                        <p:tgtEl>
                                          <p:spTgt spid="84">
                                            <p:txEl>
                                              <p:pRg st="0" end="0"/>
                                            </p:txEl>
                                          </p:spTgt>
                                        </p:tgtEl>
                                      </p:cBhvr>
                                    </p:animEffect>
                                    <p:anim calcmode="lin" valueType="num">
                                      <p:cBhvr>
                                        <p:cTn id="14" dur="1000" fill="hold"/>
                                        <p:tgtEl>
                                          <p:spTgt spid="8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4">
                                            <p:txEl>
                                              <p:pRg st="1" end="1"/>
                                            </p:txEl>
                                          </p:spTgt>
                                        </p:tgtEl>
                                        <p:attrNameLst>
                                          <p:attrName>style.visibility</p:attrName>
                                        </p:attrNameLst>
                                      </p:cBhvr>
                                      <p:to>
                                        <p:strVal val="visible"/>
                                      </p:to>
                                    </p:set>
                                    <p:animEffect transition="in" filter="fade">
                                      <p:cBhvr>
                                        <p:cTn id="20" dur="1000"/>
                                        <p:tgtEl>
                                          <p:spTgt spid="84">
                                            <p:txEl>
                                              <p:pRg st="1" end="1"/>
                                            </p:txEl>
                                          </p:spTgt>
                                        </p:tgtEl>
                                      </p:cBhvr>
                                    </p:animEffect>
                                    <p:anim calcmode="lin" valueType="num">
                                      <p:cBhvr>
                                        <p:cTn id="21" dur="1000" fill="hold"/>
                                        <p:tgtEl>
                                          <p:spTgt spid="84">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4">
                                            <p:txEl>
                                              <p:pRg st="2" end="2"/>
                                            </p:txEl>
                                          </p:spTgt>
                                        </p:tgtEl>
                                        <p:attrNameLst>
                                          <p:attrName>style.visibility</p:attrName>
                                        </p:attrNameLst>
                                      </p:cBhvr>
                                      <p:to>
                                        <p:strVal val="visible"/>
                                      </p:to>
                                    </p:set>
                                    <p:animEffect transition="in" filter="fade">
                                      <p:cBhvr>
                                        <p:cTn id="27" dur="1000"/>
                                        <p:tgtEl>
                                          <p:spTgt spid="84">
                                            <p:txEl>
                                              <p:pRg st="2" end="2"/>
                                            </p:txEl>
                                          </p:spTgt>
                                        </p:tgtEl>
                                      </p:cBhvr>
                                    </p:animEffect>
                                    <p:anim calcmode="lin" valueType="num">
                                      <p:cBhvr>
                                        <p:cTn id="28" dur="1000" fill="hold"/>
                                        <p:tgtEl>
                                          <p:spTgt spid="84">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build="p"/>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l="3000" t="4000" r="3000" b="4000"/>
          </a:stretch>
        </a:blipFill>
        <a:effectLst/>
      </p:bgPr>
    </p:bg>
    <p:spTree>
      <p:nvGrpSpPr>
        <p:cNvPr id="1" name="Shape 317"/>
        <p:cNvGrpSpPr/>
        <p:nvPr/>
      </p:nvGrpSpPr>
      <p:grpSpPr>
        <a:xfrm>
          <a:off x="0" y="0"/>
          <a:ext cx="0" cy="0"/>
          <a:chOff x="0" y="0"/>
          <a:chExt cx="0" cy="0"/>
        </a:xfrm>
      </p:grpSpPr>
      <p:sp>
        <p:nvSpPr>
          <p:cNvPr id="318" name="Google Shape;318;p35"/>
          <p:cNvSpPr txBox="1">
            <a:spLocks noGrp="1"/>
          </p:cNvSpPr>
          <p:nvPr>
            <p:ph type="ctrTitle" idx="4294967295"/>
          </p:nvPr>
        </p:nvSpPr>
        <p:spPr>
          <a:xfrm>
            <a:off x="928255" y="3121205"/>
            <a:ext cx="6948053" cy="101437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a:t>Cảm ơn cô </a:t>
            </a:r>
            <a:br>
              <a:rPr lang="en" sz="7200"/>
            </a:br>
            <a:r>
              <a:rPr lang="en" sz="7200"/>
              <a:t>và các bạn </a:t>
            </a:r>
            <a:br>
              <a:rPr lang="en" sz="7200"/>
            </a:br>
            <a:r>
              <a:rPr lang="en" sz="7200"/>
              <a:t>đã theo dõi!</a:t>
            </a:r>
            <a:endParaRPr sz="7200"/>
          </a:p>
        </p:txBody>
      </p:sp>
      <p:sp>
        <p:nvSpPr>
          <p:cNvPr id="320" name="Google Shape;320;p35"/>
          <p:cNvSpPr/>
          <p:nvPr/>
        </p:nvSpPr>
        <p:spPr>
          <a:xfrm>
            <a:off x="6543431" y="805362"/>
            <a:ext cx="1752310" cy="1752310"/>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4" name="Google Shape;105;p17">
            <a:extLst>
              <a:ext uri="{FF2B5EF4-FFF2-40B4-BE49-F238E27FC236}">
                <a16:creationId xmlns:a16="http://schemas.microsoft.com/office/drawing/2014/main" id="{5B14811F-D668-259F-2F6E-935418224112}"/>
              </a:ext>
            </a:extLst>
          </p:cNvPr>
          <p:cNvSpPr txBox="1">
            <a:spLocks/>
          </p:cNvSpPr>
          <p:nvPr/>
        </p:nvSpPr>
        <p:spPr>
          <a:xfrm>
            <a:off x="568035" y="4305516"/>
            <a:ext cx="983673"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spcBef>
                <a:spcPts val="600"/>
              </a:spcBef>
              <a:buSzPts val="2000"/>
            </a:pPr>
            <a:r>
              <a:rPr lang="en-US" b="1" i="1">
                <a:latin typeface="Work Sans" pitchFamily="2" charset="0"/>
              </a:rPr>
              <a:t>Nhóm 1</a:t>
            </a:r>
          </a:p>
        </p:txBody>
      </p:sp>
    </p:spTree>
    <p:extLst>
      <p:ext uri="{BB962C8B-B14F-4D97-AF65-F5344CB8AC3E}">
        <p14:creationId xmlns:p14="http://schemas.microsoft.com/office/powerpoint/2010/main" val="3364747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stretch>
            <a:fillRect l="3000" t="4000" r="3000" b="4000"/>
          </a:stretch>
        </a:blipFill>
        <a:effectLst/>
      </p:bgPr>
    </p:bg>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514653" y="1584053"/>
            <a:ext cx="7693335" cy="4146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dirty="0"/>
              <a:t>a) Hãy cho biết các thành phần tham gia trong </a:t>
            </a:r>
            <a:br>
              <a:rPr lang="en" sz="2200" dirty="0"/>
            </a:br>
            <a:r>
              <a:rPr lang="en" sz="2200" dirty="0"/>
              <a:t>mô hình JAD</a:t>
            </a:r>
            <a:endParaRPr sz="2200" dirty="0"/>
          </a:p>
        </p:txBody>
      </p:sp>
      <p:grpSp>
        <p:nvGrpSpPr>
          <p:cNvPr id="73" name="Google Shape;73;p13"/>
          <p:cNvGrpSpPr/>
          <p:nvPr/>
        </p:nvGrpSpPr>
        <p:grpSpPr>
          <a:xfrm>
            <a:off x="7245744" y="711703"/>
            <a:ext cx="1097515" cy="913074"/>
            <a:chOff x="1926350" y="995225"/>
            <a:chExt cx="428650" cy="356600"/>
          </a:xfrm>
        </p:grpSpPr>
        <p:sp>
          <p:nvSpPr>
            <p:cNvPr id="74" name="Google Shape;74;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 name="Google Shape;69;p13">
            <a:extLst>
              <a:ext uri="{FF2B5EF4-FFF2-40B4-BE49-F238E27FC236}">
                <a16:creationId xmlns:a16="http://schemas.microsoft.com/office/drawing/2014/main" id="{35E6CC26-62C4-2EAB-D276-C2ECCC19B44F}"/>
              </a:ext>
            </a:extLst>
          </p:cNvPr>
          <p:cNvSpPr txBox="1">
            <a:spLocks/>
          </p:cNvSpPr>
          <p:nvPr/>
        </p:nvSpPr>
        <p:spPr>
          <a:xfrm>
            <a:off x="514653" y="1864335"/>
            <a:ext cx="7693335" cy="4497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9pPr>
          </a:lstStyle>
          <a:p>
            <a:r>
              <a:rPr lang="en-US" sz="2200" dirty="0"/>
              <a:t>b) </a:t>
            </a:r>
            <a:r>
              <a:rPr lang="en-US" sz="2200" dirty="0" err="1"/>
              <a:t>Trình</a:t>
            </a:r>
            <a:r>
              <a:rPr lang="en-US" sz="2200" dirty="0"/>
              <a:t> </a:t>
            </a:r>
            <a:r>
              <a:rPr lang="en-US" sz="2200" dirty="0" err="1"/>
              <a:t>bày</a:t>
            </a:r>
            <a:r>
              <a:rPr lang="en-US" sz="2200" dirty="0"/>
              <a:t> </a:t>
            </a:r>
            <a:r>
              <a:rPr lang="en-US" sz="2200" dirty="0" err="1"/>
              <a:t>các</a:t>
            </a:r>
            <a:r>
              <a:rPr lang="en-US" sz="2200" dirty="0"/>
              <a:t> </a:t>
            </a:r>
            <a:r>
              <a:rPr lang="en-US" sz="2200" dirty="0" err="1"/>
              <a:t>yêu</a:t>
            </a:r>
            <a:r>
              <a:rPr lang="en-US" sz="2200" dirty="0"/>
              <a:t> </a:t>
            </a:r>
            <a:r>
              <a:rPr lang="en-US" sz="2200" dirty="0" err="1"/>
              <a:t>cầu</a:t>
            </a:r>
            <a:r>
              <a:rPr lang="en-US" sz="2200" dirty="0"/>
              <a:t> </a:t>
            </a:r>
            <a:r>
              <a:rPr lang="en-US" sz="2200" dirty="0" err="1"/>
              <a:t>cần</a:t>
            </a:r>
            <a:r>
              <a:rPr lang="en-US" sz="2200" dirty="0"/>
              <a:t> </a:t>
            </a:r>
            <a:r>
              <a:rPr lang="en-US" sz="2200" dirty="0" err="1"/>
              <a:t>cho</a:t>
            </a:r>
            <a:r>
              <a:rPr lang="en-US" sz="2200" dirty="0"/>
              <a:t> </a:t>
            </a:r>
            <a:r>
              <a:rPr lang="en-US" sz="2200" dirty="0" err="1"/>
              <a:t>thu</a:t>
            </a:r>
            <a:r>
              <a:rPr lang="en-US" sz="2200" dirty="0"/>
              <a:t> </a:t>
            </a:r>
            <a:r>
              <a:rPr lang="en-US" sz="2200" dirty="0" err="1"/>
              <a:t>thập</a:t>
            </a:r>
            <a:r>
              <a:rPr lang="en-US" sz="2200" dirty="0"/>
              <a:t> </a:t>
            </a:r>
            <a:r>
              <a:rPr lang="en-US" sz="2200" dirty="0" err="1"/>
              <a:t>hệ</a:t>
            </a:r>
            <a:r>
              <a:rPr lang="en-US" sz="2200" dirty="0"/>
              <a:t> </a:t>
            </a:r>
            <a:r>
              <a:rPr lang="en-US" sz="2200" dirty="0" err="1"/>
              <a:t>thống</a:t>
            </a:r>
            <a:endParaRPr lang="en-US" sz="2200" dirty="0"/>
          </a:p>
        </p:txBody>
      </p:sp>
      <p:sp>
        <p:nvSpPr>
          <p:cNvPr id="9" name="Google Shape;69;p13">
            <a:extLst>
              <a:ext uri="{FF2B5EF4-FFF2-40B4-BE49-F238E27FC236}">
                <a16:creationId xmlns:a16="http://schemas.microsoft.com/office/drawing/2014/main" id="{8C6F3568-7CA7-D7B7-8B41-756BE3839B53}"/>
              </a:ext>
            </a:extLst>
          </p:cNvPr>
          <p:cNvSpPr txBox="1">
            <a:spLocks/>
          </p:cNvSpPr>
          <p:nvPr/>
        </p:nvSpPr>
        <p:spPr>
          <a:xfrm>
            <a:off x="514653" y="2314088"/>
            <a:ext cx="8251211" cy="7291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9pPr>
          </a:lstStyle>
          <a:p>
            <a:r>
              <a:rPr lang="en-US" sz="2200" dirty="0"/>
              <a:t>c) Cho </a:t>
            </a:r>
            <a:r>
              <a:rPr lang="en-US" sz="2200" dirty="0" err="1"/>
              <a:t>biết</a:t>
            </a:r>
            <a:r>
              <a:rPr lang="en-US" sz="2200" dirty="0"/>
              <a:t> </a:t>
            </a:r>
            <a:r>
              <a:rPr lang="en-US" sz="2200" dirty="0" err="1"/>
              <a:t>các</a:t>
            </a:r>
            <a:r>
              <a:rPr lang="en-US" sz="2200" dirty="0"/>
              <a:t> qui </a:t>
            </a:r>
            <a:r>
              <a:rPr lang="en-US" sz="2200" dirty="0" err="1"/>
              <a:t>tắc</a:t>
            </a:r>
            <a:r>
              <a:rPr lang="en-US" sz="2200" dirty="0"/>
              <a:t> </a:t>
            </a:r>
            <a:r>
              <a:rPr lang="en-US" sz="2200" dirty="0" err="1"/>
              <a:t>cần</a:t>
            </a:r>
            <a:r>
              <a:rPr lang="en-US" sz="2200" dirty="0"/>
              <a:t> </a:t>
            </a:r>
            <a:r>
              <a:rPr lang="en-US" sz="2200" dirty="0" err="1"/>
              <a:t>thay</a:t>
            </a:r>
            <a:r>
              <a:rPr lang="en-US" sz="2200" dirty="0"/>
              <a:t> </a:t>
            </a:r>
            <a:r>
              <a:rPr lang="en-US" sz="2200" dirty="0" err="1"/>
              <a:t>thế</a:t>
            </a:r>
            <a:r>
              <a:rPr lang="en-US" sz="2200" dirty="0"/>
              <a:t> </a:t>
            </a:r>
            <a:r>
              <a:rPr lang="en-US" sz="2200" dirty="0" err="1"/>
              <a:t>bằng</a:t>
            </a:r>
            <a:r>
              <a:rPr lang="en-US" sz="2200" dirty="0"/>
              <a:t> </a:t>
            </a:r>
            <a:r>
              <a:rPr lang="en-US" sz="2200" dirty="0" err="1"/>
              <a:t>những</a:t>
            </a:r>
            <a:r>
              <a:rPr lang="en-US" sz="2200" dirty="0"/>
              <a:t> </a:t>
            </a:r>
            <a:r>
              <a:rPr lang="en-US" sz="2200" dirty="0" err="1"/>
              <a:t>công</a:t>
            </a:r>
            <a:r>
              <a:rPr lang="en-US" sz="2200" dirty="0"/>
              <a:t> </a:t>
            </a:r>
            <a:r>
              <a:rPr lang="en-US" sz="2200" dirty="0" err="1"/>
              <a:t>nghệ</a:t>
            </a:r>
            <a:r>
              <a:rPr lang="en-US" sz="2200" dirty="0"/>
              <a:t> </a:t>
            </a:r>
            <a:r>
              <a:rPr lang="en-US" sz="2200" dirty="0" err="1"/>
              <a:t>mới</a:t>
            </a:r>
            <a:endParaRPr lang="en-US" sz="2200" dirty="0"/>
          </a:p>
        </p:txBody>
      </p:sp>
      <p:sp>
        <p:nvSpPr>
          <p:cNvPr id="2" name="Google Shape;69;p13">
            <a:extLst>
              <a:ext uri="{FF2B5EF4-FFF2-40B4-BE49-F238E27FC236}">
                <a16:creationId xmlns:a16="http://schemas.microsoft.com/office/drawing/2014/main" id="{CBD0FDD5-D3D7-EB6B-6E51-99DF9C2C0822}"/>
              </a:ext>
            </a:extLst>
          </p:cNvPr>
          <p:cNvSpPr txBox="1">
            <a:spLocks/>
          </p:cNvSpPr>
          <p:nvPr/>
        </p:nvSpPr>
        <p:spPr>
          <a:xfrm>
            <a:off x="514652" y="3135635"/>
            <a:ext cx="8251211" cy="7291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9pPr>
          </a:lstStyle>
          <a:p>
            <a:r>
              <a:rPr lang="en-US" sz="2200" dirty="0"/>
              <a:t>d) </a:t>
            </a:r>
            <a:r>
              <a:rPr lang="en-US" sz="2200" dirty="0" err="1"/>
              <a:t>Hãy</a:t>
            </a:r>
            <a:r>
              <a:rPr lang="en-US" sz="2200" dirty="0"/>
              <a:t> </a:t>
            </a:r>
            <a:r>
              <a:rPr lang="en-US" sz="2200" dirty="0" err="1"/>
              <a:t>cho</a:t>
            </a:r>
            <a:r>
              <a:rPr lang="en-US" sz="2200" dirty="0"/>
              <a:t> </a:t>
            </a:r>
            <a:r>
              <a:rPr lang="en-US" sz="2200" dirty="0" err="1"/>
              <a:t>biết</a:t>
            </a:r>
            <a:r>
              <a:rPr lang="en-US" sz="2200" dirty="0"/>
              <a:t> </a:t>
            </a:r>
            <a:r>
              <a:rPr lang="en-US" sz="2200" dirty="0" err="1"/>
              <a:t>một</a:t>
            </a:r>
            <a:r>
              <a:rPr lang="en-US" sz="2200" dirty="0"/>
              <a:t> </a:t>
            </a:r>
            <a:r>
              <a:rPr lang="en-US" sz="2200" dirty="0" err="1"/>
              <a:t>số</a:t>
            </a:r>
            <a:r>
              <a:rPr lang="en-US" sz="2200" dirty="0"/>
              <a:t> </a:t>
            </a:r>
            <a:r>
              <a:rPr lang="en-US" sz="2200" dirty="0" err="1"/>
              <a:t>yêu</a:t>
            </a:r>
            <a:r>
              <a:rPr lang="en-US" sz="2200" dirty="0"/>
              <a:t> </a:t>
            </a:r>
            <a:r>
              <a:rPr lang="en-US" sz="2200" dirty="0" err="1"/>
              <a:t>cầu</a:t>
            </a:r>
            <a:r>
              <a:rPr lang="en-US" sz="2200" dirty="0"/>
              <a:t> </a:t>
            </a:r>
            <a:r>
              <a:rPr lang="en-US" sz="2200" dirty="0" err="1"/>
              <a:t>về</a:t>
            </a:r>
            <a:r>
              <a:rPr lang="en-US" sz="2200" dirty="0"/>
              <a:t> </a:t>
            </a:r>
            <a:r>
              <a:rPr lang="en-US" sz="2200" dirty="0" err="1"/>
              <a:t>giao</a:t>
            </a:r>
            <a:r>
              <a:rPr lang="en-US" sz="2200" dirty="0"/>
              <a:t> </a:t>
            </a:r>
            <a:r>
              <a:rPr lang="en-US" sz="2200" dirty="0" err="1"/>
              <a:t>diện</a:t>
            </a:r>
            <a:r>
              <a:rPr lang="en-US" sz="2200" dirty="0"/>
              <a:t> </a:t>
            </a:r>
            <a:r>
              <a:rPr lang="en-US" sz="2200" dirty="0" err="1"/>
              <a:t>và</a:t>
            </a:r>
            <a:r>
              <a:rPr lang="en-US" sz="2200" dirty="0"/>
              <a:t> </a:t>
            </a:r>
            <a:r>
              <a:rPr lang="en-US" sz="2200" dirty="0" err="1"/>
              <a:t>các</a:t>
            </a:r>
            <a:r>
              <a:rPr lang="en-US" sz="2200" dirty="0"/>
              <a:t> </a:t>
            </a:r>
            <a:r>
              <a:rPr lang="en-US" sz="2200" dirty="0" err="1"/>
              <a:t>đặc</a:t>
            </a:r>
            <a:r>
              <a:rPr lang="en-US" sz="2200" dirty="0"/>
              <a:t> </a:t>
            </a:r>
            <a:r>
              <a:rPr lang="en-US" sz="2200" dirty="0" err="1"/>
              <a:t>điểm</a:t>
            </a:r>
            <a:r>
              <a:rPr lang="en-US" sz="2200" dirty="0"/>
              <a:t> </a:t>
            </a:r>
            <a:r>
              <a:rPr lang="en-US" sz="2200" dirty="0" err="1"/>
              <a:t>trên</a:t>
            </a:r>
            <a:r>
              <a:rPr lang="en-US" sz="2200" dirty="0"/>
              <a:t> </a:t>
            </a:r>
            <a:r>
              <a:rPr lang="en-US" sz="2200" dirty="0" err="1"/>
              <a:t>trang</a:t>
            </a:r>
            <a:r>
              <a:rPr lang="en-US" sz="2200" dirty="0"/>
              <a:t> WEBSTORE</a:t>
            </a:r>
          </a:p>
        </p:txBody>
      </p:sp>
      <p:sp>
        <p:nvSpPr>
          <p:cNvPr id="3" name="Google Shape;69;p13">
            <a:extLst>
              <a:ext uri="{FF2B5EF4-FFF2-40B4-BE49-F238E27FC236}">
                <a16:creationId xmlns:a16="http://schemas.microsoft.com/office/drawing/2014/main" id="{38CFD748-D515-D8E2-3BE8-815A0DCE80E3}"/>
              </a:ext>
            </a:extLst>
          </p:cNvPr>
          <p:cNvSpPr txBox="1">
            <a:spLocks/>
          </p:cNvSpPr>
          <p:nvPr/>
        </p:nvSpPr>
        <p:spPr>
          <a:xfrm>
            <a:off x="514652" y="3898560"/>
            <a:ext cx="8251211" cy="7291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9pPr>
          </a:lstStyle>
          <a:p>
            <a:r>
              <a:rPr lang="en-US" sz="2200" dirty="0"/>
              <a:t>e) </a:t>
            </a:r>
            <a:r>
              <a:rPr lang="en-US" sz="2200" dirty="0" err="1"/>
              <a:t>Trình</a:t>
            </a:r>
            <a:r>
              <a:rPr lang="en-US" sz="2200" dirty="0"/>
              <a:t> </a:t>
            </a:r>
            <a:r>
              <a:rPr lang="en-US" sz="2200" dirty="0" err="1"/>
              <a:t>bày</a:t>
            </a:r>
            <a:r>
              <a:rPr lang="en-US" sz="2200" dirty="0"/>
              <a:t> </a:t>
            </a:r>
            <a:r>
              <a:rPr lang="en-US" sz="2200" dirty="0" err="1"/>
              <a:t>cấu</a:t>
            </a:r>
            <a:r>
              <a:rPr lang="en-US" sz="2200" dirty="0"/>
              <a:t> </a:t>
            </a:r>
            <a:r>
              <a:rPr lang="en-US" sz="2200" dirty="0" err="1"/>
              <a:t>trúc</a:t>
            </a:r>
            <a:r>
              <a:rPr lang="en-US" sz="2200" dirty="0"/>
              <a:t> </a:t>
            </a:r>
            <a:r>
              <a:rPr lang="en-US" sz="2200" dirty="0" err="1"/>
              <a:t>hệ</a:t>
            </a:r>
            <a:r>
              <a:rPr lang="en-US" sz="2200" dirty="0"/>
              <a:t> </a:t>
            </a:r>
            <a:r>
              <a:rPr lang="en-US" sz="2200" dirty="0" err="1"/>
              <a:t>thống</a:t>
            </a:r>
            <a:r>
              <a:rPr lang="en-US" sz="2200" dirty="0"/>
              <a:t> </a:t>
            </a:r>
            <a:r>
              <a:rPr lang="en-US" sz="2200" dirty="0" err="1"/>
              <a:t>của</a:t>
            </a:r>
            <a:r>
              <a:rPr lang="en-US" sz="2200" dirty="0"/>
              <a:t> WEBSTORE </a:t>
            </a:r>
            <a:r>
              <a:rPr lang="en-US" sz="2200" dirty="0" err="1"/>
              <a:t>và</a:t>
            </a:r>
            <a:r>
              <a:rPr lang="en-US" sz="2200" dirty="0"/>
              <a:t> </a:t>
            </a:r>
            <a:r>
              <a:rPr lang="en-US" sz="2200" dirty="0" err="1"/>
              <a:t>hệ</a:t>
            </a:r>
            <a:r>
              <a:rPr lang="en-US" sz="2200" dirty="0"/>
              <a:t> </a:t>
            </a:r>
            <a:r>
              <a:rPr lang="en-US" sz="2200" dirty="0" err="1"/>
              <a:t>thống</a:t>
            </a:r>
            <a:r>
              <a:rPr lang="en-US" sz="2200" dirty="0"/>
              <a:t> </a:t>
            </a:r>
            <a:r>
              <a:rPr lang="en-US" sz="2200" dirty="0" err="1"/>
              <a:t>quản</a:t>
            </a:r>
            <a:r>
              <a:rPr lang="en-US" sz="2200" dirty="0"/>
              <a:t> </a:t>
            </a:r>
            <a:r>
              <a:rPr lang="en-US" sz="2200" dirty="0" err="1"/>
              <a:t>lý</a:t>
            </a:r>
            <a:r>
              <a:rPr lang="en-US" sz="2200" dirty="0"/>
              <a:t> site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8" grpId="0"/>
      <p:bldP spid="9" grpId="0"/>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1000"/>
            <a:lum/>
          </a:blip>
          <a:srcRect/>
          <a:stretch>
            <a:fillRect l="3000" t="5000" r="3000" b="4000"/>
          </a:stretch>
        </a:blip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766172" y="3038077"/>
            <a:ext cx="761165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Hãy cho biết các thành phần tham gia trong </a:t>
            </a:r>
            <a:br>
              <a:rPr lang="en" sz="4800" dirty="0"/>
            </a:br>
            <a:r>
              <a:rPr lang="en" sz="4800" dirty="0"/>
              <a:t>mô hình JAD</a:t>
            </a:r>
            <a:endParaRPr sz="4800" dirty="0"/>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0000" b="1" dirty="0">
                <a:solidFill>
                  <a:schemeClr val="dk1"/>
                </a:solidFill>
                <a:latin typeface="Work Sans"/>
                <a:ea typeface="Work Sans"/>
                <a:cs typeface="Work Sans"/>
                <a:sym typeface="Work Sans"/>
              </a:rPr>
              <a:t>a)</a:t>
            </a:r>
            <a:endParaRPr sz="8800" b="1" dirty="0">
              <a:latin typeface="Work Sans"/>
              <a:ea typeface="Work Sans"/>
              <a:cs typeface="Work Sans"/>
              <a:sym typeface="Work Sans"/>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00" y="1860436"/>
            <a:ext cx="7405800" cy="2004000"/>
          </a:xfrm>
          <a:prstGeom prst="rect">
            <a:avLst/>
          </a:prstGeom>
        </p:spPr>
        <p:txBody>
          <a:bodyPr spcFirstLastPara="1" wrap="square" lIns="91425" tIns="91425" rIns="91425" bIns="91425" anchor="t" anchorCtr="0">
            <a:noAutofit/>
          </a:bodyPr>
          <a:lstStyle/>
          <a:p>
            <a:pPr lvl="0">
              <a:spcBef>
                <a:spcPts val="0"/>
              </a:spcBef>
            </a:pPr>
            <a:r>
              <a:rPr lang="vi-VN" dirty="0"/>
              <a:t>Chủ trì </a:t>
            </a:r>
            <a:r>
              <a:rPr lang="en-US" dirty="0" err="1"/>
              <a:t>dự</a:t>
            </a:r>
            <a:r>
              <a:rPr lang="en-US" dirty="0"/>
              <a:t> </a:t>
            </a:r>
            <a:r>
              <a:rPr lang="en-US" dirty="0" err="1"/>
              <a:t>án</a:t>
            </a:r>
            <a:endParaRPr lang="en-US" dirty="0"/>
          </a:p>
          <a:p>
            <a:pPr lvl="0">
              <a:spcBef>
                <a:spcPts val="0"/>
              </a:spcBef>
            </a:pPr>
            <a:r>
              <a:rPr lang="vi-VN" dirty="0"/>
              <a:t>Người sử dụng </a:t>
            </a:r>
            <a:r>
              <a:rPr lang="en-US" dirty="0" err="1"/>
              <a:t>nền</a:t>
            </a:r>
            <a:r>
              <a:rPr lang="en-US" dirty="0"/>
              <a:t> </a:t>
            </a:r>
            <a:r>
              <a:rPr lang="en-US" dirty="0" err="1"/>
              <a:t>tảng</a:t>
            </a:r>
            <a:r>
              <a:rPr lang="en-US" dirty="0"/>
              <a:t> </a:t>
            </a:r>
            <a:r>
              <a:rPr lang="en-US" dirty="0" err="1"/>
              <a:t>sàn</a:t>
            </a:r>
            <a:r>
              <a:rPr lang="en-US" dirty="0"/>
              <a:t> </a:t>
            </a:r>
            <a:r>
              <a:rPr lang="en-US" dirty="0" err="1"/>
              <a:t>thương</a:t>
            </a:r>
            <a:r>
              <a:rPr lang="en-US" dirty="0"/>
              <a:t> </a:t>
            </a:r>
            <a:r>
              <a:rPr lang="en-US" dirty="0" err="1"/>
              <a:t>mại</a:t>
            </a:r>
            <a:r>
              <a:rPr lang="en-US" dirty="0"/>
              <a:t> </a:t>
            </a:r>
            <a:r>
              <a:rPr lang="en-US" dirty="0" err="1"/>
              <a:t>điện</a:t>
            </a:r>
            <a:r>
              <a:rPr lang="en-US" dirty="0"/>
              <a:t> </a:t>
            </a:r>
            <a:r>
              <a:rPr lang="en-US" dirty="0" err="1"/>
              <a:t>tử</a:t>
            </a:r>
            <a:r>
              <a:rPr lang="en-US"/>
              <a:t> </a:t>
            </a:r>
            <a:r>
              <a:rPr lang="vi-VN"/>
              <a:t>(</a:t>
            </a:r>
            <a:r>
              <a:rPr lang="vi-VN" dirty="0"/>
              <a:t>là thành phần quan trọng).</a:t>
            </a:r>
          </a:p>
          <a:p>
            <a:pPr lvl="0">
              <a:spcBef>
                <a:spcPts val="0"/>
              </a:spcBef>
            </a:pPr>
            <a:r>
              <a:rPr lang="vi-VN" dirty="0"/>
              <a:t>Nhà quản lý.</a:t>
            </a:r>
          </a:p>
          <a:p>
            <a:pPr lvl="0">
              <a:spcBef>
                <a:spcPts val="0"/>
              </a:spcBef>
            </a:pPr>
            <a:r>
              <a:rPr lang="vi-VN" dirty="0"/>
              <a:t>Phân tích viên hệ thống.</a:t>
            </a:r>
          </a:p>
          <a:p>
            <a:pPr lvl="0">
              <a:spcBef>
                <a:spcPts val="0"/>
              </a:spcBef>
            </a:pPr>
            <a:r>
              <a:rPr lang="vi-VN" dirty="0"/>
              <a:t>Nhà tài trợ.</a:t>
            </a:r>
          </a:p>
          <a:p>
            <a:pPr lvl="0">
              <a:spcBef>
                <a:spcPts val="0"/>
              </a:spcBef>
            </a:pPr>
            <a:r>
              <a:rPr lang="vi-VN" dirty="0"/>
              <a:t>Thư ký.</a:t>
            </a:r>
          </a:p>
          <a:p>
            <a:pPr lvl="0">
              <a:spcBef>
                <a:spcPts val="0"/>
              </a:spcBef>
            </a:pPr>
            <a:r>
              <a:rPr lang="vi-VN" dirty="0"/>
              <a:t>Đội ngũ lập trình viên phát triển hệ thống</a:t>
            </a:r>
            <a:endParaRPr dirty="0"/>
          </a:p>
        </p:txBody>
      </p:sp>
      <p:grpSp>
        <p:nvGrpSpPr>
          <p:cNvPr id="106" name="Google Shape;106;p17"/>
          <p:cNvGrpSpPr/>
          <p:nvPr/>
        </p:nvGrpSpPr>
        <p:grpSpPr>
          <a:xfrm>
            <a:off x="7516121" y="711701"/>
            <a:ext cx="903434" cy="903434"/>
            <a:chOff x="2594325" y="1627175"/>
            <a:chExt cx="440850" cy="440850"/>
          </a:xfrm>
        </p:grpSpPr>
        <p:sp>
          <p:nvSpPr>
            <p:cNvPr id="107" name="Google Shape;107;p1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99439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Effect transition="in" filter="fade">
                                      <p:cBhvr>
                                        <p:cTn id="7" dur="1000"/>
                                        <p:tgtEl>
                                          <p:spTgt spid="105">
                                            <p:txEl>
                                              <p:pRg st="0" end="0"/>
                                            </p:txEl>
                                          </p:spTgt>
                                        </p:tgtEl>
                                      </p:cBhvr>
                                    </p:animEffect>
                                    <p:anim calcmode="lin" valueType="num">
                                      <p:cBhvr>
                                        <p:cTn id="8" dur="1000" fill="hold"/>
                                        <p:tgtEl>
                                          <p:spTgt spid="10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5">
                                            <p:txEl>
                                              <p:pRg st="1" end="1"/>
                                            </p:txEl>
                                          </p:spTgt>
                                        </p:tgtEl>
                                        <p:attrNameLst>
                                          <p:attrName>style.visibility</p:attrName>
                                        </p:attrNameLst>
                                      </p:cBhvr>
                                      <p:to>
                                        <p:strVal val="visible"/>
                                      </p:to>
                                    </p:set>
                                    <p:animEffect transition="in" filter="fade">
                                      <p:cBhvr>
                                        <p:cTn id="14" dur="1000"/>
                                        <p:tgtEl>
                                          <p:spTgt spid="105">
                                            <p:txEl>
                                              <p:pRg st="1" end="1"/>
                                            </p:txEl>
                                          </p:spTgt>
                                        </p:tgtEl>
                                      </p:cBhvr>
                                    </p:animEffect>
                                    <p:anim calcmode="lin" valueType="num">
                                      <p:cBhvr>
                                        <p:cTn id="15" dur="1000" fill="hold"/>
                                        <p:tgtEl>
                                          <p:spTgt spid="10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5">
                                            <p:txEl>
                                              <p:pRg st="2" end="2"/>
                                            </p:txEl>
                                          </p:spTgt>
                                        </p:tgtEl>
                                        <p:attrNameLst>
                                          <p:attrName>style.visibility</p:attrName>
                                        </p:attrNameLst>
                                      </p:cBhvr>
                                      <p:to>
                                        <p:strVal val="visible"/>
                                      </p:to>
                                    </p:set>
                                    <p:animEffect transition="in" filter="fade">
                                      <p:cBhvr>
                                        <p:cTn id="21" dur="1000"/>
                                        <p:tgtEl>
                                          <p:spTgt spid="105">
                                            <p:txEl>
                                              <p:pRg st="2" end="2"/>
                                            </p:txEl>
                                          </p:spTgt>
                                        </p:tgtEl>
                                      </p:cBhvr>
                                    </p:animEffect>
                                    <p:anim calcmode="lin" valueType="num">
                                      <p:cBhvr>
                                        <p:cTn id="22" dur="1000" fill="hold"/>
                                        <p:tgtEl>
                                          <p:spTgt spid="10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5">
                                            <p:txEl>
                                              <p:pRg st="3" end="3"/>
                                            </p:txEl>
                                          </p:spTgt>
                                        </p:tgtEl>
                                        <p:attrNameLst>
                                          <p:attrName>style.visibility</p:attrName>
                                        </p:attrNameLst>
                                      </p:cBhvr>
                                      <p:to>
                                        <p:strVal val="visible"/>
                                      </p:to>
                                    </p:set>
                                    <p:animEffect transition="in" filter="fade">
                                      <p:cBhvr>
                                        <p:cTn id="28" dur="1000"/>
                                        <p:tgtEl>
                                          <p:spTgt spid="105">
                                            <p:txEl>
                                              <p:pRg st="3" end="3"/>
                                            </p:txEl>
                                          </p:spTgt>
                                        </p:tgtEl>
                                      </p:cBhvr>
                                    </p:animEffect>
                                    <p:anim calcmode="lin" valueType="num">
                                      <p:cBhvr>
                                        <p:cTn id="29" dur="1000" fill="hold"/>
                                        <p:tgtEl>
                                          <p:spTgt spid="10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5">
                                            <p:txEl>
                                              <p:pRg st="4" end="4"/>
                                            </p:txEl>
                                          </p:spTgt>
                                        </p:tgtEl>
                                        <p:attrNameLst>
                                          <p:attrName>style.visibility</p:attrName>
                                        </p:attrNameLst>
                                      </p:cBhvr>
                                      <p:to>
                                        <p:strVal val="visible"/>
                                      </p:to>
                                    </p:set>
                                    <p:animEffect transition="in" filter="fade">
                                      <p:cBhvr>
                                        <p:cTn id="35" dur="1000"/>
                                        <p:tgtEl>
                                          <p:spTgt spid="105">
                                            <p:txEl>
                                              <p:pRg st="4" end="4"/>
                                            </p:txEl>
                                          </p:spTgt>
                                        </p:tgtEl>
                                      </p:cBhvr>
                                    </p:animEffect>
                                    <p:anim calcmode="lin" valueType="num">
                                      <p:cBhvr>
                                        <p:cTn id="36" dur="1000" fill="hold"/>
                                        <p:tgtEl>
                                          <p:spTgt spid="10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5">
                                            <p:txEl>
                                              <p:pRg st="5" end="5"/>
                                            </p:txEl>
                                          </p:spTgt>
                                        </p:tgtEl>
                                        <p:attrNameLst>
                                          <p:attrName>style.visibility</p:attrName>
                                        </p:attrNameLst>
                                      </p:cBhvr>
                                      <p:to>
                                        <p:strVal val="visible"/>
                                      </p:to>
                                    </p:set>
                                    <p:animEffect transition="in" filter="fade">
                                      <p:cBhvr>
                                        <p:cTn id="42" dur="1000"/>
                                        <p:tgtEl>
                                          <p:spTgt spid="105">
                                            <p:txEl>
                                              <p:pRg st="5" end="5"/>
                                            </p:txEl>
                                          </p:spTgt>
                                        </p:tgtEl>
                                      </p:cBhvr>
                                    </p:animEffect>
                                    <p:anim calcmode="lin" valueType="num">
                                      <p:cBhvr>
                                        <p:cTn id="43" dur="1000" fill="hold"/>
                                        <p:tgtEl>
                                          <p:spTgt spid="10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0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5">
                                            <p:txEl>
                                              <p:pRg st="6" end="6"/>
                                            </p:txEl>
                                          </p:spTgt>
                                        </p:tgtEl>
                                        <p:attrNameLst>
                                          <p:attrName>style.visibility</p:attrName>
                                        </p:attrNameLst>
                                      </p:cBhvr>
                                      <p:to>
                                        <p:strVal val="visible"/>
                                      </p:to>
                                    </p:set>
                                    <p:animEffect transition="in" filter="fade">
                                      <p:cBhvr>
                                        <p:cTn id="49" dur="1000"/>
                                        <p:tgtEl>
                                          <p:spTgt spid="105">
                                            <p:txEl>
                                              <p:pRg st="6" end="6"/>
                                            </p:txEl>
                                          </p:spTgt>
                                        </p:tgtEl>
                                      </p:cBhvr>
                                    </p:animEffect>
                                    <p:anim calcmode="lin" valueType="num">
                                      <p:cBhvr>
                                        <p:cTn id="50" dur="1000" fill="hold"/>
                                        <p:tgtEl>
                                          <p:spTgt spid="10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0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1000"/>
            <a:lum/>
          </a:blip>
          <a:srcRect/>
          <a:stretch>
            <a:fillRect l="3000" t="5000" r="3000" b="4000"/>
          </a:stretch>
        </a:blip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766172" y="3038077"/>
            <a:ext cx="761165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Trình bày các yêu cầu cần cho thu thập hệ thống</a:t>
            </a:r>
            <a:endParaRPr sz="4800" dirty="0"/>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0000" b="1" dirty="0">
                <a:solidFill>
                  <a:schemeClr val="dk1"/>
                </a:solidFill>
                <a:latin typeface="Work Sans"/>
                <a:ea typeface="Work Sans"/>
                <a:cs typeface="Work Sans"/>
                <a:sym typeface="Work Sans"/>
              </a:rPr>
              <a:t>b)</a:t>
            </a:r>
            <a:endParaRPr sz="10000" b="1" dirty="0">
              <a:latin typeface="Work Sans"/>
              <a:ea typeface="Work Sans"/>
              <a:cs typeface="Work Sans"/>
              <a:sym typeface="Work Sans"/>
            </a:endParaRPr>
          </a:p>
        </p:txBody>
      </p:sp>
    </p:spTree>
    <p:extLst>
      <p:ext uri="{BB962C8B-B14F-4D97-AF65-F5344CB8AC3E}">
        <p14:creationId xmlns:p14="http://schemas.microsoft.com/office/powerpoint/2010/main" val="178291723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00" y="1860436"/>
            <a:ext cx="7405800" cy="2004000"/>
          </a:xfrm>
          <a:prstGeom prst="rect">
            <a:avLst/>
          </a:prstGeom>
        </p:spPr>
        <p:txBody>
          <a:bodyPr spcFirstLastPara="1" wrap="square" lIns="91425" tIns="91425" rIns="91425" bIns="91425" anchor="t" anchorCtr="0">
            <a:noAutofit/>
          </a:bodyPr>
          <a:lstStyle/>
          <a:p>
            <a:pPr lvl="0">
              <a:spcBef>
                <a:spcPts val="0"/>
              </a:spcBef>
            </a:pPr>
            <a:r>
              <a:rPr lang="vi-VN" dirty="0"/>
              <a:t>Chủ trì </a:t>
            </a:r>
            <a:r>
              <a:rPr lang="en-US" dirty="0" err="1"/>
              <a:t>dự</a:t>
            </a:r>
            <a:r>
              <a:rPr lang="en-US" dirty="0"/>
              <a:t> </a:t>
            </a:r>
            <a:r>
              <a:rPr lang="en-US" dirty="0" err="1"/>
              <a:t>án</a:t>
            </a:r>
            <a:endParaRPr lang="en-US" dirty="0"/>
          </a:p>
          <a:p>
            <a:pPr lvl="0">
              <a:spcBef>
                <a:spcPts val="0"/>
              </a:spcBef>
            </a:pPr>
            <a:r>
              <a:rPr lang="vi-VN" dirty="0"/>
              <a:t>Người sử dụng (là thành phần quan trọng).</a:t>
            </a:r>
          </a:p>
          <a:p>
            <a:pPr lvl="0">
              <a:spcBef>
                <a:spcPts val="0"/>
              </a:spcBef>
            </a:pPr>
            <a:r>
              <a:rPr lang="vi-VN" dirty="0"/>
              <a:t>Nhà quản lý.</a:t>
            </a:r>
          </a:p>
          <a:p>
            <a:pPr lvl="0">
              <a:spcBef>
                <a:spcPts val="0"/>
              </a:spcBef>
            </a:pPr>
            <a:r>
              <a:rPr lang="vi-VN" dirty="0"/>
              <a:t>Phân tích viên hệ thống.</a:t>
            </a:r>
          </a:p>
          <a:p>
            <a:pPr lvl="0">
              <a:spcBef>
                <a:spcPts val="0"/>
              </a:spcBef>
            </a:pPr>
            <a:r>
              <a:rPr lang="vi-VN" dirty="0"/>
              <a:t>Nhà tài trợ.</a:t>
            </a:r>
          </a:p>
          <a:p>
            <a:pPr lvl="0">
              <a:spcBef>
                <a:spcPts val="0"/>
              </a:spcBef>
            </a:pPr>
            <a:r>
              <a:rPr lang="vi-VN" dirty="0"/>
              <a:t>Thư ký.</a:t>
            </a:r>
          </a:p>
          <a:p>
            <a:pPr lvl="0">
              <a:spcBef>
                <a:spcPts val="0"/>
              </a:spcBef>
            </a:pPr>
            <a:r>
              <a:rPr lang="vi-VN" dirty="0"/>
              <a:t>Đội ngũ lập trình viên phát triển hệ thống</a:t>
            </a:r>
            <a:endParaRPr dirty="0"/>
          </a:p>
        </p:txBody>
      </p:sp>
      <p:grpSp>
        <p:nvGrpSpPr>
          <p:cNvPr id="106" name="Google Shape;106;p17"/>
          <p:cNvGrpSpPr/>
          <p:nvPr/>
        </p:nvGrpSpPr>
        <p:grpSpPr>
          <a:xfrm>
            <a:off x="7516121" y="711701"/>
            <a:ext cx="903434" cy="903434"/>
            <a:chOff x="2594325" y="1627175"/>
            <a:chExt cx="440850" cy="440850"/>
          </a:xfrm>
        </p:grpSpPr>
        <p:sp>
          <p:nvSpPr>
            <p:cNvPr id="107" name="Google Shape;107;p1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1" i="0" u="none" strike="noStrike" kern="0" cap="none" spc="0" normalizeH="0" baseline="0" noProof="0">
                <a:ln>
                  <a:noFill/>
                </a:ln>
                <a:solidFill>
                  <a:srgbClr val="000000"/>
                </a:solidFill>
                <a:effectLst/>
                <a:uLnTx/>
                <a:uFillTx/>
                <a:latin typeface="Work Sans"/>
                <a:sym typeface="Work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300" b="1" i="0" u="none" strike="noStrike" kern="0" cap="none" spc="0" normalizeH="0" baseline="0" noProof="0">
              <a:ln>
                <a:noFill/>
              </a:ln>
              <a:solidFill>
                <a:srgbClr val="000000"/>
              </a:solidFill>
              <a:effectLst/>
              <a:uLnTx/>
              <a:uFillTx/>
              <a:latin typeface="Work Sans"/>
              <a:sym typeface="Work Sans"/>
            </a:endParaRPr>
          </a:p>
        </p:txBody>
      </p:sp>
    </p:spTree>
    <p:extLst>
      <p:ext uri="{BB962C8B-B14F-4D97-AF65-F5344CB8AC3E}">
        <p14:creationId xmlns:p14="http://schemas.microsoft.com/office/powerpoint/2010/main" val="279359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Effect transition="in" filter="fade">
                                      <p:cBhvr>
                                        <p:cTn id="7" dur="1000"/>
                                        <p:tgtEl>
                                          <p:spTgt spid="105">
                                            <p:txEl>
                                              <p:pRg st="0" end="0"/>
                                            </p:txEl>
                                          </p:spTgt>
                                        </p:tgtEl>
                                      </p:cBhvr>
                                    </p:animEffect>
                                    <p:anim calcmode="lin" valueType="num">
                                      <p:cBhvr>
                                        <p:cTn id="8" dur="1000" fill="hold"/>
                                        <p:tgtEl>
                                          <p:spTgt spid="10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5">
                                            <p:txEl>
                                              <p:pRg st="1" end="1"/>
                                            </p:txEl>
                                          </p:spTgt>
                                        </p:tgtEl>
                                        <p:attrNameLst>
                                          <p:attrName>style.visibility</p:attrName>
                                        </p:attrNameLst>
                                      </p:cBhvr>
                                      <p:to>
                                        <p:strVal val="visible"/>
                                      </p:to>
                                    </p:set>
                                    <p:animEffect transition="in" filter="fade">
                                      <p:cBhvr>
                                        <p:cTn id="14" dur="1000"/>
                                        <p:tgtEl>
                                          <p:spTgt spid="105">
                                            <p:txEl>
                                              <p:pRg st="1" end="1"/>
                                            </p:txEl>
                                          </p:spTgt>
                                        </p:tgtEl>
                                      </p:cBhvr>
                                    </p:animEffect>
                                    <p:anim calcmode="lin" valueType="num">
                                      <p:cBhvr>
                                        <p:cTn id="15" dur="1000" fill="hold"/>
                                        <p:tgtEl>
                                          <p:spTgt spid="10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5">
                                            <p:txEl>
                                              <p:pRg st="2" end="2"/>
                                            </p:txEl>
                                          </p:spTgt>
                                        </p:tgtEl>
                                        <p:attrNameLst>
                                          <p:attrName>style.visibility</p:attrName>
                                        </p:attrNameLst>
                                      </p:cBhvr>
                                      <p:to>
                                        <p:strVal val="visible"/>
                                      </p:to>
                                    </p:set>
                                    <p:animEffect transition="in" filter="fade">
                                      <p:cBhvr>
                                        <p:cTn id="21" dur="1000"/>
                                        <p:tgtEl>
                                          <p:spTgt spid="105">
                                            <p:txEl>
                                              <p:pRg st="2" end="2"/>
                                            </p:txEl>
                                          </p:spTgt>
                                        </p:tgtEl>
                                      </p:cBhvr>
                                    </p:animEffect>
                                    <p:anim calcmode="lin" valueType="num">
                                      <p:cBhvr>
                                        <p:cTn id="22" dur="1000" fill="hold"/>
                                        <p:tgtEl>
                                          <p:spTgt spid="10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5">
                                            <p:txEl>
                                              <p:pRg st="3" end="3"/>
                                            </p:txEl>
                                          </p:spTgt>
                                        </p:tgtEl>
                                        <p:attrNameLst>
                                          <p:attrName>style.visibility</p:attrName>
                                        </p:attrNameLst>
                                      </p:cBhvr>
                                      <p:to>
                                        <p:strVal val="visible"/>
                                      </p:to>
                                    </p:set>
                                    <p:animEffect transition="in" filter="fade">
                                      <p:cBhvr>
                                        <p:cTn id="28" dur="1000"/>
                                        <p:tgtEl>
                                          <p:spTgt spid="105">
                                            <p:txEl>
                                              <p:pRg st="3" end="3"/>
                                            </p:txEl>
                                          </p:spTgt>
                                        </p:tgtEl>
                                      </p:cBhvr>
                                    </p:animEffect>
                                    <p:anim calcmode="lin" valueType="num">
                                      <p:cBhvr>
                                        <p:cTn id="29" dur="1000" fill="hold"/>
                                        <p:tgtEl>
                                          <p:spTgt spid="10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5">
                                            <p:txEl>
                                              <p:pRg st="4" end="4"/>
                                            </p:txEl>
                                          </p:spTgt>
                                        </p:tgtEl>
                                        <p:attrNameLst>
                                          <p:attrName>style.visibility</p:attrName>
                                        </p:attrNameLst>
                                      </p:cBhvr>
                                      <p:to>
                                        <p:strVal val="visible"/>
                                      </p:to>
                                    </p:set>
                                    <p:animEffect transition="in" filter="fade">
                                      <p:cBhvr>
                                        <p:cTn id="35" dur="1000"/>
                                        <p:tgtEl>
                                          <p:spTgt spid="105">
                                            <p:txEl>
                                              <p:pRg st="4" end="4"/>
                                            </p:txEl>
                                          </p:spTgt>
                                        </p:tgtEl>
                                      </p:cBhvr>
                                    </p:animEffect>
                                    <p:anim calcmode="lin" valueType="num">
                                      <p:cBhvr>
                                        <p:cTn id="36" dur="1000" fill="hold"/>
                                        <p:tgtEl>
                                          <p:spTgt spid="10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5">
                                            <p:txEl>
                                              <p:pRg st="5" end="5"/>
                                            </p:txEl>
                                          </p:spTgt>
                                        </p:tgtEl>
                                        <p:attrNameLst>
                                          <p:attrName>style.visibility</p:attrName>
                                        </p:attrNameLst>
                                      </p:cBhvr>
                                      <p:to>
                                        <p:strVal val="visible"/>
                                      </p:to>
                                    </p:set>
                                    <p:animEffect transition="in" filter="fade">
                                      <p:cBhvr>
                                        <p:cTn id="42" dur="1000"/>
                                        <p:tgtEl>
                                          <p:spTgt spid="105">
                                            <p:txEl>
                                              <p:pRg st="5" end="5"/>
                                            </p:txEl>
                                          </p:spTgt>
                                        </p:tgtEl>
                                      </p:cBhvr>
                                    </p:animEffect>
                                    <p:anim calcmode="lin" valueType="num">
                                      <p:cBhvr>
                                        <p:cTn id="43" dur="1000" fill="hold"/>
                                        <p:tgtEl>
                                          <p:spTgt spid="10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0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5">
                                            <p:txEl>
                                              <p:pRg st="6" end="6"/>
                                            </p:txEl>
                                          </p:spTgt>
                                        </p:tgtEl>
                                        <p:attrNameLst>
                                          <p:attrName>style.visibility</p:attrName>
                                        </p:attrNameLst>
                                      </p:cBhvr>
                                      <p:to>
                                        <p:strVal val="visible"/>
                                      </p:to>
                                    </p:set>
                                    <p:animEffect transition="in" filter="fade">
                                      <p:cBhvr>
                                        <p:cTn id="49" dur="1000"/>
                                        <p:tgtEl>
                                          <p:spTgt spid="105">
                                            <p:txEl>
                                              <p:pRg st="6" end="6"/>
                                            </p:txEl>
                                          </p:spTgt>
                                        </p:tgtEl>
                                      </p:cBhvr>
                                    </p:animEffect>
                                    <p:anim calcmode="lin" valueType="num">
                                      <p:cBhvr>
                                        <p:cTn id="50" dur="1000" fill="hold"/>
                                        <p:tgtEl>
                                          <p:spTgt spid="10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0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cxnSp>
        <p:nvCxnSpPr>
          <p:cNvPr id="5" name="Straight Arrow Connector 4">
            <a:extLst>
              <a:ext uri="{FF2B5EF4-FFF2-40B4-BE49-F238E27FC236}">
                <a16:creationId xmlns:a16="http://schemas.microsoft.com/office/drawing/2014/main" id="{488FD4FA-291C-3F72-1315-FF59567D890C}"/>
              </a:ext>
            </a:extLst>
          </p:cNvPr>
          <p:cNvCxnSpPr>
            <a:cxnSpLocks/>
          </p:cNvCxnSpPr>
          <p:nvPr/>
        </p:nvCxnSpPr>
        <p:spPr>
          <a:xfrm flipV="1">
            <a:off x="3650673" y="797126"/>
            <a:ext cx="1027320" cy="304144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7" name="Picture 2">
            <a:extLst>
              <a:ext uri="{FF2B5EF4-FFF2-40B4-BE49-F238E27FC236}">
                <a16:creationId xmlns:a16="http://schemas.microsoft.com/office/drawing/2014/main" id="{7F78D6A1-476F-91E3-D4B3-F85677E3B5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117" y="408910"/>
            <a:ext cx="7976810" cy="4325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8">
            <a:extLst>
              <a:ext uri="{FF2B5EF4-FFF2-40B4-BE49-F238E27FC236}">
                <a16:creationId xmlns:a16="http://schemas.microsoft.com/office/drawing/2014/main" id="{50342024-F16C-CB9B-B773-7522B7F76E32}"/>
              </a:ext>
            </a:extLst>
          </p:cNvPr>
          <p:cNvSpPr>
            <a:spLocks noChangeArrowheads="1"/>
          </p:cNvSpPr>
          <p:nvPr/>
        </p:nvSpPr>
        <p:spPr bwMode="auto">
          <a:xfrm>
            <a:off x="7127532" y="613475"/>
            <a:ext cx="541343" cy="457100"/>
          </a:xfrm>
          <a:prstGeom prst="ellipse">
            <a:avLst/>
          </a:prstGeom>
          <a:noFill/>
          <a:ln w="571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 name="Straight Arrow Connector 8">
            <a:extLst>
              <a:ext uri="{FF2B5EF4-FFF2-40B4-BE49-F238E27FC236}">
                <a16:creationId xmlns:a16="http://schemas.microsoft.com/office/drawing/2014/main" id="{CEC3B6F8-FE8A-44E2-A86A-971FE29D4BD8}"/>
              </a:ext>
            </a:extLst>
          </p:cNvPr>
          <p:cNvCxnSpPr>
            <a:cxnSpLocks/>
            <a:endCxn id="8" idx="4"/>
          </p:cNvCxnSpPr>
          <p:nvPr/>
        </p:nvCxnSpPr>
        <p:spPr>
          <a:xfrm flipV="1">
            <a:off x="6956737" y="1070575"/>
            <a:ext cx="441467" cy="8471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0" name="Text Box 8">
            <a:extLst>
              <a:ext uri="{FF2B5EF4-FFF2-40B4-BE49-F238E27FC236}">
                <a16:creationId xmlns:a16="http://schemas.microsoft.com/office/drawing/2014/main" id="{74DC523A-87C6-D2E9-F817-BAD0E27E2B50}"/>
              </a:ext>
            </a:extLst>
          </p:cNvPr>
          <p:cNvSpPr txBox="1">
            <a:spLocks noChangeArrowheads="1"/>
          </p:cNvSpPr>
          <p:nvPr/>
        </p:nvSpPr>
        <p:spPr bwMode="auto">
          <a:xfrm>
            <a:off x="412117" y="1917700"/>
            <a:ext cx="7976810" cy="523220"/>
          </a:xfrm>
          <a:prstGeom prst="rect">
            <a:avLst/>
          </a:prstGeom>
          <a:solidFill>
            <a:srgbClr val="CDF3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vi-VN" sz="2800" b="1" dirty="0">
                <a:latin typeface="Work Sans Light"/>
                <a:sym typeface="Work Sans Light"/>
              </a:rPr>
              <a:t>Siêu văn bản được tạo ra bằng ngôn ngữ  HT</a:t>
            </a:r>
            <a:r>
              <a:rPr lang="en-US" sz="2800" b="1" dirty="0">
                <a:latin typeface="Work Sans Light"/>
                <a:sym typeface="Work Sans Light"/>
              </a:rPr>
              <a:t>ML</a:t>
            </a:r>
            <a:endParaRPr lang="vi-VN" sz="2800" b="1" dirty="0">
              <a:latin typeface="Work Sans Light"/>
              <a:sym typeface="Work Sans Light"/>
            </a:endParaRPr>
          </a:p>
        </p:txBody>
      </p:sp>
    </p:spTree>
    <p:extLst>
      <p:ext uri="{BB962C8B-B14F-4D97-AF65-F5344CB8AC3E}">
        <p14:creationId xmlns:p14="http://schemas.microsoft.com/office/powerpoint/2010/main" val="339285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671238" y="816121"/>
            <a:ext cx="7290350" cy="6576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t>1. Tổ chức thông tin trên Internet</a:t>
            </a:r>
            <a:endParaRPr sz="3200"/>
          </a:p>
        </p:txBody>
      </p:sp>
      <p:sp>
        <p:nvSpPr>
          <p:cNvPr id="105" name="Google Shape;105;p17"/>
          <p:cNvSpPr txBox="1">
            <a:spLocks noGrp="1"/>
          </p:cNvSpPr>
          <p:nvPr>
            <p:ph type="body" idx="1"/>
          </p:nvPr>
        </p:nvSpPr>
        <p:spPr>
          <a:xfrm>
            <a:off x="869100" y="1860436"/>
            <a:ext cx="7405800" cy="2004000"/>
          </a:xfrm>
          <a:prstGeom prst="rect">
            <a:avLst/>
          </a:prstGeom>
        </p:spPr>
        <p:txBody>
          <a:bodyPr spcFirstLastPara="1" wrap="square" lIns="91425" tIns="91425" rIns="91425" bIns="91425" anchor="t" anchorCtr="0">
            <a:noAutofit/>
          </a:bodyPr>
          <a:lstStyle/>
          <a:p>
            <a:pPr lvl="0">
              <a:spcBef>
                <a:spcPts val="0"/>
              </a:spcBef>
            </a:pPr>
            <a:r>
              <a:rPr lang="vi-VN"/>
              <a:t>Website là một hoặc nhiều trang web liên quan được tổ chức dưới một địa chỉ truy cập chung </a:t>
            </a:r>
            <a:endParaRPr lang="en-US"/>
          </a:p>
          <a:p>
            <a:pPr lvl="0">
              <a:spcBef>
                <a:spcPts val="0"/>
              </a:spcBef>
            </a:pPr>
            <a:r>
              <a:rPr lang="vi-VN"/>
              <a:t>Địa chỉ truy cập chung được gọi là địa chỉ của website </a:t>
            </a:r>
            <a:endParaRPr lang="en-US"/>
          </a:p>
          <a:p>
            <a:pPr lvl="0">
              <a:spcBef>
                <a:spcPts val="0"/>
              </a:spcBef>
            </a:pPr>
            <a:r>
              <a:rPr lang="vi-VN"/>
              <a:t>Một hoặc nhiều trang web liên quan được tổ chức dưới một địa chỉ truy cập chung tạo thành website</a:t>
            </a:r>
            <a:endParaRPr lang="en-US"/>
          </a:p>
          <a:p>
            <a:pPr lvl="0">
              <a:spcBef>
                <a:spcPts val="0"/>
              </a:spcBef>
            </a:pPr>
            <a:r>
              <a:rPr lang="vi-VN"/>
              <a:t>Khi mở một website trang đầu tiên được gọi là trang chủ </a:t>
            </a:r>
            <a:endParaRPr lang="en-US"/>
          </a:p>
          <a:p>
            <a:pPr lvl="0">
              <a:spcBef>
                <a:spcPts val="0"/>
              </a:spcBef>
            </a:pPr>
            <a:r>
              <a:rPr lang="vi-VN"/>
              <a:t>Địa chỉ của website cũng chính là địa chỉ của trang chủ của website </a:t>
            </a:r>
            <a:br>
              <a:rPr lang="vi-VN"/>
            </a:br>
            <a:endParaRPr/>
          </a:p>
        </p:txBody>
      </p:sp>
      <p:grpSp>
        <p:nvGrpSpPr>
          <p:cNvPr id="106" name="Google Shape;106;p17"/>
          <p:cNvGrpSpPr/>
          <p:nvPr/>
        </p:nvGrpSpPr>
        <p:grpSpPr>
          <a:xfrm>
            <a:off x="7516121" y="711701"/>
            <a:ext cx="903434" cy="903434"/>
            <a:chOff x="2594325" y="1627175"/>
            <a:chExt cx="440850" cy="440850"/>
          </a:xfrm>
        </p:grpSpPr>
        <p:sp>
          <p:nvSpPr>
            <p:cNvPr id="107" name="Google Shape;107;p1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5" name="TextBox 4">
            <a:extLst>
              <a:ext uri="{FF2B5EF4-FFF2-40B4-BE49-F238E27FC236}">
                <a16:creationId xmlns:a16="http://schemas.microsoft.com/office/drawing/2014/main" id="{D92A7EE3-85FF-39CB-9D3A-E7DFCF2D9F6C}"/>
              </a:ext>
            </a:extLst>
          </p:cNvPr>
          <p:cNvSpPr txBox="1"/>
          <p:nvPr/>
        </p:nvSpPr>
        <p:spPr>
          <a:xfrm>
            <a:off x="671238" y="1374723"/>
            <a:ext cx="8036961" cy="584775"/>
          </a:xfrm>
          <a:prstGeom prst="rect">
            <a:avLst/>
          </a:prstGeom>
          <a:noFill/>
        </p:spPr>
        <p:txBody>
          <a:bodyPr wrap="square">
            <a:spAutoFit/>
          </a:bodyPr>
          <a:lstStyle/>
          <a:p>
            <a:pPr marL="101600" lvl="0">
              <a:spcBef>
                <a:spcPts val="600"/>
              </a:spcBef>
              <a:buSzPts val="2000"/>
              <a:defRPr/>
            </a:pPr>
            <a:r>
              <a:rPr lang="en-US" sz="3200" b="1">
                <a:solidFill>
                  <a:srgbClr val="0070C0"/>
                </a:solidFill>
                <a:latin typeface="Work Sans Light"/>
                <a:sym typeface="Work Sans Light"/>
              </a:rPr>
              <a:t>b) Website, địa chỉ website và trang chủ</a:t>
            </a:r>
            <a:endParaRPr kumimoji="0" lang="en-US" sz="3200" b="1" i="0" u="none" strike="noStrike" kern="0" cap="none" spc="0" normalizeH="0" baseline="0" noProof="0">
              <a:ln>
                <a:noFill/>
              </a:ln>
              <a:solidFill>
                <a:srgbClr val="0070C0"/>
              </a:solidFill>
              <a:effectLst/>
              <a:uLnTx/>
              <a:uFillTx/>
              <a:latin typeface="Work Sans Light"/>
              <a:sym typeface="Work Sans Light"/>
            </a:endParaRPr>
          </a:p>
        </p:txBody>
      </p:sp>
    </p:spTree>
    <p:extLst>
      <p:ext uri="{BB962C8B-B14F-4D97-AF65-F5344CB8AC3E}">
        <p14:creationId xmlns:p14="http://schemas.microsoft.com/office/powerpoint/2010/main" val="261593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5">
                                            <p:txEl>
                                              <p:pRg st="0" end="0"/>
                                            </p:txEl>
                                          </p:spTgt>
                                        </p:tgtEl>
                                        <p:attrNameLst>
                                          <p:attrName>style.visibility</p:attrName>
                                        </p:attrNameLst>
                                      </p:cBhvr>
                                      <p:to>
                                        <p:strVal val="visible"/>
                                      </p:to>
                                    </p:set>
                                    <p:animEffect transition="in" filter="fade">
                                      <p:cBhvr>
                                        <p:cTn id="12" dur="1000"/>
                                        <p:tgtEl>
                                          <p:spTgt spid="105">
                                            <p:txEl>
                                              <p:pRg st="0" end="0"/>
                                            </p:txEl>
                                          </p:spTgt>
                                        </p:tgtEl>
                                      </p:cBhvr>
                                    </p:animEffect>
                                    <p:anim calcmode="lin" valueType="num">
                                      <p:cBhvr>
                                        <p:cTn id="13" dur="1000" fill="hold"/>
                                        <p:tgtEl>
                                          <p:spTgt spid="10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0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5">
                                            <p:txEl>
                                              <p:pRg st="1" end="1"/>
                                            </p:txEl>
                                          </p:spTgt>
                                        </p:tgtEl>
                                        <p:attrNameLst>
                                          <p:attrName>style.visibility</p:attrName>
                                        </p:attrNameLst>
                                      </p:cBhvr>
                                      <p:to>
                                        <p:strVal val="visible"/>
                                      </p:to>
                                    </p:set>
                                    <p:animEffect transition="in" filter="fade">
                                      <p:cBhvr>
                                        <p:cTn id="17" dur="1000"/>
                                        <p:tgtEl>
                                          <p:spTgt spid="105">
                                            <p:txEl>
                                              <p:pRg st="1" end="1"/>
                                            </p:txEl>
                                          </p:spTgt>
                                        </p:tgtEl>
                                      </p:cBhvr>
                                    </p:animEffect>
                                    <p:anim calcmode="lin" valueType="num">
                                      <p:cBhvr>
                                        <p:cTn id="18" dur="1000" fill="hold"/>
                                        <p:tgtEl>
                                          <p:spTgt spid="10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05">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5">
                                            <p:txEl>
                                              <p:pRg st="2" end="2"/>
                                            </p:txEl>
                                          </p:spTgt>
                                        </p:tgtEl>
                                        <p:attrNameLst>
                                          <p:attrName>style.visibility</p:attrName>
                                        </p:attrNameLst>
                                      </p:cBhvr>
                                      <p:to>
                                        <p:strVal val="visible"/>
                                      </p:to>
                                    </p:set>
                                    <p:animEffect transition="in" filter="fade">
                                      <p:cBhvr>
                                        <p:cTn id="22" dur="1000"/>
                                        <p:tgtEl>
                                          <p:spTgt spid="105">
                                            <p:txEl>
                                              <p:pRg st="2" end="2"/>
                                            </p:txEl>
                                          </p:spTgt>
                                        </p:tgtEl>
                                      </p:cBhvr>
                                    </p:animEffect>
                                    <p:anim calcmode="lin" valueType="num">
                                      <p:cBhvr>
                                        <p:cTn id="23" dur="1000" fill="hold"/>
                                        <p:tgtEl>
                                          <p:spTgt spid="105">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05">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5">
                                            <p:txEl>
                                              <p:pRg st="3" end="3"/>
                                            </p:txEl>
                                          </p:spTgt>
                                        </p:tgtEl>
                                        <p:attrNameLst>
                                          <p:attrName>style.visibility</p:attrName>
                                        </p:attrNameLst>
                                      </p:cBhvr>
                                      <p:to>
                                        <p:strVal val="visible"/>
                                      </p:to>
                                    </p:set>
                                    <p:animEffect transition="in" filter="fade">
                                      <p:cBhvr>
                                        <p:cTn id="27" dur="1000"/>
                                        <p:tgtEl>
                                          <p:spTgt spid="105">
                                            <p:txEl>
                                              <p:pRg st="3" end="3"/>
                                            </p:txEl>
                                          </p:spTgt>
                                        </p:tgtEl>
                                      </p:cBhvr>
                                    </p:animEffect>
                                    <p:anim calcmode="lin" valueType="num">
                                      <p:cBhvr>
                                        <p:cTn id="28" dur="1000" fill="hold"/>
                                        <p:tgtEl>
                                          <p:spTgt spid="105">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105">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05">
                                            <p:txEl>
                                              <p:pRg st="4" end="4"/>
                                            </p:txEl>
                                          </p:spTgt>
                                        </p:tgtEl>
                                        <p:attrNameLst>
                                          <p:attrName>style.visibility</p:attrName>
                                        </p:attrNameLst>
                                      </p:cBhvr>
                                      <p:to>
                                        <p:strVal val="visible"/>
                                      </p:to>
                                    </p:set>
                                    <p:animEffect transition="in" filter="fade">
                                      <p:cBhvr>
                                        <p:cTn id="32" dur="1000"/>
                                        <p:tgtEl>
                                          <p:spTgt spid="105">
                                            <p:txEl>
                                              <p:pRg st="4" end="4"/>
                                            </p:txEl>
                                          </p:spTgt>
                                        </p:tgtEl>
                                      </p:cBhvr>
                                    </p:animEffect>
                                    <p:anim calcmode="lin" valueType="num">
                                      <p:cBhvr>
                                        <p:cTn id="33" dur="1000" fill="hold"/>
                                        <p:tgtEl>
                                          <p:spTgt spid="105">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10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9" name="Picture 4">
            <a:extLst>
              <a:ext uri="{FF2B5EF4-FFF2-40B4-BE49-F238E27FC236}">
                <a16:creationId xmlns:a16="http://schemas.microsoft.com/office/drawing/2014/main" id="{C6F68C01-55E1-6D52-B990-FF3BEE1B29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277" y="305284"/>
            <a:ext cx="8399445" cy="448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Oval 8">
            <a:extLst>
              <a:ext uri="{FF2B5EF4-FFF2-40B4-BE49-F238E27FC236}">
                <a16:creationId xmlns:a16="http://schemas.microsoft.com/office/drawing/2014/main" id="{78978CB8-A6A6-D2D8-605E-7A83DA50BDEB}"/>
              </a:ext>
            </a:extLst>
          </p:cNvPr>
          <p:cNvSpPr>
            <a:spLocks noChangeArrowheads="1"/>
          </p:cNvSpPr>
          <p:nvPr/>
        </p:nvSpPr>
        <p:spPr bwMode="auto">
          <a:xfrm>
            <a:off x="1648095" y="1973010"/>
            <a:ext cx="1600796" cy="573071"/>
          </a:xfrm>
          <a:prstGeom prst="ellipse">
            <a:avLst/>
          </a:prstGeom>
          <a:noFill/>
          <a:ln w="571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2" name="Straight Arrow Connector 21">
            <a:extLst>
              <a:ext uri="{FF2B5EF4-FFF2-40B4-BE49-F238E27FC236}">
                <a16:creationId xmlns:a16="http://schemas.microsoft.com/office/drawing/2014/main" id="{D92CD1D7-DD57-1422-28BD-A6B929B57071}"/>
              </a:ext>
            </a:extLst>
          </p:cNvPr>
          <p:cNvCxnSpPr>
            <a:cxnSpLocks/>
            <a:stCxn id="23" idx="0"/>
            <a:endCxn id="21" idx="6"/>
          </p:cNvCxnSpPr>
          <p:nvPr/>
        </p:nvCxnSpPr>
        <p:spPr>
          <a:xfrm flipH="1">
            <a:off x="3248891" y="1330297"/>
            <a:ext cx="1632320" cy="92924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AutoShape 9">
            <a:extLst>
              <a:ext uri="{FF2B5EF4-FFF2-40B4-BE49-F238E27FC236}">
                <a16:creationId xmlns:a16="http://schemas.microsoft.com/office/drawing/2014/main" id="{885A7232-64BA-1599-0799-94BE14B60E90}"/>
              </a:ext>
            </a:extLst>
          </p:cNvPr>
          <p:cNvSpPr>
            <a:spLocks noChangeArrowheads="1"/>
          </p:cNvSpPr>
          <p:nvPr/>
        </p:nvSpPr>
        <p:spPr bwMode="auto">
          <a:xfrm>
            <a:off x="4869303" y="627530"/>
            <a:ext cx="3838896" cy="1405533"/>
          </a:xfrm>
          <a:prstGeom prst="cloudCallout">
            <a:avLst>
              <a:gd name="adj1" fmla="val -40410"/>
              <a:gd name="adj2" fmla="val 226757"/>
            </a:avLst>
          </a:prstGeom>
          <a:solidFill>
            <a:srgbClr val="FFFFCC"/>
          </a:solidFill>
          <a:ln w="9525">
            <a:solidFill>
              <a:schemeClr val="tx1"/>
            </a:solidFill>
            <a:round/>
            <a:headEnd/>
            <a:tailEnd/>
          </a:ln>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ltLang="en-US" sz="1800" b="1">
                <a:latin typeface="Work Sans Light"/>
                <a:sym typeface="Work Sans Light"/>
              </a:rPr>
              <a:t>Trang chủ - Cổng thông tin điện tử Bộ Giáo dục và Đào tạo</a:t>
            </a:r>
            <a:endParaRPr lang="en-US" altLang="en-US" sz="2000" b="1" i="1">
              <a:latin typeface="Times New Roman" pitchFamily="18" charset="0"/>
              <a:cs typeface="Times New Roman" pitchFamily="18" charset="0"/>
            </a:endParaRPr>
          </a:p>
        </p:txBody>
      </p:sp>
      <p:pic>
        <p:nvPicPr>
          <p:cNvPr id="33" name="Picture 32" descr="Website&#10;&#10;Description automatically generated">
            <a:extLst>
              <a:ext uri="{FF2B5EF4-FFF2-40B4-BE49-F238E27FC236}">
                <a16:creationId xmlns:a16="http://schemas.microsoft.com/office/drawing/2014/main" id="{D7FDFBB0-CABD-C1FF-471A-D066A71EE9FC}"/>
              </a:ext>
            </a:extLst>
          </p:cNvPr>
          <p:cNvPicPr>
            <a:picLocks noChangeAspect="1"/>
          </p:cNvPicPr>
          <p:nvPr/>
        </p:nvPicPr>
        <p:blipFill>
          <a:blip r:embed="rId4"/>
          <a:stretch>
            <a:fillRect/>
          </a:stretch>
        </p:blipFill>
        <p:spPr>
          <a:xfrm>
            <a:off x="3796145" y="2383217"/>
            <a:ext cx="5140036" cy="2578048"/>
          </a:xfrm>
          <a:prstGeom prst="rect">
            <a:avLst/>
          </a:prstGeom>
        </p:spPr>
      </p:pic>
    </p:spTree>
    <p:extLst>
      <p:ext uri="{BB962C8B-B14F-4D97-AF65-F5344CB8AC3E}">
        <p14:creationId xmlns:p14="http://schemas.microsoft.com/office/powerpoint/2010/main" val="375590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Lst>
  </p:timing>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611</Words>
  <Application>Microsoft Office PowerPoint</Application>
  <PresentationFormat>On-screen Show (16:9)</PresentationFormat>
  <Paragraphs>67</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Work Sans</vt:lpstr>
      <vt:lpstr>Arial</vt:lpstr>
      <vt:lpstr>Montserrat ExtraBold</vt:lpstr>
      <vt:lpstr>Work Sans Light</vt:lpstr>
      <vt:lpstr>Wingdings</vt:lpstr>
      <vt:lpstr>Times New Roman</vt:lpstr>
      <vt:lpstr>Jacquenetta template</vt:lpstr>
      <vt:lpstr>Sử dụng mô hình JAD để xây dựng trang thương mại điện tử buôn bán các sản phẩm trang trí nội thất</vt:lpstr>
      <vt:lpstr>a) Hãy cho biết các thành phần tham gia trong  mô hình JAD</vt:lpstr>
      <vt:lpstr>Hãy cho biết các thành phần tham gia trong  mô hình JAD</vt:lpstr>
      <vt:lpstr>PowerPoint Presentation</vt:lpstr>
      <vt:lpstr>Trình bày các yêu cầu cần cho thu thập hệ thống</vt:lpstr>
      <vt:lpstr>PowerPoint Presentation</vt:lpstr>
      <vt:lpstr>PowerPoint Presentation</vt:lpstr>
      <vt:lpstr>1. Tổ chức thông tin trên Internet</vt:lpstr>
      <vt:lpstr>PowerPoint Presentation</vt:lpstr>
      <vt:lpstr>PowerPoint Presentation</vt:lpstr>
      <vt:lpstr>2. Truy cập web</vt:lpstr>
      <vt:lpstr>PowerPoint Presentation</vt:lpstr>
      <vt:lpstr>PowerPoint Presentation</vt:lpstr>
      <vt:lpstr>Tìm kiếm thông tin trên Internet</vt:lpstr>
      <vt:lpstr>3. Tìm kiếm thông tin trên Internet</vt:lpstr>
      <vt:lpstr>PowerPoint Presentation</vt:lpstr>
      <vt:lpstr>Cảm ơn cô  và các bạn  đã theo dõi!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 CHỨC VÀ TRUY CẬP THÔNG TIN TRÊN INTERNET</dc:title>
  <cp:lastModifiedBy>Tô Hoài Nam</cp:lastModifiedBy>
  <cp:revision>15</cp:revision>
  <dcterms:modified xsi:type="dcterms:W3CDTF">2023-03-07T00:41:08Z</dcterms:modified>
</cp:coreProperties>
</file>