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051" r:id="rId1"/>
  </p:sldMasterIdLst>
  <p:sldIdLst>
    <p:sldId id="256" r:id="rId2"/>
    <p:sldId id="279" r:id="rId3"/>
    <p:sldId id="260" r:id="rId4"/>
    <p:sldId id="257" r:id="rId5"/>
    <p:sldId id="259" r:id="rId6"/>
    <p:sldId id="261" r:id="rId7"/>
    <p:sldId id="298" r:id="rId8"/>
    <p:sldId id="29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64" r:id="rId21"/>
    <p:sldId id="262" r:id="rId22"/>
    <p:sldId id="301" r:id="rId23"/>
    <p:sldId id="263" r:id="rId24"/>
    <p:sldId id="265" r:id="rId25"/>
    <p:sldId id="267" r:id="rId26"/>
    <p:sldId id="302" r:id="rId27"/>
    <p:sldId id="268" r:id="rId28"/>
    <p:sldId id="269" r:id="rId29"/>
    <p:sldId id="270" r:id="rId30"/>
    <p:sldId id="303" r:id="rId31"/>
    <p:sldId id="266" r:id="rId32"/>
    <p:sldId id="271" r:id="rId33"/>
    <p:sldId id="272" r:id="rId34"/>
    <p:sldId id="304" r:id="rId35"/>
    <p:sldId id="274" r:id="rId36"/>
    <p:sldId id="273" r:id="rId37"/>
    <p:sldId id="275" r:id="rId38"/>
    <p:sldId id="305" r:id="rId39"/>
    <p:sldId id="276" r:id="rId40"/>
    <p:sldId id="300" r:id="rId41"/>
    <p:sldId id="277" r:id="rId42"/>
    <p:sldId id="292" r:id="rId43"/>
    <p:sldId id="293" r:id="rId44"/>
    <p:sldId id="294" r:id="rId45"/>
    <p:sldId id="295" r:id="rId46"/>
    <p:sldId id="278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tal Seyag" initials="LS" lastIdx="1" clrIdx="0">
    <p:extLst>
      <p:ext uri="{19B8F6BF-5375-455C-9EA6-DF929625EA0E}">
        <p15:presenceInfo xmlns:p15="http://schemas.microsoft.com/office/powerpoint/2012/main" userId="Lital Seya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FF6600"/>
    <a:srgbClr val="99FF66"/>
    <a:srgbClr val="CCFFCC"/>
    <a:srgbClr val="FD5955"/>
    <a:srgbClr val="FFB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6" name="Picture 12" descr="Security guard Security company Bouncer, others, police Officer, black,  surveillance png | PNGWing">
            <a:extLst>
              <a:ext uri="{FF2B5EF4-FFF2-40B4-BE49-F238E27FC236}">
                <a16:creationId xmlns:a16="http://schemas.microsoft.com/office/drawing/2014/main" id="{F52F1149-60AF-48F0-BDA5-B16C5CBEF23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5" b="13393"/>
          <a:stretch/>
        </p:blipFill>
        <p:spPr bwMode="auto">
          <a:xfrm>
            <a:off x="1" y="2997843"/>
            <a:ext cx="6175796" cy="38931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w to Hire the Right Private Security Company in Western New York | COP  Security, Inc.">
            <a:extLst>
              <a:ext uri="{FF2B5EF4-FFF2-40B4-BE49-F238E27FC236}">
                <a16:creationId xmlns:a16="http://schemas.microsoft.com/office/drawing/2014/main" id="{BC1A23EF-8C03-49E7-A85C-B979629761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797" y="2160177"/>
            <a:ext cx="4062234" cy="270323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hat is a Security System? | Security Building Systems">
            <a:extLst>
              <a:ext uri="{FF2B5EF4-FFF2-40B4-BE49-F238E27FC236}">
                <a16:creationId xmlns:a16="http://schemas.microsoft.com/office/drawing/2014/main" id="{BFCFA8F0-B3DE-4846-9BAD-142C800920D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99"/>
          <a:stretch/>
        </p:blipFill>
        <p:spPr bwMode="auto">
          <a:xfrm>
            <a:off x="9483478" y="96852"/>
            <a:ext cx="2708522" cy="19631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7990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June 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771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June 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9655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June 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606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Thursday, June 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425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June 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227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June 3,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37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June 3,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071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June 3,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291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June 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870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Thursday, June 3, 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211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Thursday, June 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32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3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37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4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microsoft.com/office/2007/relationships/hdphoto" Target="../media/hdphoto3.wdp"/><Relationship Id="rId7" Type="http://schemas.openxmlformats.org/officeDocument/2006/relationships/image" Target="../media/image4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0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4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20D4AC0-9575-46B0-855B-6F71C717F301}"/>
              </a:ext>
            </a:extLst>
          </p:cNvPr>
          <p:cNvSpPr txBox="1"/>
          <p:nvPr/>
        </p:nvSpPr>
        <p:spPr>
          <a:xfrm>
            <a:off x="-596098" y="123952"/>
            <a:ext cx="10376705" cy="32008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>
                  <a:reflection blurRad="6350" stA="50000" endA="300" endPos="50000" dist="29997" dir="5400000" sy="-100000" algn="bl" rotWithShape="0"/>
                </a:effectLst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SECURITY COMPANY for civil purposes</a:t>
            </a:r>
            <a:endParaRPr lang="en-US" sz="6600" b="1" dirty="0">
              <a:ln w="19050">
                <a:solidFill>
                  <a:schemeClr val="tx1"/>
                </a:solidFill>
              </a:ln>
              <a:effectLst>
                <a:reflection blurRad="6350" stA="50000" endA="300" endPos="50000" dist="29997" dir="5400000" sy="-100000" algn="bl" rotWithShape="0"/>
              </a:effectLst>
              <a:latin typeface="Comic Sans MS" panose="030F0702030302020204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he-IL" sz="7000" b="1" dirty="0">
              <a:solidFill>
                <a:srgbClr val="FF6600"/>
              </a:solidFill>
              <a:effectLst>
                <a:reflection blurRad="6350" stA="50000" endA="300" endPos="50000" dist="29997" dir="5400000" sy="-100000" algn="bl" rotWithShape="0"/>
              </a:effectLst>
              <a:latin typeface="Comic Sans MS" panose="030F0702030302020204" pitchFamily="66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B6AE885-9AA5-4425-8651-CD1345D9FC30}"/>
              </a:ext>
            </a:extLst>
          </p:cNvPr>
          <p:cNvSpPr txBox="1"/>
          <p:nvPr/>
        </p:nvSpPr>
        <p:spPr>
          <a:xfrm>
            <a:off x="9489369" y="4751507"/>
            <a:ext cx="2628650" cy="206210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i="0" u="sng" dirty="0">
                <a:solidFill>
                  <a:srgbClr val="333333"/>
                </a:solidFill>
                <a:effectLst/>
                <a:latin typeface="Comic Sans MS" panose="030F0702030302020204" pitchFamily="66" charset="0"/>
                <a:cs typeface="Assistant" panose="020B0604020202020204" pitchFamily="2" charset="-79"/>
              </a:rPr>
              <a:t>Present by:</a:t>
            </a:r>
          </a:p>
          <a:p>
            <a:r>
              <a:rPr lang="en-US" sz="3200" dirty="0">
                <a:solidFill>
                  <a:srgbClr val="333333"/>
                </a:solidFill>
                <a:latin typeface="Comic Sans MS" panose="030F0702030302020204" pitchFamily="66" charset="0"/>
                <a:cs typeface="Assistant" panose="020B0604020202020204" pitchFamily="2" charset="-79"/>
              </a:rPr>
              <a:t>Lital Seyag</a:t>
            </a:r>
          </a:p>
          <a:p>
            <a:r>
              <a:rPr lang="en-US" sz="3200" dirty="0">
                <a:solidFill>
                  <a:srgbClr val="333333"/>
                </a:solidFill>
                <a:latin typeface="Comic Sans MS" panose="030F0702030302020204" pitchFamily="66" charset="0"/>
                <a:cs typeface="Assistant" panose="020B0604020202020204" pitchFamily="2" charset="-79"/>
              </a:rPr>
              <a:t>Tom mandel</a:t>
            </a:r>
          </a:p>
          <a:p>
            <a:r>
              <a:rPr lang="en-US" sz="3200" dirty="0">
                <a:solidFill>
                  <a:srgbClr val="333333"/>
                </a:solidFill>
                <a:latin typeface="Comic Sans MS" panose="030F0702030302020204" pitchFamily="66" charset="0"/>
                <a:cs typeface="Assistant" panose="020B0604020202020204" pitchFamily="2" charset="-79"/>
              </a:rPr>
              <a:t>Ido keren</a:t>
            </a:r>
            <a:endParaRPr lang="he-IL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0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C699F01B-91F8-4C95-BE2D-6CFF7F9BBD47}"/>
              </a:ext>
            </a:extLst>
          </p:cNvPr>
          <p:cNvSpPr txBox="1"/>
          <p:nvPr/>
        </p:nvSpPr>
        <p:spPr>
          <a:xfrm>
            <a:off x="907647" y="601952"/>
            <a:ext cx="1037670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SQL code - creation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55F9192-4388-43D4-B5CC-B7322E24C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04" y="2715645"/>
            <a:ext cx="59817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6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C4D4B4BD-86C0-43F3-8C82-65BD59836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04" y="2540015"/>
            <a:ext cx="7686675" cy="2895600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7B7D2912-977B-4318-9515-A097E2FBB943}"/>
              </a:ext>
            </a:extLst>
          </p:cNvPr>
          <p:cNvSpPr txBox="1"/>
          <p:nvPr/>
        </p:nvSpPr>
        <p:spPr>
          <a:xfrm>
            <a:off x="907647" y="601952"/>
            <a:ext cx="1037670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SQL code - creation</a:t>
            </a:r>
          </a:p>
        </p:txBody>
      </p:sp>
    </p:spTree>
    <p:extLst>
      <p:ext uri="{BB962C8B-B14F-4D97-AF65-F5344CB8AC3E}">
        <p14:creationId xmlns:p14="http://schemas.microsoft.com/office/powerpoint/2010/main" val="3378801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CC8C7A4-299A-4E24-87AA-C2CF92883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04" y="2400300"/>
            <a:ext cx="6896100" cy="2209800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492F10B5-E011-4CB7-91A9-7374682F571D}"/>
              </a:ext>
            </a:extLst>
          </p:cNvPr>
          <p:cNvSpPr txBox="1"/>
          <p:nvPr/>
        </p:nvSpPr>
        <p:spPr>
          <a:xfrm>
            <a:off x="907647" y="601952"/>
            <a:ext cx="1037670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SQL code - creation</a:t>
            </a:r>
          </a:p>
        </p:txBody>
      </p:sp>
    </p:spTree>
    <p:extLst>
      <p:ext uri="{BB962C8B-B14F-4D97-AF65-F5344CB8AC3E}">
        <p14:creationId xmlns:p14="http://schemas.microsoft.com/office/powerpoint/2010/main" val="2550695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B9BCF444-3095-418B-A1D5-227AD4F80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04" y="2564753"/>
            <a:ext cx="6543675" cy="3305175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BF6D2B4D-7197-4505-B955-0EBF65A747B0}"/>
              </a:ext>
            </a:extLst>
          </p:cNvPr>
          <p:cNvSpPr txBox="1"/>
          <p:nvPr/>
        </p:nvSpPr>
        <p:spPr>
          <a:xfrm>
            <a:off x="907647" y="601952"/>
            <a:ext cx="1037670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SQL code - creation</a:t>
            </a:r>
          </a:p>
        </p:txBody>
      </p:sp>
    </p:spTree>
    <p:extLst>
      <p:ext uri="{BB962C8B-B14F-4D97-AF65-F5344CB8AC3E}">
        <p14:creationId xmlns:p14="http://schemas.microsoft.com/office/powerpoint/2010/main" val="3893244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55414CD-6CAC-4ED4-9C54-8A5C0C5D5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04" y="2569114"/>
            <a:ext cx="6076950" cy="3228975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2B2D4CDF-4807-4D4E-8CD7-4BDCED89E8D7}"/>
              </a:ext>
            </a:extLst>
          </p:cNvPr>
          <p:cNvSpPr txBox="1"/>
          <p:nvPr/>
        </p:nvSpPr>
        <p:spPr>
          <a:xfrm>
            <a:off x="907647" y="601952"/>
            <a:ext cx="1037670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SQL code - creation</a:t>
            </a:r>
          </a:p>
        </p:txBody>
      </p:sp>
    </p:spTree>
    <p:extLst>
      <p:ext uri="{BB962C8B-B14F-4D97-AF65-F5344CB8AC3E}">
        <p14:creationId xmlns:p14="http://schemas.microsoft.com/office/powerpoint/2010/main" val="779119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3FA72D5-015B-4A8E-ACFD-4810E6E0A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04" y="2595562"/>
            <a:ext cx="6219825" cy="246697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891EF73C-BCEF-476F-8B6C-B0AF8AD47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7356" y="2595562"/>
            <a:ext cx="2847975" cy="1666875"/>
          </a:xfrm>
          <a:prstGeom prst="rect">
            <a:avLst/>
          </a:prstGeom>
        </p:spPr>
      </p:pic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C525F8A6-DF83-49B9-B5F5-2A5A10329632}"/>
              </a:ext>
            </a:extLst>
          </p:cNvPr>
          <p:cNvSpPr txBox="1"/>
          <p:nvPr/>
        </p:nvSpPr>
        <p:spPr>
          <a:xfrm>
            <a:off x="907647" y="601952"/>
            <a:ext cx="1037670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SQL code - creation</a:t>
            </a:r>
          </a:p>
        </p:txBody>
      </p:sp>
    </p:spTree>
    <p:extLst>
      <p:ext uri="{BB962C8B-B14F-4D97-AF65-F5344CB8AC3E}">
        <p14:creationId xmlns:p14="http://schemas.microsoft.com/office/powerpoint/2010/main" val="2965491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1CBA67A-FC5E-4DA0-9A54-AEE0175B7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04" y="2717823"/>
            <a:ext cx="6991350" cy="3505200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7F4AF77-ED99-422F-BCBA-69737F9E6FA8}"/>
              </a:ext>
            </a:extLst>
          </p:cNvPr>
          <p:cNvSpPr txBox="1"/>
          <p:nvPr/>
        </p:nvSpPr>
        <p:spPr>
          <a:xfrm>
            <a:off x="907647" y="601952"/>
            <a:ext cx="1037670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SQL code - creation</a:t>
            </a:r>
          </a:p>
        </p:txBody>
      </p:sp>
    </p:spTree>
    <p:extLst>
      <p:ext uri="{BB962C8B-B14F-4D97-AF65-F5344CB8AC3E}">
        <p14:creationId xmlns:p14="http://schemas.microsoft.com/office/powerpoint/2010/main" val="1266714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DAA108F-D557-4FF1-90BC-D8D29CBE9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04" y="2575911"/>
            <a:ext cx="6877050" cy="2647950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3259FCD0-00A3-4AF2-BDD1-FA965CB2B04E}"/>
              </a:ext>
            </a:extLst>
          </p:cNvPr>
          <p:cNvSpPr txBox="1"/>
          <p:nvPr/>
        </p:nvSpPr>
        <p:spPr>
          <a:xfrm>
            <a:off x="907647" y="601952"/>
            <a:ext cx="1037670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SQL code - creation</a:t>
            </a:r>
          </a:p>
        </p:txBody>
      </p:sp>
    </p:spTree>
    <p:extLst>
      <p:ext uri="{BB962C8B-B14F-4D97-AF65-F5344CB8AC3E}">
        <p14:creationId xmlns:p14="http://schemas.microsoft.com/office/powerpoint/2010/main" val="376680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2A730E8-6218-496F-9C77-833202734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04" y="2545718"/>
            <a:ext cx="6848475" cy="3133725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5396D4B5-C726-4021-B0DF-0CBBF5688C6A}"/>
              </a:ext>
            </a:extLst>
          </p:cNvPr>
          <p:cNvSpPr txBox="1"/>
          <p:nvPr/>
        </p:nvSpPr>
        <p:spPr>
          <a:xfrm>
            <a:off x="907647" y="601952"/>
            <a:ext cx="1037670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SQL code - creation</a:t>
            </a:r>
          </a:p>
        </p:txBody>
      </p:sp>
    </p:spTree>
    <p:extLst>
      <p:ext uri="{BB962C8B-B14F-4D97-AF65-F5344CB8AC3E}">
        <p14:creationId xmlns:p14="http://schemas.microsoft.com/office/powerpoint/2010/main" val="3660039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4A78166-9A3A-4B83-8BF6-7B3695776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04" y="2657806"/>
            <a:ext cx="6124575" cy="3571875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3A9E1AE0-5C4B-4BE8-8858-6A33AE579235}"/>
              </a:ext>
            </a:extLst>
          </p:cNvPr>
          <p:cNvSpPr txBox="1"/>
          <p:nvPr/>
        </p:nvSpPr>
        <p:spPr>
          <a:xfrm>
            <a:off x="907647" y="601952"/>
            <a:ext cx="1037670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SQL code - creation</a:t>
            </a:r>
          </a:p>
        </p:txBody>
      </p:sp>
    </p:spTree>
    <p:extLst>
      <p:ext uri="{BB962C8B-B14F-4D97-AF65-F5344CB8AC3E}">
        <p14:creationId xmlns:p14="http://schemas.microsoft.com/office/powerpoint/2010/main" val="6631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B28D0A4F-46CC-4F72-AB0D-ED2F064DF642}"/>
              </a:ext>
            </a:extLst>
          </p:cNvPr>
          <p:cNvSpPr txBox="1"/>
          <p:nvPr/>
        </p:nvSpPr>
        <p:spPr>
          <a:xfrm>
            <a:off x="907647" y="72842"/>
            <a:ext cx="1037670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solidFill>
                  <a:srgbClr val="333333"/>
                </a:solidFill>
                <a:latin typeface="Comic Sans MS" panose="030F0702030302020204" pitchFamily="66" charset="0"/>
                <a:cs typeface="Assistant" pitchFamily="2" charset="-79"/>
              </a:rPr>
              <a:t>T</a:t>
            </a:r>
            <a:r>
              <a:rPr lang="en-US" sz="6600" b="1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  <a:cs typeface="Assistant" pitchFamily="2" charset="-79"/>
              </a:rPr>
              <a:t>able of contents</a:t>
            </a:r>
            <a:endParaRPr lang="he-IL" sz="7000" b="1" dirty="0">
              <a:solidFill>
                <a:srgbClr val="FF66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2CB62E8-4E3F-4143-9A93-5469116F66BA}"/>
              </a:ext>
            </a:extLst>
          </p:cNvPr>
          <p:cNvSpPr txBox="1"/>
          <p:nvPr/>
        </p:nvSpPr>
        <p:spPr>
          <a:xfrm>
            <a:off x="672692" y="1493930"/>
            <a:ext cx="7465671" cy="32729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</a:rPr>
              <a:t>General description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</a:rPr>
              <a:t>System requirement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</a:rPr>
              <a:t>System users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</a:rPr>
              <a:t>Description of entities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</a:rPr>
              <a:t>Sql code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</a:rPr>
              <a:t>Customer queries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</a:rPr>
              <a:t>Employees queries</a:t>
            </a:r>
          </a:p>
        </p:txBody>
      </p:sp>
      <p:pic>
        <p:nvPicPr>
          <p:cNvPr id="8194" name="Picture 2" descr="Grades clipart 3 » Clipart Station">
            <a:extLst>
              <a:ext uri="{FF2B5EF4-FFF2-40B4-BE49-F238E27FC236}">
                <a16:creationId xmlns:a16="http://schemas.microsoft.com/office/drawing/2014/main" id="{3B68F2A0-4C48-4903-BB3D-4C9A2D294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612" y="1304232"/>
            <a:ext cx="401955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763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B40959D2-8A21-4D7B-B29E-9B6D22DC9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E116A5-1B81-43C6-AD08-63CA0E770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BBB3C64-EF0F-4340-89D3-D4CD24637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81C53AD-3B53-4D5A-AECB-6FF6258E5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01AC167-7E44-47B4-B3E5-0F0454BBE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3366F75-92A2-48B6-9FE8-D83D7CB57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37B7AD23-5248-4985-8387-8A12A3058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4A54DBB-476E-4946-8AA4-4FE0DB8C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C7EF25B-5F95-48F7-AEAA-905266A1E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629F9B3-56FF-4B4E-856F-0EC2A7BB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174" y="1684761"/>
            <a:ext cx="3298081" cy="3362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85000"/>
              </a:lnSpc>
            </a:pPr>
            <a:r>
              <a:rPr lang="en-US" sz="5400" kern="1200" cap="none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Comic Sans MS" panose="030F0702030302020204" pitchFamily="66" charset="0"/>
              </a:rPr>
              <a:t>Customer</a:t>
            </a:r>
            <a:br>
              <a:rPr lang="en-US" sz="5400" kern="1200" cap="none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Comic Sans MS" panose="030F0702030302020204" pitchFamily="66" charset="0"/>
              </a:rPr>
            </a:br>
            <a:r>
              <a:rPr lang="en-US" sz="5400" kern="1200" cap="none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Comic Sans MS" panose="030F0702030302020204" pitchFamily="66" charset="0"/>
              </a:rPr>
              <a:t>Queries</a:t>
            </a:r>
          </a:p>
        </p:txBody>
      </p:sp>
      <p:pic>
        <p:nvPicPr>
          <p:cNvPr id="4" name="Picture 4" descr="Assistance with billing queries at the Kliprivier Recreation Centre -  Comaro Chronicle">
            <a:extLst>
              <a:ext uri="{FF2B5EF4-FFF2-40B4-BE49-F238E27FC236}">
                <a16:creationId xmlns:a16="http://schemas.microsoft.com/office/drawing/2014/main" id="{A4ABD271-B21F-4044-9B36-DDE81D34EA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159"/>
          <a:stretch/>
        </p:blipFill>
        <p:spPr bwMode="auto">
          <a:xfrm>
            <a:off x="626381" y="1041739"/>
            <a:ext cx="7032747" cy="46486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606E051-2A15-4B12-9A77-52443F14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E8626CC-1F03-4E6E-AE1C-DC8D6C0F8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5257800"/>
            <a:ext cx="1080904" cy="1080902"/>
            <a:chOff x="9685338" y="4460675"/>
            <a:chExt cx="1080904" cy="1080902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B964940-A2EC-4F9D-BD9E-1ACA38B5D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147ACA4-3752-48CB-8D87-F212089E9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294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5548FA9-4A69-4F4F-97C2-5BC54674202C}"/>
              </a:ext>
            </a:extLst>
          </p:cNvPr>
          <p:cNvSpPr txBox="1"/>
          <p:nvPr/>
        </p:nvSpPr>
        <p:spPr>
          <a:xfrm>
            <a:off x="-2377886" y="2495880"/>
            <a:ext cx="10376705" cy="32008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Querie</a:t>
            </a:r>
          </a:p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6600" b="1" dirty="0">
              <a:ln w="19050">
                <a:solidFill>
                  <a:schemeClr val="tx1"/>
                </a:solidFill>
              </a:ln>
              <a:effectLst/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he-IL" sz="7000" b="1" dirty="0">
              <a:solidFill>
                <a:srgbClr val="FF66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563DE98-C1F4-47D8-8957-3258C337C9DC}"/>
              </a:ext>
            </a:extLst>
          </p:cNvPr>
          <p:cNvSpPr txBox="1"/>
          <p:nvPr/>
        </p:nvSpPr>
        <p:spPr>
          <a:xfrm>
            <a:off x="5916747" y="1174267"/>
            <a:ext cx="5324693" cy="28636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latin typeface="Comic Sans MS" panose="030F0702030302020204" pitchFamily="66" charset="0"/>
                <a:cs typeface="Arial" panose="020B0604020202020204" pitchFamily="34" charset="0"/>
              </a:rPr>
              <a:t>Query</a:t>
            </a: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Get the customer id of all the customer in the company  by address.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solidFill>
                  <a:srgbClr val="333333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  <a:hlinkClick r:id="rId6" action="ppaction://hlinksldjump"/>
              </a:rPr>
              <a:t>S</a:t>
            </a:r>
            <a:r>
              <a:rPr lang="en-US" sz="2400" b="1" u="sng" dirty="0">
                <a:solidFill>
                  <a:srgbClr val="333333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  <a:hlinkClick r:id="rId6" action="ppaction://hlinksldjump"/>
              </a:rPr>
              <a:t>olution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select cust_ID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from customer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order by cust_Address;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2C62014C-7323-4A36-BD71-390D1FD218F1}"/>
              </a:ext>
            </a:extLst>
          </p:cNvPr>
          <p:cNvSpPr/>
          <p:nvPr/>
        </p:nvSpPr>
        <p:spPr>
          <a:xfrm>
            <a:off x="5824435" y="1087671"/>
            <a:ext cx="5428527" cy="309113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93343D38-1428-4955-8929-88A9854BE2E6}"/>
              </a:ext>
            </a:extLst>
          </p:cNvPr>
          <p:cNvSpPr/>
          <p:nvPr/>
        </p:nvSpPr>
        <p:spPr>
          <a:xfrm>
            <a:off x="5528966" y="5011839"/>
            <a:ext cx="1736203" cy="791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cust_ID</a:t>
            </a:r>
            <a:endParaRPr lang="he-IL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EED24D52-1670-467D-887B-5CF19D64FDF5}"/>
              </a:ext>
            </a:extLst>
          </p:cNvPr>
          <p:cNvSpPr/>
          <p:nvPr/>
        </p:nvSpPr>
        <p:spPr>
          <a:xfrm>
            <a:off x="7546641" y="5011839"/>
            <a:ext cx="1736203" cy="791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customer</a:t>
            </a:r>
            <a:endParaRPr lang="he-IL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472969C0-71E4-4AA1-A9FE-9453B656C51C}"/>
              </a:ext>
            </a:extLst>
          </p:cNvPr>
          <p:cNvSpPr/>
          <p:nvPr/>
        </p:nvSpPr>
        <p:spPr>
          <a:xfrm>
            <a:off x="9564316" y="5025017"/>
            <a:ext cx="2357654" cy="791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Cust_Address</a:t>
            </a:r>
            <a:endParaRPr lang="he-IL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חץ: מעוקל למטה 6">
            <a:extLst>
              <a:ext uri="{FF2B5EF4-FFF2-40B4-BE49-F238E27FC236}">
                <a16:creationId xmlns:a16="http://schemas.microsoft.com/office/drawing/2014/main" id="{F8138A9F-D882-4A24-95AC-EB8E65E5A47A}"/>
              </a:ext>
            </a:extLst>
          </p:cNvPr>
          <p:cNvSpPr/>
          <p:nvPr/>
        </p:nvSpPr>
        <p:spPr>
          <a:xfrm>
            <a:off x="6481823" y="4386806"/>
            <a:ext cx="1674543" cy="62503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7" name="חץ: מעוקל למעלה 16">
            <a:extLst>
              <a:ext uri="{FF2B5EF4-FFF2-40B4-BE49-F238E27FC236}">
                <a16:creationId xmlns:a16="http://schemas.microsoft.com/office/drawing/2014/main" id="{C92CF192-487D-4FD8-885C-AF8BD09CAAD0}"/>
              </a:ext>
            </a:extLst>
          </p:cNvPr>
          <p:cNvSpPr/>
          <p:nvPr/>
        </p:nvSpPr>
        <p:spPr>
          <a:xfrm>
            <a:off x="8634714" y="5829817"/>
            <a:ext cx="1597306" cy="598677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CECAA488-527D-45FB-9112-3E138741A072}"/>
              </a:ext>
            </a:extLst>
          </p:cNvPr>
          <p:cNvSpPr txBox="1"/>
          <p:nvPr/>
        </p:nvSpPr>
        <p:spPr>
          <a:xfrm>
            <a:off x="6829829" y="4471019"/>
            <a:ext cx="11689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from</a:t>
            </a:r>
            <a:endParaRPr lang="he-IL" b="1" dirty="0">
              <a:latin typeface="Comic Sans MS" panose="030F0702030302020204" pitchFamily="66" charset="0"/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DEBBFB4F-6587-4FF1-8350-59388BD50A15}"/>
              </a:ext>
            </a:extLst>
          </p:cNvPr>
          <p:cNvSpPr txBox="1"/>
          <p:nvPr/>
        </p:nvSpPr>
        <p:spPr>
          <a:xfrm>
            <a:off x="8848872" y="5816639"/>
            <a:ext cx="116899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Order by</a:t>
            </a:r>
            <a:endParaRPr lang="he-IL" b="1" dirty="0">
              <a:latin typeface="Comic Sans MS" panose="030F0702030302020204" pitchFamily="66" charset="0"/>
            </a:endParaRPr>
          </a:p>
        </p:txBody>
      </p:sp>
      <p:pic>
        <p:nvPicPr>
          <p:cNvPr id="7170" name="Picture 2" descr="Query Board - Dalal Street Investment Journal">
            <a:extLst>
              <a:ext uri="{FF2B5EF4-FFF2-40B4-BE49-F238E27FC236}">
                <a16:creationId xmlns:a16="http://schemas.microsoft.com/office/drawing/2014/main" id="{FC8646BB-60A9-4299-8CA5-5B044698A5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16"/>
          <a:stretch/>
        </p:blipFill>
        <p:spPr bwMode="auto">
          <a:xfrm>
            <a:off x="0" y="0"/>
            <a:ext cx="2160602" cy="16795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87024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C21828AF-FD88-420C-9E4F-E389361D8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301" y="2084656"/>
            <a:ext cx="3450585" cy="2999354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8BAF60E3-C3AE-4D65-B28A-65CFA0225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05" y="502507"/>
            <a:ext cx="3298081" cy="7628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5400" b="1" u="sng" dirty="0">
                <a:solidFill>
                  <a:srgbClr val="333333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</a:rPr>
              <a:t>S</a:t>
            </a:r>
            <a:r>
              <a:rPr lang="en-US" sz="5400" b="1" u="sng" dirty="0">
                <a:solidFill>
                  <a:srgbClr val="333333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</a:rPr>
              <a:t>olution- Querie 1</a:t>
            </a:r>
            <a:endParaRPr lang="en-US" sz="5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995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F19001C-7F93-4FFE-A3F7-2257AC34F49C}"/>
              </a:ext>
            </a:extLst>
          </p:cNvPr>
          <p:cNvSpPr txBox="1"/>
          <p:nvPr/>
        </p:nvSpPr>
        <p:spPr>
          <a:xfrm>
            <a:off x="-2377886" y="2500246"/>
            <a:ext cx="10376705" cy="32008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Querie</a:t>
            </a:r>
          </a:p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US" sz="6600" b="1" dirty="0">
              <a:ln w="19050">
                <a:solidFill>
                  <a:schemeClr val="tx1"/>
                </a:solidFill>
              </a:ln>
              <a:effectLst/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he-IL" sz="7000" b="1" dirty="0">
              <a:solidFill>
                <a:srgbClr val="FF66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5862F9FA-B905-4708-B1F9-DF0318D072C5}"/>
              </a:ext>
            </a:extLst>
          </p:cNvPr>
          <p:cNvSpPr txBox="1"/>
          <p:nvPr/>
        </p:nvSpPr>
        <p:spPr>
          <a:xfrm>
            <a:off x="5954847" y="1174267"/>
            <a:ext cx="5324693" cy="28636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latin typeface="Comic Sans MS" panose="030F0702030302020204" pitchFamily="66" charset="0"/>
                <a:cs typeface="Arial" panose="020B0604020202020204" pitchFamily="34" charset="0"/>
              </a:rPr>
              <a:t>Query</a:t>
            </a: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Get the customers name that starts with the letter 'A'.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solidFill>
                  <a:srgbClr val="333333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</a:rPr>
              <a:t>S</a:t>
            </a:r>
            <a:r>
              <a:rPr lang="en-US" sz="2400" b="1" u="sng" dirty="0">
                <a:solidFill>
                  <a:srgbClr val="333333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</a:rPr>
              <a:t>olution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select cust_Name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from customer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where cust_Name like 'A%';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019837ED-8685-4FB2-8AC0-7B81986D387B}"/>
              </a:ext>
            </a:extLst>
          </p:cNvPr>
          <p:cNvSpPr/>
          <p:nvPr/>
        </p:nvSpPr>
        <p:spPr>
          <a:xfrm>
            <a:off x="5862535" y="1087671"/>
            <a:ext cx="5428527" cy="309113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0F82B2DD-E741-48A6-B66C-23C48BFAE46E}"/>
              </a:ext>
            </a:extLst>
          </p:cNvPr>
          <p:cNvSpPr/>
          <p:nvPr/>
        </p:nvSpPr>
        <p:spPr>
          <a:xfrm>
            <a:off x="5440870" y="5011839"/>
            <a:ext cx="1893750" cy="791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cust_Name</a:t>
            </a:r>
            <a:endParaRPr lang="he-IL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E319E290-936B-46C9-AD39-6AE8462A4B10}"/>
              </a:ext>
            </a:extLst>
          </p:cNvPr>
          <p:cNvSpPr/>
          <p:nvPr/>
        </p:nvSpPr>
        <p:spPr>
          <a:xfrm>
            <a:off x="7546641" y="5011839"/>
            <a:ext cx="1736203" cy="791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customer</a:t>
            </a:r>
            <a:endParaRPr lang="he-IL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FFC07825-0E45-4C31-8851-06441C6D9320}"/>
              </a:ext>
            </a:extLst>
          </p:cNvPr>
          <p:cNvSpPr/>
          <p:nvPr/>
        </p:nvSpPr>
        <p:spPr>
          <a:xfrm>
            <a:off x="9564316" y="5025017"/>
            <a:ext cx="2357654" cy="791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cust_Name = %A</a:t>
            </a:r>
            <a:endParaRPr lang="he-IL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חץ: מעוקל למטה 18">
            <a:extLst>
              <a:ext uri="{FF2B5EF4-FFF2-40B4-BE49-F238E27FC236}">
                <a16:creationId xmlns:a16="http://schemas.microsoft.com/office/drawing/2014/main" id="{96B6BF4A-2AB9-4E4B-BE43-73FA8280D18B}"/>
              </a:ext>
            </a:extLst>
          </p:cNvPr>
          <p:cNvSpPr/>
          <p:nvPr/>
        </p:nvSpPr>
        <p:spPr>
          <a:xfrm>
            <a:off x="6481823" y="4386806"/>
            <a:ext cx="1674543" cy="62503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0" name="חץ: מעוקל למעלה 19">
            <a:extLst>
              <a:ext uri="{FF2B5EF4-FFF2-40B4-BE49-F238E27FC236}">
                <a16:creationId xmlns:a16="http://schemas.microsoft.com/office/drawing/2014/main" id="{449992B0-7684-4515-AEAE-C66E44A05846}"/>
              </a:ext>
            </a:extLst>
          </p:cNvPr>
          <p:cNvSpPr/>
          <p:nvPr/>
        </p:nvSpPr>
        <p:spPr>
          <a:xfrm>
            <a:off x="8634714" y="5829817"/>
            <a:ext cx="1597306" cy="598677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10A6C2C1-ED86-422A-9190-AC30533F5018}"/>
              </a:ext>
            </a:extLst>
          </p:cNvPr>
          <p:cNvSpPr txBox="1"/>
          <p:nvPr/>
        </p:nvSpPr>
        <p:spPr>
          <a:xfrm>
            <a:off x="6829829" y="4471019"/>
            <a:ext cx="11689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from</a:t>
            </a:r>
            <a:endParaRPr lang="he-IL" b="1" dirty="0">
              <a:latin typeface="Comic Sans MS" panose="030F0702030302020204" pitchFamily="66" charset="0"/>
            </a:endParaRP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855CBA41-D7BB-42F8-B4C6-65EA2FB861A6}"/>
              </a:ext>
            </a:extLst>
          </p:cNvPr>
          <p:cNvSpPr txBox="1"/>
          <p:nvPr/>
        </p:nvSpPr>
        <p:spPr>
          <a:xfrm>
            <a:off x="8848872" y="5816639"/>
            <a:ext cx="11689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where</a:t>
            </a:r>
            <a:endParaRPr lang="he-IL" b="1" dirty="0">
              <a:latin typeface="Comic Sans MS" panose="030F0702030302020204" pitchFamily="66" charset="0"/>
            </a:endParaRPr>
          </a:p>
        </p:txBody>
      </p:sp>
      <p:pic>
        <p:nvPicPr>
          <p:cNvPr id="8194" name="Picture 2" descr="Kensington Primary School - Parent Queries 01/03/2019">
            <a:extLst>
              <a:ext uri="{FF2B5EF4-FFF2-40B4-BE49-F238E27FC236}">
                <a16:creationId xmlns:a16="http://schemas.microsoft.com/office/drawing/2014/main" id="{24D3161D-97B9-49CC-91F9-8EAAA47EE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8" t="3742" r="26340" b="6784"/>
          <a:stretch/>
        </p:blipFill>
        <p:spPr bwMode="auto">
          <a:xfrm>
            <a:off x="214500" y="24952"/>
            <a:ext cx="2239673" cy="16305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3180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F9D3522-4062-4947-A1B2-92A7A5ABC268}"/>
              </a:ext>
            </a:extLst>
          </p:cNvPr>
          <p:cNvSpPr txBox="1"/>
          <p:nvPr/>
        </p:nvSpPr>
        <p:spPr>
          <a:xfrm>
            <a:off x="5924032" y="594665"/>
            <a:ext cx="6058418" cy="38553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latin typeface="Comic Sans MS" panose="030F0702030302020204" pitchFamily="66" charset="0"/>
                <a:cs typeface="Arial" panose="020B0604020202020204" pitchFamily="34" charset="0"/>
              </a:rPr>
              <a:t>Query</a:t>
            </a: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Get the customer id and name that the camera id is between 80-83 and the customer id is smaller than 71.</a:t>
            </a:r>
            <a:endParaRPr lang="he-IL" sz="18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solidFill>
                  <a:srgbClr val="333333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</a:rPr>
              <a:t>S</a:t>
            </a:r>
            <a:r>
              <a:rPr lang="en-US" sz="2400" b="1" u="sng" dirty="0">
                <a:solidFill>
                  <a:srgbClr val="333333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</a:rPr>
              <a:t>olution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select customer.cust_Name ,customer.cust_ID, security_camera.cam_ID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from customer, security_camera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where customer.cust_ID = security_camera.cust_ID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and cam_ID between 80 and 83 and security_camera.cust_ID &gt; 71;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960BC45A-B0D2-4997-AC4D-8C389F04E52D}"/>
              </a:ext>
            </a:extLst>
          </p:cNvPr>
          <p:cNvSpPr/>
          <p:nvPr/>
        </p:nvSpPr>
        <p:spPr>
          <a:xfrm>
            <a:off x="5695951" y="557889"/>
            <a:ext cx="6210300" cy="395973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2B54CEE4-4ED9-4FF7-8C9C-A8FE123653B2}"/>
              </a:ext>
            </a:extLst>
          </p:cNvPr>
          <p:cNvSpPr/>
          <p:nvPr/>
        </p:nvSpPr>
        <p:spPr>
          <a:xfrm>
            <a:off x="6841045" y="5240439"/>
            <a:ext cx="1893750" cy="1085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cust_ID, cust_Name,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cam_ID</a:t>
            </a:r>
            <a:endParaRPr lang="he-IL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624E1D90-4394-4B44-A00A-7D44755EB16D}"/>
              </a:ext>
            </a:extLst>
          </p:cNvPr>
          <p:cNvSpPr/>
          <p:nvPr/>
        </p:nvSpPr>
        <p:spPr>
          <a:xfrm>
            <a:off x="8946816" y="5240439"/>
            <a:ext cx="1736203" cy="1067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Customer,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security_camera</a:t>
            </a:r>
            <a:endParaRPr lang="en-US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חץ: מעוקל למטה 17">
            <a:extLst>
              <a:ext uri="{FF2B5EF4-FFF2-40B4-BE49-F238E27FC236}">
                <a16:creationId xmlns:a16="http://schemas.microsoft.com/office/drawing/2014/main" id="{29A97384-15B4-49A9-8F3D-FA6ECE0ECE2A}"/>
              </a:ext>
            </a:extLst>
          </p:cNvPr>
          <p:cNvSpPr/>
          <p:nvPr/>
        </p:nvSpPr>
        <p:spPr>
          <a:xfrm>
            <a:off x="7870138" y="4762500"/>
            <a:ext cx="1674543" cy="47734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F6309C33-9E35-4D82-8C73-E8B8BCE7205E}"/>
              </a:ext>
            </a:extLst>
          </p:cNvPr>
          <p:cNvSpPr txBox="1"/>
          <p:nvPr/>
        </p:nvSpPr>
        <p:spPr>
          <a:xfrm>
            <a:off x="8362321" y="4803503"/>
            <a:ext cx="11689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from</a:t>
            </a:r>
            <a:endParaRPr lang="he-IL" b="1" dirty="0">
              <a:latin typeface="Comic Sans MS" panose="030F0702030302020204" pitchFamily="66" charset="0"/>
            </a:endParaRP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6BAE5C10-9D70-4FC0-A104-EB10799731EB}"/>
              </a:ext>
            </a:extLst>
          </p:cNvPr>
          <p:cNvSpPr txBox="1"/>
          <p:nvPr/>
        </p:nvSpPr>
        <p:spPr>
          <a:xfrm>
            <a:off x="644932" y="2428874"/>
            <a:ext cx="4331069" cy="32008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Querie</a:t>
            </a:r>
          </a:p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</a:p>
          <a:p>
            <a:pPr algn="ctr"/>
            <a:endParaRPr lang="he-IL" sz="7000" b="1" dirty="0">
              <a:solidFill>
                <a:srgbClr val="FF6600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11266" name="Picture 2" descr="How Do I Query An Agent? — Christopher Ferebee">
            <a:extLst>
              <a:ext uri="{FF2B5EF4-FFF2-40B4-BE49-F238E27FC236}">
                <a16:creationId xmlns:a16="http://schemas.microsoft.com/office/drawing/2014/main" id="{6B7CB19F-234C-4311-953B-42F4CAE9E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2997" cy="1722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59337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7">
            <a:extLst>
              <a:ext uri="{FF2B5EF4-FFF2-40B4-BE49-F238E27FC236}">
                <a16:creationId xmlns:a16="http://schemas.microsoft.com/office/drawing/2014/main" id="{88E25AD2-6052-4E81-A512-6B39B4502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AE3D5FE4-48D5-4284-A391-ACCF36359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4CACA7B-DBAC-4798-A59B-34993AC90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F86D6B61-B3D8-462D-B74A-39DF50464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Rectangle 13">
            <a:extLst>
              <a:ext uri="{FF2B5EF4-FFF2-40B4-BE49-F238E27FC236}">
                <a16:creationId xmlns:a16="http://schemas.microsoft.com/office/drawing/2014/main" id="{67F5FB5D-775B-444A-8C16-DBB55B27A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BD44DB98-B5E8-49D5-BCDD-E63C6701D711}"/>
              </a:ext>
            </a:extLst>
          </p:cNvPr>
          <p:cNvSpPr txBox="1"/>
          <p:nvPr/>
        </p:nvSpPr>
        <p:spPr>
          <a:xfrm>
            <a:off x="5909948" y="581216"/>
            <a:ext cx="6058418" cy="60415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latin typeface="Comic Sans MS" panose="030F0702030302020204" pitchFamily="66" charset="0"/>
                <a:cs typeface="Arial" panose="020B0604020202020204" pitchFamily="34" charset="0"/>
              </a:rPr>
              <a:t>Query</a:t>
            </a: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Get the customer id and name and order id that the customer order in bigger than 1 and the customer name is like a</a:t>
            </a: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viv and momo.</a:t>
            </a:r>
            <a:endParaRPr lang="he-IL" sz="18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solidFill>
                  <a:srgbClr val="333333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  <a:hlinkClick r:id="rId6" action="ppaction://hlinksldjump"/>
              </a:rPr>
              <a:t>S</a:t>
            </a:r>
            <a:r>
              <a:rPr lang="en-US" sz="2400" b="1" u="sng" dirty="0">
                <a:solidFill>
                  <a:srgbClr val="333333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  <a:hlinkClick r:id="rId6" action="ppaction://hlinksldjump"/>
              </a:rPr>
              <a:t>olution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select customer.cust_ID,customer.cust_Name, count(order_ID)</a:t>
            </a: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from customer, Orders</a:t>
            </a: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where Orders.cust_ID = customer.cust_ID</a:t>
            </a: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and order_ID in (select order_ID from Orders, customer where Orders.cust_ID = customer.cust_ID and </a:t>
            </a: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(cust_Name like ('Aviv') or cust_Name like (‘</a:t>
            </a: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omo')))</a:t>
            </a: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group by cust_ID, cust_Name</a:t>
            </a: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having count(order_ID)&gt;1</a:t>
            </a: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order by cust_Name;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B0257F6E-07D6-4AB1-9D31-98B86E9909EC}"/>
              </a:ext>
            </a:extLst>
          </p:cNvPr>
          <p:cNvSpPr/>
          <p:nvPr/>
        </p:nvSpPr>
        <p:spPr>
          <a:xfrm>
            <a:off x="5551055" y="334995"/>
            <a:ext cx="6417311" cy="642091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1E6C9848-1200-4E3B-A702-0FD5D6F6105A}"/>
              </a:ext>
            </a:extLst>
          </p:cNvPr>
          <p:cNvSpPr txBox="1"/>
          <p:nvPr/>
        </p:nvSpPr>
        <p:spPr>
          <a:xfrm>
            <a:off x="644932" y="2428874"/>
            <a:ext cx="4331069" cy="32008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Querie</a:t>
            </a:r>
          </a:p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US" sz="6600" b="1" dirty="0">
              <a:ln w="19050">
                <a:solidFill>
                  <a:schemeClr val="tx1"/>
                </a:solidFill>
              </a:ln>
              <a:effectLst/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he-IL" sz="7000" b="1" dirty="0">
              <a:solidFill>
                <a:srgbClr val="FF6600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16" name="Picture 2" descr="How Do I Query An Agent? — Christopher Ferebee">
            <a:extLst>
              <a:ext uri="{FF2B5EF4-FFF2-40B4-BE49-F238E27FC236}">
                <a16:creationId xmlns:a16="http://schemas.microsoft.com/office/drawing/2014/main" id="{8CF05FE2-FA9A-4078-A599-46EC25610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2997" cy="1722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34928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B6E19B5-9134-4509-BC68-158EEC8DDC7B}"/>
              </a:ext>
            </a:extLst>
          </p:cNvPr>
          <p:cNvSpPr txBox="1"/>
          <p:nvPr/>
        </p:nvSpPr>
        <p:spPr>
          <a:xfrm>
            <a:off x="4414422" y="201473"/>
            <a:ext cx="32203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5400" b="1" i="0" u="sng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</a:rPr>
              <a:t>Solution- </a:t>
            </a:r>
          </a:p>
          <a:p>
            <a:r>
              <a:rPr kumimoji="0" lang="en-US" sz="5400" b="1" i="0" u="sng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</a:rPr>
              <a:t>Querie 4</a:t>
            </a:r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30705F7F-7201-4292-A357-6BD3971FB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135" y="2571286"/>
            <a:ext cx="3765036" cy="245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8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7">
            <a:extLst>
              <a:ext uri="{FF2B5EF4-FFF2-40B4-BE49-F238E27FC236}">
                <a16:creationId xmlns:a16="http://schemas.microsoft.com/office/drawing/2014/main" id="{527A6BED-76E0-4A06-BDC1-58B2BDDAA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5616EEA0-3C23-49ED-B358-EA97B704C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F589530E-104D-4410-868F-D5769521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784195-F5B2-439C-B378-4FC1537F2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Rectangle 13">
            <a:extLst>
              <a:ext uri="{FF2B5EF4-FFF2-40B4-BE49-F238E27FC236}">
                <a16:creationId xmlns:a16="http://schemas.microsoft.com/office/drawing/2014/main" id="{1FF6ACBC-E7F6-452B-83E3-9D2ED4578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2929B36-F577-4166-95B9-AC9140F423B8}"/>
              </a:ext>
            </a:extLst>
          </p:cNvPr>
          <p:cNvSpPr txBox="1"/>
          <p:nvPr/>
        </p:nvSpPr>
        <p:spPr>
          <a:xfrm>
            <a:off x="5637687" y="1628235"/>
            <a:ext cx="6477933" cy="40581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latin typeface="Comic Sans MS" panose="030F0702030302020204" pitchFamily="66" charset="0"/>
                <a:cs typeface="Arial" panose="020B0604020202020204" pitchFamily="34" charset="0"/>
              </a:rPr>
              <a:t>Query</a:t>
            </a: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Get the customer name and order id and company that the custome</a:t>
            </a: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r order product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he-IL" sz="18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solidFill>
                  <a:srgbClr val="333333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</a:rPr>
              <a:t>S</a:t>
            </a:r>
            <a:r>
              <a:rPr lang="en-US" sz="2400" b="1" u="sng" dirty="0">
                <a:solidFill>
                  <a:srgbClr val="333333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</a:rPr>
              <a:t>olution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Select customer.cust_Name, Orders.order_ID,</a:t>
            </a: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security_company.sc_Name</a:t>
            </a: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from customer,Orders,security_company</a:t>
            </a: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where customer.cust_ID = Orders.cust_ID </a:t>
            </a: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group by Orders.cust_ID </a:t>
            </a: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order by  Orders.order_ID;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545561C8-4B25-4353-8827-AF4059C0CBC0}"/>
              </a:ext>
            </a:extLst>
          </p:cNvPr>
          <p:cNvSpPr/>
          <p:nvPr/>
        </p:nvSpPr>
        <p:spPr>
          <a:xfrm>
            <a:off x="5558259" y="1266257"/>
            <a:ext cx="6480982" cy="47821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3A921596-DA2D-424B-B814-01A4E1991FAF}"/>
              </a:ext>
            </a:extLst>
          </p:cNvPr>
          <p:cNvSpPr txBox="1"/>
          <p:nvPr/>
        </p:nvSpPr>
        <p:spPr>
          <a:xfrm>
            <a:off x="644932" y="2428874"/>
            <a:ext cx="4331069" cy="32008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Querie</a:t>
            </a:r>
          </a:p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5</a:t>
            </a:r>
            <a:endParaRPr lang="en-US" sz="6600" b="1" dirty="0">
              <a:ln w="19050">
                <a:solidFill>
                  <a:schemeClr val="tx1"/>
                </a:solidFill>
              </a:ln>
              <a:effectLst/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he-IL" sz="7000" b="1" dirty="0">
              <a:solidFill>
                <a:srgbClr val="FF6600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16" name="Picture 2" descr="How Do I Query An Agent? — Christopher Ferebee">
            <a:extLst>
              <a:ext uri="{FF2B5EF4-FFF2-40B4-BE49-F238E27FC236}">
                <a16:creationId xmlns:a16="http://schemas.microsoft.com/office/drawing/2014/main" id="{A926CBAE-BB10-499F-8D84-01F0E4511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2997" cy="1722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00540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7">
            <a:extLst>
              <a:ext uri="{FF2B5EF4-FFF2-40B4-BE49-F238E27FC236}">
                <a16:creationId xmlns:a16="http://schemas.microsoft.com/office/drawing/2014/main" id="{2456D837-08C5-4756-9E73-88BFBECD7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C6B75C0A-3DF8-4DE7-9E06-895CA6E1E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F6E7EAF0-0901-46F7-AC2F-BA0A43B3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F80D951-8AB5-458F-B0B1-CDB56E545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Rectangle 13">
            <a:extLst>
              <a:ext uri="{FF2B5EF4-FFF2-40B4-BE49-F238E27FC236}">
                <a16:creationId xmlns:a16="http://schemas.microsoft.com/office/drawing/2014/main" id="{DDACBC53-4CAC-4D52-942A-3B643D9C3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37A87D9-81F0-415A-BE37-FC9728C28A1D}"/>
              </a:ext>
            </a:extLst>
          </p:cNvPr>
          <p:cNvSpPr txBox="1"/>
          <p:nvPr/>
        </p:nvSpPr>
        <p:spPr>
          <a:xfrm>
            <a:off x="-2377886" y="2500246"/>
            <a:ext cx="10376705" cy="32008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Querie</a:t>
            </a:r>
          </a:p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6</a:t>
            </a:r>
          </a:p>
          <a:p>
            <a:pPr algn="ctr"/>
            <a:endParaRPr lang="he-IL" sz="7000" b="1" dirty="0">
              <a:solidFill>
                <a:srgbClr val="FF66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F082D041-01D6-4A8F-90B4-7B3BC43669B9}"/>
              </a:ext>
            </a:extLst>
          </p:cNvPr>
          <p:cNvSpPr txBox="1"/>
          <p:nvPr/>
        </p:nvSpPr>
        <p:spPr>
          <a:xfrm>
            <a:off x="5954847" y="1174267"/>
            <a:ext cx="5722803" cy="47444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latin typeface="Comic Sans MS" panose="030F0702030302020204" pitchFamily="66" charset="0"/>
                <a:cs typeface="Arial" panose="020B0604020202020204" pitchFamily="34" charset="0"/>
              </a:rPr>
              <a:t>Query</a:t>
            </a: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Get customer name and camera id that the camera id equal to customer id and the camera id is between 50-70.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solidFill>
                  <a:srgbClr val="333333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</a:rPr>
              <a:t>S</a:t>
            </a:r>
            <a:r>
              <a:rPr lang="en-US" sz="2400" b="1" u="sng" dirty="0">
                <a:solidFill>
                  <a:srgbClr val="333333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</a:rPr>
              <a:t>olution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select customer.cust_Name, Security_Camera.cam_ID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from customer, Security_Camera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where customer.Cust_ID = Security_Camera.Cust_ID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and (Security_Camera.cam_ID) in (select cam_ID from Security_Camera where cam_ID between 50 and 70);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8F92639E-7980-4CF1-9EF8-9F1089B81F04}"/>
              </a:ext>
            </a:extLst>
          </p:cNvPr>
          <p:cNvSpPr/>
          <p:nvPr/>
        </p:nvSpPr>
        <p:spPr>
          <a:xfrm>
            <a:off x="5862535" y="857251"/>
            <a:ext cx="5815115" cy="55245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Picture 2" descr="Kensington Primary School - Parent Queries 01/03/2019">
            <a:extLst>
              <a:ext uri="{FF2B5EF4-FFF2-40B4-BE49-F238E27FC236}">
                <a16:creationId xmlns:a16="http://schemas.microsoft.com/office/drawing/2014/main" id="{5D450475-C9EC-42B2-87CF-C370480787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8" t="3742" r="26340" b="6784"/>
          <a:stretch/>
        </p:blipFill>
        <p:spPr bwMode="auto">
          <a:xfrm>
            <a:off x="214500" y="24952"/>
            <a:ext cx="2239673" cy="16305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51151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7">
            <a:extLst>
              <a:ext uri="{FF2B5EF4-FFF2-40B4-BE49-F238E27FC236}">
                <a16:creationId xmlns:a16="http://schemas.microsoft.com/office/drawing/2014/main" id="{51D54FD2-C6CE-45DC-92EE-20FE23DD7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AF1F76EF-7943-4DFB-AC1E-CC7F072DF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506FD1EA-D0A0-4680-9310-9C9061516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9D7311FF-FC85-4FFC-8B73-A434B04B4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Rectangle 13">
            <a:extLst>
              <a:ext uri="{FF2B5EF4-FFF2-40B4-BE49-F238E27FC236}">
                <a16:creationId xmlns:a16="http://schemas.microsoft.com/office/drawing/2014/main" id="{1417A988-085D-4200-B22E-1C38DA26D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3014B75-1FCA-44B7-B597-4D735A383AA7}"/>
              </a:ext>
            </a:extLst>
          </p:cNvPr>
          <p:cNvSpPr txBox="1"/>
          <p:nvPr/>
        </p:nvSpPr>
        <p:spPr>
          <a:xfrm>
            <a:off x="-2451777" y="2500246"/>
            <a:ext cx="10376705" cy="32008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Querie</a:t>
            </a:r>
          </a:p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endParaRPr lang="en-US" sz="6600" b="1" dirty="0">
              <a:ln w="19050">
                <a:solidFill>
                  <a:schemeClr val="tx1"/>
                </a:solidFill>
              </a:ln>
              <a:effectLst/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he-IL" sz="7000" b="1" dirty="0">
              <a:solidFill>
                <a:srgbClr val="FF66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EAF731CD-53D0-4BAE-9F6A-6F2A50FE6C7B}"/>
              </a:ext>
            </a:extLst>
          </p:cNvPr>
          <p:cNvSpPr txBox="1"/>
          <p:nvPr/>
        </p:nvSpPr>
        <p:spPr>
          <a:xfrm>
            <a:off x="5754255" y="531910"/>
            <a:ext cx="5923395" cy="61357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latin typeface="Comic Sans MS" panose="030F0702030302020204" pitchFamily="66" charset="0"/>
                <a:cs typeface="Arial" panose="020B0604020202020204" pitchFamily="34" charset="0"/>
              </a:rPr>
              <a:t>Query</a:t>
            </a:r>
            <a:endParaRPr lang="he-IL" sz="2400" b="1" u="sng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Get security cameras id and manufactured by “sony” and the security cameras owned by the customer ‘Nir’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solidFill>
                  <a:srgbClr val="333333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  <a:hlinkClick r:id="rId6" action="ppaction://hlinksldjump"/>
              </a:rPr>
              <a:t>S</a:t>
            </a:r>
            <a:r>
              <a:rPr lang="en-US" sz="2400" b="1" u="sng" dirty="0">
                <a:solidFill>
                  <a:srgbClr val="333333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  <a:hlinkClick r:id="rId6" action="ppaction://hlinksldjump"/>
              </a:rPr>
              <a:t>olution</a:t>
            </a:r>
            <a:endParaRPr lang="en-US" sz="2400" b="1" u="sng" dirty="0">
              <a:solidFill>
                <a:srgbClr val="333333"/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Assistant" pitchFamily="2" charset="-79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select distinct Security_Camera.cam_ID as ID,Security_Camera.cam_manufacturer as Manufacturer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from Security_Camera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where cam_ID in (select cam_ID from Security_Camera, customer where cust_Name = 'Nir' and customer.Cust_ID = Security_Camera.Cust_ID)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or cam_ID in (select cam_ID from Security_Camera, customer where cam_manufacturer = 'Sony' and customer.Cust_ID = Security_Camera.Cust_ID)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order by cam_manufacturer;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C6ECC525-A4E0-4446-A0CF-982E40AD4556}"/>
              </a:ext>
            </a:extLst>
          </p:cNvPr>
          <p:cNvSpPr/>
          <p:nvPr/>
        </p:nvSpPr>
        <p:spPr>
          <a:xfrm>
            <a:off x="5617887" y="221673"/>
            <a:ext cx="6059764" cy="646215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2" name="Picture 2" descr="Kensington Primary School - Parent Queries 01/03/2019">
            <a:extLst>
              <a:ext uri="{FF2B5EF4-FFF2-40B4-BE49-F238E27FC236}">
                <a16:creationId xmlns:a16="http://schemas.microsoft.com/office/drawing/2014/main" id="{56017DA8-B47C-4FA6-B236-6FB3E5185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8" t="3742" r="26340" b="6784"/>
          <a:stretch/>
        </p:blipFill>
        <p:spPr bwMode="auto">
          <a:xfrm>
            <a:off x="214500" y="24952"/>
            <a:ext cx="2239673" cy="16305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9255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B8F6C124-C143-4B0F-9D6C-06F20A8DB8F8}"/>
              </a:ext>
            </a:extLst>
          </p:cNvPr>
          <p:cNvSpPr txBox="1"/>
          <p:nvPr/>
        </p:nvSpPr>
        <p:spPr>
          <a:xfrm>
            <a:off x="435851" y="1077892"/>
            <a:ext cx="11423074" cy="55797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ts val="27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u="sng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Security company</a:t>
            </a:r>
            <a:r>
              <a:rPr lang="en-US" sz="1400" b="1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T.I.L has a unique ID, name, address and date of establishment.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ts val="27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A security company offers many types of services: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ts val="27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Patrol, personal security, escort and cyber security.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Each </a:t>
            </a:r>
            <a:r>
              <a:rPr lang="en-US" sz="1400" b="1" u="sng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product</a:t>
            </a:r>
            <a:r>
              <a:rPr lang="en-US" sz="1400" dirty="0"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 has an ID and product name.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ts val="27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The patrol service is accompanied by a </a:t>
            </a:r>
            <a:r>
              <a:rPr lang="en-US" sz="1400" b="1" u="sng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vehicle</a:t>
            </a:r>
            <a:r>
              <a:rPr lang="en-US" sz="1400" dirty="0"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 identified with a unique number, patrol id, model, date of manufacture and quantity of fuel.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ts val="27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The security company employs workers in a different style: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Officer, Director, Bodyguard and NOC.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ts val="27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Each </a:t>
            </a:r>
            <a:r>
              <a:rPr lang="en-US" sz="1400" b="1" u="sng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</a:t>
            </a:r>
            <a:r>
              <a:rPr lang="en-US" sz="1400" dirty="0"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 has a unique identity card, years of experience and a start date.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ts val="27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Some employees carry a </a:t>
            </a:r>
            <a:r>
              <a:rPr lang="en-US" sz="1400" b="1" u="sng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weapon</a:t>
            </a:r>
            <a:r>
              <a:rPr lang="en-US" sz="1400" dirty="0"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 that is identified by a unique ID and type.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ts val="27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The company has a large variety of </a:t>
            </a:r>
            <a:r>
              <a:rPr lang="en-US" sz="1400" b="1" u="sng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customers</a:t>
            </a:r>
            <a:r>
              <a:rPr lang="en-US" sz="1400" dirty="0"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. Each customer has an identity card, name and address.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ts val="27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customer </a:t>
            </a:r>
            <a:r>
              <a:rPr lang="en-US" sz="1400" b="1" u="sng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orders</a:t>
            </a:r>
            <a:r>
              <a:rPr lang="en-US" sz="1400" dirty="0"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 are managed according to the customer id and the job id. Each </a:t>
            </a:r>
            <a:r>
              <a:rPr lang="en-US" sz="1400" b="1" u="sng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line</a:t>
            </a:r>
            <a:r>
              <a:rPr lang="en-US" sz="1400" dirty="0"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 in the order is represented by ID number, order id, product name, quantity, start and end date.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ts val="27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There is a </a:t>
            </a:r>
            <a:r>
              <a:rPr lang="en-US" sz="1400" b="1" u="sng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NOC</a:t>
            </a:r>
            <a:r>
              <a:rPr lang="en-US" sz="1400" dirty="0"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 that is identified by noc name, shifts and shift time.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ts val="27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The NOC is control by </a:t>
            </a:r>
            <a:r>
              <a:rPr lang="en-US" sz="1400" b="1" u="sng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security cameras</a:t>
            </a:r>
            <a:r>
              <a:rPr lang="en-US" sz="1400" b="1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characterized by a unique identity, manufacturing and model.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A719AA8A-B975-43C3-8475-9C631E7008BA}"/>
              </a:ext>
            </a:extLst>
          </p:cNvPr>
          <p:cNvSpPr txBox="1"/>
          <p:nvPr/>
        </p:nvSpPr>
        <p:spPr>
          <a:xfrm>
            <a:off x="907647" y="82223"/>
            <a:ext cx="10376705" cy="21852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General </a:t>
            </a:r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Description</a:t>
            </a:r>
          </a:p>
          <a:p>
            <a:pPr algn="ctr"/>
            <a:endParaRPr lang="he-IL" sz="7000" b="1" dirty="0">
              <a:solidFill>
                <a:srgbClr val="FF6600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643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D12FBC67-6477-44E2-A3AB-F33FC8C41B83}"/>
              </a:ext>
            </a:extLst>
          </p:cNvPr>
          <p:cNvSpPr txBox="1"/>
          <p:nvPr/>
        </p:nvSpPr>
        <p:spPr>
          <a:xfrm>
            <a:off x="4414422" y="201473"/>
            <a:ext cx="32203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5400" b="1" i="0" u="sng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</a:rPr>
              <a:t>Solution- </a:t>
            </a:r>
          </a:p>
          <a:p>
            <a:r>
              <a:rPr kumimoji="0" lang="en-US" sz="5400" b="1" i="0" u="sng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</a:rPr>
              <a:t>Querie 7</a:t>
            </a: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ECCFD17F-39F6-4F10-A6C3-09BBED898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150" y="2626681"/>
            <a:ext cx="2572917" cy="204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48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288A6F5-8D1F-4A9E-A403-66331D0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024FCB-4926-410B-85FF-191ADB1E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07D6E4A-46B6-44CC-AC6E-2DD00DABA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AFD3B47-DA6C-4208-B8BE-7ECBC7ECB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80E4DF5-9537-49C7-A006-BCEC784A2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30DD2DF-8124-4BFB-9ADA-DC59BF10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0FED2FCE-8E47-4E4F-9374-DE924A3A2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73713AD-AEA5-4C0F-B838-28130E9A3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5283539-BDE7-461E-BE9E-3BDB91175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כותרת 1">
            <a:extLst>
              <a:ext uri="{FF2B5EF4-FFF2-40B4-BE49-F238E27FC236}">
                <a16:creationId xmlns:a16="http://schemas.microsoft.com/office/drawing/2014/main" id="{1293BCC5-A445-4F63-9508-0757B380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735" y="1750012"/>
            <a:ext cx="3804552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>
              <a:lnSpc>
                <a:spcPct val="85000"/>
              </a:lnSpc>
            </a:pPr>
            <a:r>
              <a:rPr lang="en-US" sz="5400" kern="1200" cap="none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Comic Sans MS" panose="030F0702030302020204" pitchFamily="66" charset="0"/>
              </a:rPr>
              <a:t>Queries</a:t>
            </a:r>
            <a:br>
              <a:rPr lang="en-US" sz="5400" kern="1200" cap="none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Comic Sans MS" panose="030F0702030302020204" pitchFamily="66" charset="0"/>
              </a:rPr>
            </a:br>
            <a:r>
              <a:rPr lang="en-US" sz="5400" kern="1200" cap="none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Comic Sans MS" panose="030F0702030302020204" pitchFamily="66" charset="0"/>
              </a:rPr>
              <a:t>Employees</a:t>
            </a:r>
            <a:endParaRPr lang="en-US" sz="5400" b="1" kern="1200" cap="none" baseline="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pic>
        <p:nvPicPr>
          <p:cNvPr id="10242" name="Picture 2" descr="Microsoft Access: Understanding the Power of Access Queries">
            <a:extLst>
              <a:ext uri="{FF2B5EF4-FFF2-40B4-BE49-F238E27FC236}">
                <a16:creationId xmlns:a16="http://schemas.microsoft.com/office/drawing/2014/main" id="{F7B80E6B-EE1E-4E27-A100-CD37AE0EE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0221" y="1388911"/>
            <a:ext cx="5212969" cy="401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6233F125-A88E-45A1-8B34-B43D593C3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EF36CD5-C683-4336-A09C-7C9F7DA57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D73A11D-D540-4951-BA1D-A37F4BD6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FF1ABBF-EB49-4D37-9088-FD5E110C3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179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7">
            <a:extLst>
              <a:ext uri="{FF2B5EF4-FFF2-40B4-BE49-F238E27FC236}">
                <a16:creationId xmlns:a16="http://schemas.microsoft.com/office/drawing/2014/main" id="{D12A8E4B-6AC4-4EBB-A056-12C6AEF23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2DD9D672-9233-43DD-9F81-D790C2059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796BF811-BD13-4730-881B-4BAC177D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341FBEDA-7A81-4BB5-B469-A70A06A07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Rectangle 13">
            <a:extLst>
              <a:ext uri="{FF2B5EF4-FFF2-40B4-BE49-F238E27FC236}">
                <a16:creationId xmlns:a16="http://schemas.microsoft.com/office/drawing/2014/main" id="{5E9839C7-74E2-410A-837A-F7FD4C782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0A6252EE-2E8D-4DEC-B855-CB362A02850F}"/>
              </a:ext>
            </a:extLst>
          </p:cNvPr>
          <p:cNvSpPr txBox="1"/>
          <p:nvPr/>
        </p:nvSpPr>
        <p:spPr>
          <a:xfrm>
            <a:off x="-2451777" y="2500246"/>
            <a:ext cx="10376705" cy="32008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Querie</a:t>
            </a:r>
          </a:p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6600" b="1" dirty="0">
              <a:ln w="19050">
                <a:solidFill>
                  <a:schemeClr val="tx1"/>
                </a:solidFill>
              </a:ln>
              <a:effectLst/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he-IL" sz="7000" b="1" dirty="0">
              <a:solidFill>
                <a:srgbClr val="FF66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D91E7B5C-1872-4B00-B1A6-BBAE78CD325D}"/>
              </a:ext>
            </a:extLst>
          </p:cNvPr>
          <p:cNvSpPr txBox="1"/>
          <p:nvPr/>
        </p:nvSpPr>
        <p:spPr>
          <a:xfrm>
            <a:off x="5617886" y="1600200"/>
            <a:ext cx="5923395" cy="40567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latin typeface="Comic Sans MS" panose="030F0702030302020204" pitchFamily="66" charset="0"/>
                <a:cs typeface="Arial" panose="020B0604020202020204" pitchFamily="34" charset="0"/>
              </a:rPr>
              <a:t>Query</a:t>
            </a: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Get employees data. </a:t>
            </a:r>
            <a:endParaRPr lang="he-IL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solidFill>
                  <a:srgbClr val="333333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</a:rPr>
              <a:t>S</a:t>
            </a:r>
            <a:r>
              <a:rPr lang="en-US" sz="2400" b="1" u="sng" dirty="0">
                <a:solidFill>
                  <a:srgbClr val="333333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</a:rPr>
              <a:t>olution</a:t>
            </a: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SELECT     </a:t>
            </a: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Employees.*</a:t>
            </a: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FROM   </a:t>
            </a: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Employees</a:t>
            </a: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ORDER BY DATEDIFF(Employees.Start_Working_Date, CURDATE()) DESC;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AE00B068-5FD6-41AC-B1F0-F75116B9542F}"/>
              </a:ext>
            </a:extLst>
          </p:cNvPr>
          <p:cNvSpPr/>
          <p:nvPr/>
        </p:nvSpPr>
        <p:spPr>
          <a:xfrm>
            <a:off x="5481517" y="1482020"/>
            <a:ext cx="6059764" cy="432765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146" name="Picture 2" descr="The3 Most Important Downsize Questions To Ask Yourself - Downsize My Home">
            <a:extLst>
              <a:ext uri="{FF2B5EF4-FFF2-40B4-BE49-F238E27FC236}">
                <a16:creationId xmlns:a16="http://schemas.microsoft.com/office/drawing/2014/main" id="{49E1B18C-A341-42E1-A4C6-32DF0A279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28" y="39331"/>
            <a:ext cx="1811619" cy="1811619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726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7">
            <a:extLst>
              <a:ext uri="{FF2B5EF4-FFF2-40B4-BE49-F238E27FC236}">
                <a16:creationId xmlns:a16="http://schemas.microsoft.com/office/drawing/2014/main" id="{7B122DC2-3AAE-4427-A9D2-985E679A0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20C739F7-ECA9-4C59-ADAD-4975A4A25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B196E053-EE76-4EED-8D18-CB7C0C695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E72B8681-C4AA-4116-A605-847921947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Rectangle 13">
            <a:extLst>
              <a:ext uri="{FF2B5EF4-FFF2-40B4-BE49-F238E27FC236}">
                <a16:creationId xmlns:a16="http://schemas.microsoft.com/office/drawing/2014/main" id="{AC5E0E31-28BF-4702-8F3A-A48B4AB3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C6B991E0-4811-4D82-B648-56620A5143CD}"/>
              </a:ext>
            </a:extLst>
          </p:cNvPr>
          <p:cNvSpPr txBox="1"/>
          <p:nvPr/>
        </p:nvSpPr>
        <p:spPr>
          <a:xfrm>
            <a:off x="-2451777" y="2500246"/>
            <a:ext cx="10376705" cy="32008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Querie</a:t>
            </a:r>
          </a:p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  <a:p>
            <a:pPr algn="ctr"/>
            <a:endParaRPr lang="he-IL" sz="7000" b="1" dirty="0">
              <a:solidFill>
                <a:srgbClr val="FF66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A65CF8DA-7B9D-47E0-9CF2-1888A48C5895}"/>
              </a:ext>
            </a:extLst>
          </p:cNvPr>
          <p:cNvSpPr txBox="1"/>
          <p:nvPr/>
        </p:nvSpPr>
        <p:spPr>
          <a:xfrm>
            <a:off x="5617886" y="1600200"/>
            <a:ext cx="5923395" cy="36592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latin typeface="Comic Sans MS" panose="030F0702030302020204" pitchFamily="66" charset="0"/>
                <a:cs typeface="Arial" panose="020B0604020202020204" pitchFamily="34" charset="0"/>
              </a:rPr>
              <a:t>Query</a:t>
            </a:r>
            <a:endParaRPr lang="he-IL" sz="2400" b="1" u="sng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Get the employee id from the employees that are officers.</a:t>
            </a: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solidFill>
                  <a:srgbClr val="333333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  <a:hlinkClick r:id="rId6" action="ppaction://hlinksldjump"/>
              </a:rPr>
              <a:t>S</a:t>
            </a:r>
            <a:r>
              <a:rPr lang="en-US" sz="2400" b="1" u="sng" dirty="0">
                <a:solidFill>
                  <a:srgbClr val="333333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  <a:hlinkClick r:id="rId6" action="ppaction://hlinksldjump"/>
              </a:rPr>
              <a:t>olution</a:t>
            </a:r>
            <a:endParaRPr lang="en-US" sz="2400" b="1" u="sng" dirty="0">
              <a:solidFill>
                <a:srgbClr val="333333"/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Assistant" pitchFamily="2" charset="-79"/>
            </a:endParaRP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SELECT </a:t>
            </a: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    emp_ID</a:t>
            </a: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FROM</a:t>
            </a: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    Employees</a:t>
            </a: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WHERE    emp_Type = 'Officer';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E66371F6-3016-4294-ACEE-7B9AA4DA7BA1}"/>
              </a:ext>
            </a:extLst>
          </p:cNvPr>
          <p:cNvSpPr/>
          <p:nvPr/>
        </p:nvSpPr>
        <p:spPr>
          <a:xfrm>
            <a:off x="5481517" y="1482020"/>
            <a:ext cx="6059764" cy="409170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170" name="Picture 2" descr="No, science does not provide all the answers to the big questions |  Footnotes to Plato">
            <a:extLst>
              <a:ext uri="{FF2B5EF4-FFF2-40B4-BE49-F238E27FC236}">
                <a16:creationId xmlns:a16="http://schemas.microsoft.com/office/drawing/2014/main" id="{23B2EC56-51FE-4CF7-BEBB-69E2BFF93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6" y="1"/>
            <a:ext cx="2164001" cy="160020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863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F5D8950-5205-4979-BE21-3D488EF77369}"/>
              </a:ext>
            </a:extLst>
          </p:cNvPr>
          <p:cNvSpPr txBox="1"/>
          <p:nvPr/>
        </p:nvSpPr>
        <p:spPr>
          <a:xfrm>
            <a:off x="4414422" y="201473"/>
            <a:ext cx="32203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5400" b="1" i="0" u="sng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</a:rPr>
              <a:t>Solution- </a:t>
            </a:r>
          </a:p>
          <a:p>
            <a:r>
              <a:rPr kumimoji="0" lang="en-US" sz="5400" b="1" i="0" u="sng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</a:rPr>
              <a:t>Querie 2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63BA6FD4-A28C-4E00-9177-F01E65BBF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137" y="2572471"/>
            <a:ext cx="1829725" cy="202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59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06588ECB-3180-4B74-9448-1AD116229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761A1AE9-E471-4339-B390-DA0398361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8" name="Oval 10">
              <a:extLst>
                <a:ext uri="{FF2B5EF4-FFF2-40B4-BE49-F238E27FC236}">
                  <a16:creationId xmlns:a16="http://schemas.microsoft.com/office/drawing/2014/main" id="{8D17EC82-4FA3-4919-A0A7-201585F52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095B9BA5-1D9F-4B33-B9B8-86B109753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Rectangle 13">
            <a:extLst>
              <a:ext uri="{FF2B5EF4-FFF2-40B4-BE49-F238E27FC236}">
                <a16:creationId xmlns:a16="http://schemas.microsoft.com/office/drawing/2014/main" id="{3C1CBF63-EE47-48DE-94A0-BF90FAA8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DF5ED34E-1C8C-4A08-84F4-95852CF7248A}"/>
              </a:ext>
            </a:extLst>
          </p:cNvPr>
          <p:cNvSpPr txBox="1"/>
          <p:nvPr/>
        </p:nvSpPr>
        <p:spPr>
          <a:xfrm>
            <a:off x="-2451777" y="2500246"/>
            <a:ext cx="10376705" cy="32008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Querie</a:t>
            </a:r>
          </a:p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US" sz="6600" b="1" dirty="0">
              <a:ln w="19050">
                <a:solidFill>
                  <a:schemeClr val="tx1"/>
                </a:solidFill>
              </a:ln>
              <a:effectLst/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he-IL" sz="7000" b="1" dirty="0">
              <a:solidFill>
                <a:srgbClr val="FF66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BDCD614C-5B97-45D0-A54E-D1F25E7A0E13}"/>
              </a:ext>
            </a:extLst>
          </p:cNvPr>
          <p:cNvSpPr txBox="1"/>
          <p:nvPr/>
        </p:nvSpPr>
        <p:spPr>
          <a:xfrm>
            <a:off x="5617886" y="1451503"/>
            <a:ext cx="5923395" cy="425193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latin typeface="Comic Sans MS" panose="030F0702030302020204" pitchFamily="66" charset="0"/>
                <a:cs typeface="Arial" panose="020B0604020202020204" pitchFamily="34" charset="0"/>
              </a:rPr>
              <a:t>Query</a:t>
            </a:r>
            <a:endParaRPr lang="he-IL" sz="2400" b="1" u="sng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Get the details of the employees that worked for more than 10 years.</a:t>
            </a: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solidFill>
                  <a:srgbClr val="333333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</a:rPr>
              <a:t>S</a:t>
            </a:r>
            <a:r>
              <a:rPr lang="en-US" sz="2400" b="1" u="sng" dirty="0">
                <a:solidFill>
                  <a:srgbClr val="333333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</a:rPr>
              <a:t>olution</a:t>
            </a: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SELECT</a:t>
            </a: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     Employees.*</a:t>
            </a: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FROM  </a:t>
            </a: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  Employees</a:t>
            </a: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WHERE    YEAR(CURDATE()) - YEAR(Start_Working_Date) &gt;= '10'ORDER BY Start_Working_Date ASC;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D47922C5-9D99-4405-9BDE-AF89A06A11A2}"/>
              </a:ext>
            </a:extLst>
          </p:cNvPr>
          <p:cNvSpPr/>
          <p:nvPr/>
        </p:nvSpPr>
        <p:spPr>
          <a:xfrm>
            <a:off x="5481517" y="1302808"/>
            <a:ext cx="6059764" cy="45493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122" name="Picture 2" descr="Question and Answer Time …. — My Blog">
            <a:extLst>
              <a:ext uri="{FF2B5EF4-FFF2-40B4-BE49-F238E27FC236}">
                <a16:creationId xmlns:a16="http://schemas.microsoft.com/office/drawing/2014/main" id="{BB12E2D8-43AD-471A-B77A-F9BAB73E5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8" y="1"/>
            <a:ext cx="1717812" cy="1877608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72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7">
            <a:extLst>
              <a:ext uri="{FF2B5EF4-FFF2-40B4-BE49-F238E27FC236}">
                <a16:creationId xmlns:a16="http://schemas.microsoft.com/office/drawing/2014/main" id="{ECC11EC5-5DA0-4641-884D-59C36D2D4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F6630983-6849-41C0-A932-F9B8DAAD8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AAA934A3-12CD-44EF-AD4D-4513133EE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62B46F9E-5D22-4AFA-9BEA-29588D834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Rectangle 13">
            <a:extLst>
              <a:ext uri="{FF2B5EF4-FFF2-40B4-BE49-F238E27FC236}">
                <a16:creationId xmlns:a16="http://schemas.microsoft.com/office/drawing/2014/main" id="{9633C860-021C-41D8-B7B1-CC040825E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7EB5EFE-19F0-4AC8-BE1F-C52E39318974}"/>
              </a:ext>
            </a:extLst>
          </p:cNvPr>
          <p:cNvSpPr txBox="1"/>
          <p:nvPr/>
        </p:nvSpPr>
        <p:spPr>
          <a:xfrm>
            <a:off x="-2451777" y="2500246"/>
            <a:ext cx="10376705" cy="32008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Querie</a:t>
            </a:r>
          </a:p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</a:p>
          <a:p>
            <a:pPr algn="ctr"/>
            <a:endParaRPr lang="he-IL" sz="7000" b="1" dirty="0">
              <a:solidFill>
                <a:srgbClr val="FF66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84C1E9C-1BA7-4B98-8B7D-65128268F414}"/>
              </a:ext>
            </a:extLst>
          </p:cNvPr>
          <p:cNvSpPr txBox="1"/>
          <p:nvPr/>
        </p:nvSpPr>
        <p:spPr>
          <a:xfrm>
            <a:off x="5549701" y="1057966"/>
            <a:ext cx="5923395" cy="474206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latin typeface="Comic Sans MS" panose="030F0702030302020204" pitchFamily="66" charset="0"/>
                <a:cs typeface="Arial" panose="020B0604020202020204" pitchFamily="34" charset="0"/>
              </a:rPr>
              <a:t>Query</a:t>
            </a:r>
            <a:endParaRPr lang="he-IL" sz="2400" b="1" u="sng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Get the employees details and weapon id and name from employees and weapon table and show who doesn't owns a weapon.</a:t>
            </a: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solidFill>
                  <a:srgbClr val="333333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</a:rPr>
              <a:t>S</a:t>
            </a:r>
            <a:r>
              <a:rPr lang="en-US" sz="2400" b="1" u="sng" dirty="0">
                <a:solidFill>
                  <a:srgbClr val="333333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</a:rPr>
              <a:t>olution</a:t>
            </a: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SELECT</a:t>
            </a: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Employees.emp_ID, Employees.emp_Name,    Employees.emp_Type, Weapon.weap_ID,    Weapon.Weap_Type</a:t>
            </a: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FROM  Employees       </a:t>
            </a: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 LEFT OUTER JOIN    Weapon ON Employees.emp_ID = Weapon.emp_IDWHERE    Weapon.weap_ID IS NULL;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660E0CDE-8484-4566-8E3B-882844A13CF3}"/>
              </a:ext>
            </a:extLst>
          </p:cNvPr>
          <p:cNvSpPr/>
          <p:nvPr/>
        </p:nvSpPr>
        <p:spPr>
          <a:xfrm>
            <a:off x="5481517" y="836099"/>
            <a:ext cx="6059764" cy="518580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098" name="Picture 2" descr="Question Time | The Pukeko Patch">
            <a:extLst>
              <a:ext uri="{FF2B5EF4-FFF2-40B4-BE49-F238E27FC236}">
                <a16:creationId xmlns:a16="http://schemas.microsoft.com/office/drawing/2014/main" id="{8A89FCFC-C4FB-4C95-B327-095F63729B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34"/>
          <a:stretch/>
        </p:blipFill>
        <p:spPr bwMode="auto">
          <a:xfrm>
            <a:off x="0" y="-4739"/>
            <a:ext cx="2143125" cy="1628054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191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7">
            <a:extLst>
              <a:ext uri="{FF2B5EF4-FFF2-40B4-BE49-F238E27FC236}">
                <a16:creationId xmlns:a16="http://schemas.microsoft.com/office/drawing/2014/main" id="{93784A8A-00EE-4E4D-9A7D-C63BAFDE1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1B63F493-E7B0-4E83-BBA7-52B6DF892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CBD8A311-B5A9-4A38-B6AE-320142087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EAB161AB-471F-44A1-817B-D618B4B2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Rectangle 13">
            <a:extLst>
              <a:ext uri="{FF2B5EF4-FFF2-40B4-BE49-F238E27FC236}">
                <a16:creationId xmlns:a16="http://schemas.microsoft.com/office/drawing/2014/main" id="{5FA1E757-3BC8-4273-8EB4-82106F37E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6FAFA8A3-59E7-45F1-92FE-D908E65AE5B1}"/>
              </a:ext>
            </a:extLst>
          </p:cNvPr>
          <p:cNvSpPr txBox="1"/>
          <p:nvPr/>
        </p:nvSpPr>
        <p:spPr>
          <a:xfrm>
            <a:off x="-2451777" y="2500246"/>
            <a:ext cx="10376705" cy="32008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Querie</a:t>
            </a:r>
          </a:p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5</a:t>
            </a:r>
            <a:endParaRPr lang="en-US" sz="6600" b="1" dirty="0">
              <a:ln w="19050">
                <a:solidFill>
                  <a:schemeClr val="tx1"/>
                </a:solidFill>
              </a:ln>
              <a:effectLst/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he-IL" sz="7000" b="1" dirty="0">
              <a:solidFill>
                <a:srgbClr val="FF66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0BD37CB-D5AA-4EB6-ADC1-39CD9C98FD22}"/>
              </a:ext>
            </a:extLst>
          </p:cNvPr>
          <p:cNvSpPr txBox="1"/>
          <p:nvPr/>
        </p:nvSpPr>
        <p:spPr>
          <a:xfrm>
            <a:off x="5549701" y="1057966"/>
            <a:ext cx="5923395" cy="474206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latin typeface="Comic Sans MS" panose="030F0702030302020204" pitchFamily="66" charset="0"/>
                <a:cs typeface="Arial" panose="020B0604020202020204" pitchFamily="34" charset="0"/>
              </a:rPr>
              <a:t>Query</a:t>
            </a:r>
            <a:endParaRPr lang="he-IL" sz="2400" b="1" u="sng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Show how many of weapon type are the same held by the employees.</a:t>
            </a:r>
            <a:endParaRPr lang="he-IL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solidFill>
                  <a:srgbClr val="333333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  <a:hlinkClick r:id="rId6" action="ppaction://hlinksldjump"/>
              </a:rPr>
              <a:t>S</a:t>
            </a:r>
            <a:r>
              <a:rPr lang="en-US" sz="2400" b="1" u="sng" dirty="0">
                <a:solidFill>
                  <a:srgbClr val="333333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  <a:hlinkClick r:id="rId6" action="ppaction://hlinksldjump"/>
              </a:rPr>
              <a:t>olution</a:t>
            </a:r>
            <a:endParaRPr lang="en-US" sz="2400" b="1" u="sng" dirty="0">
              <a:solidFill>
                <a:srgbClr val="333333"/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Assistant" pitchFamily="2" charset="-79"/>
            </a:endParaRP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SELECT</a:t>
            </a: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Employees.emp_Type, Weapon.Weap_Type,    COUNT(Weapon.Weap_Type) AS 'number_Of_weapon’</a:t>
            </a: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FROM  </a:t>
            </a: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Employees, WeaponWHERE    Employees.emp_ID = Weapon.emp_IDGROUP BY Weapon.Weap_Type , Employees.emp_TypeORDER BY COUNT(Weapon.Weap_Type) DESC;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B4ACF20A-D644-41BF-ACFD-004C184EB90F}"/>
              </a:ext>
            </a:extLst>
          </p:cNvPr>
          <p:cNvSpPr/>
          <p:nvPr/>
        </p:nvSpPr>
        <p:spPr>
          <a:xfrm>
            <a:off x="5481517" y="836099"/>
            <a:ext cx="6059764" cy="518580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074" name="Picture 2" descr="Question Mark Clipart Blue - Question Mark For Presentation , Transparent  Cartoon, Free Cliparts &amp; Silhouettes - NetClipart">
            <a:extLst>
              <a:ext uri="{FF2B5EF4-FFF2-40B4-BE49-F238E27FC236}">
                <a16:creationId xmlns:a16="http://schemas.microsoft.com/office/drawing/2014/main" id="{0064D2A4-889B-4D6B-8300-32960ABC1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31" y="-4225"/>
            <a:ext cx="2749414" cy="167654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164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78EC9ED-0A71-4043-A0FA-E759C62C3845}"/>
              </a:ext>
            </a:extLst>
          </p:cNvPr>
          <p:cNvSpPr txBox="1"/>
          <p:nvPr/>
        </p:nvSpPr>
        <p:spPr>
          <a:xfrm>
            <a:off x="4414422" y="201473"/>
            <a:ext cx="32203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5400" b="1" i="0" u="sng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</a:rPr>
              <a:t>Solution- </a:t>
            </a:r>
          </a:p>
          <a:p>
            <a:r>
              <a:rPr kumimoji="0" lang="en-US" sz="5400" b="1" i="0" u="sng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</a:rPr>
              <a:t>Querie 5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2BE3B0E-6F5B-4065-B9C2-825685EBF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122" y="2665521"/>
            <a:ext cx="4469756" cy="2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403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7">
            <a:extLst>
              <a:ext uri="{FF2B5EF4-FFF2-40B4-BE49-F238E27FC236}">
                <a16:creationId xmlns:a16="http://schemas.microsoft.com/office/drawing/2014/main" id="{45DEED13-1347-4DBA-A58B-63A740F01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F2E00A0A-32B9-43B0-9E63-870F00D61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A49E8E56-C63A-46B1-BCD8-FAD218ED4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B019FCC1-75A1-442B-A8D4-98A6E6E0B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Rectangle 13">
            <a:extLst>
              <a:ext uri="{FF2B5EF4-FFF2-40B4-BE49-F238E27FC236}">
                <a16:creationId xmlns:a16="http://schemas.microsoft.com/office/drawing/2014/main" id="{F0A4841B-3D88-433F-A74A-4DAB50759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B6566DE2-1866-4A30-A0E0-23079A0E7DEA}"/>
              </a:ext>
            </a:extLst>
          </p:cNvPr>
          <p:cNvSpPr txBox="1"/>
          <p:nvPr/>
        </p:nvSpPr>
        <p:spPr>
          <a:xfrm>
            <a:off x="-2451777" y="2500246"/>
            <a:ext cx="10376705" cy="32008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Querie</a:t>
            </a:r>
          </a:p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6</a:t>
            </a:r>
          </a:p>
          <a:p>
            <a:pPr algn="ctr"/>
            <a:endParaRPr lang="he-IL" sz="7000" b="1" dirty="0">
              <a:solidFill>
                <a:srgbClr val="FF66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72E9494-FB56-4DA5-A274-9F0290265BE4}"/>
              </a:ext>
            </a:extLst>
          </p:cNvPr>
          <p:cNvSpPr txBox="1"/>
          <p:nvPr/>
        </p:nvSpPr>
        <p:spPr>
          <a:xfrm>
            <a:off x="5575065" y="670029"/>
            <a:ext cx="5923395" cy="14651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latin typeface="Comic Sans MS" panose="030F0702030302020204" pitchFamily="66" charset="0"/>
                <a:cs typeface="Arial" panose="020B0604020202020204" pitchFamily="34" charset="0"/>
              </a:rPr>
              <a:t>Query</a:t>
            </a:r>
            <a:endParaRPr lang="he-IL" sz="2400" b="1" u="sng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omic Sans MS" panose="030F0702030302020204" pitchFamily="66" charset="0"/>
                <a:cs typeface="Arial" panose="020B0604020202020204" pitchFamily="34" charset="0"/>
              </a:rPr>
              <a:t>Get the details of the "employee of the month" who worked the biggest amount of hours and show that amount of hours.</a:t>
            </a: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333333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  <a:hlinkClick r:id="rId6" action="ppaction://hlinksldjump"/>
              </a:rPr>
              <a:t>S</a:t>
            </a:r>
            <a:r>
              <a:rPr lang="en-US" sz="2000" b="1" u="sng" dirty="0">
                <a:solidFill>
                  <a:srgbClr val="333333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  <a:hlinkClick r:id="rId6" action="ppaction://hlinksldjump"/>
              </a:rPr>
              <a:t>olution</a:t>
            </a:r>
            <a:endParaRPr lang="en-US" sz="2000" b="1" u="sng" dirty="0">
              <a:solidFill>
                <a:srgbClr val="333333"/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Assistant" pitchFamily="2" charset="-79"/>
            </a:endParaRP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9B2FB661-41A5-43AD-96D4-EC592DF12396}"/>
              </a:ext>
            </a:extLst>
          </p:cNvPr>
          <p:cNvSpPr/>
          <p:nvPr/>
        </p:nvSpPr>
        <p:spPr>
          <a:xfrm>
            <a:off x="5454545" y="360219"/>
            <a:ext cx="6709745" cy="637309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0</a:t>
            </a:r>
            <a:endParaRPr lang="he-IL" dirty="0"/>
          </a:p>
        </p:txBody>
      </p:sp>
      <p:pic>
        <p:nvPicPr>
          <p:cNvPr id="2052" name="Picture 4" descr="Should you choose the dream job or the dream company? - HR Vietnam">
            <a:extLst>
              <a:ext uri="{FF2B5EF4-FFF2-40B4-BE49-F238E27FC236}">
                <a16:creationId xmlns:a16="http://schemas.microsoft.com/office/drawing/2014/main" id="{BC0663AE-6092-44AD-BDBE-458523B01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0" y="13874"/>
            <a:ext cx="1674608" cy="1913838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1FDCFAE1-6276-4D79-B953-42798E2C29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462" y="2135174"/>
            <a:ext cx="6070137" cy="411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6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>
            <a:extLst>
              <a:ext uri="{FF2B5EF4-FFF2-40B4-BE49-F238E27FC236}">
                <a16:creationId xmlns:a16="http://schemas.microsoft.com/office/drawing/2014/main" id="{7F11C7DC-E632-408E-94E5-F9384E6AA586}"/>
              </a:ext>
            </a:extLst>
          </p:cNvPr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9AE56CE-09F5-4A56-8EB5-BB0CCCF4E670}"/>
              </a:ext>
            </a:extLst>
          </p:cNvPr>
          <p:cNvSpPr txBox="1"/>
          <p:nvPr/>
        </p:nvSpPr>
        <p:spPr>
          <a:xfrm>
            <a:off x="-1166151" y="0"/>
            <a:ext cx="10376705" cy="32008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System </a:t>
            </a:r>
          </a:p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Requirement</a:t>
            </a:r>
            <a:endParaRPr lang="en-US" sz="6600" b="1" dirty="0">
              <a:ln w="19050">
                <a:solidFill>
                  <a:schemeClr val="tx1"/>
                </a:solidFill>
              </a:ln>
              <a:effectLst/>
              <a:latin typeface="Comic Sans MS" panose="030F0702030302020204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he-IL" sz="7000" b="1" dirty="0">
              <a:solidFill>
                <a:srgbClr val="FF66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0008A5F-7300-4CD4-87A0-BFECCC859F44}"/>
              </a:ext>
            </a:extLst>
          </p:cNvPr>
          <p:cNvSpPr txBox="1"/>
          <p:nvPr/>
        </p:nvSpPr>
        <p:spPr>
          <a:xfrm>
            <a:off x="289367" y="2413338"/>
            <a:ext cx="7465671" cy="373461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As part of the process of managing security companies for civilian purposes in Israel, it was decided to establish a new database.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The new database helps manage all the company's resources, services the company provides, customer base and types of employees.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The system contributes to manage and organize security company services and employees data.</a:t>
            </a:r>
          </a:p>
        </p:txBody>
      </p:sp>
      <p:pic>
        <p:nvPicPr>
          <p:cNvPr id="8" name="Picture 2" descr="OK יועצים לניהול">
            <a:extLst>
              <a:ext uri="{FF2B5EF4-FFF2-40B4-BE49-F238E27FC236}">
                <a16:creationId xmlns:a16="http://schemas.microsoft.com/office/drawing/2014/main" id="{BA3C6A12-A3F2-4EB4-894F-0C620D35A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357" y="1400537"/>
            <a:ext cx="3629025" cy="15575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461335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506212A8-A286-44F1-B351-46693F5F5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029" y="2608406"/>
            <a:ext cx="4805942" cy="2637848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FDD8CF76-2FE2-4CF1-9CC1-B9D91E2F5513}"/>
              </a:ext>
            </a:extLst>
          </p:cNvPr>
          <p:cNvSpPr txBox="1"/>
          <p:nvPr/>
        </p:nvSpPr>
        <p:spPr>
          <a:xfrm>
            <a:off x="4414422" y="201473"/>
            <a:ext cx="32203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5400" b="1" i="0" u="sng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</a:rPr>
              <a:t>Solution- </a:t>
            </a:r>
          </a:p>
          <a:p>
            <a:r>
              <a:rPr kumimoji="0" lang="en-US" sz="5400" b="1" i="0" u="sng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</a:rPr>
              <a:t>Querie 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57340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7">
            <a:extLst>
              <a:ext uri="{FF2B5EF4-FFF2-40B4-BE49-F238E27FC236}">
                <a16:creationId xmlns:a16="http://schemas.microsoft.com/office/drawing/2014/main" id="{74AA3F6D-3986-4127-91FB-84F1D79D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E72B583B-1829-4D4C-843A-51D91D7B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81F06CA2-731C-4821-A8D4-5687E318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C3F936A0-9529-4ECF-831D-8B49C7122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Rectangle 13">
            <a:extLst>
              <a:ext uri="{FF2B5EF4-FFF2-40B4-BE49-F238E27FC236}">
                <a16:creationId xmlns:a16="http://schemas.microsoft.com/office/drawing/2014/main" id="{EBE4BE47-85E5-4918-94B5-FA8320E95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4FBC2802-8A81-4AF4-B03F-8D4697E69738}"/>
              </a:ext>
            </a:extLst>
          </p:cNvPr>
          <p:cNvSpPr txBox="1"/>
          <p:nvPr/>
        </p:nvSpPr>
        <p:spPr>
          <a:xfrm>
            <a:off x="-2451777" y="2500246"/>
            <a:ext cx="10376705" cy="32008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Querie</a:t>
            </a:r>
          </a:p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endParaRPr lang="en-US" sz="6600" b="1" dirty="0">
              <a:ln w="19050">
                <a:solidFill>
                  <a:schemeClr val="tx1"/>
                </a:solidFill>
              </a:ln>
              <a:effectLst/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he-IL" sz="7000" b="1" dirty="0">
              <a:solidFill>
                <a:srgbClr val="FF66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EB1024AB-BF54-48E7-8DE5-C79DC975EE3D}"/>
              </a:ext>
            </a:extLst>
          </p:cNvPr>
          <p:cNvSpPr txBox="1"/>
          <p:nvPr/>
        </p:nvSpPr>
        <p:spPr>
          <a:xfrm>
            <a:off x="5776603" y="369621"/>
            <a:ext cx="5923395" cy="13627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latin typeface="Comic Sans MS" panose="030F0702030302020204" pitchFamily="66" charset="0"/>
                <a:cs typeface="Arial" panose="020B0604020202020204" pitchFamily="34" charset="0"/>
              </a:rPr>
              <a:t>Query</a:t>
            </a:r>
            <a:endParaRPr lang="he-IL" sz="2400" b="1" u="sng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Calculate the amount of fuel per hour to a vehicle.</a:t>
            </a: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solidFill>
                  <a:srgbClr val="333333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</a:rPr>
              <a:t>S</a:t>
            </a:r>
            <a:r>
              <a:rPr lang="en-US" sz="2400" b="1" u="sng" dirty="0">
                <a:solidFill>
                  <a:srgbClr val="333333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ssistant" pitchFamily="2" charset="-79"/>
              </a:rPr>
              <a:t>olution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05CA7312-7066-4C31-A79D-A0F5128B020A}"/>
              </a:ext>
            </a:extLst>
          </p:cNvPr>
          <p:cNvSpPr/>
          <p:nvPr/>
        </p:nvSpPr>
        <p:spPr>
          <a:xfrm>
            <a:off x="5530138" y="244971"/>
            <a:ext cx="6578735" cy="623895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6" name="Picture 2" descr="Pengertian Query dan Fungsinya – Bagas SEO">
            <a:extLst>
              <a:ext uri="{FF2B5EF4-FFF2-40B4-BE49-F238E27FC236}">
                <a16:creationId xmlns:a16="http://schemas.microsoft.com/office/drawing/2014/main" id="{A34D870D-6519-48D3-BDA7-FA10888EF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86" y="0"/>
            <a:ext cx="2079451" cy="171744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3A64F5CE-D11F-49EF-A2B5-F17701C805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7118" y="1857017"/>
            <a:ext cx="6271682" cy="400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21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7090EA49-A3F0-4BD9-9617-3AD89DEC1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48" y="2555422"/>
            <a:ext cx="7629525" cy="3314700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90C6A1F2-AC32-40E7-B064-C1EC59956FDB}"/>
              </a:ext>
            </a:extLst>
          </p:cNvPr>
          <p:cNvSpPr txBox="1"/>
          <p:nvPr/>
        </p:nvSpPr>
        <p:spPr>
          <a:xfrm>
            <a:off x="907647" y="213722"/>
            <a:ext cx="10376705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Triggers- custome</a:t>
            </a:r>
            <a:r>
              <a:rPr lang="en-US" sz="6600" b="1" dirty="0">
                <a:ln w="19050">
                  <a:solidFill>
                    <a:schemeClr val="tx1"/>
                  </a:solidFill>
                </a:ln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r table</a:t>
            </a:r>
            <a:endParaRPr lang="en-US" sz="6600" b="1" dirty="0">
              <a:ln w="19050">
                <a:solidFill>
                  <a:schemeClr val="tx1"/>
                </a:solidFill>
              </a:ln>
              <a:effectLst/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08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07CE86EF-D404-40B0-B445-8BDE9D505F51}"/>
              </a:ext>
            </a:extLst>
          </p:cNvPr>
          <p:cNvSpPr txBox="1"/>
          <p:nvPr/>
        </p:nvSpPr>
        <p:spPr>
          <a:xfrm>
            <a:off x="907647" y="601952"/>
            <a:ext cx="1037670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Triggers- Log table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02C3994-5797-4F9A-81E0-FC46277C7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04" y="2589778"/>
            <a:ext cx="35242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12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4C510EF-0B46-4254-948C-F9AD52014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266" y="1006165"/>
            <a:ext cx="5132665" cy="4843255"/>
          </a:xfrm>
        </p:spPr>
        <p:txBody>
          <a:bodyPr anchor="ctr">
            <a:normAutofit fontScale="85000" lnSpcReduction="20000"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dirty="0">
                <a:latin typeface="Comic Sans MS" panose="030F0702030302020204" pitchFamily="66" charset="0"/>
              </a:rPr>
              <a:t>delimiter $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>
                <a:latin typeface="Comic Sans MS" panose="030F0702030302020204" pitchFamily="66" charset="0"/>
              </a:rPr>
              <a:t>CREATE TRIGGER Customer_customer_del_trg AFTER DELETE ON customer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>
                <a:latin typeface="Comic Sans MS" panose="030F0702030302020204" pitchFamily="66" charset="0"/>
              </a:rPr>
              <a:t>FOR EACH ROW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>
                <a:latin typeface="Comic Sans MS" panose="030F0702030302020204" pitchFamily="66" charset="0"/>
              </a:rPr>
              <a:t>BEGIN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>
                <a:latin typeface="Comic Sans MS" panose="030F0702030302020204" pitchFamily="66" charset="0"/>
              </a:rPr>
              <a:t>INSERT INTO customer_log VALUES(old.Cust_ID, old.cust_Name, null, old.cust_Address,null, old.company_ID, null, now(), 'delete’);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>
                <a:latin typeface="Comic Sans MS" panose="030F0702030302020204" pitchFamily="66" charset="0"/>
              </a:rPr>
              <a:t>END$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>
                <a:latin typeface="Comic Sans MS" panose="030F0702030302020204" pitchFamily="66" charset="0"/>
              </a:rPr>
              <a:t>delimiter ;</a:t>
            </a:r>
            <a:endParaRPr lang="he-IL" dirty="0">
              <a:latin typeface="Comic Sans MS" panose="030F0702030302020204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ED8A2A0-3AB5-406A-A0A5-06124DDA6310}"/>
              </a:ext>
            </a:extLst>
          </p:cNvPr>
          <p:cNvSpPr txBox="1"/>
          <p:nvPr/>
        </p:nvSpPr>
        <p:spPr>
          <a:xfrm>
            <a:off x="1038276" y="2321284"/>
            <a:ext cx="3903839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Trigger</a:t>
            </a:r>
          </a:p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6600" b="1" dirty="0">
              <a:ln w="19050">
                <a:solidFill>
                  <a:schemeClr val="tx1"/>
                </a:solidFill>
              </a:ln>
              <a:effectLst/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5024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2D277D6-B0A5-40AC-A5D9-031E2D805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872" y="1153073"/>
            <a:ext cx="5132665" cy="4460079"/>
          </a:xfrm>
        </p:spPr>
        <p:txBody>
          <a:bodyPr anchor="ctr"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600" dirty="0">
                <a:latin typeface="Comic Sans MS" panose="030F0702030302020204" pitchFamily="66" charset="0"/>
              </a:rPr>
              <a:t>delimiter $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600" dirty="0">
                <a:latin typeface="Comic Sans MS" panose="030F0702030302020204" pitchFamily="66" charset="0"/>
              </a:rPr>
              <a:t>CREATE TRIGGER Customer_customer_upd_trg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600" dirty="0">
                <a:latin typeface="Comic Sans MS" panose="030F0702030302020204" pitchFamily="66" charset="0"/>
              </a:rPr>
              <a:t> AFTER UPDATE ON customer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600" dirty="0">
                <a:latin typeface="Comic Sans MS" panose="030F0702030302020204" pitchFamily="66" charset="0"/>
              </a:rPr>
              <a:t>FOR EACH ROW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600" dirty="0">
                <a:latin typeface="Comic Sans MS" panose="030F0702030302020204" pitchFamily="66" charset="0"/>
              </a:rPr>
              <a:t>BEGIN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600" dirty="0">
                <a:latin typeface="Comic Sans MS" panose="030F0702030302020204" pitchFamily="66" charset="0"/>
              </a:rPr>
              <a:t> INSERT INTO customer_log VALUES(new.Cust_ID, old.cust_Name, new.cust_Name, old.cust_Address, new.cust_Address, old.company_ID , new.company_ID, now(), 'update’);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600" dirty="0">
                <a:latin typeface="Comic Sans MS" panose="030F0702030302020204" pitchFamily="66" charset="0"/>
              </a:rPr>
              <a:t>END$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600" dirty="0">
                <a:latin typeface="Comic Sans MS" panose="030F0702030302020204" pitchFamily="66" charset="0"/>
              </a:rPr>
              <a:t>delimiter ;</a:t>
            </a:r>
            <a:endParaRPr lang="he-IL" sz="1600" dirty="0">
              <a:latin typeface="Comic Sans MS" panose="030F0702030302020204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0D17A6A0-AACA-4A29-BBA0-3F7158986615}"/>
              </a:ext>
            </a:extLst>
          </p:cNvPr>
          <p:cNvSpPr txBox="1"/>
          <p:nvPr/>
        </p:nvSpPr>
        <p:spPr>
          <a:xfrm>
            <a:off x="1038276" y="2321284"/>
            <a:ext cx="3903839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Trigger</a:t>
            </a:r>
          </a:p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US" sz="6600" b="1" dirty="0">
              <a:ln w="19050">
                <a:solidFill>
                  <a:schemeClr val="tx1"/>
                </a:solidFill>
              </a:ln>
              <a:effectLst/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3977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86648D-901F-431C-8FFE-6455ADDAC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" y="0"/>
            <a:ext cx="12188656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8E7ECE-D1D9-4A45-83E3-B3AAC21AF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299C5D-8E7A-4F30-B5A0-E61C1AF51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4CCD0D1-EAE9-47B1-B2DC-2A380F24C5C3}"/>
              </a:ext>
            </a:extLst>
          </p:cNvPr>
          <p:cNvSpPr txBox="1"/>
          <p:nvPr/>
        </p:nvSpPr>
        <p:spPr>
          <a:xfrm>
            <a:off x="2339348" y="1006962"/>
            <a:ext cx="7513304" cy="747897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600" b="1" dirty="0">
                <a:ln w="1905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Thanks</a:t>
            </a:r>
          </a:p>
          <a:p>
            <a:pPr algn="ctr"/>
            <a:r>
              <a:rPr lang="en-US" sz="9600" b="1" dirty="0">
                <a:ln w="1905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</a:p>
          <a:p>
            <a:pPr algn="ctr"/>
            <a:r>
              <a:rPr lang="en-US" sz="9600" b="1" dirty="0">
                <a:ln w="1905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Listening</a:t>
            </a:r>
          </a:p>
          <a:p>
            <a:pPr algn="ctr"/>
            <a:endParaRPr lang="en-US" sz="9600" b="1" dirty="0">
              <a:ln w="1905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he-IL" sz="9600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9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0515829-DF3D-42EF-A595-02FB1A795EA9}"/>
              </a:ext>
            </a:extLst>
          </p:cNvPr>
          <p:cNvSpPr txBox="1"/>
          <p:nvPr/>
        </p:nvSpPr>
        <p:spPr>
          <a:xfrm>
            <a:off x="-1971953" y="2576903"/>
            <a:ext cx="10376705" cy="32008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</a:p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Users</a:t>
            </a:r>
          </a:p>
          <a:p>
            <a:pPr algn="ctr"/>
            <a:endParaRPr lang="he-IL" sz="7000" b="1" dirty="0">
              <a:solidFill>
                <a:srgbClr val="FF66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57822A7D-CA0F-4E72-8F20-5D2692EA495B}"/>
              </a:ext>
            </a:extLst>
          </p:cNvPr>
          <p:cNvSpPr/>
          <p:nvPr/>
        </p:nvSpPr>
        <p:spPr>
          <a:xfrm>
            <a:off x="6238754" y="1041722"/>
            <a:ext cx="3078866" cy="2236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Customer</a:t>
            </a:r>
            <a:r>
              <a:rPr lang="en-US" sz="2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  <a:latin typeface="Comic Sans MS" panose="030F0702030302020204" pitchFamily="66" charset="0"/>
              </a:rPr>
              <a:t>See the types of service that the security company offers and place a work order.</a:t>
            </a:r>
            <a:endParaRPr lang="he-IL" sz="2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F18CA646-EF9A-4369-98F6-12299E66015E}"/>
              </a:ext>
            </a:extLst>
          </p:cNvPr>
          <p:cNvSpPr/>
          <p:nvPr/>
        </p:nvSpPr>
        <p:spPr>
          <a:xfrm>
            <a:off x="8152407" y="3579733"/>
            <a:ext cx="3078866" cy="1957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Employee</a:t>
            </a:r>
            <a:endParaRPr lang="en-US" sz="22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2200" dirty="0">
                <a:solidFill>
                  <a:schemeClr val="tx1"/>
                </a:solidFill>
                <a:latin typeface="Comic Sans MS" panose="030F0702030302020204" pitchFamily="66" charset="0"/>
              </a:rPr>
              <a:t>See the information about customers and their products.</a:t>
            </a:r>
            <a:endParaRPr lang="he-IL" sz="2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5127" name="Picture 7" descr="מחלקת שירות לקוחות">
            <a:extLst>
              <a:ext uri="{FF2B5EF4-FFF2-40B4-BE49-F238E27FC236}">
                <a16:creationId xmlns:a16="http://schemas.microsoft.com/office/drawing/2014/main" id="{FE4C1CCF-44D5-4E35-906C-EC60EFD6B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6" y="4558399"/>
            <a:ext cx="3076575" cy="1485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9" name="Picture 9" descr="איזה דין יחול כאשר לקוח מסיים התקשרות ארוכת טווח עם הספק? - קבוצת ריינהולד  כהן">
            <a:extLst>
              <a:ext uri="{FF2B5EF4-FFF2-40B4-BE49-F238E27FC236}">
                <a16:creationId xmlns:a16="http://schemas.microsoft.com/office/drawing/2014/main" id="{54D65B13-BE36-4D51-A2D6-FFFE7C4C7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535" y="745625"/>
            <a:ext cx="2162175" cy="2114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5533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97000"/>
            <a:satMod val="1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A17954-54E0-419C-92D3-4C4775A81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3C5163-DFEA-4D68-AF8F-A6BD6B674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07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D55B3-5910-4D84-8A2E-B22ED5224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07995" y="0"/>
            <a:ext cx="4584003" cy="6857999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92CA3D-5152-407E-8F49-7BEFB3385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DB604F7-477D-4337-9D86-3CAD38162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4736A5E-48AC-496F-AB60-5F0FBB31B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7548C93A-4FAE-422E-8D22-05BF88457D10}"/>
              </a:ext>
            </a:extLst>
          </p:cNvPr>
          <p:cNvSpPr txBox="1"/>
          <p:nvPr/>
        </p:nvSpPr>
        <p:spPr>
          <a:xfrm>
            <a:off x="907647" y="0"/>
            <a:ext cx="1037670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Description of entities</a:t>
            </a:r>
            <a:endParaRPr lang="he-IL" sz="6600" b="1" dirty="0">
              <a:solidFill>
                <a:srgbClr val="FF66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83D6B5B8-E0E7-4544-A11C-2A4F3BB88384}"/>
              </a:ext>
            </a:extLst>
          </p:cNvPr>
          <p:cNvSpPr/>
          <p:nvPr/>
        </p:nvSpPr>
        <p:spPr>
          <a:xfrm>
            <a:off x="542578" y="1462115"/>
            <a:ext cx="2291804" cy="92363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Security company</a:t>
            </a:r>
          </a:p>
          <a:p>
            <a:pPr algn="ctr"/>
            <a:r>
              <a:rPr lang="en-US" sz="1400" dirty="0">
                <a:ln>
                  <a:solidFill>
                    <a:srgbClr val="FF6600"/>
                  </a:solidFill>
                </a:ln>
                <a:solidFill>
                  <a:srgbClr val="FF6600"/>
                </a:solidFill>
                <a:latin typeface="Comic Sans MS" panose="030F0702030302020204" pitchFamily="66" charset="0"/>
              </a:rPr>
              <a:t>ID</a:t>
            </a: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, Name, Address, Establishment date</a:t>
            </a:r>
            <a:endParaRPr lang="he-IL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תרשים זרימה: מחבר 5">
            <a:extLst>
              <a:ext uri="{FF2B5EF4-FFF2-40B4-BE49-F238E27FC236}">
                <a16:creationId xmlns:a16="http://schemas.microsoft.com/office/drawing/2014/main" id="{7F6D39EB-B565-461A-816D-3ABA1EF3D517}"/>
              </a:ext>
            </a:extLst>
          </p:cNvPr>
          <p:cNvSpPr/>
          <p:nvPr/>
        </p:nvSpPr>
        <p:spPr>
          <a:xfrm>
            <a:off x="11256075" y="203991"/>
            <a:ext cx="748498" cy="700013"/>
          </a:xfrm>
          <a:prstGeom prst="flowChartConnector">
            <a:avLst/>
          </a:prstGeom>
          <a:solidFill>
            <a:srgbClr val="FF6600"/>
          </a:solidFill>
          <a:ln>
            <a:solidFill>
              <a:srgbClr val="FD5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PK</a:t>
            </a:r>
            <a:endParaRPr lang="he-IL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תרשים זרימה: מחבר 17">
            <a:extLst>
              <a:ext uri="{FF2B5EF4-FFF2-40B4-BE49-F238E27FC236}">
                <a16:creationId xmlns:a16="http://schemas.microsoft.com/office/drawing/2014/main" id="{ED3B3C3F-DA12-4992-A200-8CCD2EAD654B}"/>
              </a:ext>
            </a:extLst>
          </p:cNvPr>
          <p:cNvSpPr/>
          <p:nvPr/>
        </p:nvSpPr>
        <p:spPr>
          <a:xfrm>
            <a:off x="11284352" y="994093"/>
            <a:ext cx="748498" cy="700013"/>
          </a:xfrm>
          <a:prstGeom prst="flowChartConnector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fK</a:t>
            </a:r>
            <a:endParaRPr lang="he-IL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4AD41294-B4D2-4FBA-8D07-28A3631AA949}"/>
              </a:ext>
            </a:extLst>
          </p:cNvPr>
          <p:cNvSpPr/>
          <p:nvPr/>
        </p:nvSpPr>
        <p:spPr>
          <a:xfrm>
            <a:off x="542578" y="2712714"/>
            <a:ext cx="2291804" cy="92363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Customer</a:t>
            </a:r>
          </a:p>
          <a:p>
            <a:pPr algn="ctr"/>
            <a:r>
              <a:rPr lang="en-US" sz="1400" dirty="0">
                <a:ln>
                  <a:solidFill>
                    <a:srgbClr val="FF6600"/>
                  </a:solidFill>
                </a:ln>
                <a:solidFill>
                  <a:srgbClr val="FF6600"/>
                </a:solidFill>
                <a:latin typeface="Comic Sans MS" panose="030F0702030302020204" pitchFamily="66" charset="0"/>
              </a:rPr>
              <a:t>ID</a:t>
            </a: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, name, address, </a:t>
            </a:r>
            <a:r>
              <a:rPr lang="en-US" sz="1400" dirty="0">
                <a:ln>
                  <a:solidFill>
                    <a:srgbClr val="9933FF"/>
                  </a:solidFill>
                </a:ln>
                <a:solidFill>
                  <a:srgbClr val="9933FF"/>
                </a:solidFill>
                <a:latin typeface="Comic Sans MS" panose="030F0702030302020204" pitchFamily="66" charset="0"/>
              </a:rPr>
              <a:t>company_ID</a:t>
            </a:r>
            <a:endParaRPr lang="he-IL" sz="1400" dirty="0">
              <a:ln>
                <a:solidFill>
                  <a:srgbClr val="9933FF"/>
                </a:solidFill>
              </a:ln>
              <a:solidFill>
                <a:srgbClr val="9933FF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57FE94D4-916B-4172-AA89-39FB2B2913B8}"/>
              </a:ext>
            </a:extLst>
          </p:cNvPr>
          <p:cNvSpPr/>
          <p:nvPr/>
        </p:nvSpPr>
        <p:spPr>
          <a:xfrm>
            <a:off x="542578" y="3963313"/>
            <a:ext cx="2291804" cy="1206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Employee</a:t>
            </a:r>
            <a:endParaRPr lang="en-US" sz="1400" b="1" dirty="0">
              <a:solidFill>
                <a:srgbClr val="202124"/>
              </a:solidFill>
              <a:latin typeface="Comic Sans MS" panose="030F0702030302020204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n>
                  <a:solidFill>
                    <a:srgbClr val="FF6600"/>
                  </a:solidFill>
                </a:ln>
                <a:solidFill>
                  <a:srgbClr val="FF66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, name, years of experience, type and start working date, </a:t>
            </a:r>
            <a:r>
              <a:rPr lang="en-US" sz="1400" dirty="0">
                <a:ln>
                  <a:solidFill>
                    <a:srgbClr val="9933FF"/>
                  </a:solidFill>
                </a:ln>
                <a:solidFill>
                  <a:srgbClr val="9933FF"/>
                </a:solidFill>
                <a:latin typeface="Comic Sans MS" panose="030F0702030302020204" pitchFamily="66" charset="0"/>
              </a:rPr>
              <a:t>company_ID</a:t>
            </a:r>
            <a:endParaRPr lang="he-IL" sz="1400" dirty="0">
              <a:ln>
                <a:solidFill>
                  <a:srgbClr val="9933FF"/>
                </a:solidFill>
              </a:ln>
              <a:solidFill>
                <a:srgbClr val="9933FF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EEF4F16C-BE79-4B2E-AD48-A0EAE5545928}"/>
              </a:ext>
            </a:extLst>
          </p:cNvPr>
          <p:cNvSpPr/>
          <p:nvPr/>
        </p:nvSpPr>
        <p:spPr>
          <a:xfrm>
            <a:off x="4641560" y="2711075"/>
            <a:ext cx="2291804" cy="9252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600" b="1" i="0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Weapon</a:t>
            </a:r>
            <a:endParaRPr lang="en-US" altLang="he-IL" sz="1600" b="1" dirty="0">
              <a:solidFill>
                <a:srgbClr val="202124"/>
              </a:solidFill>
              <a:latin typeface="Comic Sans MS" panose="030F0702030302020204" pitchFamily="66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n>
                  <a:solidFill>
                    <a:srgbClr val="FF6600"/>
                  </a:solidFill>
                </a:ln>
                <a:solidFill>
                  <a:srgbClr val="FF66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kumimoji="0" lang="en-US" altLang="he-IL" sz="1600" i="0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, type</a:t>
            </a:r>
            <a:r>
              <a:rPr lang="en-US" altLang="he-IL" sz="1600" dirty="0">
                <a:solidFill>
                  <a:srgbClr val="202124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600" i="0" strike="noStrike" cap="none" normalizeH="0" baseline="0" dirty="0">
                <a:ln>
                  <a:solidFill>
                    <a:srgbClr val="9933FF"/>
                  </a:solidFill>
                </a:ln>
                <a:solidFill>
                  <a:srgbClr val="9933FF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emp_ID</a:t>
            </a:r>
            <a:r>
              <a:rPr kumimoji="0" lang="en-US" altLang="he-IL" sz="10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he-IL" sz="240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64178779-B193-4270-B3B2-8005E7D02A3D}"/>
              </a:ext>
            </a:extLst>
          </p:cNvPr>
          <p:cNvSpPr/>
          <p:nvPr/>
        </p:nvSpPr>
        <p:spPr>
          <a:xfrm>
            <a:off x="4641560" y="1443065"/>
            <a:ext cx="2291804" cy="9252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600" b="1" i="0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Products</a:t>
            </a:r>
            <a:endParaRPr lang="en-US" altLang="he-IL" sz="1600" b="1" dirty="0">
              <a:solidFill>
                <a:srgbClr val="202124"/>
              </a:solidFill>
              <a:latin typeface="Comic Sans MS" panose="030F0702030302020204" pitchFamily="66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600" i="0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n>
                  <a:solidFill>
                    <a:srgbClr val="FF6600"/>
                  </a:solidFill>
                </a:ln>
                <a:solidFill>
                  <a:srgbClr val="FF66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kumimoji="0" lang="en-US" altLang="he-IL" sz="1600" i="0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, type, </a:t>
            </a:r>
            <a:r>
              <a:rPr kumimoji="0" lang="en-US" altLang="he-IL" sz="1600" i="0" strike="noStrike" cap="none" normalizeH="0" baseline="0" dirty="0">
                <a:ln>
                  <a:solidFill>
                    <a:srgbClr val="9933FF"/>
                  </a:solidFill>
                </a:ln>
                <a:solidFill>
                  <a:srgbClr val="9933FF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Line_ID</a:t>
            </a:r>
            <a:r>
              <a:rPr kumimoji="0" lang="en-US" altLang="he-IL" sz="10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he-IL" sz="240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071FF68E-9E35-4327-9F26-F4BB6D5DE70B}"/>
              </a:ext>
            </a:extLst>
          </p:cNvPr>
          <p:cNvSpPr/>
          <p:nvPr/>
        </p:nvSpPr>
        <p:spPr>
          <a:xfrm>
            <a:off x="8335708" y="1442607"/>
            <a:ext cx="2408491" cy="13491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1600" b="1" dirty="0">
                <a:solidFill>
                  <a:srgbClr val="202124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V</a:t>
            </a:r>
            <a:r>
              <a:rPr kumimoji="0" lang="en-US" altLang="he-IL" sz="1600" b="1" i="0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ehicles</a:t>
            </a:r>
            <a:endParaRPr lang="en-US" altLang="he-IL" sz="1600" b="1" dirty="0">
              <a:solidFill>
                <a:srgbClr val="202124"/>
              </a:solidFill>
              <a:latin typeface="Comic Sans MS" panose="030F0702030302020204" pitchFamily="66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>
                  <a:solidFill>
                    <a:srgbClr val="FF6600"/>
                  </a:solidFill>
                </a:ln>
                <a:solidFill>
                  <a:srgbClr val="FF66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V_ID</a:t>
            </a:r>
            <a:r>
              <a:rPr lang="en-US" sz="1400" dirty="0"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, V_Model, V_Proud_year</a:t>
            </a:r>
            <a:r>
              <a:rPr lang="en-US" sz="1400" dirty="0">
                <a:solidFill>
                  <a:srgbClr val="202124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, Fuel_amount, product_ID, </a:t>
            </a:r>
            <a:r>
              <a:rPr kumimoji="0" lang="en-US" altLang="he-IL" sz="1400" i="0" strike="noStrike" cap="none" normalizeH="0" baseline="0" dirty="0">
                <a:ln>
                  <a:solidFill>
                    <a:srgbClr val="9933FF"/>
                  </a:solidFill>
                </a:ln>
                <a:solidFill>
                  <a:srgbClr val="9933FF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emp_ID</a:t>
            </a:r>
            <a:r>
              <a:rPr kumimoji="0" lang="en-US" altLang="he-IL" sz="9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he-IL" sz="200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B5DD63AE-3C94-428A-8BF5-ED466D3A2779}"/>
              </a:ext>
            </a:extLst>
          </p:cNvPr>
          <p:cNvSpPr/>
          <p:nvPr/>
        </p:nvSpPr>
        <p:spPr>
          <a:xfrm>
            <a:off x="542578" y="5483157"/>
            <a:ext cx="2291804" cy="111344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Orders</a:t>
            </a:r>
            <a:endParaRPr 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>
                <a:ln>
                  <a:solidFill>
                    <a:srgbClr val="FF6600"/>
                  </a:solidFill>
                </a:ln>
                <a:solidFill>
                  <a:srgbClr val="FF66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, cust_ID , </a:t>
            </a:r>
            <a:r>
              <a:rPr lang="en-US" sz="1400" dirty="0">
                <a:ln>
                  <a:solidFill>
                    <a:srgbClr val="9933FF"/>
                  </a:solidFill>
                </a:ln>
                <a:solidFill>
                  <a:srgbClr val="9933FF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cust_ID</a:t>
            </a:r>
            <a:endParaRPr lang="he-IL" sz="1400" dirty="0">
              <a:ln>
                <a:solidFill>
                  <a:srgbClr val="9933FF"/>
                </a:solidFill>
              </a:ln>
              <a:solidFill>
                <a:srgbClr val="9933FF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04B3EEFC-4235-4278-86E8-98EC0BF576E9}"/>
              </a:ext>
            </a:extLst>
          </p:cNvPr>
          <p:cNvSpPr/>
          <p:nvPr/>
        </p:nvSpPr>
        <p:spPr>
          <a:xfrm>
            <a:off x="8340895" y="3116055"/>
            <a:ext cx="2403304" cy="13491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16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Security camera</a:t>
            </a: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n>
                  <a:solidFill>
                    <a:srgbClr val="FF6600"/>
                  </a:solidFill>
                </a:ln>
                <a:solidFill>
                  <a:srgbClr val="FF66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,cam_manufacturer cam_Model, </a:t>
            </a:r>
            <a:r>
              <a:rPr kumimoji="0" lang="en-US" altLang="he-IL" sz="1600" b="0" i="0" u="none" strike="noStrike" cap="none" normalizeH="0" baseline="0" dirty="0">
                <a:ln>
                  <a:solidFill>
                    <a:srgbClr val="9933FF"/>
                  </a:solidFill>
                </a:ln>
                <a:solidFill>
                  <a:srgbClr val="9933FF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cust_ID</a:t>
            </a: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he-IL" sz="1600" b="0" i="0" u="none" strike="noStrike" cap="none" normalizeH="0" baseline="0" dirty="0">
                <a:ln>
                  <a:solidFill>
                    <a:srgbClr val="9933FF"/>
                  </a:solidFill>
                </a:ln>
                <a:solidFill>
                  <a:srgbClr val="9933FF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NOC_name</a:t>
            </a:r>
            <a:endParaRPr kumimoji="0" lang="en-US" altLang="he-IL" sz="2400" b="0" i="0" u="none" strike="noStrike" cap="none" normalizeH="0" baseline="0" dirty="0">
              <a:ln>
                <a:solidFill>
                  <a:srgbClr val="9933FF"/>
                </a:solidFill>
              </a:ln>
              <a:solidFill>
                <a:srgbClr val="9933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5A35F07A-4BE5-4BDF-A9E1-E09EEEA31173}"/>
              </a:ext>
            </a:extLst>
          </p:cNvPr>
          <p:cNvSpPr/>
          <p:nvPr/>
        </p:nvSpPr>
        <p:spPr>
          <a:xfrm>
            <a:off x="4535168" y="5422306"/>
            <a:ext cx="2847997" cy="111344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600" b="1" i="0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Line</a:t>
            </a:r>
            <a:endParaRPr lang="en-US" altLang="he-IL" sz="1600" b="1" dirty="0">
              <a:solidFill>
                <a:srgbClr val="202124"/>
              </a:solidFill>
              <a:latin typeface="Comic Sans MS" panose="030F0702030302020204" pitchFamily="66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400" i="0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n>
                  <a:solidFill>
                    <a:srgbClr val="FF6600"/>
                  </a:solidFill>
                </a:ln>
                <a:solidFill>
                  <a:srgbClr val="FF66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Line_ID,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202124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Product_ID, Quantity,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202124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Start_Date,End_Date,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n>
                  <a:solidFill>
                    <a:srgbClr val="9933FF"/>
                  </a:solidFill>
                </a:ln>
                <a:solidFill>
                  <a:srgbClr val="9933FF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order_ID,</a:t>
            </a:r>
            <a:r>
              <a:rPr lang="en-US" sz="1400" dirty="0">
                <a:ln>
                  <a:solidFill>
                    <a:srgbClr val="FF6600"/>
                  </a:solidFill>
                </a:ln>
                <a:solidFill>
                  <a:srgbClr val="FF66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Product_ID</a:t>
            </a:r>
            <a:endParaRPr kumimoji="0" lang="en-US" altLang="he-IL" sz="1400" i="0" strike="noStrike" cap="none" normalizeH="0" baseline="0" dirty="0">
              <a:ln>
                <a:solidFill>
                  <a:srgbClr val="9933FF"/>
                </a:solidFill>
              </a:ln>
              <a:solidFill>
                <a:srgbClr val="9933FF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0EC8BED7-9FDB-4FEC-8603-78D945FD7984}"/>
              </a:ext>
            </a:extLst>
          </p:cNvPr>
          <p:cNvSpPr/>
          <p:nvPr/>
        </p:nvSpPr>
        <p:spPr>
          <a:xfrm>
            <a:off x="4660233" y="3960090"/>
            <a:ext cx="2291804" cy="9252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600" b="1" i="0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NOC</a:t>
            </a:r>
            <a:endParaRPr lang="en-US" altLang="he-IL" sz="1600" b="1" dirty="0">
              <a:solidFill>
                <a:srgbClr val="202124"/>
              </a:solidFill>
              <a:latin typeface="Comic Sans MS" panose="030F0702030302020204" pitchFamily="66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600" i="0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he-IL" sz="1600" i="0" strike="noStrike" cap="none" normalizeH="0" baseline="0" dirty="0">
                <a:ln>
                  <a:solidFill>
                    <a:srgbClr val="FF6600"/>
                  </a:solidFill>
                </a:ln>
                <a:solidFill>
                  <a:srgbClr val="FF66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Name</a:t>
            </a:r>
            <a:r>
              <a:rPr kumimoji="0" lang="en-US" altLang="he-IL" sz="1600" i="0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, address, </a:t>
            </a:r>
            <a:r>
              <a:rPr kumimoji="0" lang="en-US" altLang="he-IL" sz="1600" i="0" strike="noStrike" cap="none" normalizeH="0" baseline="0" dirty="0">
                <a:ln>
                  <a:solidFill>
                    <a:srgbClr val="9933FF"/>
                  </a:solidFill>
                </a:ln>
                <a:solidFill>
                  <a:srgbClr val="9933FF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company_ID</a:t>
            </a:r>
            <a:r>
              <a:rPr kumimoji="0" lang="en-US" altLang="he-IL" sz="10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he-IL" sz="240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מלבן: פינות מעוגלות 38">
            <a:extLst>
              <a:ext uri="{FF2B5EF4-FFF2-40B4-BE49-F238E27FC236}">
                <a16:creationId xmlns:a16="http://schemas.microsoft.com/office/drawing/2014/main" id="{0089E37D-73F2-45E2-99DC-B9E2345B8124}"/>
              </a:ext>
            </a:extLst>
          </p:cNvPr>
          <p:cNvSpPr/>
          <p:nvPr/>
        </p:nvSpPr>
        <p:spPr>
          <a:xfrm>
            <a:off x="8335708" y="4939529"/>
            <a:ext cx="2403303" cy="139051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Emp_NOC</a:t>
            </a:r>
            <a:endParaRPr 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1400" dirty="0">
                <a:ln>
                  <a:solidFill>
                    <a:srgbClr val="FF6600"/>
                  </a:solidFill>
                </a:ln>
                <a:solidFill>
                  <a:srgbClr val="FF6600"/>
                </a:solidFill>
                <a:latin typeface="Comic Sans MS" panose="030F0702030302020204" pitchFamily="66" charset="0"/>
              </a:rPr>
              <a:t>emp_</a:t>
            </a:r>
            <a:r>
              <a:rPr lang="en-US" sz="1400" dirty="0">
                <a:ln>
                  <a:solidFill>
                    <a:srgbClr val="FF6600"/>
                  </a:solidFill>
                </a:ln>
                <a:solidFill>
                  <a:srgbClr val="FF66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202124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, NOC_Name, Shift_Date, Start_Time,End_Time </a:t>
            </a:r>
            <a:r>
              <a:rPr kumimoji="0" lang="en-US" altLang="he-IL" sz="1400" i="0" strike="noStrike" cap="none" normalizeH="0" baseline="0" dirty="0">
                <a:ln>
                  <a:solidFill>
                    <a:srgbClr val="9933FF"/>
                  </a:solidFill>
                </a:ln>
                <a:solidFill>
                  <a:srgbClr val="9933FF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Courier New" panose="02070309020205020404" pitchFamily="49" charset="0"/>
              </a:rPr>
              <a:t>emp_ID</a:t>
            </a:r>
            <a:r>
              <a:rPr kumimoji="0" lang="en-US" altLang="he-IL" sz="9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he-IL" sz="1400" dirty="0">
                <a:ln>
                  <a:solidFill>
                    <a:srgbClr val="9933FF"/>
                  </a:solidFill>
                </a:ln>
                <a:solidFill>
                  <a:srgbClr val="9933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, NOC_Name</a:t>
            </a:r>
          </a:p>
          <a:p>
            <a:pPr algn="ctr"/>
            <a:endParaRPr lang="he-IL" sz="1400" dirty="0">
              <a:ln>
                <a:solidFill>
                  <a:srgbClr val="9933FF"/>
                </a:solidFill>
              </a:ln>
              <a:solidFill>
                <a:srgbClr val="9933FF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762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4C5769-E723-4A1E-B4F6-F6BB27AE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78380D-0E99-4278-9939-702074B8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A92D53-A461-451B-87E6-8746F6FC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03ABC2-0D2A-42E5-9778-D9E8DBB54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32EA365F-87EB-411B-A9D5-BF6FE9AE1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99" y="792424"/>
            <a:ext cx="10744200" cy="6030064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D8DF5CA0-E393-48A3-B55C-C098FFE7D42B}"/>
              </a:ext>
            </a:extLst>
          </p:cNvPr>
          <p:cNvSpPr txBox="1"/>
          <p:nvPr/>
        </p:nvSpPr>
        <p:spPr>
          <a:xfrm>
            <a:off x="907646" y="0"/>
            <a:ext cx="1037670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204925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4C5769-E723-4A1E-B4F6-F6BB27AE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78380D-0E99-4278-9939-702074B8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A92D53-A461-451B-87E6-8746F6FC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03ABC2-0D2A-42E5-9778-D9E8DBB54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4AA5877E-C718-4F18-91C8-AF872ECF5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08" y="0"/>
            <a:ext cx="7439947" cy="6858000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5913D6DF-D0FA-41E1-9E1D-2BB633E4BED7}"/>
              </a:ext>
            </a:extLst>
          </p:cNvPr>
          <p:cNvSpPr txBox="1"/>
          <p:nvPr/>
        </p:nvSpPr>
        <p:spPr>
          <a:xfrm>
            <a:off x="8296868" y="1435092"/>
            <a:ext cx="3709402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Ph</a:t>
            </a:r>
            <a:r>
              <a:rPr lang="en-US" sz="6600" b="1" dirty="0">
                <a:ln w="1905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ysica</a:t>
            </a:r>
            <a:r>
              <a:rPr lang="en-US" sz="6600" b="1" dirty="0">
                <a:ln w="1905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endParaRPr lang="en-US" sz="6600" b="1" dirty="0">
              <a:ln w="1905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6600" b="1" dirty="0">
                <a:ln w="1905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384800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02FEF83-FB23-4CE7-B5B7-BA28735A2530}"/>
              </a:ext>
            </a:extLst>
          </p:cNvPr>
          <p:cNvSpPr txBox="1"/>
          <p:nvPr/>
        </p:nvSpPr>
        <p:spPr>
          <a:xfrm>
            <a:off x="907647" y="595631"/>
            <a:ext cx="1037670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SQL code - creation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531B4D8-8B91-4C27-B4AD-9D74B731A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04" y="2661544"/>
            <a:ext cx="3028950" cy="299085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DB4128B-5177-4A04-A2F7-7D1DBA1691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3454" y="2623607"/>
            <a:ext cx="75819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53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סוג עץ">
  <a:themeElements>
    <a:clrScheme name="גווני אפור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סוג עץ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סוג עץ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4813</TotalTime>
  <Words>1678</Words>
  <Application>Microsoft Office PowerPoint</Application>
  <PresentationFormat>מסך רחב</PresentationFormat>
  <Paragraphs>257</Paragraphs>
  <Slides>46</Slides>
  <Notes>0</Notes>
  <HiddenSlides>6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46</vt:i4>
      </vt:variant>
    </vt:vector>
  </HeadingPairs>
  <TitlesOfParts>
    <vt:vector size="54" baseType="lpstr">
      <vt:lpstr>Arial</vt:lpstr>
      <vt:lpstr>Bookman Old Style</vt:lpstr>
      <vt:lpstr>Calibri</vt:lpstr>
      <vt:lpstr>Century Gothic</vt:lpstr>
      <vt:lpstr>Comic Sans MS</vt:lpstr>
      <vt:lpstr>Rockwell Extra Bold</vt:lpstr>
      <vt:lpstr>Wingdings</vt:lpstr>
      <vt:lpstr>סוג עץ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Customer Queries</vt:lpstr>
      <vt:lpstr>מצגת של PowerPoint‏</vt:lpstr>
      <vt:lpstr>Solution- Querie 1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Queries Employees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Lital Seyag</dc:creator>
  <cp:lastModifiedBy>Lital Seyag</cp:lastModifiedBy>
  <cp:revision>141</cp:revision>
  <dcterms:created xsi:type="dcterms:W3CDTF">2021-05-23T07:53:59Z</dcterms:created>
  <dcterms:modified xsi:type="dcterms:W3CDTF">2021-06-03T19:14:30Z</dcterms:modified>
</cp:coreProperties>
</file>