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8"/>
  </p:notesMasterIdLst>
  <p:sldIdLst>
    <p:sldId id="256" r:id="rId4"/>
    <p:sldId id="257" r:id="rId5"/>
    <p:sldId id="303" r:id="rId6"/>
    <p:sldId id="285" r:id="rId7"/>
    <p:sldId id="286" r:id="rId9"/>
    <p:sldId id="261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81" r:id="rId21"/>
    <p:sldId id="282" r:id="rId22"/>
    <p:sldId id="277" r:id="rId23"/>
    <p:sldId id="278" r:id="rId24"/>
  </p:sldIdLst>
  <p:sldSz cx="12192000" cy="6858000"/>
  <p:notesSz cx="7104380" cy="1023493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Franklin Gothic Medium" panose="020B060302010202020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24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711" y="1279366"/>
            <a:ext cx="6140958" cy="34542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38" y="4925560"/>
            <a:ext cx="5683504" cy="40300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171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3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F9B3BD-4712-4F2C-B5BB-D8A5FFF6F0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197600" y="3938588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633401-651D-44D7-B325-C8230E42D35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3938588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3938588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633401-651D-44D7-B325-C8230E42D35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5F9B3BD-4712-4F2C-B5BB-D8A5FFF6F0D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197600" y="3938588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633401-651D-44D7-B325-C8230E42D35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3938588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3938588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633401-651D-44D7-B325-C8230E42D35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9D9C70D-B7C8-466D-B87C-22D855EF72C6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0F9045BA-9AC9-4435-A9A0-D822685BA71C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7.png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7.xml"/><Relationship Id="rId5" Type="http://schemas.openxmlformats.org/officeDocument/2006/relationships/image" Target="../media/image20.png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8.xml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4.png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8.png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63"/>
          <p:cNvGrpSpPr/>
          <p:nvPr/>
        </p:nvGrpSpPr>
        <p:grpSpPr>
          <a:xfrm>
            <a:off x="1166813" y="404813"/>
            <a:ext cx="2819400" cy="3352800"/>
            <a:chOff x="273050" y="1479787"/>
            <a:chExt cx="2819400" cy="3352800"/>
          </a:xfrm>
        </p:grpSpPr>
        <p:grpSp>
          <p:nvGrpSpPr>
            <p:cNvPr id="2050" name="Group 151"/>
            <p:cNvGrpSpPr/>
            <p:nvPr/>
          </p:nvGrpSpPr>
          <p:grpSpPr>
            <a:xfrm>
              <a:off x="273050" y="1479787"/>
              <a:ext cx="2819400" cy="3352800"/>
              <a:chOff x="3312" y="480"/>
              <a:chExt cx="2160" cy="2112"/>
            </a:xfrm>
          </p:grpSpPr>
          <p:sp>
            <p:nvSpPr>
              <p:cNvPr id="2051" name="Rectangle 152"/>
              <p:cNvSpPr/>
              <p:nvPr/>
            </p:nvSpPr>
            <p:spPr>
              <a:xfrm>
                <a:off x="3312" y="480"/>
                <a:ext cx="2160" cy="2112"/>
              </a:xfrm>
              <a:prstGeom prst="rect">
                <a:avLst/>
              </a:prstGeom>
              <a:noFill/>
              <a:ln w="57150" cap="flat" cmpd="thinThick">
                <a:solidFill>
                  <a:srgbClr val="33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</a:pPr>
                <a:endParaRPr lang="zh-CN" altLang="en-US" sz="2800" b="1" dirty="0">
                  <a:solidFill>
                    <a:srgbClr val="990033"/>
                  </a:solidFill>
                  <a:latin typeface="隶书" panose="02010509060101010101" pitchFamily="49" charset="-122"/>
                  <a:ea typeface="微软雅黑" panose="020B0503020204020204" charset="-122"/>
                </a:endParaRPr>
              </a:p>
            </p:txBody>
          </p:sp>
          <p:sp>
            <p:nvSpPr>
              <p:cNvPr id="2052" name="Line 153"/>
              <p:cNvSpPr/>
              <p:nvPr/>
            </p:nvSpPr>
            <p:spPr>
              <a:xfrm>
                <a:off x="3312" y="768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53" name="Line 154"/>
              <p:cNvSpPr/>
              <p:nvPr/>
            </p:nvSpPr>
            <p:spPr>
              <a:xfrm>
                <a:off x="4896" y="480"/>
                <a:ext cx="0" cy="21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054" name="Group 155"/>
            <p:cNvGrpSpPr/>
            <p:nvPr/>
          </p:nvGrpSpPr>
          <p:grpSpPr>
            <a:xfrm>
              <a:off x="462315" y="1479787"/>
              <a:ext cx="1550670" cy="461963"/>
              <a:chOff x="3457" y="480"/>
              <a:chExt cx="1188" cy="291"/>
            </a:xfrm>
          </p:grpSpPr>
          <p:sp>
            <p:nvSpPr>
              <p:cNvPr id="2055" name="Text Box 156"/>
              <p:cNvSpPr txBox="1"/>
              <p:nvPr/>
            </p:nvSpPr>
            <p:spPr>
              <a:xfrm>
                <a:off x="3457" y="480"/>
                <a:ext cx="29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A</a:t>
                </a:r>
                <a:endPara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56" name="Text Box 157"/>
              <p:cNvSpPr txBox="1"/>
              <p:nvPr/>
            </p:nvSpPr>
            <p:spPr>
              <a:xfrm>
                <a:off x="3907" y="480"/>
                <a:ext cx="29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B</a:t>
                </a:r>
                <a:endPara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57" name="Text Box 158"/>
              <p:cNvSpPr txBox="1"/>
              <p:nvPr/>
            </p:nvSpPr>
            <p:spPr>
              <a:xfrm>
                <a:off x="4346" y="480"/>
                <a:ext cx="29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C</a:t>
                </a:r>
                <a:endPara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2058" name="Text Box 159"/>
            <p:cNvSpPr txBox="1"/>
            <p:nvPr/>
          </p:nvSpPr>
          <p:spPr>
            <a:xfrm>
              <a:off x="2518128" y="1479787"/>
              <a:ext cx="38985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F</a:t>
              </a:r>
              <a:endPara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2059" name="Group 160"/>
            <p:cNvGrpSpPr/>
            <p:nvPr/>
          </p:nvGrpSpPr>
          <p:grpSpPr>
            <a:xfrm>
              <a:off x="492337" y="1860787"/>
              <a:ext cx="1527175" cy="461963"/>
              <a:chOff x="3480" y="777"/>
              <a:chExt cx="1170" cy="291"/>
            </a:xfrm>
          </p:grpSpPr>
          <p:sp>
            <p:nvSpPr>
              <p:cNvPr id="2060" name="Text Box 161"/>
              <p:cNvSpPr txBox="1"/>
              <p:nvPr/>
            </p:nvSpPr>
            <p:spPr>
              <a:xfrm>
                <a:off x="3480" y="777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61" name="Text Box 162"/>
              <p:cNvSpPr txBox="1"/>
              <p:nvPr/>
            </p:nvSpPr>
            <p:spPr>
              <a:xfrm>
                <a:off x="3924" y="777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62" name="Text Box 163"/>
              <p:cNvSpPr txBox="1"/>
              <p:nvPr/>
            </p:nvSpPr>
            <p:spPr>
              <a:xfrm>
                <a:off x="4391" y="777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63" name="Group 164"/>
            <p:cNvGrpSpPr/>
            <p:nvPr/>
          </p:nvGrpSpPr>
          <p:grpSpPr>
            <a:xfrm>
              <a:off x="492337" y="2190987"/>
              <a:ext cx="1527175" cy="476250"/>
              <a:chOff x="3480" y="960"/>
              <a:chExt cx="1170" cy="300"/>
            </a:xfrm>
          </p:grpSpPr>
          <p:sp>
            <p:nvSpPr>
              <p:cNvPr id="2064" name="Text Box 165"/>
              <p:cNvSpPr txBox="1"/>
              <p:nvPr/>
            </p:nvSpPr>
            <p:spPr>
              <a:xfrm>
                <a:off x="3480" y="960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65" name="Text Box 166"/>
              <p:cNvSpPr txBox="1"/>
              <p:nvPr/>
            </p:nvSpPr>
            <p:spPr>
              <a:xfrm>
                <a:off x="3924" y="96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66" name="Text Box 167"/>
              <p:cNvSpPr txBox="1"/>
              <p:nvPr/>
            </p:nvSpPr>
            <p:spPr>
              <a:xfrm>
                <a:off x="4391" y="960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67" name="Group 168"/>
            <p:cNvGrpSpPr/>
            <p:nvPr/>
          </p:nvGrpSpPr>
          <p:grpSpPr>
            <a:xfrm>
              <a:off x="492337" y="2546587"/>
              <a:ext cx="1527175" cy="476250"/>
              <a:chOff x="3480" y="1200"/>
              <a:chExt cx="1170" cy="300"/>
            </a:xfrm>
          </p:grpSpPr>
          <p:sp>
            <p:nvSpPr>
              <p:cNvPr id="2068" name="Text Box 169"/>
              <p:cNvSpPr txBox="1"/>
              <p:nvPr/>
            </p:nvSpPr>
            <p:spPr>
              <a:xfrm>
                <a:off x="3480" y="1200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69" name="Text Box 170"/>
              <p:cNvSpPr txBox="1"/>
              <p:nvPr/>
            </p:nvSpPr>
            <p:spPr>
              <a:xfrm>
                <a:off x="4391" y="1200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70" name="Text Box 171"/>
              <p:cNvSpPr txBox="1"/>
              <p:nvPr/>
            </p:nvSpPr>
            <p:spPr>
              <a:xfrm>
                <a:off x="3924" y="120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71" name="Group 172"/>
            <p:cNvGrpSpPr/>
            <p:nvPr/>
          </p:nvGrpSpPr>
          <p:grpSpPr>
            <a:xfrm>
              <a:off x="492337" y="2927587"/>
              <a:ext cx="1527175" cy="461963"/>
              <a:chOff x="3480" y="1449"/>
              <a:chExt cx="1170" cy="291"/>
            </a:xfrm>
          </p:grpSpPr>
          <p:sp>
            <p:nvSpPr>
              <p:cNvPr id="2072" name="Text Box 173"/>
              <p:cNvSpPr txBox="1"/>
              <p:nvPr/>
            </p:nvSpPr>
            <p:spPr>
              <a:xfrm>
                <a:off x="3480" y="144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73" name="Text Box 174"/>
              <p:cNvSpPr txBox="1"/>
              <p:nvPr/>
            </p:nvSpPr>
            <p:spPr>
              <a:xfrm>
                <a:off x="4391" y="144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74" name="Text Box 175"/>
              <p:cNvSpPr txBox="1"/>
              <p:nvPr/>
            </p:nvSpPr>
            <p:spPr>
              <a:xfrm>
                <a:off x="3910" y="144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2075" name="Text Box 176"/>
            <p:cNvSpPr txBox="1"/>
            <p:nvPr/>
          </p:nvSpPr>
          <p:spPr>
            <a:xfrm>
              <a:off x="2548149" y="1862375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76" name="Text Box 177"/>
            <p:cNvSpPr txBox="1"/>
            <p:nvPr/>
          </p:nvSpPr>
          <p:spPr>
            <a:xfrm>
              <a:off x="2549786" y="2547232"/>
              <a:ext cx="33528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2077" name="Group 179"/>
            <p:cNvGrpSpPr/>
            <p:nvPr/>
          </p:nvGrpSpPr>
          <p:grpSpPr>
            <a:xfrm>
              <a:off x="488264" y="3314030"/>
              <a:ext cx="1527175" cy="461963"/>
              <a:chOff x="3480" y="1689"/>
              <a:chExt cx="1170" cy="291"/>
            </a:xfrm>
          </p:grpSpPr>
          <p:sp>
            <p:nvSpPr>
              <p:cNvPr id="2078" name="Text Box 180"/>
              <p:cNvSpPr txBox="1"/>
              <p:nvPr/>
            </p:nvSpPr>
            <p:spPr>
              <a:xfrm>
                <a:off x="3480" y="168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79" name="Text Box 181"/>
              <p:cNvSpPr txBox="1"/>
              <p:nvPr/>
            </p:nvSpPr>
            <p:spPr>
              <a:xfrm>
                <a:off x="4391" y="168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80" name="Text Box 182"/>
              <p:cNvSpPr txBox="1"/>
              <p:nvPr/>
            </p:nvSpPr>
            <p:spPr>
              <a:xfrm>
                <a:off x="3910" y="1689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81" name="Group 183"/>
            <p:cNvGrpSpPr/>
            <p:nvPr/>
          </p:nvGrpSpPr>
          <p:grpSpPr>
            <a:xfrm>
              <a:off x="477822" y="3644230"/>
              <a:ext cx="1527175" cy="461963"/>
              <a:chOff x="3480" y="1881"/>
              <a:chExt cx="1170" cy="291"/>
            </a:xfrm>
          </p:grpSpPr>
          <p:sp>
            <p:nvSpPr>
              <p:cNvPr id="2082" name="Text Box 184"/>
              <p:cNvSpPr txBox="1"/>
              <p:nvPr/>
            </p:nvSpPr>
            <p:spPr>
              <a:xfrm>
                <a:off x="3480" y="1881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83" name="Text Box 185"/>
              <p:cNvSpPr txBox="1"/>
              <p:nvPr/>
            </p:nvSpPr>
            <p:spPr>
              <a:xfrm>
                <a:off x="4391" y="1881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84" name="Text Box 186"/>
              <p:cNvSpPr txBox="1"/>
              <p:nvPr/>
            </p:nvSpPr>
            <p:spPr>
              <a:xfrm>
                <a:off x="3910" y="1881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85" name="Group 187"/>
            <p:cNvGrpSpPr/>
            <p:nvPr/>
          </p:nvGrpSpPr>
          <p:grpSpPr>
            <a:xfrm>
              <a:off x="477822" y="3963318"/>
              <a:ext cx="1527175" cy="461963"/>
              <a:chOff x="3480" y="2073"/>
              <a:chExt cx="1170" cy="291"/>
            </a:xfrm>
          </p:grpSpPr>
          <p:sp>
            <p:nvSpPr>
              <p:cNvPr id="2086" name="Text Box 188"/>
              <p:cNvSpPr txBox="1"/>
              <p:nvPr/>
            </p:nvSpPr>
            <p:spPr>
              <a:xfrm>
                <a:off x="3480" y="2073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87" name="Text Box 189"/>
              <p:cNvSpPr txBox="1"/>
              <p:nvPr/>
            </p:nvSpPr>
            <p:spPr>
              <a:xfrm>
                <a:off x="4391" y="2073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88" name="Text Box 190"/>
              <p:cNvSpPr txBox="1"/>
              <p:nvPr/>
            </p:nvSpPr>
            <p:spPr>
              <a:xfrm>
                <a:off x="3910" y="2073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089" name="Group 191"/>
            <p:cNvGrpSpPr/>
            <p:nvPr/>
          </p:nvGrpSpPr>
          <p:grpSpPr>
            <a:xfrm>
              <a:off x="477822" y="4318918"/>
              <a:ext cx="1527175" cy="461963"/>
              <a:chOff x="3480" y="2217"/>
              <a:chExt cx="1170" cy="291"/>
            </a:xfrm>
          </p:grpSpPr>
          <p:sp>
            <p:nvSpPr>
              <p:cNvPr id="2090" name="Text Box 192"/>
              <p:cNvSpPr txBox="1"/>
              <p:nvPr/>
            </p:nvSpPr>
            <p:spPr>
              <a:xfrm>
                <a:off x="3480" y="2217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91" name="Text Box 193"/>
              <p:cNvSpPr txBox="1"/>
              <p:nvPr/>
            </p:nvSpPr>
            <p:spPr>
              <a:xfrm>
                <a:off x="4391" y="2217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2092" name="Text Box 194"/>
              <p:cNvSpPr txBox="1"/>
              <p:nvPr/>
            </p:nvSpPr>
            <p:spPr>
              <a:xfrm>
                <a:off x="3912" y="2217"/>
                <a:ext cx="259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buClrTx/>
                </a:pP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zh-CN" alt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  <p:sp>
          <p:nvSpPr>
            <p:cNvPr id="2093" name="Text Box 195"/>
            <p:cNvSpPr txBox="1"/>
            <p:nvPr/>
          </p:nvSpPr>
          <p:spPr>
            <a:xfrm>
              <a:off x="2527440" y="3314675"/>
              <a:ext cx="33528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94" name="Text Box 196"/>
            <p:cNvSpPr txBox="1"/>
            <p:nvPr/>
          </p:nvSpPr>
          <p:spPr>
            <a:xfrm>
              <a:off x="2541798" y="3962375"/>
              <a:ext cx="33528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95" name="Text Box 197"/>
            <p:cNvSpPr txBox="1"/>
            <p:nvPr/>
          </p:nvSpPr>
          <p:spPr>
            <a:xfrm>
              <a:off x="2540161" y="3637880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96" name="Text Box 198"/>
            <p:cNvSpPr txBox="1"/>
            <p:nvPr/>
          </p:nvSpPr>
          <p:spPr>
            <a:xfrm>
              <a:off x="2544077" y="4330030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97" name="Text Box 199"/>
            <p:cNvSpPr txBox="1"/>
            <p:nvPr/>
          </p:nvSpPr>
          <p:spPr>
            <a:xfrm>
              <a:off x="2569739" y="2205592"/>
              <a:ext cx="33855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2098" name="Text Box 200"/>
            <p:cNvSpPr txBox="1"/>
            <p:nvPr/>
          </p:nvSpPr>
          <p:spPr>
            <a:xfrm>
              <a:off x="2549786" y="2898070"/>
              <a:ext cx="33528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p>
              <a:pPr algn="ctr">
                <a:buClrTx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</p:grp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80163" y="866775"/>
          <a:ext cx="488632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68500" imgH="482600" progId="Equation.KSEE3">
                  <p:embed/>
                </p:oleObj>
              </mc:Choice>
              <mc:Fallback>
                <p:oleObj name="" r:id="rId1" imgW="1968500" imgH="482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80163" y="866775"/>
                        <a:ext cx="4886325" cy="1198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7813" y="2035175"/>
          <a:ext cx="45402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828800" imgH="825500" progId="Equation.KSEE3">
                  <p:embed/>
                </p:oleObj>
              </mc:Choice>
              <mc:Fallback>
                <p:oleObj name="" r:id="rId3" imgW="1828800" imgH="8255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7813" y="2035175"/>
                        <a:ext cx="4540250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67"/>
          <p:cNvGrpSpPr/>
          <p:nvPr/>
        </p:nvGrpSpPr>
        <p:grpSpPr>
          <a:xfrm>
            <a:off x="6472238" y="4759325"/>
            <a:ext cx="2743200" cy="1447800"/>
            <a:chOff x="336" y="2976"/>
            <a:chExt cx="1728" cy="912"/>
          </a:xfrm>
        </p:grpSpPr>
        <p:sp>
          <p:nvSpPr>
            <p:cNvPr id="2102" name="Line 68"/>
            <p:cNvSpPr/>
            <p:nvPr/>
          </p:nvSpPr>
          <p:spPr>
            <a:xfrm>
              <a:off x="528" y="3552"/>
              <a:ext cx="15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03" name="Group 69"/>
            <p:cNvGrpSpPr/>
            <p:nvPr/>
          </p:nvGrpSpPr>
          <p:grpSpPr>
            <a:xfrm>
              <a:off x="336" y="2976"/>
              <a:ext cx="1728" cy="912"/>
              <a:chOff x="336" y="2976"/>
              <a:chExt cx="1728" cy="912"/>
            </a:xfrm>
          </p:grpSpPr>
          <p:sp>
            <p:nvSpPr>
              <p:cNvPr id="2104" name="Rectangle 70"/>
              <p:cNvSpPr/>
              <p:nvPr/>
            </p:nvSpPr>
            <p:spPr>
              <a:xfrm>
                <a:off x="528" y="3216"/>
                <a:ext cx="1536" cy="67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algn="ctr">
                  <a:buClrTx/>
                </a:pPr>
                <a:endParaRPr lang="zh-CN" altLang="en-US" sz="2800" b="1" dirty="0">
                  <a:solidFill>
                    <a:srgbClr val="990033"/>
                  </a:solidFill>
                  <a:latin typeface="隶书" panose="02010509060101010101" pitchFamily="49" charset="-122"/>
                  <a:ea typeface="微软雅黑" panose="020B0503020204020204" charset="-122"/>
                </a:endParaRPr>
              </a:p>
            </p:txBody>
          </p:sp>
          <p:sp>
            <p:nvSpPr>
              <p:cNvPr id="2105" name="Line 71"/>
              <p:cNvSpPr/>
              <p:nvPr/>
            </p:nvSpPr>
            <p:spPr>
              <a:xfrm>
                <a:off x="912" y="3216"/>
                <a:ext cx="0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6" name="Line 72"/>
              <p:cNvSpPr/>
              <p:nvPr/>
            </p:nvSpPr>
            <p:spPr>
              <a:xfrm>
                <a:off x="1296" y="3216"/>
                <a:ext cx="0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7" name="Line 73"/>
              <p:cNvSpPr/>
              <p:nvPr/>
            </p:nvSpPr>
            <p:spPr>
              <a:xfrm>
                <a:off x="1680" y="3216"/>
                <a:ext cx="0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8" name="Line 74"/>
              <p:cNvSpPr/>
              <p:nvPr/>
            </p:nvSpPr>
            <p:spPr>
              <a:xfrm>
                <a:off x="336" y="2976"/>
                <a:ext cx="192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2" name="Text Box 84"/>
          <p:cNvSpPr txBox="1"/>
          <p:nvPr/>
        </p:nvSpPr>
        <p:spPr>
          <a:xfrm>
            <a:off x="6303963" y="48355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endParaRPr lang="en-US" altLang="zh-CN" sz="3600" b="1" i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3" name="Text Box 85"/>
          <p:cNvSpPr txBox="1"/>
          <p:nvPr/>
        </p:nvSpPr>
        <p:spPr>
          <a:xfrm>
            <a:off x="6480175" y="4530725"/>
            <a:ext cx="590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BC</a:t>
            </a:r>
            <a:endParaRPr lang="en-US" altLang="zh-CN" sz="3600" b="1" i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4" name="Text Box 86"/>
          <p:cNvSpPr txBox="1"/>
          <p:nvPr/>
        </p:nvSpPr>
        <p:spPr>
          <a:xfrm>
            <a:off x="6396038" y="5140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5" name="Text Box 87"/>
          <p:cNvSpPr txBox="1"/>
          <p:nvPr/>
        </p:nvSpPr>
        <p:spPr>
          <a:xfrm>
            <a:off x="6396038" y="56737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6" name="Text Box 92"/>
          <p:cNvSpPr txBox="1"/>
          <p:nvPr/>
        </p:nvSpPr>
        <p:spPr>
          <a:xfrm>
            <a:off x="6777038" y="4759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00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7" name="Text Box 93"/>
          <p:cNvSpPr txBox="1"/>
          <p:nvPr/>
        </p:nvSpPr>
        <p:spPr>
          <a:xfrm>
            <a:off x="7386638" y="4759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01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8" name="Text Box 94"/>
          <p:cNvSpPr txBox="1"/>
          <p:nvPr/>
        </p:nvSpPr>
        <p:spPr>
          <a:xfrm>
            <a:off x="7996238" y="4759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11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49" name="Text Box 95"/>
          <p:cNvSpPr txBox="1"/>
          <p:nvPr/>
        </p:nvSpPr>
        <p:spPr>
          <a:xfrm>
            <a:off x="8605838" y="4759325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10</a:t>
            </a:r>
            <a:endParaRPr lang="zh-CN" altLang="en-US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0" name="Text Box 100"/>
          <p:cNvSpPr txBox="1"/>
          <p:nvPr/>
        </p:nvSpPr>
        <p:spPr>
          <a:xfrm>
            <a:off x="6878638" y="51387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1" name="Text Box 101"/>
          <p:cNvSpPr txBox="1"/>
          <p:nvPr/>
        </p:nvSpPr>
        <p:spPr>
          <a:xfrm>
            <a:off x="7481888" y="51387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2" name="Text Box 102"/>
          <p:cNvSpPr txBox="1"/>
          <p:nvPr/>
        </p:nvSpPr>
        <p:spPr>
          <a:xfrm>
            <a:off x="8701088" y="51387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3" name="Text Box 103"/>
          <p:cNvSpPr txBox="1"/>
          <p:nvPr/>
        </p:nvSpPr>
        <p:spPr>
          <a:xfrm>
            <a:off x="8091488" y="51387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4" name="Text Box 104"/>
          <p:cNvSpPr txBox="1"/>
          <p:nvPr/>
        </p:nvSpPr>
        <p:spPr>
          <a:xfrm>
            <a:off x="6878638" y="56721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5" name="Text Box 105"/>
          <p:cNvSpPr txBox="1"/>
          <p:nvPr/>
        </p:nvSpPr>
        <p:spPr>
          <a:xfrm>
            <a:off x="7481888" y="56721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6" name="Text Box 106"/>
          <p:cNvSpPr txBox="1"/>
          <p:nvPr/>
        </p:nvSpPr>
        <p:spPr>
          <a:xfrm>
            <a:off x="8701088" y="56721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0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7" name="Text Box 107"/>
          <p:cNvSpPr txBox="1"/>
          <p:nvPr/>
        </p:nvSpPr>
        <p:spPr>
          <a:xfrm>
            <a:off x="8097838" y="5672138"/>
            <a:ext cx="4127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ctr">
              <a:buClrTx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charset="-122"/>
              </a:rPr>
              <a:t>1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58" name="椭圆 57"/>
          <p:cNvSpPr/>
          <p:nvPr/>
        </p:nvSpPr>
        <p:spPr>
          <a:xfrm flipV="1">
            <a:off x="7505700" y="5140325"/>
            <a:ext cx="387350" cy="496888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59" name="椭圆 58"/>
          <p:cNvSpPr/>
          <p:nvPr/>
        </p:nvSpPr>
        <p:spPr>
          <a:xfrm flipV="1">
            <a:off x="8701088" y="5175250"/>
            <a:ext cx="388938" cy="4984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0" name="椭圆 59"/>
          <p:cNvSpPr/>
          <p:nvPr/>
        </p:nvSpPr>
        <p:spPr>
          <a:xfrm flipV="1">
            <a:off x="6878638" y="5708650"/>
            <a:ext cx="388938" cy="4984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  <p:sp>
        <p:nvSpPr>
          <p:cNvPr id="61" name="椭圆 60"/>
          <p:cNvSpPr/>
          <p:nvPr/>
        </p:nvSpPr>
        <p:spPr>
          <a:xfrm flipV="1">
            <a:off x="8121650" y="5708650"/>
            <a:ext cx="387350" cy="498475"/>
          </a:xfrm>
          <a:prstGeom prst="ellipse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bldLvl="0" animBg="1"/>
      <p:bldP spid="59" grpId="0" bldLvl="0" animBg="1"/>
      <p:bldP spid="60" grpId="0" bldLvl="0" animBg="1"/>
      <p:bldP spid="6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2349500"/>
            <a:ext cx="11161713" cy="2971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149" name="Object 5"/>
          <p:cNvGraphicFramePr>
            <a:graphicFrameLocks noChangeAspect="1"/>
          </p:cNvGraphicFramePr>
          <p:nvPr>
            <p:ph sz="half" idx="1" hasCustomPrompt="1"/>
          </p:nvPr>
        </p:nvGraphicFramePr>
        <p:xfrm>
          <a:off x="2063750" y="5537200"/>
          <a:ext cx="33845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1548765" imgH="254000" progId="Equation.3">
                  <p:embed/>
                </p:oleObj>
              </mc:Choice>
              <mc:Fallback>
                <p:oleObj name="" r:id="rId2" imgW="1548765" imgH="254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5537200"/>
                        <a:ext cx="3384550" cy="5556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7"/>
          <p:cNvGrpSpPr/>
          <p:nvPr/>
        </p:nvGrpSpPr>
        <p:grpSpPr>
          <a:xfrm>
            <a:off x="5735638" y="4797425"/>
            <a:ext cx="360362" cy="371476"/>
            <a:chOff x="2744" y="3339"/>
            <a:chExt cx="227" cy="234"/>
          </a:xfrm>
        </p:grpSpPr>
        <p:sp>
          <p:nvSpPr>
            <p:cNvPr id="3102" name="Text Box 8"/>
            <p:cNvSpPr txBox="1"/>
            <p:nvPr/>
          </p:nvSpPr>
          <p:spPr>
            <a:xfrm>
              <a:off x="2744" y="3339"/>
              <a:ext cx="227" cy="23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65000"/>
                </a:lnSpc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FF66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sz="28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03" name="Line 9"/>
            <p:cNvSpPr/>
            <p:nvPr/>
          </p:nvSpPr>
          <p:spPr>
            <a:xfrm>
              <a:off x="2789" y="3339"/>
              <a:ext cx="182" cy="0"/>
            </a:xfrm>
            <a:prstGeom prst="line">
              <a:avLst/>
            </a:prstGeom>
            <a:ln w="38100" cap="flat" cmpd="sng">
              <a:solidFill>
                <a:srgbClr val="FF66CC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54" name="Line 10"/>
          <p:cNvSpPr/>
          <p:nvPr/>
        </p:nvSpPr>
        <p:spPr>
          <a:xfrm>
            <a:off x="6096000" y="4868863"/>
            <a:ext cx="863600" cy="0"/>
          </a:xfrm>
          <a:prstGeom prst="line">
            <a:avLst/>
          </a:prstGeom>
          <a:ln w="3810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5" name="Text Box 11"/>
          <p:cNvSpPr txBox="1"/>
          <p:nvPr/>
        </p:nvSpPr>
        <p:spPr>
          <a:xfrm>
            <a:off x="6527800" y="4652963"/>
            <a:ext cx="371475" cy="291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156" name="Group 12"/>
          <p:cNvGrpSpPr/>
          <p:nvPr/>
        </p:nvGrpSpPr>
        <p:grpSpPr>
          <a:xfrm>
            <a:off x="6959600" y="2781300"/>
            <a:ext cx="2160588" cy="2592388"/>
            <a:chOff x="3152" y="1661"/>
            <a:chExt cx="862" cy="1633"/>
          </a:xfrm>
        </p:grpSpPr>
        <p:sp>
          <p:nvSpPr>
            <p:cNvPr id="3099" name="Line 13"/>
            <p:cNvSpPr/>
            <p:nvPr/>
          </p:nvSpPr>
          <p:spPr>
            <a:xfrm>
              <a:off x="3152" y="1661"/>
              <a:ext cx="0" cy="1633"/>
            </a:xfrm>
            <a:prstGeom prst="line">
              <a:avLst/>
            </a:prstGeom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0" name="Line 14"/>
            <p:cNvSpPr/>
            <p:nvPr/>
          </p:nvSpPr>
          <p:spPr>
            <a:xfrm>
              <a:off x="3606" y="1661"/>
              <a:ext cx="0" cy="1633"/>
            </a:xfrm>
            <a:prstGeom prst="line">
              <a:avLst/>
            </a:prstGeom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1" name="Line 15"/>
            <p:cNvSpPr/>
            <p:nvPr/>
          </p:nvSpPr>
          <p:spPr>
            <a:xfrm>
              <a:off x="4014" y="1661"/>
              <a:ext cx="0" cy="1633"/>
            </a:xfrm>
            <a:prstGeom prst="line">
              <a:avLst/>
            </a:prstGeom>
            <a:ln w="9525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160" name="Line 16"/>
          <p:cNvSpPr/>
          <p:nvPr/>
        </p:nvSpPr>
        <p:spPr>
          <a:xfrm>
            <a:off x="6096000" y="4581525"/>
            <a:ext cx="863600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1" name="Line 17"/>
          <p:cNvSpPr/>
          <p:nvPr/>
        </p:nvSpPr>
        <p:spPr>
          <a:xfrm>
            <a:off x="6959600" y="4292600"/>
            <a:ext cx="1152525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2" name="Text Box 18"/>
          <p:cNvSpPr txBox="1"/>
          <p:nvPr/>
        </p:nvSpPr>
        <p:spPr>
          <a:xfrm>
            <a:off x="6672898" y="3213100"/>
            <a:ext cx="309880" cy="2914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3" name="Line 19"/>
          <p:cNvSpPr/>
          <p:nvPr/>
        </p:nvSpPr>
        <p:spPr>
          <a:xfrm>
            <a:off x="6959600" y="5157788"/>
            <a:ext cx="1152525" cy="0"/>
          </a:xfrm>
          <a:prstGeom prst="line">
            <a:avLst/>
          </a:prstGeom>
          <a:ln w="3810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4" name="Line 20"/>
          <p:cNvSpPr/>
          <p:nvPr/>
        </p:nvSpPr>
        <p:spPr>
          <a:xfrm>
            <a:off x="8112125" y="4868863"/>
            <a:ext cx="1008063" cy="0"/>
          </a:xfrm>
          <a:prstGeom prst="line">
            <a:avLst/>
          </a:prstGeom>
          <a:ln w="3810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5" name="Line 21"/>
          <p:cNvSpPr/>
          <p:nvPr/>
        </p:nvSpPr>
        <p:spPr>
          <a:xfrm>
            <a:off x="9120188" y="4868863"/>
            <a:ext cx="1079500" cy="0"/>
          </a:xfrm>
          <a:prstGeom prst="line">
            <a:avLst/>
          </a:prstGeom>
          <a:ln w="38100" cap="flat" cmpd="sng">
            <a:solidFill>
              <a:srgbClr val="FF66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6" name="Text Box 22"/>
          <p:cNvSpPr txBox="1"/>
          <p:nvPr/>
        </p:nvSpPr>
        <p:spPr>
          <a:xfrm>
            <a:off x="7825423" y="3573463"/>
            <a:ext cx="309880" cy="2914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0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7" name="Text Box 23"/>
          <p:cNvSpPr txBox="1"/>
          <p:nvPr/>
        </p:nvSpPr>
        <p:spPr>
          <a:xfrm>
            <a:off x="7752398" y="4868863"/>
            <a:ext cx="309880" cy="2914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0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8" name="Line 24"/>
          <p:cNvSpPr/>
          <p:nvPr/>
        </p:nvSpPr>
        <p:spPr>
          <a:xfrm>
            <a:off x="8113713" y="4581525"/>
            <a:ext cx="1006475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69" name="Text Box 25"/>
          <p:cNvSpPr txBox="1"/>
          <p:nvPr/>
        </p:nvSpPr>
        <p:spPr>
          <a:xfrm>
            <a:off x="8760460" y="4581525"/>
            <a:ext cx="309880" cy="2914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70" name="Text Box 26"/>
          <p:cNvSpPr txBox="1"/>
          <p:nvPr/>
        </p:nvSpPr>
        <p:spPr>
          <a:xfrm>
            <a:off x="8760460" y="3573463"/>
            <a:ext cx="309880" cy="2914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0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71" name="Line 27"/>
          <p:cNvSpPr/>
          <p:nvPr/>
        </p:nvSpPr>
        <p:spPr>
          <a:xfrm>
            <a:off x="9120188" y="4581525"/>
            <a:ext cx="1079500" cy="0"/>
          </a:xfrm>
          <a:prstGeom prst="line">
            <a:avLst/>
          </a:prstGeom>
          <a:ln w="381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172" name="Group 28"/>
          <p:cNvGrpSpPr/>
          <p:nvPr/>
        </p:nvGrpSpPr>
        <p:grpSpPr>
          <a:xfrm>
            <a:off x="5087938" y="3860800"/>
            <a:ext cx="1008062" cy="1655763"/>
            <a:chOff x="2245" y="2432"/>
            <a:chExt cx="635" cy="1043"/>
          </a:xfrm>
        </p:grpSpPr>
        <p:sp>
          <p:nvSpPr>
            <p:cNvPr id="3097" name="Line 29"/>
            <p:cNvSpPr/>
            <p:nvPr/>
          </p:nvSpPr>
          <p:spPr>
            <a:xfrm flipH="1">
              <a:off x="2245" y="2432"/>
              <a:ext cx="590" cy="104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98" name="Line 30"/>
            <p:cNvSpPr/>
            <p:nvPr/>
          </p:nvSpPr>
          <p:spPr>
            <a:xfrm flipH="1">
              <a:off x="2245" y="3067"/>
              <a:ext cx="635" cy="4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093" name="Text Box 31"/>
          <p:cNvSpPr txBox="1"/>
          <p:nvPr/>
        </p:nvSpPr>
        <p:spPr>
          <a:xfrm>
            <a:off x="7309485" y="4005263"/>
            <a:ext cx="309880" cy="2914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endParaRPr lang="zh-CN" altLang="zh-CN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76" name="Text Box 32"/>
          <p:cNvSpPr txBox="1"/>
          <p:nvPr/>
        </p:nvSpPr>
        <p:spPr>
          <a:xfrm>
            <a:off x="7248525" y="4005263"/>
            <a:ext cx="371475" cy="2914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000" b="1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95" name="内容占位符 2"/>
          <p:cNvSpPr>
            <a:spLocks noGrp="1"/>
          </p:cNvSpPr>
          <p:nvPr>
            <p:ph sz="half" idx="2" hasCustomPrompt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zh-CN" altLang="en-US" dirty="0"/>
          </a:p>
        </p:txBody>
      </p:sp>
      <p:pic>
        <p:nvPicPr>
          <p:cNvPr id="3096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075" y="-184150"/>
            <a:ext cx="8162925" cy="202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62" grpId="0"/>
      <p:bldP spid="6166" grpId="0"/>
      <p:bldP spid="6167" grpId="0"/>
      <p:bldP spid="6169" grpId="0"/>
      <p:bldP spid="6170" grpId="0"/>
      <p:bldP spid="6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6" name="Object 4"/>
          <p:cNvGraphicFramePr>
            <a:graphicFrameLocks noChangeAspect="1"/>
          </p:cNvGraphicFramePr>
          <p:nvPr>
            <p:ph sz="quarter" idx="2" hasCustomPrompt="1"/>
          </p:nvPr>
        </p:nvGraphicFramePr>
        <p:xfrm>
          <a:off x="2130425" y="5094288"/>
          <a:ext cx="38131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155700" imgH="254000" progId="Equation.3">
                  <p:embed/>
                </p:oleObj>
              </mc:Choice>
              <mc:Fallback>
                <p:oleObj name="" r:id="rId1" imgW="1155700" imgH="2540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30425" y="5094288"/>
                        <a:ext cx="3813175" cy="8699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672263" y="5157788"/>
          <a:ext cx="30988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129665" imgH="241300" progId="Equation.3">
                  <p:embed/>
                </p:oleObj>
              </mc:Choice>
              <mc:Fallback>
                <p:oleObj name="" r:id="rId3" imgW="1129665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72263" y="5157788"/>
                        <a:ext cx="3098800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内容占位符 4"/>
          <p:cNvSpPr>
            <a:spLocks noGrp="1"/>
          </p:cNvSpPr>
          <p:nvPr>
            <p:ph sz="quarter" idx="3" hasCustomPrompt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zh-CN" altLang="en-US" dirty="0"/>
          </a:p>
        </p:txBody>
      </p:sp>
      <p:sp>
        <p:nvSpPr>
          <p:cNvPr id="4101" name="内容占位符 8"/>
          <p:cNvSpPr>
            <a:spLocks noGrp="1"/>
          </p:cNvSpPr>
          <p:nvPr>
            <p:ph sz="half" idx="1" hasCustomPrompt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zh-CN" altLang="en-US" dirty="0"/>
          </a:p>
        </p:txBody>
      </p:sp>
      <p:pic>
        <p:nvPicPr>
          <p:cNvPr id="4102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8213" y="979488"/>
            <a:ext cx="7248525" cy="215265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3" name="直接连接符 12"/>
          <p:cNvCxnSpPr/>
          <p:nvPr/>
        </p:nvCxnSpPr>
        <p:spPr>
          <a:xfrm>
            <a:off x="6527800" y="979488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319963" y="979488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8112125" y="979488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8904288" y="979488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07" name="标题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288" y="284163"/>
            <a:ext cx="8439150" cy="2524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80" descr="未命名"/>
          <p:cNvPicPr>
            <a:picLocks noChangeAspect="1"/>
          </p:cNvPicPr>
          <p:nvPr>
            <p:ph sz="quarter" idx="1" hasCustomPrompt="1"/>
          </p:nvPr>
        </p:nvPicPr>
        <p:blipFill>
          <a:blip r:embed="rId2"/>
          <a:srcRect/>
          <a:stretch>
            <a:fillRect/>
          </a:stretch>
        </p:blipFill>
        <p:spPr>
          <a:xfrm>
            <a:off x="1847850" y="2708275"/>
            <a:ext cx="8064500" cy="2649538"/>
          </a:xfrm>
        </p:spPr>
      </p:pic>
      <p:sp>
        <p:nvSpPr>
          <p:cNvPr id="5124" name="Text Box 21"/>
          <p:cNvSpPr txBox="1"/>
          <p:nvPr/>
        </p:nvSpPr>
        <p:spPr>
          <a:xfrm>
            <a:off x="1617980" y="6327775"/>
            <a:ext cx="459740" cy="370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42" name="Line 22"/>
          <p:cNvSpPr/>
          <p:nvPr/>
        </p:nvSpPr>
        <p:spPr>
          <a:xfrm>
            <a:off x="2424113" y="6597650"/>
            <a:ext cx="1584325" cy="0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3" name="Line 23"/>
          <p:cNvSpPr/>
          <p:nvPr/>
        </p:nvSpPr>
        <p:spPr>
          <a:xfrm flipV="1">
            <a:off x="4008438" y="6237288"/>
            <a:ext cx="1511300" cy="1587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4" name="Line 24"/>
          <p:cNvSpPr/>
          <p:nvPr/>
        </p:nvSpPr>
        <p:spPr>
          <a:xfrm>
            <a:off x="6959600" y="6597650"/>
            <a:ext cx="1512888" cy="0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5" name="Line 25"/>
          <p:cNvSpPr/>
          <p:nvPr/>
        </p:nvSpPr>
        <p:spPr>
          <a:xfrm>
            <a:off x="8472488" y="6238875"/>
            <a:ext cx="576262" cy="0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6" name="Line 26"/>
          <p:cNvSpPr/>
          <p:nvPr/>
        </p:nvSpPr>
        <p:spPr>
          <a:xfrm flipV="1">
            <a:off x="4008438" y="6238875"/>
            <a:ext cx="0" cy="358775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7" name="Line 27"/>
          <p:cNvSpPr/>
          <p:nvPr/>
        </p:nvSpPr>
        <p:spPr>
          <a:xfrm flipV="1">
            <a:off x="6959600" y="6238875"/>
            <a:ext cx="0" cy="358775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8" name="Line 28"/>
          <p:cNvSpPr/>
          <p:nvPr/>
        </p:nvSpPr>
        <p:spPr>
          <a:xfrm flipV="1">
            <a:off x="8472488" y="6238875"/>
            <a:ext cx="0" cy="358775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71" name="Line 51"/>
          <p:cNvSpPr/>
          <p:nvPr/>
        </p:nvSpPr>
        <p:spPr>
          <a:xfrm>
            <a:off x="4008438" y="3068638"/>
            <a:ext cx="0" cy="3600450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72" name="Line 52"/>
          <p:cNvSpPr/>
          <p:nvPr/>
        </p:nvSpPr>
        <p:spPr>
          <a:xfrm>
            <a:off x="5519738" y="2997200"/>
            <a:ext cx="0" cy="3357563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73" name="Line 53"/>
          <p:cNvSpPr/>
          <p:nvPr/>
        </p:nvSpPr>
        <p:spPr>
          <a:xfrm>
            <a:off x="6959600" y="3141663"/>
            <a:ext cx="0" cy="3357562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74" name="Line 54"/>
          <p:cNvSpPr/>
          <p:nvPr/>
        </p:nvSpPr>
        <p:spPr>
          <a:xfrm>
            <a:off x="8472488" y="3141663"/>
            <a:ext cx="0" cy="3357562"/>
          </a:xfrm>
          <a:prstGeom prst="line">
            <a:avLst/>
          </a:prstGeom>
          <a:ln w="254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84" name="Group 64"/>
          <p:cNvGrpSpPr/>
          <p:nvPr/>
        </p:nvGrpSpPr>
        <p:grpSpPr>
          <a:xfrm>
            <a:off x="5519738" y="1916113"/>
            <a:ext cx="2376487" cy="719137"/>
            <a:chOff x="2517" y="1344"/>
            <a:chExt cx="1497" cy="453"/>
          </a:xfrm>
        </p:grpSpPr>
        <p:sp>
          <p:nvSpPr>
            <p:cNvPr id="2" name="Line 65"/>
            <p:cNvSpPr/>
            <p:nvPr/>
          </p:nvSpPr>
          <p:spPr>
            <a:xfrm>
              <a:off x="2517" y="1344"/>
              <a:ext cx="1497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" name="Line 66"/>
            <p:cNvSpPr/>
            <p:nvPr/>
          </p:nvSpPr>
          <p:spPr>
            <a:xfrm>
              <a:off x="2517" y="1797"/>
              <a:ext cx="1497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187" name="Line 67"/>
          <p:cNvSpPr/>
          <p:nvPr/>
        </p:nvSpPr>
        <p:spPr>
          <a:xfrm flipV="1">
            <a:off x="5519738" y="6237288"/>
            <a:ext cx="1439862" cy="1587"/>
          </a:xfrm>
          <a:prstGeom prst="line">
            <a:avLst/>
          </a:prstGeom>
          <a:ln w="63500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89" name="Text Box 69"/>
          <p:cNvSpPr txBox="1"/>
          <p:nvPr/>
        </p:nvSpPr>
        <p:spPr>
          <a:xfrm>
            <a:off x="3648710" y="5157788"/>
            <a:ext cx="360680" cy="370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90" name="Text Box 70"/>
          <p:cNvSpPr txBox="1"/>
          <p:nvPr/>
        </p:nvSpPr>
        <p:spPr>
          <a:xfrm>
            <a:off x="5233035" y="5229225"/>
            <a:ext cx="360680" cy="370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91" name="Text Box 71"/>
          <p:cNvSpPr txBox="1"/>
          <p:nvPr/>
        </p:nvSpPr>
        <p:spPr>
          <a:xfrm>
            <a:off x="6601460" y="5229225"/>
            <a:ext cx="360680" cy="370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92" name="Text Box 72"/>
          <p:cNvSpPr txBox="1"/>
          <p:nvPr/>
        </p:nvSpPr>
        <p:spPr>
          <a:xfrm>
            <a:off x="8184198" y="5157788"/>
            <a:ext cx="360680" cy="3708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65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66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66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196" name="Object 76"/>
          <p:cNvGraphicFramePr>
            <a:graphicFrameLocks noChangeAspect="1"/>
          </p:cNvGraphicFramePr>
          <p:nvPr>
            <p:ph sz="quarter" idx="4" hasCustomPrompt="1"/>
          </p:nvPr>
        </p:nvGraphicFramePr>
        <p:xfrm>
          <a:off x="1774825" y="1962150"/>
          <a:ext cx="36369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129665" imgH="241300" progId="Equation.3">
                  <p:embed/>
                </p:oleObj>
              </mc:Choice>
              <mc:Fallback>
                <p:oleObj name="" r:id="rId3" imgW="1129665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774825" y="1962150"/>
                        <a:ext cx="3636963" cy="777875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2"/>
          <p:cNvSpPr>
            <a:spLocks noGrp="1"/>
          </p:cNvSpPr>
          <p:nvPr>
            <p:ph sz="quarter" idx="3" hasCustomPrompt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  <a:buFontTx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9" grpId="0"/>
      <p:bldP spid="5190" grpId="0"/>
      <p:bldP spid="5191" grpId="0"/>
      <p:bldP spid="519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7281" name="Object 3" descr="74161"/>
          <p:cNvGraphicFramePr>
            <a:graphicFrameLocks noGrp="1" noChangeAspect="1"/>
          </p:cNvGraphicFramePr>
          <p:nvPr>
            <p:ph sz="half" idx="1"/>
          </p:nvPr>
        </p:nvGraphicFramePr>
        <p:xfrm>
          <a:off x="2279650" y="3240088"/>
          <a:ext cx="3816350" cy="2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2838450" imgH="2543175" progId="Paint.Picture">
                  <p:embed/>
                </p:oleObj>
              </mc:Choice>
              <mc:Fallback>
                <p:oleObj name="" r:id="rId1" imgW="2838450" imgH="2543175" progId="Paint.Picture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50" y="3240088"/>
                        <a:ext cx="3816350" cy="27098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2" name="Object 4" descr="74161"/>
          <p:cNvGraphicFramePr>
            <a:graphicFrameLocks noGrp="1" noChangeAspect="1"/>
          </p:cNvGraphicFramePr>
          <p:nvPr>
            <p:ph sz="half" idx="2"/>
          </p:nvPr>
        </p:nvGraphicFramePr>
        <p:xfrm>
          <a:off x="6723063" y="3213100"/>
          <a:ext cx="3708400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838450" imgH="2543175" progId="Paint.Picture">
                  <p:embed/>
                </p:oleObj>
              </mc:Choice>
              <mc:Fallback>
                <p:oleObj name="" r:id="rId3" imgW="2838450" imgH="2543175" progId="Paint.Picture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23063" y="3213100"/>
                        <a:ext cx="3708400" cy="2808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34661" name="Group 5"/>
          <p:cNvGrpSpPr/>
          <p:nvPr/>
        </p:nvGrpSpPr>
        <p:grpSpPr>
          <a:xfrm>
            <a:off x="1847850" y="5157788"/>
            <a:ext cx="4895850" cy="863600"/>
            <a:chOff x="340" y="2160"/>
            <a:chExt cx="3084" cy="544"/>
          </a:xfrm>
        </p:grpSpPr>
        <p:sp>
          <p:nvSpPr>
            <p:cNvPr id="97284" name="Line 6"/>
            <p:cNvSpPr/>
            <p:nvPr/>
          </p:nvSpPr>
          <p:spPr>
            <a:xfrm>
              <a:off x="612" y="2160"/>
              <a:ext cx="0" cy="54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5" name="Line 7"/>
            <p:cNvSpPr/>
            <p:nvPr/>
          </p:nvSpPr>
          <p:spPr>
            <a:xfrm>
              <a:off x="612" y="2704"/>
              <a:ext cx="281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6" name="Line 8"/>
            <p:cNvSpPr/>
            <p:nvPr/>
          </p:nvSpPr>
          <p:spPr>
            <a:xfrm>
              <a:off x="3424" y="2205"/>
              <a:ext cx="0" cy="49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87" name="Line 9"/>
            <p:cNvSpPr/>
            <p:nvPr/>
          </p:nvSpPr>
          <p:spPr>
            <a:xfrm>
              <a:off x="340" y="2704"/>
              <a:ext cx="272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34666" name="Text Box 10"/>
          <p:cNvSpPr txBox="1"/>
          <p:nvPr/>
        </p:nvSpPr>
        <p:spPr>
          <a:xfrm>
            <a:off x="1466850" y="5753100"/>
            <a:ext cx="606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CP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34667" name="Group 11"/>
          <p:cNvGrpSpPr/>
          <p:nvPr/>
        </p:nvGrpSpPr>
        <p:grpSpPr>
          <a:xfrm>
            <a:off x="2187575" y="3548063"/>
            <a:ext cx="336550" cy="1177925"/>
            <a:chOff x="554" y="1146"/>
            <a:chExt cx="212" cy="742"/>
          </a:xfrm>
        </p:grpSpPr>
        <p:sp>
          <p:nvSpPr>
            <p:cNvPr id="97290" name="Line 12"/>
            <p:cNvSpPr/>
            <p:nvPr/>
          </p:nvSpPr>
          <p:spPr>
            <a:xfrm flipV="1">
              <a:off x="703" y="1389"/>
              <a:ext cx="0" cy="49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1" name="Text Box 13"/>
            <p:cNvSpPr txBox="1"/>
            <p:nvPr/>
          </p:nvSpPr>
          <p:spPr>
            <a:xfrm>
              <a:off x="554" y="1146"/>
              <a:ext cx="2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34670" name="Group 14"/>
          <p:cNvGrpSpPr/>
          <p:nvPr/>
        </p:nvGrpSpPr>
        <p:grpSpPr>
          <a:xfrm>
            <a:off x="5880100" y="5278438"/>
            <a:ext cx="365125" cy="746098"/>
            <a:chOff x="2907" y="1933"/>
            <a:chExt cx="230" cy="948"/>
          </a:xfrm>
        </p:grpSpPr>
        <p:sp>
          <p:nvSpPr>
            <p:cNvPr id="97293" name="Line 15"/>
            <p:cNvSpPr/>
            <p:nvPr/>
          </p:nvSpPr>
          <p:spPr>
            <a:xfrm flipV="1">
              <a:off x="2907" y="1933"/>
              <a:ext cx="0" cy="49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4" name="Text Box 16"/>
            <p:cNvSpPr txBox="1"/>
            <p:nvPr/>
          </p:nvSpPr>
          <p:spPr>
            <a:xfrm>
              <a:off x="2925" y="2296"/>
              <a:ext cx="212" cy="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34673" name="Group 17"/>
          <p:cNvGrpSpPr/>
          <p:nvPr/>
        </p:nvGrpSpPr>
        <p:grpSpPr>
          <a:xfrm>
            <a:off x="10193338" y="5302250"/>
            <a:ext cx="365125" cy="746098"/>
            <a:chOff x="2907" y="1933"/>
            <a:chExt cx="230" cy="948"/>
          </a:xfrm>
        </p:grpSpPr>
        <p:sp>
          <p:nvSpPr>
            <p:cNvPr id="97296" name="Line 18"/>
            <p:cNvSpPr/>
            <p:nvPr/>
          </p:nvSpPr>
          <p:spPr>
            <a:xfrm flipV="1">
              <a:off x="2907" y="1933"/>
              <a:ext cx="0" cy="49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297" name="Text Box 19"/>
            <p:cNvSpPr txBox="1"/>
            <p:nvPr/>
          </p:nvSpPr>
          <p:spPr>
            <a:xfrm>
              <a:off x="2925" y="2296"/>
              <a:ext cx="212" cy="5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34676" name="Group 20"/>
          <p:cNvGrpSpPr/>
          <p:nvPr/>
        </p:nvGrpSpPr>
        <p:grpSpPr>
          <a:xfrm>
            <a:off x="5930900" y="4294188"/>
            <a:ext cx="936625" cy="431800"/>
            <a:chOff x="2744" y="1616"/>
            <a:chExt cx="590" cy="272"/>
          </a:xfrm>
        </p:grpSpPr>
        <p:sp>
          <p:nvSpPr>
            <p:cNvPr id="97299" name="Line 21"/>
            <p:cNvSpPr/>
            <p:nvPr/>
          </p:nvSpPr>
          <p:spPr>
            <a:xfrm>
              <a:off x="2744" y="1661"/>
              <a:ext cx="59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00" name="Line 22"/>
            <p:cNvSpPr/>
            <p:nvPr/>
          </p:nvSpPr>
          <p:spPr>
            <a:xfrm flipV="1">
              <a:off x="3334" y="1616"/>
              <a:ext cx="0" cy="27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7301" name="Text Box 23"/>
          <p:cNvSpPr txBox="1"/>
          <p:nvPr/>
        </p:nvSpPr>
        <p:spPr>
          <a:xfrm>
            <a:off x="3168650" y="352425"/>
            <a:ext cx="529336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试用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74161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构成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进制计数器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34680" name="Group 24"/>
          <p:cNvGrpSpPr/>
          <p:nvPr/>
        </p:nvGrpSpPr>
        <p:grpSpPr>
          <a:xfrm>
            <a:off x="6024563" y="1844675"/>
            <a:ext cx="719137" cy="936625"/>
            <a:chOff x="4241" y="3294"/>
            <a:chExt cx="544" cy="499"/>
          </a:xfrm>
        </p:grpSpPr>
        <p:sp>
          <p:nvSpPr>
            <p:cNvPr id="97303" name="Rectangle 25"/>
            <p:cNvSpPr/>
            <p:nvPr/>
          </p:nvSpPr>
          <p:spPr>
            <a:xfrm>
              <a:off x="4241" y="3294"/>
              <a:ext cx="454" cy="499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304" name="Oval 26"/>
            <p:cNvSpPr/>
            <p:nvPr/>
          </p:nvSpPr>
          <p:spPr>
            <a:xfrm>
              <a:off x="4694" y="3521"/>
              <a:ext cx="91" cy="91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34683" name="Group 27"/>
          <p:cNvGrpSpPr/>
          <p:nvPr/>
        </p:nvGrpSpPr>
        <p:grpSpPr>
          <a:xfrm>
            <a:off x="3575050" y="1989138"/>
            <a:ext cx="2449513" cy="1871662"/>
            <a:chOff x="1292" y="1253"/>
            <a:chExt cx="1543" cy="1179"/>
          </a:xfrm>
        </p:grpSpPr>
        <p:sp>
          <p:nvSpPr>
            <p:cNvPr id="97306" name="Line 28"/>
            <p:cNvSpPr/>
            <p:nvPr/>
          </p:nvSpPr>
          <p:spPr>
            <a:xfrm>
              <a:off x="1292" y="1253"/>
              <a:ext cx="0" cy="1179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07" name="Line 29"/>
            <p:cNvSpPr/>
            <p:nvPr/>
          </p:nvSpPr>
          <p:spPr>
            <a:xfrm>
              <a:off x="1565" y="1389"/>
              <a:ext cx="0" cy="1043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08" name="Line 30"/>
            <p:cNvSpPr/>
            <p:nvPr/>
          </p:nvSpPr>
          <p:spPr>
            <a:xfrm>
              <a:off x="1791" y="1570"/>
              <a:ext cx="0" cy="861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09" name="Line 31"/>
            <p:cNvSpPr/>
            <p:nvPr/>
          </p:nvSpPr>
          <p:spPr>
            <a:xfrm>
              <a:off x="1292" y="1253"/>
              <a:ext cx="1542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0" name="Line 32"/>
            <p:cNvSpPr/>
            <p:nvPr/>
          </p:nvSpPr>
          <p:spPr>
            <a:xfrm>
              <a:off x="1565" y="1389"/>
              <a:ext cx="1270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1" name="Line 33"/>
            <p:cNvSpPr/>
            <p:nvPr/>
          </p:nvSpPr>
          <p:spPr>
            <a:xfrm>
              <a:off x="1791" y="1570"/>
              <a:ext cx="1043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34690" name="Group 34"/>
          <p:cNvGrpSpPr/>
          <p:nvPr/>
        </p:nvGrpSpPr>
        <p:grpSpPr>
          <a:xfrm>
            <a:off x="5448300" y="2636838"/>
            <a:ext cx="2520950" cy="936625"/>
            <a:chOff x="2472" y="1661"/>
            <a:chExt cx="1588" cy="590"/>
          </a:xfrm>
        </p:grpSpPr>
        <p:sp>
          <p:nvSpPr>
            <p:cNvPr id="97313" name="Line 35"/>
            <p:cNvSpPr/>
            <p:nvPr/>
          </p:nvSpPr>
          <p:spPr>
            <a:xfrm flipV="1">
              <a:off x="4059" y="1887"/>
              <a:ext cx="1" cy="364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4" name="Line 36"/>
            <p:cNvSpPr/>
            <p:nvPr/>
          </p:nvSpPr>
          <p:spPr>
            <a:xfrm>
              <a:off x="2472" y="1887"/>
              <a:ext cx="1588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5" name="Line 37"/>
            <p:cNvSpPr/>
            <p:nvPr/>
          </p:nvSpPr>
          <p:spPr>
            <a:xfrm flipH="1" flipV="1">
              <a:off x="2472" y="1661"/>
              <a:ext cx="0" cy="226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6" name="Line 38"/>
            <p:cNvSpPr/>
            <p:nvPr/>
          </p:nvSpPr>
          <p:spPr>
            <a:xfrm flipH="1">
              <a:off x="2472" y="1661"/>
              <a:ext cx="363" cy="0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34695" name="Group 39"/>
          <p:cNvGrpSpPr/>
          <p:nvPr/>
        </p:nvGrpSpPr>
        <p:grpSpPr>
          <a:xfrm>
            <a:off x="5499100" y="2276475"/>
            <a:ext cx="5168900" cy="2520950"/>
            <a:chOff x="2504" y="1434"/>
            <a:chExt cx="3256" cy="1588"/>
          </a:xfrm>
        </p:grpSpPr>
        <p:sp>
          <p:nvSpPr>
            <p:cNvPr id="97318" name="Line 40"/>
            <p:cNvSpPr/>
            <p:nvPr/>
          </p:nvSpPr>
          <p:spPr>
            <a:xfrm>
              <a:off x="3311" y="1480"/>
              <a:ext cx="2449" cy="0"/>
            </a:xfrm>
            <a:prstGeom prst="line">
              <a:avLst/>
            </a:prstGeom>
            <a:ln w="508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19" name="Line 41"/>
            <p:cNvSpPr/>
            <p:nvPr/>
          </p:nvSpPr>
          <p:spPr>
            <a:xfrm flipH="1" flipV="1">
              <a:off x="2504" y="3022"/>
              <a:ext cx="907" cy="0"/>
            </a:xfrm>
            <a:prstGeom prst="line">
              <a:avLst/>
            </a:prstGeom>
            <a:ln w="508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20" name="Line 42"/>
            <p:cNvSpPr/>
            <p:nvPr/>
          </p:nvSpPr>
          <p:spPr>
            <a:xfrm flipV="1">
              <a:off x="3411" y="1434"/>
              <a:ext cx="13" cy="1588"/>
            </a:xfrm>
            <a:prstGeom prst="line">
              <a:avLst/>
            </a:prstGeom>
            <a:ln w="508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21" name="Line 43"/>
            <p:cNvSpPr/>
            <p:nvPr/>
          </p:nvSpPr>
          <p:spPr>
            <a:xfrm flipH="1" flipV="1">
              <a:off x="5225" y="3022"/>
              <a:ext cx="454" cy="0"/>
            </a:xfrm>
            <a:prstGeom prst="line">
              <a:avLst/>
            </a:prstGeom>
            <a:ln w="508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22" name="Line 44"/>
            <p:cNvSpPr/>
            <p:nvPr/>
          </p:nvSpPr>
          <p:spPr>
            <a:xfrm flipV="1">
              <a:off x="5647" y="1480"/>
              <a:ext cx="36" cy="1542"/>
            </a:xfrm>
            <a:prstGeom prst="line">
              <a:avLst/>
            </a:prstGeom>
            <a:ln w="508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34701" name="Text Box 45"/>
          <p:cNvSpPr txBox="1"/>
          <p:nvPr/>
        </p:nvSpPr>
        <p:spPr>
          <a:xfrm>
            <a:off x="8162925" y="6094413"/>
            <a:ext cx="5219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4702" name="Text Box 46"/>
          <p:cNvSpPr txBox="1"/>
          <p:nvPr/>
        </p:nvSpPr>
        <p:spPr>
          <a:xfrm>
            <a:off x="4275138" y="6094413"/>
            <a:ext cx="352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734703" name="Group 47"/>
          <p:cNvGrpSpPr/>
          <p:nvPr/>
        </p:nvGrpSpPr>
        <p:grpSpPr>
          <a:xfrm>
            <a:off x="3503613" y="5445125"/>
            <a:ext cx="1757362" cy="584201"/>
            <a:chOff x="1383" y="3515"/>
            <a:chExt cx="1107" cy="368"/>
          </a:xfrm>
        </p:grpSpPr>
        <p:sp>
          <p:nvSpPr>
            <p:cNvPr id="97326" name="Line 48"/>
            <p:cNvSpPr/>
            <p:nvPr/>
          </p:nvSpPr>
          <p:spPr>
            <a:xfrm>
              <a:off x="1383" y="3702"/>
              <a:ext cx="907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27" name="Text Box 49"/>
            <p:cNvSpPr txBox="1"/>
            <p:nvPr/>
          </p:nvSpPr>
          <p:spPr>
            <a:xfrm>
              <a:off x="2232" y="3515"/>
              <a:ext cx="2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3200" b="1" dirty="0">
                  <a:solidFill>
                    <a:srgbClr val="FF99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3200" b="1" dirty="0">
                <a:solidFill>
                  <a:srgbClr val="FF99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34706" name="Group 50"/>
          <p:cNvGrpSpPr/>
          <p:nvPr/>
        </p:nvGrpSpPr>
        <p:grpSpPr>
          <a:xfrm>
            <a:off x="7824788" y="5526088"/>
            <a:ext cx="1757362" cy="584199"/>
            <a:chOff x="1383" y="3515"/>
            <a:chExt cx="1107" cy="368"/>
          </a:xfrm>
        </p:grpSpPr>
        <p:sp>
          <p:nvSpPr>
            <p:cNvPr id="97329" name="Line 51"/>
            <p:cNvSpPr/>
            <p:nvPr/>
          </p:nvSpPr>
          <p:spPr>
            <a:xfrm>
              <a:off x="1383" y="3702"/>
              <a:ext cx="907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330" name="Text Box 52"/>
            <p:cNvSpPr txBox="1"/>
            <p:nvPr/>
          </p:nvSpPr>
          <p:spPr>
            <a:xfrm>
              <a:off x="2232" y="3515"/>
              <a:ext cx="25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eaLnBrk="0" hangingPunct="0"/>
              <a:r>
                <a:rPr lang="en-US" altLang="zh-CN" sz="3200" b="1" dirty="0">
                  <a:solidFill>
                    <a:srgbClr val="FF99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en-US" altLang="zh-CN" sz="3200" b="1" dirty="0">
                <a:solidFill>
                  <a:srgbClr val="FF99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4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34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34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3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3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34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34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3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34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34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34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34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34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3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3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3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3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3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3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73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3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3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4666" grpId="0"/>
      <p:bldP spid="1734701" grpId="0"/>
      <p:bldP spid="17347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36575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en-US" altLang="zh-CN" sz="3400" b="1" dirty="0"/>
              <a:t>8</a:t>
            </a:r>
            <a:r>
              <a:rPr lang="zh-CN" altLang="en-US" sz="3400" b="1" dirty="0"/>
              <a:t>分频器设计 </a:t>
            </a:r>
            <a:endParaRPr lang="zh-CN" altLang="en-US" sz="3400" b="1" dirty="0"/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1981200" y="765175"/>
            <a:ext cx="8507413" cy="6092825"/>
          </a:xfrm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module fDiv(clkin, fout);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input clkin;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output fout;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Rectangle 2"/>
          <p:cNvSpPr>
            <a:spLocks noGrp="1"/>
          </p:cNvSpPr>
          <p:nvPr>
            <p:ph idx="1"/>
          </p:nvPr>
        </p:nvSpPr>
        <p:spPr>
          <a:xfrm>
            <a:off x="1981200" y="260350"/>
            <a:ext cx="8507413" cy="6597650"/>
          </a:xfrm>
        </p:spPr>
        <p:txBody>
          <a:bodyPr vert="horz" wrap="square" lIns="91440" tIns="45720" rIns="91440" bIns="45720" anchor="t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reg [2:0] cnt;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reg fout;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always @(posedge clkin 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begin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  if(cnt == 7)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  cnt &lt;=0;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  else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  cnt &lt;= cnt + 1;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  if (cnt &lt;4)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    fout &lt;= 1'b1;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    else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		  fout &lt;= 1'b0; 	   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end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endmodule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</p:txBody>
      </p:sp>
      <p:grpSp>
        <p:nvGrpSpPr>
          <p:cNvPr id="3" name="Group 42"/>
          <p:cNvGrpSpPr/>
          <p:nvPr/>
        </p:nvGrpSpPr>
        <p:grpSpPr>
          <a:xfrm>
            <a:off x="5645150" y="2201863"/>
            <a:ext cx="4416425" cy="1828800"/>
            <a:chOff x="1376" y="2280"/>
            <a:chExt cx="2782" cy="1488"/>
          </a:xfrm>
        </p:grpSpPr>
        <p:sp>
          <p:nvSpPr>
            <p:cNvPr id="108547" name="Line 43"/>
            <p:cNvSpPr/>
            <p:nvPr/>
          </p:nvSpPr>
          <p:spPr>
            <a:xfrm>
              <a:off x="1376" y="2292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48" name="Line 44"/>
            <p:cNvSpPr/>
            <p:nvPr/>
          </p:nvSpPr>
          <p:spPr>
            <a:xfrm>
              <a:off x="1778" y="2280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49" name="Line 45"/>
            <p:cNvSpPr/>
            <p:nvPr/>
          </p:nvSpPr>
          <p:spPr>
            <a:xfrm>
              <a:off x="2180" y="2280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50" name="Line 46"/>
            <p:cNvSpPr/>
            <p:nvPr/>
          </p:nvSpPr>
          <p:spPr>
            <a:xfrm>
              <a:off x="2582" y="2280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51" name="Line 47"/>
            <p:cNvSpPr/>
            <p:nvPr/>
          </p:nvSpPr>
          <p:spPr>
            <a:xfrm>
              <a:off x="2985" y="2280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52" name="Line 48"/>
            <p:cNvSpPr/>
            <p:nvPr/>
          </p:nvSpPr>
          <p:spPr>
            <a:xfrm>
              <a:off x="3376" y="2292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53" name="Line 49"/>
            <p:cNvSpPr/>
            <p:nvPr/>
          </p:nvSpPr>
          <p:spPr>
            <a:xfrm>
              <a:off x="3767" y="2292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8554" name="Line 50"/>
            <p:cNvSpPr/>
            <p:nvPr/>
          </p:nvSpPr>
          <p:spPr>
            <a:xfrm>
              <a:off x="4158" y="2292"/>
              <a:ext cx="0" cy="14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51"/>
          <p:cNvGrpSpPr/>
          <p:nvPr/>
        </p:nvGrpSpPr>
        <p:grpSpPr>
          <a:xfrm>
            <a:off x="5295900" y="2511425"/>
            <a:ext cx="5372100" cy="361950"/>
            <a:chOff x="1333" y="2134"/>
            <a:chExt cx="3384" cy="228"/>
          </a:xfrm>
        </p:grpSpPr>
        <p:sp>
          <p:nvSpPr>
            <p:cNvPr id="108556" name="Line 52"/>
            <p:cNvSpPr/>
            <p:nvPr/>
          </p:nvSpPr>
          <p:spPr>
            <a:xfrm>
              <a:off x="1721" y="2151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57" name="Line 53"/>
            <p:cNvSpPr/>
            <p:nvPr/>
          </p:nvSpPr>
          <p:spPr>
            <a:xfrm>
              <a:off x="1532" y="2142"/>
              <a:ext cx="189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58" name="Line 54"/>
            <p:cNvSpPr/>
            <p:nvPr/>
          </p:nvSpPr>
          <p:spPr>
            <a:xfrm>
              <a:off x="4516" y="2353"/>
              <a:ext cx="201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59" name="Line 55"/>
            <p:cNvSpPr/>
            <p:nvPr/>
          </p:nvSpPr>
          <p:spPr>
            <a:xfrm flipV="1">
              <a:off x="1537" y="2134"/>
              <a:ext cx="0" cy="199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60" name="Line 56"/>
            <p:cNvSpPr/>
            <p:nvPr/>
          </p:nvSpPr>
          <p:spPr>
            <a:xfrm>
              <a:off x="1333" y="2340"/>
              <a:ext cx="20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1" name="Line 57"/>
            <p:cNvSpPr/>
            <p:nvPr/>
          </p:nvSpPr>
          <p:spPr>
            <a:xfrm>
              <a:off x="1721" y="2353"/>
              <a:ext cx="213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2" name="Line 58"/>
            <p:cNvSpPr/>
            <p:nvPr/>
          </p:nvSpPr>
          <p:spPr>
            <a:xfrm>
              <a:off x="2124" y="2145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63" name="Line 59"/>
            <p:cNvSpPr/>
            <p:nvPr/>
          </p:nvSpPr>
          <p:spPr>
            <a:xfrm flipV="1">
              <a:off x="1934" y="2139"/>
              <a:ext cx="0" cy="21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64" name="Line 60"/>
            <p:cNvSpPr/>
            <p:nvPr/>
          </p:nvSpPr>
          <p:spPr>
            <a:xfrm>
              <a:off x="1934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5" name="Line 61"/>
            <p:cNvSpPr/>
            <p:nvPr/>
          </p:nvSpPr>
          <p:spPr>
            <a:xfrm>
              <a:off x="2124" y="2353"/>
              <a:ext cx="212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6" name="Line 62"/>
            <p:cNvSpPr/>
            <p:nvPr/>
          </p:nvSpPr>
          <p:spPr>
            <a:xfrm>
              <a:off x="2526" y="2145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67" name="Line 63"/>
            <p:cNvSpPr/>
            <p:nvPr/>
          </p:nvSpPr>
          <p:spPr>
            <a:xfrm flipV="1">
              <a:off x="2336" y="2139"/>
              <a:ext cx="0" cy="21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68" name="Line 64"/>
            <p:cNvSpPr/>
            <p:nvPr/>
          </p:nvSpPr>
          <p:spPr>
            <a:xfrm>
              <a:off x="2336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69" name="Line 65"/>
            <p:cNvSpPr/>
            <p:nvPr/>
          </p:nvSpPr>
          <p:spPr>
            <a:xfrm>
              <a:off x="2538" y="2353"/>
              <a:ext cx="201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0" name="Line 66"/>
            <p:cNvSpPr/>
            <p:nvPr/>
          </p:nvSpPr>
          <p:spPr>
            <a:xfrm>
              <a:off x="2929" y="2139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71" name="Line 67"/>
            <p:cNvSpPr/>
            <p:nvPr/>
          </p:nvSpPr>
          <p:spPr>
            <a:xfrm flipV="1">
              <a:off x="2739" y="2139"/>
              <a:ext cx="0" cy="21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72" name="Line 68"/>
            <p:cNvSpPr/>
            <p:nvPr/>
          </p:nvSpPr>
          <p:spPr>
            <a:xfrm>
              <a:off x="2739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3" name="Line 69"/>
            <p:cNvSpPr/>
            <p:nvPr/>
          </p:nvSpPr>
          <p:spPr>
            <a:xfrm flipV="1">
              <a:off x="2933" y="2350"/>
              <a:ext cx="203" cy="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4" name="Line 70"/>
            <p:cNvSpPr/>
            <p:nvPr/>
          </p:nvSpPr>
          <p:spPr>
            <a:xfrm>
              <a:off x="3331" y="2144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75" name="Line 71"/>
            <p:cNvSpPr/>
            <p:nvPr/>
          </p:nvSpPr>
          <p:spPr>
            <a:xfrm flipV="1">
              <a:off x="3141" y="2139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76" name="Line 72"/>
            <p:cNvSpPr/>
            <p:nvPr/>
          </p:nvSpPr>
          <p:spPr>
            <a:xfrm>
              <a:off x="3141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7" name="Line 73"/>
            <p:cNvSpPr/>
            <p:nvPr/>
          </p:nvSpPr>
          <p:spPr>
            <a:xfrm>
              <a:off x="3343" y="2352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78" name="Line 74"/>
            <p:cNvSpPr/>
            <p:nvPr/>
          </p:nvSpPr>
          <p:spPr>
            <a:xfrm>
              <a:off x="3723" y="2144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79" name="Line 75"/>
            <p:cNvSpPr/>
            <p:nvPr/>
          </p:nvSpPr>
          <p:spPr>
            <a:xfrm flipV="1">
              <a:off x="3533" y="2139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80" name="Line 76"/>
            <p:cNvSpPr/>
            <p:nvPr/>
          </p:nvSpPr>
          <p:spPr>
            <a:xfrm>
              <a:off x="3533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1" name="Line 77"/>
            <p:cNvSpPr/>
            <p:nvPr/>
          </p:nvSpPr>
          <p:spPr>
            <a:xfrm>
              <a:off x="3734" y="2352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2" name="Line 78"/>
            <p:cNvSpPr/>
            <p:nvPr/>
          </p:nvSpPr>
          <p:spPr>
            <a:xfrm>
              <a:off x="4114" y="2144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83" name="Line 79"/>
            <p:cNvSpPr/>
            <p:nvPr/>
          </p:nvSpPr>
          <p:spPr>
            <a:xfrm flipV="1">
              <a:off x="3924" y="2139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84" name="Line 80"/>
            <p:cNvSpPr/>
            <p:nvPr/>
          </p:nvSpPr>
          <p:spPr>
            <a:xfrm>
              <a:off x="3924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5" name="Line 81"/>
            <p:cNvSpPr/>
            <p:nvPr/>
          </p:nvSpPr>
          <p:spPr>
            <a:xfrm>
              <a:off x="4125" y="2352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86" name="Line 82"/>
            <p:cNvSpPr/>
            <p:nvPr/>
          </p:nvSpPr>
          <p:spPr>
            <a:xfrm>
              <a:off x="4505" y="2144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08587" name="Line 83"/>
            <p:cNvSpPr/>
            <p:nvPr/>
          </p:nvSpPr>
          <p:spPr>
            <a:xfrm flipV="1">
              <a:off x="4315" y="2139"/>
              <a:ext cx="0" cy="2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88" name="Line 84"/>
            <p:cNvSpPr/>
            <p:nvPr/>
          </p:nvSpPr>
          <p:spPr>
            <a:xfrm>
              <a:off x="4315" y="2141"/>
              <a:ext cx="19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5" name="Group 36"/>
          <p:cNvGrpSpPr/>
          <p:nvPr/>
        </p:nvGrpSpPr>
        <p:grpSpPr>
          <a:xfrm>
            <a:off x="4970463" y="3600450"/>
            <a:ext cx="5414962" cy="334963"/>
            <a:chOff x="1303" y="3076"/>
            <a:chExt cx="3411" cy="211"/>
          </a:xfrm>
        </p:grpSpPr>
        <p:sp>
          <p:nvSpPr>
            <p:cNvPr id="108590" name="Line 37"/>
            <p:cNvSpPr/>
            <p:nvPr/>
          </p:nvSpPr>
          <p:spPr>
            <a:xfrm>
              <a:off x="4527" y="3287"/>
              <a:ext cx="187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91" name="Line 38"/>
            <p:cNvSpPr/>
            <p:nvPr/>
          </p:nvSpPr>
          <p:spPr>
            <a:xfrm>
              <a:off x="1303" y="3287"/>
              <a:ext cx="1649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92" name="Line 39"/>
            <p:cNvSpPr/>
            <p:nvPr/>
          </p:nvSpPr>
          <p:spPr>
            <a:xfrm flipV="1">
              <a:off x="2941" y="3085"/>
              <a:ext cx="0" cy="199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93" name="Line 40"/>
            <p:cNvSpPr/>
            <p:nvPr/>
          </p:nvSpPr>
          <p:spPr>
            <a:xfrm flipV="1">
              <a:off x="4516" y="3085"/>
              <a:ext cx="0" cy="199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sm" len="med"/>
            </a:ln>
          </p:spPr>
        </p:sp>
        <p:sp>
          <p:nvSpPr>
            <p:cNvPr id="108594" name="Line 41"/>
            <p:cNvSpPr/>
            <p:nvPr/>
          </p:nvSpPr>
          <p:spPr>
            <a:xfrm>
              <a:off x="2941" y="3076"/>
              <a:ext cx="1575" cy="0"/>
            </a:xfrm>
            <a:prstGeom prst="line">
              <a:avLst/>
            </a:prstGeom>
            <a:ln w="19050" cap="flat" cmpd="sng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5260975" y="4906963"/>
            <a:ext cx="542036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作业：输入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1M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赫兹，输出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1K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赫兹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文本框 1"/>
          <p:cNvSpPr txBox="1"/>
          <p:nvPr/>
        </p:nvSpPr>
        <p:spPr>
          <a:xfrm>
            <a:off x="1676400" y="671513"/>
            <a:ext cx="6583680" cy="61855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reg[3:0] Q;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reg q3,q2,q1,q0,co;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always @(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posedge clk or negedge  rdn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begin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if(!rdn)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Q &lt;= 4'b0000;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else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if(!ldn)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   begin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Q[3] &lt;= d3;Q[2] &lt;= d2;Q[1] &lt;= d1;Q[0] &lt;= d0;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   end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else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if((ep == 1'b1) &amp;&amp; (et == 1'b1))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    Q &lt;= Q + 4'b0001;		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end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always @(Q,et)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begin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co &lt;= Q[3] &amp;&amp; Q[2] &amp;&amp; Q[1] &amp;&amp; Q[0] &amp;&amp; et;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q3 &lt;= Q[3];q2 &lt;=Q[2]; q1 &lt;=Q[1];q0 &lt;= Q[0];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end	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42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913" y="0"/>
            <a:ext cx="6237287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33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71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77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0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3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81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9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99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35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61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68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83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90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334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380" end="3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386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文本框 3"/>
          <p:cNvSpPr txBox="1"/>
          <p:nvPr/>
        </p:nvSpPr>
        <p:spPr>
          <a:xfrm>
            <a:off x="2743200" y="1752600"/>
            <a:ext cx="5179695" cy="30460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module CNT10(CLK,CLR,CS,Q,CO);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input CLK,CLR,CS;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output[3:0] Q;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reg[3:0] Q;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output CO;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reg CO;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文本框 3"/>
          <p:cNvSpPr txBox="1"/>
          <p:nvPr/>
        </p:nvSpPr>
        <p:spPr>
          <a:xfrm>
            <a:off x="1752600" y="0"/>
            <a:ext cx="7543800" cy="68319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always @(posedge CLK or posedge CLR)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begin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if(CLR)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Q &lt;= 4'b0000;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else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  if(CS)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begin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  if(Q == 4'b1001)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	Q &lt;= 4'b0000;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  else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    Q &lt;= Q + 4'b0001;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end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end 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always @(Q)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begin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if(Q == 4'b1001)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	CO &lt;= 1'b1;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else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		CO &lt;= 1'b0;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end	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endmodule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zh-CN" altLang="en-US" sz="2400" dirty="0">
              <a:solidFill>
                <a:srgbClr val="A5002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3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5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69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8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9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14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31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4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64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7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76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88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95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1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2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36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51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57" end="2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67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269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6"/>
          <p:cNvSpPr txBox="1"/>
          <p:nvPr/>
        </p:nvSpPr>
        <p:spPr>
          <a:xfrm>
            <a:off x="609600" y="1430338"/>
            <a:ext cx="8655050" cy="45231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>
              <a:buFont typeface="Arial" panose="020B0604020202020204" pitchFamily="34" charset="0"/>
            </a:pP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module decoder139(A1,A0,E1,Y3,Y2,Y1,Y0);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input A1,A0,E1;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output  Y3,Y2,Y1,Y0;	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reg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Y3,Y2,Y1,Y0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always @(E,A1,A0)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begin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if(E)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case({A1,A0})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2'b00: 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Y3,Y2,Y1,Y0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} = 4'b1110;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2'b01: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Y3,Y2,Y1,Y0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4'b1101;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2'b10: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Y3,Y2,Y1,Y0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4'b1011;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2'b11: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Y3,Y2,Y1,Y0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4'b0111;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default: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Y3,Y2,Y1,Y0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4'b1111;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	endcase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	else 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{Y3,Y2,Y1,Y0}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= 4'b1111;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	end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Font typeface="Arial" panose="020B0604020202020204" pitchFamily="34" charset="0"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66" name="对象 7"/>
          <p:cNvGraphicFramePr>
            <a:graphicFrameLocks noChangeAspect="1"/>
          </p:cNvGraphicFramePr>
          <p:nvPr/>
        </p:nvGraphicFramePr>
        <p:xfrm>
          <a:off x="5617528" y="868680"/>
          <a:ext cx="829437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7962900" imgH="1457325" progId="Word.Document.12">
                  <p:embed/>
                </p:oleObj>
              </mc:Choice>
              <mc:Fallback>
                <p:oleObj name="" r:id="rId1" imgW="7962900" imgH="1457325" progId="Word.Document.12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17528" y="868680"/>
                        <a:ext cx="8294370" cy="237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文本框 2"/>
          <p:cNvSpPr txBox="1"/>
          <p:nvPr/>
        </p:nvSpPr>
        <p:spPr>
          <a:xfrm>
            <a:off x="2312988" y="212725"/>
            <a:ext cx="145161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Verilog</a:t>
            </a:r>
            <a:r>
              <a:rPr lang="zh-CN" altLang="en-US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实现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" grpId="0"/>
      <p:bldP spid="3686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013" y="441325"/>
          <a:ext cx="4351337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752600" imgH="533400" progId="Equation.KSEE3">
                  <p:embed/>
                </p:oleObj>
              </mc:Choice>
              <mc:Fallback>
                <p:oleObj name="" r:id="rId1" imgW="1752600" imgH="5334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3" y="441325"/>
                        <a:ext cx="4351337" cy="1325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文本框 4"/>
          <p:cNvSpPr txBox="1"/>
          <p:nvPr/>
        </p:nvSpPr>
        <p:spPr>
          <a:xfrm>
            <a:off x="514350" y="4249738"/>
            <a:ext cx="3206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Franklin Gothic Medium" panose="020B0603020102020204" charset="0"/>
                <a:ea typeface="微软雅黑" panose="020B0503020204020204" charset="-122"/>
              </a:rPr>
              <a:t>A</a:t>
            </a:r>
            <a:endParaRPr lang="en-US" altLang="zh-CN">
              <a:latin typeface="Franklin Gothic Medium" panose="020B0603020102020204" charset="0"/>
              <a:ea typeface="微软雅黑" panose="020B0503020204020204" charset="-122"/>
            </a:endParaRPr>
          </a:p>
        </p:txBody>
      </p:sp>
      <p:sp>
        <p:nvSpPr>
          <p:cNvPr id="3075" name="文本框 5"/>
          <p:cNvSpPr txBox="1"/>
          <p:nvPr/>
        </p:nvSpPr>
        <p:spPr>
          <a:xfrm>
            <a:off x="476250" y="5316538"/>
            <a:ext cx="322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latin typeface="Franklin Gothic Medium" panose="020B0603020102020204" charset="0"/>
                <a:ea typeface="微软雅黑" panose="020B0503020204020204" charset="-122"/>
              </a:rPr>
              <a:t>B</a:t>
            </a:r>
            <a:endParaRPr lang="en-US" altLang="zh-CN">
              <a:latin typeface="Franklin Gothic Medium" panose="020B0603020102020204" charset="0"/>
              <a:ea typeface="微软雅黑" panose="020B0503020204020204" charset="-122"/>
            </a:endParaRPr>
          </a:p>
        </p:txBody>
      </p:sp>
      <p:sp>
        <p:nvSpPr>
          <p:cNvPr id="3076" name="文本框 6"/>
          <p:cNvSpPr txBox="1"/>
          <p:nvPr/>
        </p:nvSpPr>
        <p:spPr>
          <a:xfrm>
            <a:off x="382588" y="6105525"/>
            <a:ext cx="5095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Franklin Gothic Medium" panose="020B0603020102020204" charset="0"/>
                <a:ea typeface="微软雅黑" panose="020B0503020204020204" charset="-122"/>
              </a:rPr>
              <a:t>C</a:t>
            </a:r>
            <a:endParaRPr lang="en-US" altLang="zh-CN">
              <a:latin typeface="Franklin Gothic Medium" panose="020B0603020102020204" charset="0"/>
              <a:ea typeface="微软雅黑" panose="020B0503020204020204" charset="-122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835025" y="4432300"/>
            <a:ext cx="1095375" cy="3175"/>
          </a:xfrm>
          <a:prstGeom prst="bentConnector3">
            <a:avLst>
              <a:gd name="adj1" fmla="val 50029"/>
            </a:avLst>
          </a:prstGeom>
          <a:ln w="349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/>
          <p:nvPr/>
        </p:nvCxnSpPr>
        <p:spPr>
          <a:xfrm>
            <a:off x="798513" y="5497513"/>
            <a:ext cx="1096963" cy="4763"/>
          </a:xfrm>
          <a:prstGeom prst="bentConnector3">
            <a:avLst>
              <a:gd name="adj1" fmla="val 50029"/>
            </a:avLst>
          </a:prstGeom>
          <a:ln w="349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>
            <a:off x="798513" y="6288088"/>
            <a:ext cx="1096963" cy="4763"/>
          </a:xfrm>
          <a:prstGeom prst="bentConnector3">
            <a:avLst>
              <a:gd name="adj1" fmla="val 50029"/>
            </a:avLst>
          </a:prstGeom>
          <a:ln w="34925">
            <a:solidFill>
              <a:srgbClr val="2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0" name="组合 20"/>
          <p:cNvGrpSpPr/>
          <p:nvPr/>
        </p:nvGrpSpPr>
        <p:grpSpPr>
          <a:xfrm>
            <a:off x="1416050" y="4827588"/>
            <a:ext cx="479425" cy="300037"/>
            <a:chOff x="2231" y="7602"/>
            <a:chExt cx="753" cy="474"/>
          </a:xfrm>
        </p:grpSpPr>
        <p:sp>
          <p:nvSpPr>
            <p:cNvPr id="12" name="矩形 11"/>
            <p:cNvSpPr/>
            <p:nvPr/>
          </p:nvSpPr>
          <p:spPr>
            <a:xfrm>
              <a:off x="2231" y="7602"/>
              <a:ext cx="592" cy="474"/>
            </a:xfrm>
            <a:prstGeom prst="rect">
              <a:avLst/>
            </a:prstGeom>
            <a:noFill/>
            <a:ln w="2222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14" name="椭圆 13"/>
            <p:cNvSpPr/>
            <p:nvPr/>
          </p:nvSpPr>
          <p:spPr>
            <a:xfrm>
              <a:off x="2846" y="7770"/>
              <a:ext cx="138" cy="138"/>
            </a:xfrm>
            <a:prstGeom prst="ellipse">
              <a:avLst/>
            </a:prstGeom>
            <a:noFill/>
            <a:ln w="1905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3083" name="组合 22"/>
          <p:cNvGrpSpPr/>
          <p:nvPr/>
        </p:nvGrpSpPr>
        <p:grpSpPr>
          <a:xfrm>
            <a:off x="1452563" y="5684838"/>
            <a:ext cx="477837" cy="300037"/>
            <a:chOff x="2231" y="7602"/>
            <a:chExt cx="753" cy="474"/>
          </a:xfrm>
        </p:grpSpPr>
        <p:sp>
          <p:nvSpPr>
            <p:cNvPr id="24" name="矩形 23"/>
            <p:cNvSpPr/>
            <p:nvPr/>
          </p:nvSpPr>
          <p:spPr>
            <a:xfrm>
              <a:off x="2231" y="7602"/>
              <a:ext cx="592" cy="474"/>
            </a:xfrm>
            <a:prstGeom prst="rect">
              <a:avLst/>
            </a:prstGeom>
            <a:noFill/>
            <a:ln w="2222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5" name="椭圆 24"/>
            <p:cNvSpPr/>
            <p:nvPr/>
          </p:nvSpPr>
          <p:spPr>
            <a:xfrm>
              <a:off x="2846" y="7770"/>
              <a:ext cx="138" cy="138"/>
            </a:xfrm>
            <a:prstGeom prst="ellipse">
              <a:avLst/>
            </a:prstGeom>
            <a:noFill/>
            <a:ln w="1905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grpSp>
        <p:nvGrpSpPr>
          <p:cNvPr id="3086" name="组合 25"/>
          <p:cNvGrpSpPr/>
          <p:nvPr/>
        </p:nvGrpSpPr>
        <p:grpSpPr>
          <a:xfrm>
            <a:off x="1452563" y="6473825"/>
            <a:ext cx="477837" cy="301625"/>
            <a:chOff x="2231" y="7602"/>
            <a:chExt cx="753" cy="474"/>
          </a:xfrm>
        </p:grpSpPr>
        <p:sp>
          <p:nvSpPr>
            <p:cNvPr id="27" name="矩形 26"/>
            <p:cNvSpPr/>
            <p:nvPr/>
          </p:nvSpPr>
          <p:spPr>
            <a:xfrm>
              <a:off x="2231" y="7602"/>
              <a:ext cx="592" cy="474"/>
            </a:xfrm>
            <a:prstGeom prst="rect">
              <a:avLst/>
            </a:prstGeom>
            <a:noFill/>
            <a:ln w="22225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  <p:sp>
          <p:nvSpPr>
            <p:cNvPr id="28" name="椭圆 27"/>
            <p:cNvSpPr/>
            <p:nvPr/>
          </p:nvSpPr>
          <p:spPr>
            <a:xfrm>
              <a:off x="2846" y="7770"/>
              <a:ext cx="138" cy="138"/>
            </a:xfrm>
            <a:prstGeom prst="ellipse">
              <a:avLst/>
            </a:prstGeom>
            <a:noFill/>
            <a:ln w="1905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auto"/>
              <a:endParaRPr lang="zh-CN" altLang="en-US" strike="noStrike" noProof="1"/>
            </a:p>
          </p:txBody>
        </p:sp>
      </p:grpSp>
      <p:cxnSp>
        <p:nvCxnSpPr>
          <p:cNvPr id="29" name="肘形连接符 28"/>
          <p:cNvCxnSpPr/>
          <p:nvPr/>
        </p:nvCxnSpPr>
        <p:spPr>
          <a:xfrm rot="16200000">
            <a:off x="1109663" y="4406900"/>
            <a:ext cx="12700" cy="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框 1"/>
          <p:cNvSpPr txBox="1"/>
          <p:nvPr/>
        </p:nvSpPr>
        <p:spPr>
          <a:xfrm>
            <a:off x="6851650" y="952500"/>
            <a:ext cx="5451475" cy="36925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mux4to1(a1,a0,d3,d2,d1,d0,y);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input a1,a0,d3,d2,d1,d0;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output reg y;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always @(a1,a0,d3,d2,d1,d0)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begin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case({a1,a0})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2'b00: y = d0;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2'b01: y = d1;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2'b10: y = d2;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			default: y = d3;		endcase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end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69620" y="648335"/>
          <a:ext cx="406717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025"/>
                <a:gridCol w="581025"/>
                <a:gridCol w="581025"/>
                <a:gridCol w="581025"/>
                <a:gridCol w="581025"/>
                <a:gridCol w="581025"/>
                <a:gridCol w="581025"/>
              </a:tblGrid>
              <a:tr h="640080">
                <a:tc gridSpan="6"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d2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38095" y="1512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三态门</a:t>
            </a:r>
            <a:r>
              <a:rPr lang="en-US" altLang="zh-CN"/>
              <a:t>  oc</a:t>
            </a:r>
            <a:r>
              <a:rPr lang="zh-CN" altLang="en-US"/>
              <a:t>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/>
          <p:nvPr/>
        </p:nvSpPr>
        <p:spPr>
          <a:xfrm>
            <a:off x="476250" y="232410"/>
            <a:ext cx="615505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 eaLnBrk="0" hangingPunct="0"/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如下图为一顺序序列发生器，由计数器和组合电路组成。请用与非门设计图中组合电路，产生顺序序列，使</a:t>
            </a:r>
            <a:r>
              <a:rPr lang="en-US" altLang="zh-CN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ABCD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在电路有效工作态</a:t>
            </a:r>
            <a:r>
              <a:rPr lang="en-US" altLang="zh-CN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0100-1111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时分别输出</a:t>
            </a:r>
            <a:r>
              <a:rPr lang="en-US" altLang="zh-CN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110001001110</a:t>
            </a:r>
            <a:r>
              <a:rPr lang="zh-CN" altLang="en-US" sz="28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，其余组合输出不定</a:t>
            </a:r>
            <a:endParaRPr lang="zh-CN" altLang="en-US" sz="28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6938963" y="987425"/>
            <a:ext cx="2830512" cy="5574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050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0      0       ×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0      1       ×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1      0       ×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1      1       ×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0       1      0      0        1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0       1      0      1        1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0       1      1      0        0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0       1      1      1        0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1       0      0      0        0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1       0      0      1        1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1       0      1      0        0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1       0      1      1        0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1       1      0      0        1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1       1      0      1        1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1       1      1      0        1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1      1	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9113838" y="2652713"/>
            <a:ext cx="571500" cy="37528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76250" y="3070225"/>
          <a:ext cx="442341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419600" imgH="3571875" progId="Paint.Picture">
                  <p:embed/>
                </p:oleObj>
              </mc:Choice>
              <mc:Fallback>
                <p:oleObj name="" r:id="rId1" imgW="4419600" imgH="35718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6250" y="3070225"/>
                        <a:ext cx="4423410" cy="357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3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67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101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5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135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9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169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3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203" end="2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7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charRg st="237" end="2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1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charRg st="271" end="3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5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charRg st="305" end="3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9" end="3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charRg st="339" end="3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73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charRg st="373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07" end="4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charRg st="407" end="4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1" end="4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charRg st="441" end="4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5" end="5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charRg st="475" end="5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09" end="5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charRg st="509" end="5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3" end="5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charRg st="543" end="5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2"/>
          <p:cNvSpPr txBox="1"/>
          <p:nvPr/>
        </p:nvSpPr>
        <p:spPr>
          <a:xfrm>
            <a:off x="2133600" y="1390650"/>
            <a:ext cx="24574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画卡诺图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647950" y="2133600"/>
            <a:ext cx="3581400" cy="2819400"/>
            <a:chOff x="528" y="1488"/>
            <a:chExt cx="2256" cy="1776"/>
          </a:xfrm>
        </p:grpSpPr>
        <p:grpSp>
          <p:nvGrpSpPr>
            <p:cNvPr id="115716" name="Group 5"/>
            <p:cNvGrpSpPr/>
            <p:nvPr/>
          </p:nvGrpSpPr>
          <p:grpSpPr>
            <a:xfrm>
              <a:off x="528" y="1488"/>
              <a:ext cx="2256" cy="1776"/>
              <a:chOff x="2496" y="624"/>
              <a:chExt cx="2256" cy="1776"/>
            </a:xfrm>
          </p:grpSpPr>
          <p:sp>
            <p:nvSpPr>
              <p:cNvPr id="115717" name="Rectangle 6"/>
              <p:cNvSpPr/>
              <p:nvPr/>
            </p:nvSpPr>
            <p:spPr>
              <a:xfrm>
                <a:off x="3072" y="1008"/>
                <a:ext cx="1680" cy="1392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0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18" name="Line 7"/>
              <p:cNvSpPr/>
              <p:nvPr/>
            </p:nvSpPr>
            <p:spPr>
              <a:xfrm>
                <a:off x="3072" y="1694"/>
                <a:ext cx="16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19" name="Line 8"/>
              <p:cNvSpPr/>
              <p:nvPr/>
            </p:nvSpPr>
            <p:spPr>
              <a:xfrm>
                <a:off x="3072" y="1344"/>
                <a:ext cx="16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0" name="Line 9"/>
              <p:cNvSpPr/>
              <p:nvPr/>
            </p:nvSpPr>
            <p:spPr>
              <a:xfrm>
                <a:off x="3072" y="2064"/>
                <a:ext cx="16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1" name="Line 10"/>
              <p:cNvSpPr/>
              <p:nvPr/>
            </p:nvSpPr>
            <p:spPr>
              <a:xfrm>
                <a:off x="3902" y="1008"/>
                <a:ext cx="0" cy="13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2" name="Line 11"/>
              <p:cNvSpPr/>
              <p:nvPr/>
            </p:nvSpPr>
            <p:spPr>
              <a:xfrm>
                <a:off x="4320" y="1008"/>
                <a:ext cx="0" cy="13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3" name="Line 12"/>
              <p:cNvSpPr/>
              <p:nvPr/>
            </p:nvSpPr>
            <p:spPr>
              <a:xfrm>
                <a:off x="3504" y="1008"/>
                <a:ext cx="0" cy="13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4" name="Line 13"/>
              <p:cNvSpPr/>
              <p:nvPr/>
            </p:nvSpPr>
            <p:spPr>
              <a:xfrm>
                <a:off x="2640" y="816"/>
                <a:ext cx="432" cy="19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5" name="Text Box 14"/>
              <p:cNvSpPr txBox="1"/>
              <p:nvPr/>
            </p:nvSpPr>
            <p:spPr>
              <a:xfrm>
                <a:off x="2496" y="864"/>
                <a:ext cx="329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AB</a:t>
                </a:r>
                <a:endPara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26" name="Text Box 15"/>
              <p:cNvSpPr txBox="1"/>
              <p:nvPr/>
            </p:nvSpPr>
            <p:spPr>
              <a:xfrm>
                <a:off x="2678" y="624"/>
                <a:ext cx="33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algn="l"/>
                <a:r>
                  <a:rPr lang="en-US" altLang="zh-CN" sz="20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CD</a:t>
                </a:r>
                <a:endPara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27" name="Text Box 16"/>
              <p:cNvSpPr txBox="1"/>
              <p:nvPr/>
            </p:nvSpPr>
            <p:spPr>
              <a:xfrm>
                <a:off x="2736" y="1056"/>
                <a:ext cx="2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28" name="Text Box 17"/>
              <p:cNvSpPr txBox="1"/>
              <p:nvPr/>
            </p:nvSpPr>
            <p:spPr>
              <a:xfrm>
                <a:off x="2736" y="1392"/>
                <a:ext cx="2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29" name="Text Box 18"/>
              <p:cNvSpPr txBox="1"/>
              <p:nvPr/>
            </p:nvSpPr>
            <p:spPr>
              <a:xfrm>
                <a:off x="2736" y="1728"/>
                <a:ext cx="26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30" name="Text Box 19"/>
              <p:cNvSpPr txBox="1"/>
              <p:nvPr/>
            </p:nvSpPr>
            <p:spPr>
              <a:xfrm>
                <a:off x="2736" y="2112"/>
                <a:ext cx="2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31" name="Text Box 20"/>
              <p:cNvSpPr txBox="1"/>
              <p:nvPr/>
            </p:nvSpPr>
            <p:spPr>
              <a:xfrm>
                <a:off x="3100" y="720"/>
                <a:ext cx="2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32" name="Text Box 21"/>
              <p:cNvSpPr txBox="1"/>
              <p:nvPr/>
            </p:nvSpPr>
            <p:spPr>
              <a:xfrm>
                <a:off x="3552" y="720"/>
                <a:ext cx="2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01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33" name="Text Box 22"/>
              <p:cNvSpPr txBox="1"/>
              <p:nvPr/>
            </p:nvSpPr>
            <p:spPr>
              <a:xfrm>
                <a:off x="3984" y="720"/>
                <a:ext cx="266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5734" name="Text Box 23"/>
              <p:cNvSpPr txBox="1"/>
              <p:nvPr/>
            </p:nvSpPr>
            <p:spPr>
              <a:xfrm>
                <a:off x="4416" y="720"/>
                <a:ext cx="27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endPara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15735" name="Text Box 24"/>
            <p:cNvSpPr txBox="1"/>
            <p:nvPr/>
          </p:nvSpPr>
          <p:spPr>
            <a:xfrm>
              <a:off x="1212" y="1919"/>
              <a:ext cx="2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36" name="Text Box 25"/>
            <p:cNvSpPr txBox="1"/>
            <p:nvPr/>
          </p:nvSpPr>
          <p:spPr>
            <a:xfrm>
              <a:off x="1613" y="1919"/>
              <a:ext cx="2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37" name="Text Box 26"/>
            <p:cNvSpPr txBox="1"/>
            <p:nvPr/>
          </p:nvSpPr>
          <p:spPr>
            <a:xfrm>
              <a:off x="2028" y="1919"/>
              <a:ext cx="2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38" name="Text Box 27"/>
            <p:cNvSpPr txBox="1"/>
            <p:nvPr/>
          </p:nvSpPr>
          <p:spPr>
            <a:xfrm>
              <a:off x="2429" y="1919"/>
              <a:ext cx="2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39" name="Text Box 28"/>
            <p:cNvSpPr txBox="1"/>
            <p:nvPr/>
          </p:nvSpPr>
          <p:spPr>
            <a:xfrm>
              <a:off x="1212" y="2268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0" name="Text Box 29"/>
            <p:cNvSpPr txBox="1"/>
            <p:nvPr/>
          </p:nvSpPr>
          <p:spPr>
            <a:xfrm>
              <a:off x="1613" y="2268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1" name="Text Box 30"/>
            <p:cNvSpPr txBox="1"/>
            <p:nvPr/>
          </p:nvSpPr>
          <p:spPr>
            <a:xfrm>
              <a:off x="2028" y="2268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2" name="Text Box 31"/>
            <p:cNvSpPr txBox="1"/>
            <p:nvPr/>
          </p:nvSpPr>
          <p:spPr>
            <a:xfrm>
              <a:off x="2429" y="2268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3" name="Text Box 32"/>
            <p:cNvSpPr txBox="1"/>
            <p:nvPr/>
          </p:nvSpPr>
          <p:spPr>
            <a:xfrm>
              <a:off x="1212" y="2940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4" name="Text Box 33"/>
            <p:cNvSpPr txBox="1"/>
            <p:nvPr/>
          </p:nvSpPr>
          <p:spPr>
            <a:xfrm>
              <a:off x="1613" y="2940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5" name="Text Box 34"/>
            <p:cNvSpPr txBox="1"/>
            <p:nvPr/>
          </p:nvSpPr>
          <p:spPr>
            <a:xfrm>
              <a:off x="2028" y="2940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6" name="Text Box 35"/>
            <p:cNvSpPr txBox="1"/>
            <p:nvPr/>
          </p:nvSpPr>
          <p:spPr>
            <a:xfrm>
              <a:off x="2429" y="2940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7" name="Text Box 36"/>
            <p:cNvSpPr txBox="1"/>
            <p:nvPr/>
          </p:nvSpPr>
          <p:spPr>
            <a:xfrm>
              <a:off x="1212" y="260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8" name="Text Box 37"/>
            <p:cNvSpPr txBox="1"/>
            <p:nvPr/>
          </p:nvSpPr>
          <p:spPr>
            <a:xfrm>
              <a:off x="1613" y="260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49" name="Text Box 38"/>
            <p:cNvSpPr txBox="1"/>
            <p:nvPr/>
          </p:nvSpPr>
          <p:spPr>
            <a:xfrm>
              <a:off x="2028" y="260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5750" name="Text Box 39"/>
            <p:cNvSpPr txBox="1"/>
            <p:nvPr/>
          </p:nvSpPr>
          <p:spPr>
            <a:xfrm>
              <a:off x="2429" y="2604"/>
              <a:ext cx="19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45" name="Rectangle 40"/>
          <p:cNvSpPr/>
          <p:nvPr/>
        </p:nvSpPr>
        <p:spPr>
          <a:xfrm>
            <a:off x="4286250" y="2762250"/>
            <a:ext cx="552450" cy="2228850"/>
          </a:xfrm>
          <a:prstGeom prst="rect">
            <a:avLst/>
          </a:prstGeom>
          <a:noFill/>
          <a:ln w="317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6" name="Rectangle 41"/>
          <p:cNvSpPr/>
          <p:nvPr/>
        </p:nvSpPr>
        <p:spPr>
          <a:xfrm>
            <a:off x="3657600" y="3371850"/>
            <a:ext cx="1085850" cy="971550"/>
          </a:xfrm>
          <a:prstGeom prst="rect">
            <a:avLst/>
          </a:prstGeom>
          <a:noFill/>
          <a:ln w="3175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3409950" y="3886200"/>
            <a:ext cx="2895600" cy="476250"/>
            <a:chOff x="1116" y="3348"/>
            <a:chExt cx="1824" cy="300"/>
          </a:xfrm>
        </p:grpSpPr>
        <p:sp>
          <p:nvSpPr>
            <p:cNvPr id="115754" name="Line 43"/>
            <p:cNvSpPr/>
            <p:nvPr/>
          </p:nvSpPr>
          <p:spPr>
            <a:xfrm flipH="1">
              <a:off x="2508" y="3348"/>
              <a:ext cx="432" cy="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5" name="Line 44"/>
            <p:cNvSpPr/>
            <p:nvPr/>
          </p:nvSpPr>
          <p:spPr>
            <a:xfrm flipH="1">
              <a:off x="2508" y="3648"/>
              <a:ext cx="432" cy="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6" name="Line 45"/>
            <p:cNvSpPr/>
            <p:nvPr/>
          </p:nvSpPr>
          <p:spPr>
            <a:xfrm flipH="1">
              <a:off x="2517" y="3348"/>
              <a:ext cx="0" cy="30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7" name="Line 46"/>
            <p:cNvSpPr/>
            <p:nvPr/>
          </p:nvSpPr>
          <p:spPr>
            <a:xfrm>
              <a:off x="1116" y="3348"/>
              <a:ext cx="420" cy="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8" name="Line 47"/>
            <p:cNvSpPr/>
            <p:nvPr/>
          </p:nvSpPr>
          <p:spPr>
            <a:xfrm>
              <a:off x="1116" y="3648"/>
              <a:ext cx="420" cy="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5759" name="Line 48"/>
            <p:cNvSpPr/>
            <p:nvPr/>
          </p:nvSpPr>
          <p:spPr>
            <a:xfrm>
              <a:off x="1528" y="3348"/>
              <a:ext cx="0" cy="300"/>
            </a:xfrm>
            <a:prstGeom prst="line">
              <a:avLst/>
            </a:prstGeom>
            <a:ln w="317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4" name="Rectangle 49"/>
          <p:cNvSpPr/>
          <p:nvPr/>
        </p:nvSpPr>
        <p:spPr>
          <a:xfrm>
            <a:off x="7178675" y="838200"/>
            <a:ext cx="2830513" cy="55740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05000"/>
              </a:lnSpc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C      B     A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0      0       ×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0      1       ×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1      0       ×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0      1      1       × 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0       1      0      0        1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0       1      0      1        1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0       1      1      0        0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0       1      1      1        0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1       0      0      0        0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1       0      0      1        1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1       0      1      0        0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1       0      1      1        0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1       1      0      0        1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1       1      0      1        1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1       1      1      0        1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05000"/>
              </a:lnSpc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       1      1      1	       0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5" grpId="0" bldLvl="0" animBg="1"/>
      <p:bldP spid="46" grpId="0" bldLvl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2"/>
          <p:cNvSpPr txBox="1"/>
          <p:nvPr/>
        </p:nvSpPr>
        <p:spPr>
          <a:xfrm>
            <a:off x="1943100" y="1295400"/>
            <a:ext cx="79819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：用译码器实现组合逻辑电路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40046" name="Object 78"/>
          <p:cNvGraphicFramePr>
            <a:graphicFrameLocks noChangeAspect="1"/>
          </p:cNvGraphicFramePr>
          <p:nvPr/>
        </p:nvGraphicFramePr>
        <p:xfrm>
          <a:off x="2689225" y="1828800"/>
          <a:ext cx="50657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527300" imgH="279400" progId="Equation.3">
                  <p:embed/>
                </p:oleObj>
              </mc:Choice>
              <mc:Fallback>
                <p:oleObj name="" r:id="rId1" imgW="2527300" imgH="279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9225" y="1828800"/>
                        <a:ext cx="506571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48" name="Object 80"/>
          <p:cNvGraphicFramePr>
            <a:graphicFrameLocks noChangeAspect="1"/>
          </p:cNvGraphicFramePr>
          <p:nvPr/>
        </p:nvGraphicFramePr>
        <p:xfrm>
          <a:off x="1773238" y="2424113"/>
          <a:ext cx="42052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1942465" imgH="292100" progId="Equation.3">
                  <p:embed/>
                </p:oleObj>
              </mc:Choice>
              <mc:Fallback>
                <p:oleObj name="" r:id="rId3" imgW="1942465" imgH="292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3238" y="2424113"/>
                        <a:ext cx="4205287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0052" name="Object 84"/>
          <p:cNvGraphicFramePr>
            <a:graphicFrameLocks noChangeAspect="1"/>
          </p:cNvGraphicFramePr>
          <p:nvPr/>
        </p:nvGraphicFramePr>
        <p:xfrm>
          <a:off x="5857875" y="2444750"/>
          <a:ext cx="189706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901065" imgH="279400" progId="Equation.3">
                  <p:embed/>
                </p:oleObj>
              </mc:Choice>
              <mc:Fallback>
                <p:oleObj name="" r:id="rId5" imgW="901065" imgH="279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7875" y="2444750"/>
                        <a:ext cx="1897063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39"/>
          <p:cNvSpPr/>
          <p:nvPr/>
        </p:nvSpPr>
        <p:spPr>
          <a:xfrm>
            <a:off x="4065588" y="187325"/>
            <a:ext cx="3800475" cy="685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/>
            <a:r>
              <a:rPr lang="en-US" altLang="zh-CN" sz="4000" b="1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endParaRPr lang="zh-CN" altLang="en-US" sz="4000" b="1" dirty="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1813" y="3489325"/>
            <a:ext cx="3941762" cy="2971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3"/>
          <p:cNvSpPr txBox="1"/>
          <p:nvPr/>
        </p:nvSpPr>
        <p:spPr>
          <a:xfrm>
            <a:off x="2279650" y="692150"/>
            <a:ext cx="803910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en-US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zh-CN" altLang="en-US" sz="4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文本框 1"/>
          <p:cNvSpPr txBox="1"/>
          <p:nvPr/>
        </p:nvSpPr>
        <p:spPr>
          <a:xfrm>
            <a:off x="3092450" y="815975"/>
            <a:ext cx="75107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试用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数据选择器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74LS153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1/2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）和最少量的与非门实现逻辑函数  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8"/>
          <p:cNvSpPr/>
          <p:nvPr/>
        </p:nvSpPr>
        <p:spPr>
          <a:xfrm flipV="1">
            <a:off x="-2457450" y="6203157"/>
            <a:ext cx="16055975" cy="368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196" name="对象 4"/>
          <p:cNvGraphicFramePr>
            <a:graphicFrameLocks noChangeAspect="1"/>
          </p:cNvGraphicFramePr>
          <p:nvPr/>
        </p:nvGraphicFramePr>
        <p:xfrm>
          <a:off x="3216275" y="1338263"/>
          <a:ext cx="2606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05865" imgH="215900" progId="Equation.3">
                  <p:embed/>
                </p:oleObj>
              </mc:Choice>
              <mc:Fallback>
                <p:oleObj name="" r:id="rId1" imgW="1205865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16275" y="1338263"/>
                        <a:ext cx="2606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3"/>
          <p:cNvSpPr/>
          <p:nvPr/>
        </p:nvSpPr>
        <p:spPr>
          <a:xfrm>
            <a:off x="1524000" y="90170"/>
            <a:ext cx="309880" cy="24511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7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Rectangle 5"/>
          <p:cNvSpPr/>
          <p:nvPr/>
        </p:nvSpPr>
        <p:spPr>
          <a:xfrm>
            <a:off x="2498725" y="1578769"/>
            <a:ext cx="7727950" cy="368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38400" y="1949450"/>
          <a:ext cx="7553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705100" imgH="215900" progId="Equation.3">
                  <p:embed/>
                </p:oleObj>
              </mc:Choice>
              <mc:Fallback>
                <p:oleObj name="" r:id="rId3" imgW="27051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949450"/>
                        <a:ext cx="75533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7"/>
          <p:cNvSpPr/>
          <p:nvPr/>
        </p:nvSpPr>
        <p:spPr>
          <a:xfrm>
            <a:off x="2498725" y="2669381"/>
            <a:ext cx="9023350" cy="3683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98725" y="2830513"/>
          <a:ext cx="79756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3302000" imgH="215900" progId="Equation.3">
                  <p:embed/>
                </p:oleObj>
              </mc:Choice>
              <mc:Fallback>
                <p:oleObj name="" r:id="rId5" imgW="33020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8725" y="2830513"/>
                        <a:ext cx="79756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711450" y="3716338"/>
            <a:ext cx="5545138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A1=C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A0=D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                            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D2=1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D3=0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Rectangle 14"/>
          <p:cNvSpPr/>
          <p:nvPr/>
        </p:nvSpPr>
        <p:spPr>
          <a:xfrm>
            <a:off x="4511675" y="41767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625975" y="3722688"/>
          <a:ext cx="8334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545465" imgH="215900" progId="Equation.3">
                  <p:embed/>
                </p:oleObj>
              </mc:Choice>
              <mc:Fallback>
                <p:oleObj name="" r:id="rId7" imgW="545465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25975" y="3722688"/>
                        <a:ext cx="833438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6"/>
          <p:cNvSpPr/>
          <p:nvPr/>
        </p:nvSpPr>
        <p:spPr>
          <a:xfrm>
            <a:off x="5735638" y="4181475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608638" y="3689350"/>
          <a:ext cx="814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443865" imgH="215900" progId="Equation.3">
                  <p:embed/>
                </p:oleObj>
              </mc:Choice>
              <mc:Fallback>
                <p:oleObj name="" r:id="rId9" imgW="44386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8638" y="3689350"/>
                        <a:ext cx="814387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0238" y="2205038"/>
            <a:ext cx="2951162" cy="3086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8" name="文本框 4"/>
          <p:cNvSpPr txBox="1"/>
          <p:nvPr/>
        </p:nvSpPr>
        <p:spPr>
          <a:xfrm>
            <a:off x="3000375" y="1820863"/>
            <a:ext cx="55435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令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A1=C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A0=D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                            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D2=1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D3=0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9" name="对象 5"/>
          <p:cNvGraphicFramePr>
            <a:graphicFrameLocks noChangeAspect="1"/>
          </p:cNvGraphicFramePr>
          <p:nvPr/>
        </p:nvGraphicFramePr>
        <p:xfrm>
          <a:off x="4914900" y="1825625"/>
          <a:ext cx="8334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545465" imgH="215900" progId="Equation.3">
                  <p:embed/>
                </p:oleObj>
              </mc:Choice>
              <mc:Fallback>
                <p:oleObj name="" r:id="rId2" imgW="545465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4900" y="1825625"/>
                        <a:ext cx="833438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6"/>
          <p:cNvGraphicFramePr>
            <a:graphicFrameLocks noChangeAspect="1"/>
          </p:cNvGraphicFramePr>
          <p:nvPr/>
        </p:nvGraphicFramePr>
        <p:xfrm>
          <a:off x="5897563" y="1793875"/>
          <a:ext cx="814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443865" imgH="215900" progId="Equation.3">
                  <p:embed/>
                </p:oleObj>
              </mc:Choice>
              <mc:Fallback>
                <p:oleObj name="" r:id="rId4" imgW="443865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7563" y="1793875"/>
                        <a:ext cx="814387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524000"/>
            <a:ext cx="711835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文本框 2"/>
          <p:cNvSpPr txBox="1"/>
          <p:nvPr/>
        </p:nvSpPr>
        <p:spPr>
          <a:xfrm>
            <a:off x="2927350" y="476250"/>
            <a:ext cx="481774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/>
              <a:t>D</a:t>
            </a:r>
            <a:r>
              <a:rPr lang="zh-CN" altLang="en-US" sz="1800" dirty="0"/>
              <a:t>触发器的初态为零，</a:t>
            </a:r>
            <a:r>
              <a:rPr lang="en-US" altLang="zh-CN" sz="1800" dirty="0"/>
              <a:t>D=D1 D2</a:t>
            </a:r>
            <a:r>
              <a:rPr lang="zh-CN" altLang="en-US" sz="1800" dirty="0"/>
              <a:t>，画出</a:t>
            </a:r>
            <a:r>
              <a:rPr lang="en-US" altLang="zh-CN" sz="1800" dirty="0"/>
              <a:t>Q</a:t>
            </a:r>
            <a:r>
              <a:rPr lang="zh-CN" altLang="en-US" sz="1800" dirty="0"/>
              <a:t>波形图</a:t>
            </a:r>
            <a:endParaRPr lang="zh-CN" altLang="en-US" sz="18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6456363" y="1700213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7175500" y="1700213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896225" y="1700213"/>
            <a:ext cx="0" cy="2376488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TABLE_BEAUTIFY" val="smartTable{b8d77557-4820-4927-add2-dc591aa3dd17}"/>
  <p:tag name="TABLE_ENDDRAG_ORIGIN_RECT" val="320*194"/>
  <p:tag name="TABLE_ENDDRAG_RECT" val="30*51*320*194"/>
</p:tagLst>
</file>

<file path=ppt/tags/tag2.xml><?xml version="1.0" encoding="utf-8"?>
<p:tagLst xmlns:p="http://schemas.openxmlformats.org/presentationml/2006/main">
  <p:tag name="KSO_WM_DOC_GUID" val="{01abc397-3033-41f8-937c-d41428e2a199}"/>
  <p:tag name="commondata" val="eyJoZGlkIjoiMjZjMGZiZGJlYzY3ODI1ZTAwN2Q5MTg1YjMwY2RlZ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3177</Words>
  <Application>WPS 演示</Application>
  <PresentationFormat>宽屏</PresentationFormat>
  <Paragraphs>433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20</vt:i4>
      </vt:variant>
    </vt:vector>
  </HeadingPairs>
  <TitlesOfParts>
    <vt:vector size="55" baseType="lpstr">
      <vt:lpstr>Arial</vt:lpstr>
      <vt:lpstr>宋体</vt:lpstr>
      <vt:lpstr>Wingdings</vt:lpstr>
      <vt:lpstr>Franklin Gothic Medium</vt:lpstr>
      <vt:lpstr>微软雅黑</vt:lpstr>
      <vt:lpstr>隶书</vt:lpstr>
      <vt:lpstr>Times New Roman</vt:lpstr>
      <vt:lpstr>楷体_GB2312</vt:lpstr>
      <vt:lpstr>新宋体</vt:lpstr>
      <vt:lpstr>黑体</vt:lpstr>
      <vt:lpstr>Arial Unicode MS</vt:lpstr>
      <vt:lpstr>Calibri</vt:lpstr>
      <vt:lpstr>Office 主题</vt:lpstr>
      <vt:lpstr>1_Office 主题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Equation.KSEE3</vt:lpstr>
      <vt:lpstr>Paint.Picture</vt:lpstr>
      <vt:lpstr>Word.Document.12</vt:lpstr>
      <vt:lpstr>Equation.KSEE3</vt:lpstr>
      <vt:lpstr>Paint.Picture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8分频器设计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tony</dc:creator>
  <cp:lastModifiedBy>tony</cp:lastModifiedBy>
  <cp:revision>130</cp:revision>
  <dcterms:created xsi:type="dcterms:W3CDTF">2017-08-03T09:01:00Z</dcterms:created>
  <dcterms:modified xsi:type="dcterms:W3CDTF">2023-12-04T01:29:50Z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F0CDBE4DD154458480F81849639F42E1</vt:lpwstr>
  </property>
</Properties>
</file>